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5" r:id="rId2"/>
    <p:sldMasterId id="2147483679" r:id="rId3"/>
  </p:sldMasterIdLst>
  <p:notesMasterIdLst>
    <p:notesMasterId r:id="rId383"/>
  </p:notesMasterIdLst>
  <p:handoutMasterIdLst>
    <p:handoutMasterId r:id="rId384"/>
  </p:handoutMasterIdLst>
  <p:sldIdLst>
    <p:sldId id="256" r:id="rId4"/>
    <p:sldId id="363" r:id="rId5"/>
    <p:sldId id="290" r:id="rId6"/>
    <p:sldId id="443" r:id="rId7"/>
    <p:sldId id="642" r:id="rId8"/>
    <p:sldId id="368" r:id="rId9"/>
    <p:sldId id="371" r:id="rId10"/>
    <p:sldId id="372" r:id="rId11"/>
    <p:sldId id="373" r:id="rId12"/>
    <p:sldId id="374" r:id="rId13"/>
    <p:sldId id="375" r:id="rId14"/>
    <p:sldId id="376" r:id="rId15"/>
    <p:sldId id="377" r:id="rId16"/>
    <p:sldId id="378" r:id="rId17"/>
    <p:sldId id="379" r:id="rId18"/>
    <p:sldId id="380" r:id="rId19"/>
    <p:sldId id="381" r:id="rId20"/>
    <p:sldId id="382" r:id="rId21"/>
    <p:sldId id="383" r:id="rId22"/>
    <p:sldId id="384" r:id="rId23"/>
    <p:sldId id="385" r:id="rId24"/>
    <p:sldId id="386" r:id="rId25"/>
    <p:sldId id="387" r:id="rId26"/>
    <p:sldId id="388" r:id="rId27"/>
    <p:sldId id="389" r:id="rId28"/>
    <p:sldId id="390" r:id="rId29"/>
    <p:sldId id="391" r:id="rId30"/>
    <p:sldId id="392" r:id="rId31"/>
    <p:sldId id="393" r:id="rId32"/>
    <p:sldId id="394" r:id="rId33"/>
    <p:sldId id="395" r:id="rId34"/>
    <p:sldId id="396" r:id="rId35"/>
    <p:sldId id="397" r:id="rId36"/>
    <p:sldId id="398" r:id="rId37"/>
    <p:sldId id="399" r:id="rId38"/>
    <p:sldId id="400" r:id="rId39"/>
    <p:sldId id="401" r:id="rId40"/>
    <p:sldId id="402" r:id="rId41"/>
    <p:sldId id="403" r:id="rId42"/>
    <p:sldId id="404" r:id="rId43"/>
    <p:sldId id="405" r:id="rId44"/>
    <p:sldId id="406" r:id="rId45"/>
    <p:sldId id="407" r:id="rId46"/>
    <p:sldId id="408" r:id="rId47"/>
    <p:sldId id="409" r:id="rId48"/>
    <p:sldId id="410" r:id="rId49"/>
    <p:sldId id="411" r:id="rId50"/>
    <p:sldId id="412" r:id="rId51"/>
    <p:sldId id="413" r:id="rId52"/>
    <p:sldId id="414" r:id="rId53"/>
    <p:sldId id="415" r:id="rId54"/>
    <p:sldId id="416" r:id="rId55"/>
    <p:sldId id="417" r:id="rId56"/>
    <p:sldId id="418" r:id="rId57"/>
    <p:sldId id="419" r:id="rId58"/>
    <p:sldId id="420" r:id="rId59"/>
    <p:sldId id="421" r:id="rId60"/>
    <p:sldId id="422" r:id="rId61"/>
    <p:sldId id="423" r:id="rId62"/>
    <p:sldId id="424" r:id="rId63"/>
    <p:sldId id="263" r:id="rId64"/>
    <p:sldId id="264" r:id="rId65"/>
    <p:sldId id="425" r:id="rId66"/>
    <p:sldId id="426" r:id="rId67"/>
    <p:sldId id="427" r:id="rId68"/>
    <p:sldId id="428" r:id="rId69"/>
    <p:sldId id="429" r:id="rId70"/>
    <p:sldId id="430" r:id="rId71"/>
    <p:sldId id="431" r:id="rId72"/>
    <p:sldId id="432" r:id="rId73"/>
    <p:sldId id="433" r:id="rId74"/>
    <p:sldId id="434" r:id="rId75"/>
    <p:sldId id="435" r:id="rId76"/>
    <p:sldId id="1459" r:id="rId77"/>
    <p:sldId id="1460" r:id="rId78"/>
    <p:sldId id="1461" r:id="rId79"/>
    <p:sldId id="1462" r:id="rId80"/>
    <p:sldId id="1463" r:id="rId81"/>
    <p:sldId id="1464" r:id="rId82"/>
    <p:sldId id="1465" r:id="rId83"/>
    <p:sldId id="444" r:id="rId84"/>
    <p:sldId id="445" r:id="rId85"/>
    <p:sldId id="446" r:id="rId86"/>
    <p:sldId id="447" r:id="rId87"/>
    <p:sldId id="448" r:id="rId88"/>
    <p:sldId id="449" r:id="rId89"/>
    <p:sldId id="450" r:id="rId90"/>
    <p:sldId id="451" r:id="rId91"/>
    <p:sldId id="452" r:id="rId92"/>
    <p:sldId id="453" r:id="rId93"/>
    <p:sldId id="454" r:id="rId94"/>
    <p:sldId id="455" r:id="rId95"/>
    <p:sldId id="456" r:id="rId96"/>
    <p:sldId id="457" r:id="rId97"/>
    <p:sldId id="458" r:id="rId98"/>
    <p:sldId id="459" r:id="rId99"/>
    <p:sldId id="460" r:id="rId100"/>
    <p:sldId id="461" r:id="rId101"/>
    <p:sldId id="462" r:id="rId102"/>
    <p:sldId id="463" r:id="rId103"/>
    <p:sldId id="464" r:id="rId104"/>
    <p:sldId id="465" r:id="rId105"/>
    <p:sldId id="466" r:id="rId106"/>
    <p:sldId id="467" r:id="rId107"/>
    <p:sldId id="468" r:id="rId108"/>
    <p:sldId id="469" r:id="rId109"/>
    <p:sldId id="470" r:id="rId110"/>
    <p:sldId id="471" r:id="rId111"/>
    <p:sldId id="472" r:id="rId112"/>
    <p:sldId id="473" r:id="rId113"/>
    <p:sldId id="474" r:id="rId114"/>
    <p:sldId id="475" r:id="rId115"/>
    <p:sldId id="476" r:id="rId116"/>
    <p:sldId id="477" r:id="rId117"/>
    <p:sldId id="478" r:id="rId118"/>
    <p:sldId id="479" r:id="rId119"/>
    <p:sldId id="480" r:id="rId120"/>
    <p:sldId id="481" r:id="rId121"/>
    <p:sldId id="482" r:id="rId122"/>
    <p:sldId id="483" r:id="rId123"/>
    <p:sldId id="484" r:id="rId124"/>
    <p:sldId id="485" r:id="rId125"/>
    <p:sldId id="486" r:id="rId126"/>
    <p:sldId id="487" r:id="rId127"/>
    <p:sldId id="488" r:id="rId128"/>
    <p:sldId id="489" r:id="rId129"/>
    <p:sldId id="490" r:id="rId130"/>
    <p:sldId id="491" r:id="rId131"/>
    <p:sldId id="492" r:id="rId132"/>
    <p:sldId id="493" r:id="rId133"/>
    <p:sldId id="494" r:id="rId134"/>
    <p:sldId id="495" r:id="rId135"/>
    <p:sldId id="496" r:id="rId136"/>
    <p:sldId id="497" r:id="rId137"/>
    <p:sldId id="498" r:id="rId138"/>
    <p:sldId id="499" r:id="rId139"/>
    <p:sldId id="500" r:id="rId140"/>
    <p:sldId id="501" r:id="rId141"/>
    <p:sldId id="502" r:id="rId142"/>
    <p:sldId id="503" r:id="rId143"/>
    <p:sldId id="504" r:id="rId144"/>
    <p:sldId id="505" r:id="rId145"/>
    <p:sldId id="506" r:id="rId146"/>
    <p:sldId id="507" r:id="rId147"/>
    <p:sldId id="508" r:id="rId148"/>
    <p:sldId id="509" r:id="rId149"/>
    <p:sldId id="510" r:id="rId150"/>
    <p:sldId id="511" r:id="rId151"/>
    <p:sldId id="512" r:id="rId152"/>
    <p:sldId id="513" r:id="rId153"/>
    <p:sldId id="514" r:id="rId154"/>
    <p:sldId id="515" r:id="rId155"/>
    <p:sldId id="516" r:id="rId156"/>
    <p:sldId id="517" r:id="rId157"/>
    <p:sldId id="518" r:id="rId158"/>
    <p:sldId id="519" r:id="rId159"/>
    <p:sldId id="520" r:id="rId160"/>
    <p:sldId id="521" r:id="rId161"/>
    <p:sldId id="522" r:id="rId162"/>
    <p:sldId id="523" r:id="rId163"/>
    <p:sldId id="524" r:id="rId164"/>
    <p:sldId id="525" r:id="rId165"/>
    <p:sldId id="526" r:id="rId166"/>
    <p:sldId id="527" r:id="rId167"/>
    <p:sldId id="528" r:id="rId168"/>
    <p:sldId id="529" r:id="rId169"/>
    <p:sldId id="530" r:id="rId170"/>
    <p:sldId id="531" r:id="rId171"/>
    <p:sldId id="532" r:id="rId172"/>
    <p:sldId id="533" r:id="rId173"/>
    <p:sldId id="534" r:id="rId174"/>
    <p:sldId id="535" r:id="rId175"/>
    <p:sldId id="536" r:id="rId176"/>
    <p:sldId id="537" r:id="rId177"/>
    <p:sldId id="538" r:id="rId178"/>
    <p:sldId id="539" r:id="rId179"/>
    <p:sldId id="540" r:id="rId180"/>
    <p:sldId id="541" r:id="rId181"/>
    <p:sldId id="542" r:id="rId182"/>
    <p:sldId id="543" r:id="rId183"/>
    <p:sldId id="544" r:id="rId184"/>
    <p:sldId id="545" r:id="rId185"/>
    <p:sldId id="546" r:id="rId186"/>
    <p:sldId id="547" r:id="rId187"/>
    <p:sldId id="548" r:id="rId188"/>
    <p:sldId id="549" r:id="rId189"/>
    <p:sldId id="550" r:id="rId190"/>
    <p:sldId id="551" r:id="rId191"/>
    <p:sldId id="552" r:id="rId192"/>
    <p:sldId id="553" r:id="rId193"/>
    <p:sldId id="554" r:id="rId194"/>
    <p:sldId id="555" r:id="rId195"/>
    <p:sldId id="556" r:id="rId196"/>
    <p:sldId id="557" r:id="rId197"/>
    <p:sldId id="558" r:id="rId198"/>
    <p:sldId id="559" r:id="rId199"/>
    <p:sldId id="560" r:id="rId200"/>
    <p:sldId id="561" r:id="rId201"/>
    <p:sldId id="562" r:id="rId202"/>
    <p:sldId id="563" r:id="rId203"/>
    <p:sldId id="564" r:id="rId204"/>
    <p:sldId id="565" r:id="rId205"/>
    <p:sldId id="566" r:id="rId206"/>
    <p:sldId id="567" r:id="rId207"/>
    <p:sldId id="568" r:id="rId208"/>
    <p:sldId id="569" r:id="rId209"/>
    <p:sldId id="570" r:id="rId210"/>
    <p:sldId id="571" r:id="rId211"/>
    <p:sldId id="572" r:id="rId212"/>
    <p:sldId id="573" r:id="rId213"/>
    <p:sldId id="574" r:id="rId214"/>
    <p:sldId id="575" r:id="rId215"/>
    <p:sldId id="576" r:id="rId216"/>
    <p:sldId id="577" r:id="rId217"/>
    <p:sldId id="578" r:id="rId218"/>
    <p:sldId id="579" r:id="rId219"/>
    <p:sldId id="580" r:id="rId220"/>
    <p:sldId id="581" r:id="rId221"/>
    <p:sldId id="582" r:id="rId222"/>
    <p:sldId id="583" r:id="rId223"/>
    <p:sldId id="584" r:id="rId224"/>
    <p:sldId id="585" r:id="rId225"/>
    <p:sldId id="586" r:id="rId226"/>
    <p:sldId id="587" r:id="rId227"/>
    <p:sldId id="588" r:id="rId228"/>
    <p:sldId id="589" r:id="rId229"/>
    <p:sldId id="590" r:id="rId230"/>
    <p:sldId id="591" r:id="rId231"/>
    <p:sldId id="592" r:id="rId232"/>
    <p:sldId id="593" r:id="rId233"/>
    <p:sldId id="594" r:id="rId234"/>
    <p:sldId id="595" r:id="rId235"/>
    <p:sldId id="596" r:id="rId236"/>
    <p:sldId id="597" r:id="rId237"/>
    <p:sldId id="598" r:id="rId238"/>
    <p:sldId id="599" r:id="rId239"/>
    <p:sldId id="600" r:id="rId240"/>
    <p:sldId id="601" r:id="rId241"/>
    <p:sldId id="602" r:id="rId242"/>
    <p:sldId id="603" r:id="rId243"/>
    <p:sldId id="604" r:id="rId244"/>
    <p:sldId id="605" r:id="rId245"/>
    <p:sldId id="606" r:id="rId246"/>
    <p:sldId id="607" r:id="rId247"/>
    <p:sldId id="608" r:id="rId248"/>
    <p:sldId id="609" r:id="rId249"/>
    <p:sldId id="610" r:id="rId250"/>
    <p:sldId id="611" r:id="rId251"/>
    <p:sldId id="612" r:id="rId252"/>
    <p:sldId id="613" r:id="rId253"/>
    <p:sldId id="614" r:id="rId254"/>
    <p:sldId id="615" r:id="rId255"/>
    <p:sldId id="616" r:id="rId256"/>
    <p:sldId id="617" r:id="rId257"/>
    <p:sldId id="618" r:id="rId258"/>
    <p:sldId id="619" r:id="rId259"/>
    <p:sldId id="620" r:id="rId260"/>
    <p:sldId id="621" r:id="rId261"/>
    <p:sldId id="622" r:id="rId262"/>
    <p:sldId id="623" r:id="rId263"/>
    <p:sldId id="624" r:id="rId264"/>
    <p:sldId id="625" r:id="rId265"/>
    <p:sldId id="626" r:id="rId266"/>
    <p:sldId id="627" r:id="rId267"/>
    <p:sldId id="628" r:id="rId268"/>
    <p:sldId id="629" r:id="rId269"/>
    <p:sldId id="630" r:id="rId270"/>
    <p:sldId id="631" r:id="rId271"/>
    <p:sldId id="1478" r:id="rId272"/>
    <p:sldId id="632" r:id="rId273"/>
    <p:sldId id="633" r:id="rId274"/>
    <p:sldId id="634" r:id="rId275"/>
    <p:sldId id="635" r:id="rId276"/>
    <p:sldId id="636" r:id="rId277"/>
    <p:sldId id="637" r:id="rId278"/>
    <p:sldId id="638" r:id="rId279"/>
    <p:sldId id="639" r:id="rId280"/>
    <p:sldId id="640" r:id="rId281"/>
    <p:sldId id="641" r:id="rId282"/>
    <p:sldId id="1466" r:id="rId283"/>
    <p:sldId id="1467" r:id="rId284"/>
    <p:sldId id="1468" r:id="rId285"/>
    <p:sldId id="1469" r:id="rId286"/>
    <p:sldId id="1470" r:id="rId287"/>
    <p:sldId id="1471" r:id="rId288"/>
    <p:sldId id="1472" r:id="rId289"/>
    <p:sldId id="1473" r:id="rId290"/>
    <p:sldId id="1474" r:id="rId291"/>
    <p:sldId id="1475" r:id="rId292"/>
    <p:sldId id="1476" r:id="rId293"/>
    <p:sldId id="1477" r:id="rId294"/>
    <p:sldId id="1386" r:id="rId295"/>
    <p:sldId id="1387" r:id="rId296"/>
    <p:sldId id="1361" r:id="rId297"/>
    <p:sldId id="1362" r:id="rId298"/>
    <p:sldId id="1363" r:id="rId299"/>
    <p:sldId id="1364" r:id="rId300"/>
    <p:sldId id="1365" r:id="rId301"/>
    <p:sldId id="1366" r:id="rId302"/>
    <p:sldId id="1367" r:id="rId303"/>
    <p:sldId id="1368" r:id="rId304"/>
    <p:sldId id="1388" r:id="rId305"/>
    <p:sldId id="1389" r:id="rId306"/>
    <p:sldId id="1390" r:id="rId307"/>
    <p:sldId id="1391" r:id="rId308"/>
    <p:sldId id="1392" r:id="rId309"/>
    <p:sldId id="1393" r:id="rId310"/>
    <p:sldId id="1394" r:id="rId311"/>
    <p:sldId id="1395" r:id="rId312"/>
    <p:sldId id="1396" r:id="rId313"/>
    <p:sldId id="1397" r:id="rId314"/>
    <p:sldId id="1398" r:id="rId315"/>
    <p:sldId id="1399" r:id="rId316"/>
    <p:sldId id="1400" r:id="rId317"/>
    <p:sldId id="1401" r:id="rId318"/>
    <p:sldId id="1402" r:id="rId319"/>
    <p:sldId id="1380" r:id="rId320"/>
    <p:sldId id="1381" r:id="rId321"/>
    <p:sldId id="1382" r:id="rId322"/>
    <p:sldId id="1403" r:id="rId323"/>
    <p:sldId id="1383" r:id="rId324"/>
    <p:sldId id="1384" r:id="rId325"/>
    <p:sldId id="1404" r:id="rId326"/>
    <p:sldId id="1405" r:id="rId327"/>
    <p:sldId id="1406" r:id="rId328"/>
    <p:sldId id="1407" r:id="rId329"/>
    <p:sldId id="1408" r:id="rId330"/>
    <p:sldId id="1409" r:id="rId331"/>
    <p:sldId id="1410" r:id="rId332"/>
    <p:sldId id="1385" r:id="rId333"/>
    <p:sldId id="1411" r:id="rId334"/>
    <p:sldId id="1412" r:id="rId335"/>
    <p:sldId id="1413" r:id="rId336"/>
    <p:sldId id="1414" r:id="rId337"/>
    <p:sldId id="1415" r:id="rId338"/>
    <p:sldId id="1416" r:id="rId339"/>
    <p:sldId id="1417" r:id="rId340"/>
    <p:sldId id="1418" r:id="rId341"/>
    <p:sldId id="1419" r:id="rId342"/>
    <p:sldId id="1420" r:id="rId343"/>
    <p:sldId id="1421" r:id="rId344"/>
    <p:sldId id="1422" r:id="rId345"/>
    <p:sldId id="1423" r:id="rId346"/>
    <p:sldId id="1424" r:id="rId347"/>
    <p:sldId id="1425" r:id="rId348"/>
    <p:sldId id="1426" r:id="rId349"/>
    <p:sldId id="1427" r:id="rId350"/>
    <p:sldId id="1428" r:id="rId351"/>
    <p:sldId id="1429" r:id="rId352"/>
    <p:sldId id="1430" r:id="rId353"/>
    <p:sldId id="1431" r:id="rId354"/>
    <p:sldId id="1432" r:id="rId355"/>
    <p:sldId id="1433" r:id="rId356"/>
    <p:sldId id="1434" r:id="rId357"/>
    <p:sldId id="1435" r:id="rId358"/>
    <p:sldId id="1436" r:id="rId359"/>
    <p:sldId id="1437" r:id="rId360"/>
    <p:sldId id="1438" r:id="rId361"/>
    <p:sldId id="1439" r:id="rId362"/>
    <p:sldId id="1440" r:id="rId363"/>
    <p:sldId id="1441" r:id="rId364"/>
    <p:sldId id="1442" r:id="rId365"/>
    <p:sldId id="1443" r:id="rId366"/>
    <p:sldId id="1444" r:id="rId367"/>
    <p:sldId id="1445" r:id="rId368"/>
    <p:sldId id="1446" r:id="rId369"/>
    <p:sldId id="1447" r:id="rId370"/>
    <p:sldId id="1448" r:id="rId371"/>
    <p:sldId id="1449" r:id="rId372"/>
    <p:sldId id="1450" r:id="rId373"/>
    <p:sldId id="1451" r:id="rId374"/>
    <p:sldId id="1452" r:id="rId375"/>
    <p:sldId id="1453" r:id="rId376"/>
    <p:sldId id="1454" r:id="rId377"/>
    <p:sldId id="1455" r:id="rId378"/>
    <p:sldId id="1456" r:id="rId379"/>
    <p:sldId id="1457" r:id="rId380"/>
    <p:sldId id="1458" r:id="rId381"/>
    <p:sldId id="270" r:id="rId38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1BB2CA63-EBF8-40B7-9E55-927806C1CD66}">
          <p14:sldIdLst>
            <p14:sldId id="256"/>
            <p14:sldId id="363"/>
            <p14:sldId id="290"/>
            <p14:sldId id="443"/>
            <p14:sldId id="642"/>
          </p14:sldIdLst>
        </p14:section>
        <p14:section name="食管胃癌 4000" id="{BA33B266-8B23-473D-B68B-79498D6C105A}">
          <p14:sldIdLst>
            <p14:sldId id="368"/>
            <p14:sldId id="371"/>
            <p14:sldId id="372"/>
            <p14:sldId id="373"/>
            <p14:sldId id="374"/>
            <p14:sldId id="375"/>
            <p14:sldId id="376"/>
            <p14:sldId id="377"/>
            <p14:sldId id="378"/>
            <p14:sldId id="379"/>
            <p14:sldId id="380"/>
          </p14:sldIdLst>
        </p14:section>
        <p14:section name="食管胃癌 4001" id="{484E4FDE-D0FB-4640-8861-F68640F46A11}">
          <p14:sldIdLst>
            <p14:sldId id="381"/>
            <p14:sldId id="382"/>
            <p14:sldId id="383"/>
            <p14:sldId id="384"/>
            <p14:sldId id="385"/>
            <p14:sldId id="386"/>
            <p14:sldId id="387"/>
            <p14:sldId id="388"/>
            <p14:sldId id="389"/>
            <p14:sldId id="390"/>
            <p14:sldId id="391"/>
            <p14:sldId id="392"/>
            <p14:sldId id="393"/>
            <p14:sldId id="394"/>
            <p14:sldId id="395"/>
          </p14:sldIdLst>
        </p14:section>
        <p14:section name="食管胃癌 Update 405736" id="{F68A3990-627F-4EB1-BF03-3CADC9B4ADFC}">
          <p14:sldIdLst>
            <p14:sldId id="396"/>
            <p14:sldId id="397"/>
            <p14:sldId id="398"/>
            <p14:sldId id="399"/>
            <p14:sldId id="400"/>
            <p14:sldId id="401"/>
            <p14:sldId id="402"/>
            <p14:sldId id="403"/>
            <p14:sldId id="404"/>
            <p14:sldId id="405"/>
            <p14:sldId id="406"/>
            <p14:sldId id="407"/>
            <p14:sldId id="408"/>
            <p14:sldId id="409"/>
          </p14:sldIdLst>
        </p14:section>
        <p14:section name="食管胃癌 4014" id="{194F79A9-2E77-46F5-8AC4-F5F96D382F82}">
          <p14:sldIdLst>
            <p14:sldId id="410"/>
            <p14:sldId id="411"/>
            <p14:sldId id="412"/>
            <p14:sldId id="413"/>
            <p14:sldId id="414"/>
            <p14:sldId id="415"/>
            <p14:sldId id="416"/>
            <p14:sldId id="417"/>
            <p14:sldId id="418"/>
            <p14:sldId id="419"/>
          </p14:sldIdLst>
        </p14:section>
        <p14:section name="食管胃癌 4027" id="{E03A2FD1-157A-4D8B-8887-BAACA1281C92}">
          <p14:sldIdLst>
            <p14:sldId id="420"/>
            <p14:sldId id="421"/>
            <p14:sldId id="422"/>
            <p14:sldId id="423"/>
            <p14:sldId id="424"/>
            <p14:sldId id="263"/>
            <p14:sldId id="264"/>
            <p14:sldId id="425"/>
            <p14:sldId id="426"/>
            <p14:sldId id="427"/>
            <p14:sldId id="428"/>
          </p14:sldIdLst>
        </p14:section>
        <p14:section name="食管胃癌 4032" id="{975823CC-FE77-48D3-BBB4-CD9F7C55A729}">
          <p14:sldIdLst>
            <p14:sldId id="429"/>
            <p14:sldId id="430"/>
            <p14:sldId id="431"/>
            <p14:sldId id="432"/>
            <p14:sldId id="433"/>
            <p14:sldId id="434"/>
            <p14:sldId id="435"/>
          </p14:sldIdLst>
        </p14:section>
        <p14:section name="食管胃癌 4043" id="{A41D0FBC-A236-493B-A05C-D969F3C80C53}">
          <p14:sldIdLst>
            <p14:sldId id="1459"/>
            <p14:sldId id="1460"/>
            <p14:sldId id="1461"/>
            <p14:sldId id="1462"/>
            <p14:sldId id="1463"/>
            <p14:sldId id="1464"/>
            <p14:sldId id="1465"/>
          </p14:sldIdLst>
        </p14:section>
        <p14:section name="结直肠癌 LBA2" id="{19DF85AC-3455-4752-BCAF-F6D59DD37163}">
          <p14:sldIdLst>
            <p14:sldId id="444"/>
            <p14:sldId id="445"/>
            <p14:sldId id="446"/>
            <p14:sldId id="447"/>
            <p14:sldId id="448"/>
            <p14:sldId id="449"/>
            <p14:sldId id="450"/>
            <p14:sldId id="451"/>
            <p14:sldId id="452"/>
            <p14:sldId id="453"/>
            <p14:sldId id="454"/>
            <p14:sldId id="455"/>
            <p14:sldId id="456"/>
            <p14:sldId id="457"/>
            <p14:sldId id="458"/>
            <p14:sldId id="459"/>
            <p14:sldId id="460"/>
            <p14:sldId id="461"/>
            <p14:sldId id="462"/>
            <p14:sldId id="463"/>
            <p14:sldId id="464"/>
            <p14:sldId id="465"/>
            <p14:sldId id="466"/>
          </p14:sldIdLst>
        </p14:section>
        <p14:section name="结直肠癌 3500" id="{0189C0E0-8A50-4F49-B862-4FFF6E1FAA6B}">
          <p14:sldIdLst>
            <p14:sldId id="467"/>
            <p14:sldId id="468"/>
            <p14:sldId id="469"/>
            <p14:sldId id="470"/>
            <p14:sldId id="471"/>
            <p14:sldId id="472"/>
            <p14:sldId id="473"/>
            <p14:sldId id="474"/>
            <p14:sldId id="475"/>
            <p14:sldId id="476"/>
            <p14:sldId id="477"/>
            <p14:sldId id="478"/>
            <p14:sldId id="479"/>
            <p14:sldId id="480"/>
            <p14:sldId id="481"/>
            <p14:sldId id="482"/>
            <p14:sldId id="483"/>
            <p14:sldId id="484"/>
            <p14:sldId id="485"/>
            <p14:sldId id="486"/>
            <p14:sldId id="487"/>
          </p14:sldIdLst>
        </p14:section>
        <p14:section name="结直肠癌 3501" id="{D8D3D081-1927-4DCC-B5E9-2A0AEF5B7AB4}">
          <p14:sldIdLst>
            <p14:sldId id="488"/>
            <p14:sldId id="489"/>
            <p14:sldId id="490"/>
            <p14:sldId id="491"/>
            <p14:sldId id="492"/>
            <p14:sldId id="493"/>
            <p14:sldId id="494"/>
            <p14:sldId id="495"/>
            <p14:sldId id="496"/>
            <p14:sldId id="497"/>
            <p14:sldId id="498"/>
            <p14:sldId id="499"/>
            <p14:sldId id="500"/>
            <p14:sldId id="501"/>
            <p14:sldId id="502"/>
            <p14:sldId id="503"/>
          </p14:sldIdLst>
        </p14:section>
        <p14:section name="结直肠癌 LBA3503" id="{5BB51BEA-B20D-497F-B75F-329500A6AC38}">
          <p14:sldIdLst>
            <p14:sldId id="504"/>
            <p14:sldId id="505"/>
            <p14:sldId id="506"/>
            <p14:sldId id="507"/>
            <p14:sldId id="508"/>
            <p14:sldId id="509"/>
            <p14:sldId id="510"/>
            <p14:sldId id="511"/>
            <p14:sldId id="512"/>
            <p14:sldId id="513"/>
            <p14:sldId id="514"/>
            <p14:sldId id="515"/>
            <p14:sldId id="516"/>
            <p14:sldId id="517"/>
            <p14:sldId id="518"/>
            <p14:sldId id="519"/>
            <p14:sldId id="520"/>
            <p14:sldId id="521"/>
            <p14:sldId id="522"/>
          </p14:sldIdLst>
        </p14:section>
        <p14:section name="结直肠癌 LBA3504" id="{1336949A-F9B9-4E8B-9BB3-22ECBFE978C7}">
          <p14:sldIdLst>
            <p14:sldId id="523"/>
            <p14:sldId id="524"/>
            <p14:sldId id="525"/>
            <p14:sldId id="526"/>
            <p14:sldId id="527"/>
            <p14:sldId id="528"/>
            <p14:sldId id="529"/>
            <p14:sldId id="530"/>
            <p14:sldId id="531"/>
            <p14:sldId id="532"/>
            <p14:sldId id="533"/>
            <p14:sldId id="534"/>
            <p14:sldId id="535"/>
            <p14:sldId id="536"/>
            <p14:sldId id="537"/>
            <p14:sldId id="538"/>
            <p14:sldId id="539"/>
            <p14:sldId id="540"/>
          </p14:sldIdLst>
        </p14:section>
        <p14:section name="结直肠癌 3505" id="{C07EC1DC-F615-47B7-8EA1-F9D045329F1B}">
          <p14:sldIdLst>
            <p14:sldId id="541"/>
            <p14:sldId id="542"/>
            <p14:sldId id="543"/>
            <p14:sldId id="544"/>
            <p14:sldId id="545"/>
            <p14:sldId id="546"/>
            <p14:sldId id="547"/>
            <p14:sldId id="548"/>
            <p14:sldId id="549"/>
            <p14:sldId id="550"/>
            <p14:sldId id="551"/>
            <p14:sldId id="552"/>
            <p14:sldId id="553"/>
            <p14:sldId id="554"/>
            <p14:sldId id="555"/>
            <p14:sldId id="556"/>
            <p14:sldId id="557"/>
            <p14:sldId id="558"/>
          </p14:sldIdLst>
        </p14:section>
        <p14:section name="结直肠癌 3506" id="{5C0EAF37-2BAE-4F16-BDB6-3594B014FB0C}">
          <p14:sldIdLst>
            <p14:sldId id="559"/>
            <p14:sldId id="560"/>
            <p14:sldId id="561"/>
            <p14:sldId id="562"/>
            <p14:sldId id="563"/>
            <p14:sldId id="564"/>
            <p14:sldId id="565"/>
            <p14:sldId id="566"/>
            <p14:sldId id="567"/>
            <p14:sldId id="568"/>
            <p14:sldId id="569"/>
            <p14:sldId id="570"/>
            <p14:sldId id="571"/>
            <p14:sldId id="572"/>
            <p14:sldId id="573"/>
          </p14:sldIdLst>
        </p14:section>
        <p14:section name="结直肠癌 3507" id="{29C667E5-47B9-4216-8D42-D1DC52966D38}">
          <p14:sldIdLst>
            <p14:sldId id="574"/>
            <p14:sldId id="575"/>
            <p14:sldId id="576"/>
            <p14:sldId id="577"/>
            <p14:sldId id="578"/>
            <p14:sldId id="579"/>
            <p14:sldId id="580"/>
            <p14:sldId id="581"/>
            <p14:sldId id="582"/>
            <p14:sldId id="583"/>
            <p14:sldId id="584"/>
            <p14:sldId id="585"/>
            <p14:sldId id="586"/>
            <p14:sldId id="587"/>
          </p14:sldIdLst>
        </p14:section>
        <p14:section name="结直肠癌 3508" id="{DAAF0240-E4DF-40A3-9668-9A47C22462B2}">
          <p14:sldIdLst>
            <p14:sldId id="588"/>
            <p14:sldId id="589"/>
            <p14:sldId id="590"/>
            <p14:sldId id="591"/>
            <p14:sldId id="592"/>
            <p14:sldId id="593"/>
            <p14:sldId id="594"/>
            <p14:sldId id="595"/>
            <p14:sldId id="596"/>
            <p14:sldId id="597"/>
            <p14:sldId id="598"/>
            <p14:sldId id="599"/>
            <p14:sldId id="600"/>
            <p14:sldId id="601"/>
            <p14:sldId id="602"/>
            <p14:sldId id="603"/>
            <p14:sldId id="604"/>
            <p14:sldId id="605"/>
            <p14:sldId id="606"/>
            <p14:sldId id="607"/>
          </p14:sldIdLst>
        </p14:section>
        <p14:section name="结直肠癌 3512" id="{FAF6C586-B2A7-4062-8DDD-5B5EE42CDBA5}">
          <p14:sldIdLst>
            <p14:sldId id="608"/>
            <p14:sldId id="609"/>
            <p14:sldId id="610"/>
            <p14:sldId id="611"/>
            <p14:sldId id="612"/>
            <p14:sldId id="613"/>
          </p14:sldIdLst>
        </p14:section>
        <p14:section name="结直肠癌 3582" id="{2ACD700A-5BFB-47C8-B6A4-168A7C6D7DB4}">
          <p14:sldIdLst>
            <p14:sldId id="614"/>
            <p14:sldId id="615"/>
            <p14:sldId id="616"/>
            <p14:sldId id="617"/>
            <p14:sldId id="618"/>
            <p14:sldId id="619"/>
            <p14:sldId id="620"/>
          </p14:sldIdLst>
        </p14:section>
        <p14:section name="结直肠癌 3601" id="{53C6EDED-EE0F-4C04-886D-56D928018BFB}">
          <p14:sldIdLst>
            <p14:sldId id="621"/>
            <p14:sldId id="622"/>
            <p14:sldId id="623"/>
            <p14:sldId id="624"/>
            <p14:sldId id="625"/>
            <p14:sldId id="626"/>
            <p14:sldId id="627"/>
            <p14:sldId id="628"/>
            <p14:sldId id="629"/>
            <p14:sldId id="630"/>
            <p14:sldId id="631"/>
            <p14:sldId id="1478"/>
          </p14:sldIdLst>
        </p14:section>
        <p14:section name="结直肠癌 3604" id="{DF2219A5-EB4E-4956-84F5-F87B464E4191}">
          <p14:sldIdLst>
            <p14:sldId id="632"/>
            <p14:sldId id="633"/>
            <p14:sldId id="634"/>
            <p14:sldId id="635"/>
            <p14:sldId id="636"/>
            <p14:sldId id="637"/>
            <p14:sldId id="638"/>
            <p14:sldId id="639"/>
            <p14:sldId id="640"/>
            <p14:sldId id="641"/>
          </p14:sldIdLst>
        </p14:section>
        <p14:section name="肝癌 4002" id="{679D87BF-84D1-4E7D-8A97-8BB286CB0B64}">
          <p14:sldIdLst>
            <p14:sldId id="1466"/>
            <p14:sldId id="1467"/>
            <p14:sldId id="1468"/>
            <p14:sldId id="1469"/>
            <p14:sldId id="1470"/>
            <p14:sldId id="1471"/>
            <p14:sldId id="1472"/>
            <p14:sldId id="1473"/>
            <p14:sldId id="1474"/>
            <p14:sldId id="1475"/>
            <p14:sldId id="1476"/>
            <p14:sldId id="1477"/>
          </p14:sldIdLst>
        </p14:section>
        <p14:section name="肝癌 4004" id="{E6728615-A668-43D8-918C-D47FD9B9AADA}">
          <p14:sldIdLst>
            <p14:sldId id="1386"/>
            <p14:sldId id="1387"/>
            <p14:sldId id="1361"/>
            <p14:sldId id="1362"/>
            <p14:sldId id="1363"/>
            <p14:sldId id="1364"/>
            <p14:sldId id="1365"/>
            <p14:sldId id="1366"/>
            <p14:sldId id="1367"/>
            <p14:sldId id="1368"/>
          </p14:sldIdLst>
        </p14:section>
        <p14:section name="胆管癌 4003" id="{9F31C07F-F399-4660-81D2-9927D30E9EE1}">
          <p14:sldIdLst>
            <p14:sldId id="1388"/>
            <p14:sldId id="1389"/>
            <p14:sldId id="1390"/>
            <p14:sldId id="1391"/>
            <p14:sldId id="1392"/>
            <p14:sldId id="1393"/>
            <p14:sldId id="1394"/>
            <p14:sldId id="1395"/>
            <p14:sldId id="1396"/>
            <p14:sldId id="1397"/>
            <p14:sldId id="1398"/>
            <p14:sldId id="1399"/>
            <p14:sldId id="1400"/>
            <p14:sldId id="1401"/>
            <p14:sldId id="1402"/>
          </p14:sldIdLst>
        </p14:section>
        <p14:section name="胆管癌 4007" id="{5F35287F-8651-4674-B842-B948FC242D5E}">
          <p14:sldIdLst>
            <p14:sldId id="1380"/>
            <p14:sldId id="1381"/>
            <p14:sldId id="1382"/>
            <p14:sldId id="1403"/>
            <p14:sldId id="1383"/>
            <p14:sldId id="1384"/>
            <p14:sldId id="1404"/>
            <p14:sldId id="1405"/>
            <p14:sldId id="1406"/>
            <p14:sldId id="1407"/>
            <p14:sldId id="1408"/>
            <p14:sldId id="1409"/>
            <p14:sldId id="1410"/>
            <p14:sldId id="1385"/>
          </p14:sldIdLst>
        </p14:section>
        <p14:section name="胆管癌 4008" id="{F65C55F3-ACF0-4643-A001-BE27A7A08BC3}">
          <p14:sldIdLst>
            <p14:sldId id="1411"/>
            <p14:sldId id="1412"/>
            <p14:sldId id="1413"/>
            <p14:sldId id="1414"/>
            <p14:sldId id="1415"/>
            <p14:sldId id="1416"/>
            <p14:sldId id="1417"/>
            <p14:sldId id="1418"/>
            <p14:sldId id="1419"/>
            <p14:sldId id="1420"/>
            <p14:sldId id="1421"/>
            <p14:sldId id="1422"/>
            <p14:sldId id="1423"/>
            <p14:sldId id="1424"/>
          </p14:sldIdLst>
        </p14:section>
        <p14:section name="胆管癌 4015" id="{A09DC6AF-7546-43F7-836B-BE13775FAF6A}">
          <p14:sldIdLst>
            <p14:sldId id="1425"/>
            <p14:sldId id="1426"/>
            <p14:sldId id="1427"/>
            <p14:sldId id="1428"/>
            <p14:sldId id="1429"/>
            <p14:sldId id="1430"/>
            <p14:sldId id="1431"/>
            <p14:sldId id="1432"/>
          </p14:sldIdLst>
        </p14:section>
        <p14:section name="胰腺癌 LBA4005" id="{8B2DC806-A956-4FB9-BF22-76FC1B328B66}">
          <p14:sldIdLst>
            <p14:sldId id="1433"/>
            <p14:sldId id="1434"/>
            <p14:sldId id="1435"/>
            <p14:sldId id="1436"/>
            <p14:sldId id="1437"/>
            <p14:sldId id="1438"/>
            <p14:sldId id="1439"/>
            <p14:sldId id="1440"/>
            <p14:sldId id="1441"/>
            <p14:sldId id="1442"/>
            <p14:sldId id="1443"/>
          </p14:sldIdLst>
        </p14:section>
        <p14:section name="胰腺癌 4006" id="{AC8EECC7-D82A-46D2-B725-FADFDFFB19D2}">
          <p14:sldIdLst>
            <p14:sldId id="1444"/>
            <p14:sldId id="1445"/>
            <p14:sldId id="1446"/>
            <p14:sldId id="1447"/>
            <p14:sldId id="1448"/>
            <p14:sldId id="1449"/>
            <p14:sldId id="1450"/>
            <p14:sldId id="1451"/>
            <p14:sldId id="1452"/>
            <p14:sldId id="1453"/>
            <p14:sldId id="1454"/>
            <p14:sldId id="1455"/>
            <p14:sldId id="1456"/>
            <p14:sldId id="1457"/>
            <p14:sldId id="1458"/>
          </p14:sldIdLst>
        </p14:section>
        <p14:section name="THANKS" id="{7D0E843B-968A-45DB-9B60-17D8932B6A6A}">
          <p14:sldIdLst>
            <p14:sldId id="270"/>
          </p14:sldIdLst>
        </p14:section>
      </p14:sectionLst>
    </p:ext>
    <p:ext uri="{EFAFB233-063F-42B5-8137-9DF3F51BA10A}">
      <p15:sldGuideLst xmlns:p15="http://schemas.microsoft.com/office/powerpoint/2012/main">
        <p15:guide id="1" orient="horz" pos="2976"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0000"/>
    <a:srgbClr val="ED9686"/>
    <a:srgbClr val="F4B7B7"/>
    <a:srgbClr val="F0877D"/>
    <a:srgbClr val="FFE5E5"/>
    <a:srgbClr val="DE0000"/>
    <a:srgbClr val="A6A6A6"/>
    <a:srgbClr val="E12726"/>
    <a:srgbClr val="F2F2F2"/>
    <a:srgbClr val="FFF3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31A072-B2B4-4B60-8550-F2AA2F627FED}" v="1" dt="2023-06-08T02:51:28.255"/>
    <p1510:client id="{3A46FEFF-F1C5-4579-AB66-938AE67E11A5}" v="74" dt="2023-06-08T04:04:34.516"/>
    <p1510:client id="{D44FE134-A889-4DED-BAC1-F576C5BE5C38}" v="5" dt="2023-06-07T11:44:24.8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704" autoAdjust="0"/>
    <p:restoredTop sz="96192" autoAdjust="0"/>
  </p:normalViewPr>
  <p:slideViewPr>
    <p:cSldViewPr snapToGrid="0" showGuides="1">
      <p:cViewPr varScale="1">
        <p:scale>
          <a:sx n="66" d="100"/>
          <a:sy n="66" d="100"/>
        </p:scale>
        <p:origin x="528" y="32"/>
      </p:cViewPr>
      <p:guideLst>
        <p:guide orient="horz" pos="2976"/>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4.xml"/><Relationship Id="rId299" Type="http://schemas.openxmlformats.org/officeDocument/2006/relationships/slide" Target="slides/slide296.xml"/><Relationship Id="rId21" Type="http://schemas.openxmlformats.org/officeDocument/2006/relationships/slide" Target="slides/slide18.xml"/><Relationship Id="rId42" Type="http://schemas.openxmlformats.org/officeDocument/2006/relationships/slide" Target="slides/slide39.xml"/><Relationship Id="rId63" Type="http://schemas.openxmlformats.org/officeDocument/2006/relationships/slide" Target="slides/slide60.xml"/><Relationship Id="rId84" Type="http://schemas.openxmlformats.org/officeDocument/2006/relationships/slide" Target="slides/slide81.xml"/><Relationship Id="rId138" Type="http://schemas.openxmlformats.org/officeDocument/2006/relationships/slide" Target="slides/slide135.xml"/><Relationship Id="rId159" Type="http://schemas.openxmlformats.org/officeDocument/2006/relationships/slide" Target="slides/slide156.xml"/><Relationship Id="rId324" Type="http://schemas.openxmlformats.org/officeDocument/2006/relationships/slide" Target="slides/slide321.xml"/><Relationship Id="rId345" Type="http://schemas.openxmlformats.org/officeDocument/2006/relationships/slide" Target="slides/slide342.xml"/><Relationship Id="rId366" Type="http://schemas.openxmlformats.org/officeDocument/2006/relationships/slide" Target="slides/slide363.xml"/><Relationship Id="rId387" Type="http://schemas.openxmlformats.org/officeDocument/2006/relationships/theme" Target="theme/theme1.xml"/><Relationship Id="rId170" Type="http://schemas.openxmlformats.org/officeDocument/2006/relationships/slide" Target="slides/slide167.xml"/><Relationship Id="rId191" Type="http://schemas.openxmlformats.org/officeDocument/2006/relationships/slide" Target="slides/slide188.xml"/><Relationship Id="rId205" Type="http://schemas.openxmlformats.org/officeDocument/2006/relationships/slide" Target="slides/slide202.xml"/><Relationship Id="rId226" Type="http://schemas.openxmlformats.org/officeDocument/2006/relationships/slide" Target="slides/slide223.xml"/><Relationship Id="rId247" Type="http://schemas.openxmlformats.org/officeDocument/2006/relationships/slide" Target="slides/slide244.xml"/><Relationship Id="rId107" Type="http://schemas.openxmlformats.org/officeDocument/2006/relationships/slide" Target="slides/slide104.xml"/><Relationship Id="rId268" Type="http://schemas.openxmlformats.org/officeDocument/2006/relationships/slide" Target="slides/slide265.xml"/><Relationship Id="rId289" Type="http://schemas.openxmlformats.org/officeDocument/2006/relationships/slide" Target="slides/slide286.xml"/><Relationship Id="rId11" Type="http://schemas.openxmlformats.org/officeDocument/2006/relationships/slide" Target="slides/slide8.xml"/><Relationship Id="rId32" Type="http://schemas.openxmlformats.org/officeDocument/2006/relationships/slide" Target="slides/slide29.xml"/><Relationship Id="rId53" Type="http://schemas.openxmlformats.org/officeDocument/2006/relationships/slide" Target="slides/slide50.xml"/><Relationship Id="rId74" Type="http://schemas.openxmlformats.org/officeDocument/2006/relationships/slide" Target="slides/slide71.xml"/><Relationship Id="rId128" Type="http://schemas.openxmlformats.org/officeDocument/2006/relationships/slide" Target="slides/slide125.xml"/><Relationship Id="rId149" Type="http://schemas.openxmlformats.org/officeDocument/2006/relationships/slide" Target="slides/slide146.xml"/><Relationship Id="rId314" Type="http://schemas.openxmlformats.org/officeDocument/2006/relationships/slide" Target="slides/slide311.xml"/><Relationship Id="rId335" Type="http://schemas.openxmlformats.org/officeDocument/2006/relationships/slide" Target="slides/slide332.xml"/><Relationship Id="rId356" Type="http://schemas.openxmlformats.org/officeDocument/2006/relationships/slide" Target="slides/slide353.xml"/><Relationship Id="rId377" Type="http://schemas.openxmlformats.org/officeDocument/2006/relationships/slide" Target="slides/slide374.xml"/><Relationship Id="rId5" Type="http://schemas.openxmlformats.org/officeDocument/2006/relationships/slide" Target="slides/slide2.xml"/><Relationship Id="rId95" Type="http://schemas.openxmlformats.org/officeDocument/2006/relationships/slide" Target="slides/slide92.xml"/><Relationship Id="rId160" Type="http://schemas.openxmlformats.org/officeDocument/2006/relationships/slide" Target="slides/slide157.xml"/><Relationship Id="rId181" Type="http://schemas.openxmlformats.org/officeDocument/2006/relationships/slide" Target="slides/slide178.xml"/><Relationship Id="rId216" Type="http://schemas.openxmlformats.org/officeDocument/2006/relationships/slide" Target="slides/slide213.xml"/><Relationship Id="rId237" Type="http://schemas.openxmlformats.org/officeDocument/2006/relationships/slide" Target="slides/slide234.xml"/><Relationship Id="rId258" Type="http://schemas.openxmlformats.org/officeDocument/2006/relationships/slide" Target="slides/slide255.xml"/><Relationship Id="rId279" Type="http://schemas.openxmlformats.org/officeDocument/2006/relationships/slide" Target="slides/slide276.xml"/><Relationship Id="rId22" Type="http://schemas.openxmlformats.org/officeDocument/2006/relationships/slide" Target="slides/slide19.xml"/><Relationship Id="rId43" Type="http://schemas.openxmlformats.org/officeDocument/2006/relationships/slide" Target="slides/slide40.xml"/><Relationship Id="rId64" Type="http://schemas.openxmlformats.org/officeDocument/2006/relationships/slide" Target="slides/slide61.xml"/><Relationship Id="rId118" Type="http://schemas.openxmlformats.org/officeDocument/2006/relationships/slide" Target="slides/slide115.xml"/><Relationship Id="rId139" Type="http://schemas.openxmlformats.org/officeDocument/2006/relationships/slide" Target="slides/slide136.xml"/><Relationship Id="rId290" Type="http://schemas.openxmlformats.org/officeDocument/2006/relationships/slide" Target="slides/slide287.xml"/><Relationship Id="rId304" Type="http://schemas.openxmlformats.org/officeDocument/2006/relationships/slide" Target="slides/slide301.xml"/><Relationship Id="rId325" Type="http://schemas.openxmlformats.org/officeDocument/2006/relationships/slide" Target="slides/slide322.xml"/><Relationship Id="rId346" Type="http://schemas.openxmlformats.org/officeDocument/2006/relationships/slide" Target="slides/slide343.xml"/><Relationship Id="rId367" Type="http://schemas.openxmlformats.org/officeDocument/2006/relationships/slide" Target="slides/slide364.xml"/><Relationship Id="rId388" Type="http://schemas.openxmlformats.org/officeDocument/2006/relationships/tableStyles" Target="tableStyles.xml"/><Relationship Id="rId85" Type="http://schemas.openxmlformats.org/officeDocument/2006/relationships/slide" Target="slides/slide82.xml"/><Relationship Id="rId150" Type="http://schemas.openxmlformats.org/officeDocument/2006/relationships/slide" Target="slides/slide147.xml"/><Relationship Id="rId171" Type="http://schemas.openxmlformats.org/officeDocument/2006/relationships/slide" Target="slides/slide168.xml"/><Relationship Id="rId192" Type="http://schemas.openxmlformats.org/officeDocument/2006/relationships/slide" Target="slides/slide189.xml"/><Relationship Id="rId206" Type="http://schemas.openxmlformats.org/officeDocument/2006/relationships/slide" Target="slides/slide203.xml"/><Relationship Id="rId227" Type="http://schemas.openxmlformats.org/officeDocument/2006/relationships/slide" Target="slides/slide224.xml"/><Relationship Id="rId248" Type="http://schemas.openxmlformats.org/officeDocument/2006/relationships/slide" Target="slides/slide245.xml"/><Relationship Id="rId269" Type="http://schemas.openxmlformats.org/officeDocument/2006/relationships/slide" Target="slides/slide266.xml"/><Relationship Id="rId12" Type="http://schemas.openxmlformats.org/officeDocument/2006/relationships/slide" Target="slides/slide9.xml"/><Relationship Id="rId33" Type="http://schemas.openxmlformats.org/officeDocument/2006/relationships/slide" Target="slides/slide30.xml"/><Relationship Id="rId108" Type="http://schemas.openxmlformats.org/officeDocument/2006/relationships/slide" Target="slides/slide105.xml"/><Relationship Id="rId129" Type="http://schemas.openxmlformats.org/officeDocument/2006/relationships/slide" Target="slides/slide126.xml"/><Relationship Id="rId280" Type="http://schemas.openxmlformats.org/officeDocument/2006/relationships/slide" Target="slides/slide277.xml"/><Relationship Id="rId315" Type="http://schemas.openxmlformats.org/officeDocument/2006/relationships/slide" Target="slides/slide312.xml"/><Relationship Id="rId336" Type="http://schemas.openxmlformats.org/officeDocument/2006/relationships/slide" Target="slides/slide333.xml"/><Relationship Id="rId357" Type="http://schemas.openxmlformats.org/officeDocument/2006/relationships/slide" Target="slides/slide354.xml"/><Relationship Id="rId54" Type="http://schemas.openxmlformats.org/officeDocument/2006/relationships/slide" Target="slides/slide51.xml"/><Relationship Id="rId75" Type="http://schemas.openxmlformats.org/officeDocument/2006/relationships/slide" Target="slides/slide72.xml"/><Relationship Id="rId96" Type="http://schemas.openxmlformats.org/officeDocument/2006/relationships/slide" Target="slides/slide93.xml"/><Relationship Id="rId140" Type="http://schemas.openxmlformats.org/officeDocument/2006/relationships/slide" Target="slides/slide137.xml"/><Relationship Id="rId161" Type="http://schemas.openxmlformats.org/officeDocument/2006/relationships/slide" Target="slides/slide158.xml"/><Relationship Id="rId182" Type="http://schemas.openxmlformats.org/officeDocument/2006/relationships/slide" Target="slides/slide179.xml"/><Relationship Id="rId217" Type="http://schemas.openxmlformats.org/officeDocument/2006/relationships/slide" Target="slides/slide214.xml"/><Relationship Id="rId378" Type="http://schemas.openxmlformats.org/officeDocument/2006/relationships/slide" Target="slides/slide375.xml"/><Relationship Id="rId6" Type="http://schemas.openxmlformats.org/officeDocument/2006/relationships/slide" Target="slides/slide3.xml"/><Relationship Id="rId238" Type="http://schemas.openxmlformats.org/officeDocument/2006/relationships/slide" Target="slides/slide235.xml"/><Relationship Id="rId259" Type="http://schemas.openxmlformats.org/officeDocument/2006/relationships/slide" Target="slides/slide256.xml"/><Relationship Id="rId23" Type="http://schemas.openxmlformats.org/officeDocument/2006/relationships/slide" Target="slides/slide20.xml"/><Relationship Id="rId119" Type="http://schemas.openxmlformats.org/officeDocument/2006/relationships/slide" Target="slides/slide116.xml"/><Relationship Id="rId270" Type="http://schemas.openxmlformats.org/officeDocument/2006/relationships/slide" Target="slides/slide267.xml"/><Relationship Id="rId291" Type="http://schemas.openxmlformats.org/officeDocument/2006/relationships/slide" Target="slides/slide288.xml"/><Relationship Id="rId305" Type="http://schemas.openxmlformats.org/officeDocument/2006/relationships/slide" Target="slides/slide302.xml"/><Relationship Id="rId326" Type="http://schemas.openxmlformats.org/officeDocument/2006/relationships/slide" Target="slides/slide323.xml"/><Relationship Id="rId347" Type="http://schemas.openxmlformats.org/officeDocument/2006/relationships/slide" Target="slides/slide344.xml"/><Relationship Id="rId44" Type="http://schemas.openxmlformats.org/officeDocument/2006/relationships/slide" Target="slides/slide41.xml"/><Relationship Id="rId65" Type="http://schemas.openxmlformats.org/officeDocument/2006/relationships/slide" Target="slides/slide62.xml"/><Relationship Id="rId86" Type="http://schemas.openxmlformats.org/officeDocument/2006/relationships/slide" Target="slides/slide83.xml"/><Relationship Id="rId130" Type="http://schemas.openxmlformats.org/officeDocument/2006/relationships/slide" Target="slides/slide127.xml"/><Relationship Id="rId151" Type="http://schemas.openxmlformats.org/officeDocument/2006/relationships/slide" Target="slides/slide148.xml"/><Relationship Id="rId368" Type="http://schemas.openxmlformats.org/officeDocument/2006/relationships/slide" Target="slides/slide365.xml"/><Relationship Id="rId389" Type="http://schemas.microsoft.com/office/2015/10/relationships/revisionInfo" Target="revisionInfo.xml"/><Relationship Id="rId172" Type="http://schemas.openxmlformats.org/officeDocument/2006/relationships/slide" Target="slides/slide169.xml"/><Relationship Id="rId193" Type="http://schemas.openxmlformats.org/officeDocument/2006/relationships/slide" Target="slides/slide190.xml"/><Relationship Id="rId207" Type="http://schemas.openxmlformats.org/officeDocument/2006/relationships/slide" Target="slides/slide204.xml"/><Relationship Id="rId228" Type="http://schemas.openxmlformats.org/officeDocument/2006/relationships/slide" Target="slides/slide225.xml"/><Relationship Id="rId249" Type="http://schemas.openxmlformats.org/officeDocument/2006/relationships/slide" Target="slides/slide246.xml"/><Relationship Id="rId13" Type="http://schemas.openxmlformats.org/officeDocument/2006/relationships/slide" Target="slides/slide10.xml"/><Relationship Id="rId109" Type="http://schemas.openxmlformats.org/officeDocument/2006/relationships/slide" Target="slides/slide106.xml"/><Relationship Id="rId260" Type="http://schemas.openxmlformats.org/officeDocument/2006/relationships/slide" Target="slides/slide257.xml"/><Relationship Id="rId281" Type="http://schemas.openxmlformats.org/officeDocument/2006/relationships/slide" Target="slides/slide278.xml"/><Relationship Id="rId316" Type="http://schemas.openxmlformats.org/officeDocument/2006/relationships/slide" Target="slides/slide313.xml"/><Relationship Id="rId337" Type="http://schemas.openxmlformats.org/officeDocument/2006/relationships/slide" Target="slides/slide334.xml"/><Relationship Id="rId34" Type="http://schemas.openxmlformats.org/officeDocument/2006/relationships/slide" Target="slides/slide31.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20" Type="http://schemas.openxmlformats.org/officeDocument/2006/relationships/slide" Target="slides/slide117.xml"/><Relationship Id="rId141" Type="http://schemas.openxmlformats.org/officeDocument/2006/relationships/slide" Target="slides/slide138.xml"/><Relationship Id="rId358" Type="http://schemas.openxmlformats.org/officeDocument/2006/relationships/slide" Target="slides/slide355.xml"/><Relationship Id="rId379" Type="http://schemas.openxmlformats.org/officeDocument/2006/relationships/slide" Target="slides/slide376.xml"/><Relationship Id="rId7" Type="http://schemas.openxmlformats.org/officeDocument/2006/relationships/slide" Target="slides/slide4.xml"/><Relationship Id="rId162" Type="http://schemas.openxmlformats.org/officeDocument/2006/relationships/slide" Target="slides/slide159.xml"/><Relationship Id="rId183" Type="http://schemas.openxmlformats.org/officeDocument/2006/relationships/slide" Target="slides/slide180.xml"/><Relationship Id="rId218" Type="http://schemas.openxmlformats.org/officeDocument/2006/relationships/slide" Target="slides/slide215.xml"/><Relationship Id="rId239" Type="http://schemas.openxmlformats.org/officeDocument/2006/relationships/slide" Target="slides/slide236.xml"/><Relationship Id="rId250" Type="http://schemas.openxmlformats.org/officeDocument/2006/relationships/slide" Target="slides/slide247.xml"/><Relationship Id="rId271" Type="http://schemas.openxmlformats.org/officeDocument/2006/relationships/slide" Target="slides/slide268.xml"/><Relationship Id="rId292" Type="http://schemas.openxmlformats.org/officeDocument/2006/relationships/slide" Target="slides/slide289.xml"/><Relationship Id="rId306" Type="http://schemas.openxmlformats.org/officeDocument/2006/relationships/slide" Target="slides/slide303.xml"/><Relationship Id="rId24" Type="http://schemas.openxmlformats.org/officeDocument/2006/relationships/slide" Target="slides/slide21.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31" Type="http://schemas.openxmlformats.org/officeDocument/2006/relationships/slide" Target="slides/slide128.xml"/><Relationship Id="rId327" Type="http://schemas.openxmlformats.org/officeDocument/2006/relationships/slide" Target="slides/slide324.xml"/><Relationship Id="rId348" Type="http://schemas.openxmlformats.org/officeDocument/2006/relationships/slide" Target="slides/slide345.xml"/><Relationship Id="rId369" Type="http://schemas.openxmlformats.org/officeDocument/2006/relationships/slide" Target="slides/slide366.xml"/><Relationship Id="rId152" Type="http://schemas.openxmlformats.org/officeDocument/2006/relationships/slide" Target="slides/slide149.xml"/><Relationship Id="rId173" Type="http://schemas.openxmlformats.org/officeDocument/2006/relationships/slide" Target="slides/slide170.xml"/><Relationship Id="rId194" Type="http://schemas.openxmlformats.org/officeDocument/2006/relationships/slide" Target="slides/slide191.xml"/><Relationship Id="rId208" Type="http://schemas.openxmlformats.org/officeDocument/2006/relationships/slide" Target="slides/slide205.xml"/><Relationship Id="rId229" Type="http://schemas.openxmlformats.org/officeDocument/2006/relationships/slide" Target="slides/slide226.xml"/><Relationship Id="rId380" Type="http://schemas.openxmlformats.org/officeDocument/2006/relationships/slide" Target="slides/slide377.xml"/><Relationship Id="rId240" Type="http://schemas.openxmlformats.org/officeDocument/2006/relationships/slide" Target="slides/slide237.xml"/><Relationship Id="rId261" Type="http://schemas.openxmlformats.org/officeDocument/2006/relationships/slide" Target="slides/slide258.xml"/><Relationship Id="rId14" Type="http://schemas.openxmlformats.org/officeDocument/2006/relationships/slide" Target="slides/slide11.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282" Type="http://schemas.openxmlformats.org/officeDocument/2006/relationships/slide" Target="slides/slide279.xml"/><Relationship Id="rId317" Type="http://schemas.openxmlformats.org/officeDocument/2006/relationships/slide" Target="slides/slide314.xml"/><Relationship Id="rId338" Type="http://schemas.openxmlformats.org/officeDocument/2006/relationships/slide" Target="slides/slide335.xml"/><Relationship Id="rId359" Type="http://schemas.openxmlformats.org/officeDocument/2006/relationships/slide" Target="slides/slide356.xml"/><Relationship Id="rId8" Type="http://schemas.openxmlformats.org/officeDocument/2006/relationships/slide" Target="slides/slide5.xml"/><Relationship Id="rId98" Type="http://schemas.openxmlformats.org/officeDocument/2006/relationships/slide" Target="slides/slide95.xml"/><Relationship Id="rId121" Type="http://schemas.openxmlformats.org/officeDocument/2006/relationships/slide" Target="slides/slide118.xml"/><Relationship Id="rId142" Type="http://schemas.openxmlformats.org/officeDocument/2006/relationships/slide" Target="slides/slide139.xml"/><Relationship Id="rId163" Type="http://schemas.openxmlformats.org/officeDocument/2006/relationships/slide" Target="slides/slide160.xml"/><Relationship Id="rId184" Type="http://schemas.openxmlformats.org/officeDocument/2006/relationships/slide" Target="slides/slide181.xml"/><Relationship Id="rId219" Type="http://schemas.openxmlformats.org/officeDocument/2006/relationships/slide" Target="slides/slide216.xml"/><Relationship Id="rId370" Type="http://schemas.openxmlformats.org/officeDocument/2006/relationships/slide" Target="slides/slide367.xml"/><Relationship Id="rId230" Type="http://schemas.openxmlformats.org/officeDocument/2006/relationships/slide" Target="slides/slide227.xml"/><Relationship Id="rId251" Type="http://schemas.openxmlformats.org/officeDocument/2006/relationships/slide" Target="slides/slide248.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272" Type="http://schemas.openxmlformats.org/officeDocument/2006/relationships/slide" Target="slides/slide269.xml"/><Relationship Id="rId293" Type="http://schemas.openxmlformats.org/officeDocument/2006/relationships/slide" Target="slides/slide290.xml"/><Relationship Id="rId307" Type="http://schemas.openxmlformats.org/officeDocument/2006/relationships/slide" Target="slides/slide304.xml"/><Relationship Id="rId328" Type="http://schemas.openxmlformats.org/officeDocument/2006/relationships/slide" Target="slides/slide325.xml"/><Relationship Id="rId349" Type="http://schemas.openxmlformats.org/officeDocument/2006/relationships/slide" Target="slides/slide346.xml"/><Relationship Id="rId88" Type="http://schemas.openxmlformats.org/officeDocument/2006/relationships/slide" Target="slides/slide85.xml"/><Relationship Id="rId111" Type="http://schemas.openxmlformats.org/officeDocument/2006/relationships/slide" Target="slides/slide108.xml"/><Relationship Id="rId132" Type="http://schemas.openxmlformats.org/officeDocument/2006/relationships/slide" Target="slides/slide129.xml"/><Relationship Id="rId153" Type="http://schemas.openxmlformats.org/officeDocument/2006/relationships/slide" Target="slides/slide150.xml"/><Relationship Id="rId174" Type="http://schemas.openxmlformats.org/officeDocument/2006/relationships/slide" Target="slides/slide171.xml"/><Relationship Id="rId195" Type="http://schemas.openxmlformats.org/officeDocument/2006/relationships/slide" Target="slides/slide192.xml"/><Relationship Id="rId209" Type="http://schemas.openxmlformats.org/officeDocument/2006/relationships/slide" Target="slides/slide206.xml"/><Relationship Id="rId360" Type="http://schemas.openxmlformats.org/officeDocument/2006/relationships/slide" Target="slides/slide357.xml"/><Relationship Id="rId381" Type="http://schemas.openxmlformats.org/officeDocument/2006/relationships/slide" Target="slides/slide378.xml"/><Relationship Id="rId220" Type="http://schemas.openxmlformats.org/officeDocument/2006/relationships/slide" Target="slides/slide217.xml"/><Relationship Id="rId241" Type="http://schemas.openxmlformats.org/officeDocument/2006/relationships/slide" Target="slides/slide238.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262" Type="http://schemas.openxmlformats.org/officeDocument/2006/relationships/slide" Target="slides/slide259.xml"/><Relationship Id="rId283" Type="http://schemas.openxmlformats.org/officeDocument/2006/relationships/slide" Target="slides/slide280.xml"/><Relationship Id="rId318" Type="http://schemas.openxmlformats.org/officeDocument/2006/relationships/slide" Target="slides/slide315.xml"/><Relationship Id="rId339" Type="http://schemas.openxmlformats.org/officeDocument/2006/relationships/slide" Target="slides/slide336.xml"/><Relationship Id="rId78" Type="http://schemas.openxmlformats.org/officeDocument/2006/relationships/slide" Target="slides/slide75.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143" Type="http://schemas.openxmlformats.org/officeDocument/2006/relationships/slide" Target="slides/slide140.xml"/><Relationship Id="rId164" Type="http://schemas.openxmlformats.org/officeDocument/2006/relationships/slide" Target="slides/slide161.xml"/><Relationship Id="rId185" Type="http://schemas.openxmlformats.org/officeDocument/2006/relationships/slide" Target="slides/slide182.xml"/><Relationship Id="rId350" Type="http://schemas.openxmlformats.org/officeDocument/2006/relationships/slide" Target="slides/slide347.xml"/><Relationship Id="rId371" Type="http://schemas.openxmlformats.org/officeDocument/2006/relationships/slide" Target="slides/slide368.xml"/><Relationship Id="rId9" Type="http://schemas.openxmlformats.org/officeDocument/2006/relationships/slide" Target="slides/slide6.xml"/><Relationship Id="rId210" Type="http://schemas.openxmlformats.org/officeDocument/2006/relationships/slide" Target="slides/slide207.xml"/><Relationship Id="rId26" Type="http://schemas.openxmlformats.org/officeDocument/2006/relationships/slide" Target="slides/slide23.xml"/><Relationship Id="rId231" Type="http://schemas.openxmlformats.org/officeDocument/2006/relationships/slide" Target="slides/slide228.xml"/><Relationship Id="rId252" Type="http://schemas.openxmlformats.org/officeDocument/2006/relationships/slide" Target="slides/slide249.xml"/><Relationship Id="rId273" Type="http://schemas.openxmlformats.org/officeDocument/2006/relationships/slide" Target="slides/slide270.xml"/><Relationship Id="rId294" Type="http://schemas.openxmlformats.org/officeDocument/2006/relationships/slide" Target="slides/slide291.xml"/><Relationship Id="rId308" Type="http://schemas.openxmlformats.org/officeDocument/2006/relationships/slide" Target="slides/slide305.xml"/><Relationship Id="rId329" Type="http://schemas.openxmlformats.org/officeDocument/2006/relationships/slide" Target="slides/slide326.xml"/><Relationship Id="rId47" Type="http://schemas.openxmlformats.org/officeDocument/2006/relationships/slide" Target="slides/slide44.xml"/><Relationship Id="rId68" Type="http://schemas.openxmlformats.org/officeDocument/2006/relationships/slide" Target="slides/slide65.xml"/><Relationship Id="rId89" Type="http://schemas.openxmlformats.org/officeDocument/2006/relationships/slide" Target="slides/slide86.xml"/><Relationship Id="rId112" Type="http://schemas.openxmlformats.org/officeDocument/2006/relationships/slide" Target="slides/slide109.xml"/><Relationship Id="rId133" Type="http://schemas.openxmlformats.org/officeDocument/2006/relationships/slide" Target="slides/slide130.xml"/><Relationship Id="rId154" Type="http://schemas.openxmlformats.org/officeDocument/2006/relationships/slide" Target="slides/slide151.xml"/><Relationship Id="rId175" Type="http://schemas.openxmlformats.org/officeDocument/2006/relationships/slide" Target="slides/slide172.xml"/><Relationship Id="rId340" Type="http://schemas.openxmlformats.org/officeDocument/2006/relationships/slide" Target="slides/slide337.xml"/><Relationship Id="rId361" Type="http://schemas.openxmlformats.org/officeDocument/2006/relationships/slide" Target="slides/slide358.xml"/><Relationship Id="rId196" Type="http://schemas.openxmlformats.org/officeDocument/2006/relationships/slide" Target="slides/slide193.xml"/><Relationship Id="rId200" Type="http://schemas.openxmlformats.org/officeDocument/2006/relationships/slide" Target="slides/slide197.xml"/><Relationship Id="rId382" Type="http://schemas.openxmlformats.org/officeDocument/2006/relationships/slide" Target="slides/slide379.xml"/><Relationship Id="rId16" Type="http://schemas.openxmlformats.org/officeDocument/2006/relationships/slide" Target="slides/slide13.xml"/><Relationship Id="rId221" Type="http://schemas.openxmlformats.org/officeDocument/2006/relationships/slide" Target="slides/slide218.xml"/><Relationship Id="rId242" Type="http://schemas.openxmlformats.org/officeDocument/2006/relationships/slide" Target="slides/slide239.xml"/><Relationship Id="rId263" Type="http://schemas.openxmlformats.org/officeDocument/2006/relationships/slide" Target="slides/slide260.xml"/><Relationship Id="rId284" Type="http://schemas.openxmlformats.org/officeDocument/2006/relationships/slide" Target="slides/slide281.xml"/><Relationship Id="rId319" Type="http://schemas.openxmlformats.org/officeDocument/2006/relationships/slide" Target="slides/slide316.xml"/><Relationship Id="rId37" Type="http://schemas.openxmlformats.org/officeDocument/2006/relationships/slide" Target="slides/slide34.xml"/><Relationship Id="rId58" Type="http://schemas.openxmlformats.org/officeDocument/2006/relationships/slide" Target="slides/slide55.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44" Type="http://schemas.openxmlformats.org/officeDocument/2006/relationships/slide" Target="slides/slide141.xml"/><Relationship Id="rId330" Type="http://schemas.openxmlformats.org/officeDocument/2006/relationships/slide" Target="slides/slide327.xml"/><Relationship Id="rId90" Type="http://schemas.openxmlformats.org/officeDocument/2006/relationships/slide" Target="slides/slide87.xml"/><Relationship Id="rId165" Type="http://schemas.openxmlformats.org/officeDocument/2006/relationships/slide" Target="slides/slide162.xml"/><Relationship Id="rId186" Type="http://schemas.openxmlformats.org/officeDocument/2006/relationships/slide" Target="slides/slide183.xml"/><Relationship Id="rId351" Type="http://schemas.openxmlformats.org/officeDocument/2006/relationships/slide" Target="slides/slide348.xml"/><Relationship Id="rId372" Type="http://schemas.openxmlformats.org/officeDocument/2006/relationships/slide" Target="slides/slide369.xml"/><Relationship Id="rId211" Type="http://schemas.openxmlformats.org/officeDocument/2006/relationships/slide" Target="slides/slide208.xml"/><Relationship Id="rId232" Type="http://schemas.openxmlformats.org/officeDocument/2006/relationships/slide" Target="slides/slide229.xml"/><Relationship Id="rId253" Type="http://schemas.openxmlformats.org/officeDocument/2006/relationships/slide" Target="slides/slide250.xml"/><Relationship Id="rId274" Type="http://schemas.openxmlformats.org/officeDocument/2006/relationships/slide" Target="slides/slide271.xml"/><Relationship Id="rId295" Type="http://schemas.openxmlformats.org/officeDocument/2006/relationships/slide" Target="slides/slide292.xml"/><Relationship Id="rId309" Type="http://schemas.openxmlformats.org/officeDocument/2006/relationships/slide" Target="slides/slide306.xml"/><Relationship Id="rId27" Type="http://schemas.openxmlformats.org/officeDocument/2006/relationships/slide" Target="slides/slide24.xml"/><Relationship Id="rId48" Type="http://schemas.openxmlformats.org/officeDocument/2006/relationships/slide" Target="slides/slide45.xml"/><Relationship Id="rId69" Type="http://schemas.openxmlformats.org/officeDocument/2006/relationships/slide" Target="slides/slide66.xml"/><Relationship Id="rId113" Type="http://schemas.openxmlformats.org/officeDocument/2006/relationships/slide" Target="slides/slide110.xml"/><Relationship Id="rId134" Type="http://schemas.openxmlformats.org/officeDocument/2006/relationships/slide" Target="slides/slide131.xml"/><Relationship Id="rId320" Type="http://schemas.openxmlformats.org/officeDocument/2006/relationships/slide" Target="slides/slide317.xml"/><Relationship Id="rId80" Type="http://schemas.openxmlformats.org/officeDocument/2006/relationships/slide" Target="slides/slide77.xml"/><Relationship Id="rId155" Type="http://schemas.openxmlformats.org/officeDocument/2006/relationships/slide" Target="slides/slide152.xml"/><Relationship Id="rId176" Type="http://schemas.openxmlformats.org/officeDocument/2006/relationships/slide" Target="slides/slide173.xml"/><Relationship Id="rId197" Type="http://schemas.openxmlformats.org/officeDocument/2006/relationships/slide" Target="slides/slide194.xml"/><Relationship Id="rId341" Type="http://schemas.openxmlformats.org/officeDocument/2006/relationships/slide" Target="slides/slide338.xml"/><Relationship Id="rId362" Type="http://schemas.openxmlformats.org/officeDocument/2006/relationships/slide" Target="slides/slide359.xml"/><Relationship Id="rId383" Type="http://schemas.openxmlformats.org/officeDocument/2006/relationships/notesMaster" Target="notesMasters/notesMaster1.xml"/><Relationship Id="rId201" Type="http://schemas.openxmlformats.org/officeDocument/2006/relationships/slide" Target="slides/slide198.xml"/><Relationship Id="rId222" Type="http://schemas.openxmlformats.org/officeDocument/2006/relationships/slide" Target="slides/slide219.xml"/><Relationship Id="rId243" Type="http://schemas.openxmlformats.org/officeDocument/2006/relationships/slide" Target="slides/slide240.xml"/><Relationship Id="rId264" Type="http://schemas.openxmlformats.org/officeDocument/2006/relationships/slide" Target="slides/slide261.xml"/><Relationship Id="rId285" Type="http://schemas.openxmlformats.org/officeDocument/2006/relationships/slide" Target="slides/slide282.xml"/><Relationship Id="rId17" Type="http://schemas.openxmlformats.org/officeDocument/2006/relationships/slide" Target="slides/slide14.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24" Type="http://schemas.openxmlformats.org/officeDocument/2006/relationships/slide" Target="slides/slide121.xml"/><Relationship Id="rId310" Type="http://schemas.openxmlformats.org/officeDocument/2006/relationships/slide" Target="slides/slide307.xml"/><Relationship Id="rId70" Type="http://schemas.openxmlformats.org/officeDocument/2006/relationships/slide" Target="slides/slide67.xml"/><Relationship Id="rId91" Type="http://schemas.openxmlformats.org/officeDocument/2006/relationships/slide" Target="slides/slide88.xml"/><Relationship Id="rId145" Type="http://schemas.openxmlformats.org/officeDocument/2006/relationships/slide" Target="slides/slide142.xml"/><Relationship Id="rId166" Type="http://schemas.openxmlformats.org/officeDocument/2006/relationships/slide" Target="slides/slide163.xml"/><Relationship Id="rId187" Type="http://schemas.openxmlformats.org/officeDocument/2006/relationships/slide" Target="slides/slide184.xml"/><Relationship Id="rId331" Type="http://schemas.openxmlformats.org/officeDocument/2006/relationships/slide" Target="slides/slide328.xml"/><Relationship Id="rId352" Type="http://schemas.openxmlformats.org/officeDocument/2006/relationships/slide" Target="slides/slide349.xml"/><Relationship Id="rId373" Type="http://schemas.openxmlformats.org/officeDocument/2006/relationships/slide" Target="slides/slide370.xml"/><Relationship Id="rId1" Type="http://schemas.openxmlformats.org/officeDocument/2006/relationships/slideMaster" Target="slideMasters/slideMaster1.xml"/><Relationship Id="rId212" Type="http://schemas.openxmlformats.org/officeDocument/2006/relationships/slide" Target="slides/slide209.xml"/><Relationship Id="rId233" Type="http://schemas.openxmlformats.org/officeDocument/2006/relationships/slide" Target="slides/slide230.xml"/><Relationship Id="rId254" Type="http://schemas.openxmlformats.org/officeDocument/2006/relationships/slide" Target="slides/slide251.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275" Type="http://schemas.openxmlformats.org/officeDocument/2006/relationships/slide" Target="slides/slide272.xml"/><Relationship Id="rId296" Type="http://schemas.openxmlformats.org/officeDocument/2006/relationships/slide" Target="slides/slide293.xml"/><Relationship Id="rId300" Type="http://schemas.openxmlformats.org/officeDocument/2006/relationships/slide" Target="slides/slide297.xml"/><Relationship Id="rId60" Type="http://schemas.openxmlformats.org/officeDocument/2006/relationships/slide" Target="slides/slide57.xml"/><Relationship Id="rId81" Type="http://schemas.openxmlformats.org/officeDocument/2006/relationships/slide" Target="slides/slide78.xml"/><Relationship Id="rId135" Type="http://schemas.openxmlformats.org/officeDocument/2006/relationships/slide" Target="slides/slide132.xml"/><Relationship Id="rId156" Type="http://schemas.openxmlformats.org/officeDocument/2006/relationships/slide" Target="slides/slide153.xml"/><Relationship Id="rId177" Type="http://schemas.openxmlformats.org/officeDocument/2006/relationships/slide" Target="slides/slide174.xml"/><Relationship Id="rId198" Type="http://schemas.openxmlformats.org/officeDocument/2006/relationships/slide" Target="slides/slide195.xml"/><Relationship Id="rId321" Type="http://schemas.openxmlformats.org/officeDocument/2006/relationships/slide" Target="slides/slide318.xml"/><Relationship Id="rId342" Type="http://schemas.openxmlformats.org/officeDocument/2006/relationships/slide" Target="slides/slide339.xml"/><Relationship Id="rId363" Type="http://schemas.openxmlformats.org/officeDocument/2006/relationships/slide" Target="slides/slide360.xml"/><Relationship Id="rId384" Type="http://schemas.openxmlformats.org/officeDocument/2006/relationships/handoutMaster" Target="handoutMasters/handoutMaster1.xml"/><Relationship Id="rId202" Type="http://schemas.openxmlformats.org/officeDocument/2006/relationships/slide" Target="slides/slide199.xml"/><Relationship Id="rId223" Type="http://schemas.openxmlformats.org/officeDocument/2006/relationships/slide" Target="slides/slide220.xml"/><Relationship Id="rId244" Type="http://schemas.openxmlformats.org/officeDocument/2006/relationships/slide" Target="slides/slide241.xml"/><Relationship Id="rId18" Type="http://schemas.openxmlformats.org/officeDocument/2006/relationships/slide" Target="slides/slide15.xml"/><Relationship Id="rId39" Type="http://schemas.openxmlformats.org/officeDocument/2006/relationships/slide" Target="slides/slide36.xml"/><Relationship Id="rId265" Type="http://schemas.openxmlformats.org/officeDocument/2006/relationships/slide" Target="slides/slide262.xml"/><Relationship Id="rId286" Type="http://schemas.openxmlformats.org/officeDocument/2006/relationships/slide" Target="slides/slide283.xml"/><Relationship Id="rId50" Type="http://schemas.openxmlformats.org/officeDocument/2006/relationships/slide" Target="slides/slide47.xml"/><Relationship Id="rId104" Type="http://schemas.openxmlformats.org/officeDocument/2006/relationships/slide" Target="slides/slide101.xml"/><Relationship Id="rId125" Type="http://schemas.openxmlformats.org/officeDocument/2006/relationships/slide" Target="slides/slide122.xml"/><Relationship Id="rId146" Type="http://schemas.openxmlformats.org/officeDocument/2006/relationships/slide" Target="slides/slide143.xml"/><Relationship Id="rId167" Type="http://schemas.openxmlformats.org/officeDocument/2006/relationships/slide" Target="slides/slide164.xml"/><Relationship Id="rId188" Type="http://schemas.openxmlformats.org/officeDocument/2006/relationships/slide" Target="slides/slide185.xml"/><Relationship Id="rId311" Type="http://schemas.openxmlformats.org/officeDocument/2006/relationships/slide" Target="slides/slide308.xml"/><Relationship Id="rId332" Type="http://schemas.openxmlformats.org/officeDocument/2006/relationships/slide" Target="slides/slide329.xml"/><Relationship Id="rId353" Type="http://schemas.openxmlformats.org/officeDocument/2006/relationships/slide" Target="slides/slide350.xml"/><Relationship Id="rId374" Type="http://schemas.openxmlformats.org/officeDocument/2006/relationships/slide" Target="slides/slide371.xml"/><Relationship Id="rId71" Type="http://schemas.openxmlformats.org/officeDocument/2006/relationships/slide" Target="slides/slide68.xml"/><Relationship Id="rId92" Type="http://schemas.openxmlformats.org/officeDocument/2006/relationships/slide" Target="slides/slide89.xml"/><Relationship Id="rId213" Type="http://schemas.openxmlformats.org/officeDocument/2006/relationships/slide" Target="slides/slide210.xml"/><Relationship Id="rId234" Type="http://schemas.openxmlformats.org/officeDocument/2006/relationships/slide" Target="slides/slide231.xml"/><Relationship Id="rId2" Type="http://schemas.openxmlformats.org/officeDocument/2006/relationships/slideMaster" Target="slideMasters/slideMaster2.xml"/><Relationship Id="rId29" Type="http://schemas.openxmlformats.org/officeDocument/2006/relationships/slide" Target="slides/slide26.xml"/><Relationship Id="rId255" Type="http://schemas.openxmlformats.org/officeDocument/2006/relationships/slide" Target="slides/slide252.xml"/><Relationship Id="rId276" Type="http://schemas.openxmlformats.org/officeDocument/2006/relationships/slide" Target="slides/slide273.xml"/><Relationship Id="rId297" Type="http://schemas.openxmlformats.org/officeDocument/2006/relationships/slide" Target="slides/slide294.xml"/><Relationship Id="rId40" Type="http://schemas.openxmlformats.org/officeDocument/2006/relationships/slide" Target="slides/slide37.xml"/><Relationship Id="rId115" Type="http://schemas.openxmlformats.org/officeDocument/2006/relationships/slide" Target="slides/slide112.xml"/><Relationship Id="rId136" Type="http://schemas.openxmlformats.org/officeDocument/2006/relationships/slide" Target="slides/slide133.xml"/><Relationship Id="rId157" Type="http://schemas.openxmlformats.org/officeDocument/2006/relationships/slide" Target="slides/slide154.xml"/><Relationship Id="rId178" Type="http://schemas.openxmlformats.org/officeDocument/2006/relationships/slide" Target="slides/slide175.xml"/><Relationship Id="rId301" Type="http://schemas.openxmlformats.org/officeDocument/2006/relationships/slide" Target="slides/slide298.xml"/><Relationship Id="rId322" Type="http://schemas.openxmlformats.org/officeDocument/2006/relationships/slide" Target="slides/slide319.xml"/><Relationship Id="rId343" Type="http://schemas.openxmlformats.org/officeDocument/2006/relationships/slide" Target="slides/slide340.xml"/><Relationship Id="rId364" Type="http://schemas.openxmlformats.org/officeDocument/2006/relationships/slide" Target="slides/slide361.xml"/><Relationship Id="rId61" Type="http://schemas.openxmlformats.org/officeDocument/2006/relationships/slide" Target="slides/slide58.xml"/><Relationship Id="rId82" Type="http://schemas.openxmlformats.org/officeDocument/2006/relationships/slide" Target="slides/slide79.xml"/><Relationship Id="rId199" Type="http://schemas.openxmlformats.org/officeDocument/2006/relationships/slide" Target="slides/slide196.xml"/><Relationship Id="rId203" Type="http://schemas.openxmlformats.org/officeDocument/2006/relationships/slide" Target="slides/slide200.xml"/><Relationship Id="rId385" Type="http://schemas.openxmlformats.org/officeDocument/2006/relationships/presProps" Target="presProps.xml"/><Relationship Id="rId19" Type="http://schemas.openxmlformats.org/officeDocument/2006/relationships/slide" Target="slides/slide16.xml"/><Relationship Id="rId224" Type="http://schemas.openxmlformats.org/officeDocument/2006/relationships/slide" Target="slides/slide221.xml"/><Relationship Id="rId245" Type="http://schemas.openxmlformats.org/officeDocument/2006/relationships/slide" Target="slides/slide242.xml"/><Relationship Id="rId266" Type="http://schemas.openxmlformats.org/officeDocument/2006/relationships/slide" Target="slides/slide263.xml"/><Relationship Id="rId287" Type="http://schemas.openxmlformats.org/officeDocument/2006/relationships/slide" Target="slides/slide284.xml"/><Relationship Id="rId30" Type="http://schemas.openxmlformats.org/officeDocument/2006/relationships/slide" Target="slides/slide27.xml"/><Relationship Id="rId105" Type="http://schemas.openxmlformats.org/officeDocument/2006/relationships/slide" Target="slides/slide102.xml"/><Relationship Id="rId126" Type="http://schemas.openxmlformats.org/officeDocument/2006/relationships/slide" Target="slides/slide123.xml"/><Relationship Id="rId147" Type="http://schemas.openxmlformats.org/officeDocument/2006/relationships/slide" Target="slides/slide144.xml"/><Relationship Id="rId168" Type="http://schemas.openxmlformats.org/officeDocument/2006/relationships/slide" Target="slides/slide165.xml"/><Relationship Id="rId312" Type="http://schemas.openxmlformats.org/officeDocument/2006/relationships/slide" Target="slides/slide309.xml"/><Relationship Id="rId333" Type="http://schemas.openxmlformats.org/officeDocument/2006/relationships/slide" Target="slides/slide330.xml"/><Relationship Id="rId354" Type="http://schemas.openxmlformats.org/officeDocument/2006/relationships/slide" Target="slides/slide351.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189" Type="http://schemas.openxmlformats.org/officeDocument/2006/relationships/slide" Target="slides/slide186.xml"/><Relationship Id="rId375" Type="http://schemas.openxmlformats.org/officeDocument/2006/relationships/slide" Target="slides/slide372.xml"/><Relationship Id="rId3" Type="http://schemas.openxmlformats.org/officeDocument/2006/relationships/slideMaster" Target="slideMasters/slideMaster3.xml"/><Relationship Id="rId214" Type="http://schemas.openxmlformats.org/officeDocument/2006/relationships/slide" Target="slides/slide211.xml"/><Relationship Id="rId235" Type="http://schemas.openxmlformats.org/officeDocument/2006/relationships/slide" Target="slides/slide232.xml"/><Relationship Id="rId256" Type="http://schemas.openxmlformats.org/officeDocument/2006/relationships/slide" Target="slides/slide253.xml"/><Relationship Id="rId277" Type="http://schemas.openxmlformats.org/officeDocument/2006/relationships/slide" Target="slides/slide274.xml"/><Relationship Id="rId298" Type="http://schemas.openxmlformats.org/officeDocument/2006/relationships/slide" Target="slides/slide295.xml"/><Relationship Id="rId116" Type="http://schemas.openxmlformats.org/officeDocument/2006/relationships/slide" Target="slides/slide113.xml"/><Relationship Id="rId137" Type="http://schemas.openxmlformats.org/officeDocument/2006/relationships/slide" Target="slides/slide134.xml"/><Relationship Id="rId158" Type="http://schemas.openxmlformats.org/officeDocument/2006/relationships/slide" Target="slides/slide155.xml"/><Relationship Id="rId302" Type="http://schemas.openxmlformats.org/officeDocument/2006/relationships/slide" Target="slides/slide299.xml"/><Relationship Id="rId323" Type="http://schemas.openxmlformats.org/officeDocument/2006/relationships/slide" Target="slides/slide320.xml"/><Relationship Id="rId344" Type="http://schemas.openxmlformats.org/officeDocument/2006/relationships/slide" Target="slides/slide341.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179" Type="http://schemas.openxmlformats.org/officeDocument/2006/relationships/slide" Target="slides/slide176.xml"/><Relationship Id="rId365" Type="http://schemas.openxmlformats.org/officeDocument/2006/relationships/slide" Target="slides/slide362.xml"/><Relationship Id="rId386" Type="http://schemas.openxmlformats.org/officeDocument/2006/relationships/viewProps" Target="viewProps.xml"/><Relationship Id="rId190" Type="http://schemas.openxmlformats.org/officeDocument/2006/relationships/slide" Target="slides/slide187.xml"/><Relationship Id="rId204" Type="http://schemas.openxmlformats.org/officeDocument/2006/relationships/slide" Target="slides/slide201.xml"/><Relationship Id="rId225" Type="http://schemas.openxmlformats.org/officeDocument/2006/relationships/slide" Target="slides/slide222.xml"/><Relationship Id="rId246" Type="http://schemas.openxmlformats.org/officeDocument/2006/relationships/slide" Target="slides/slide243.xml"/><Relationship Id="rId267" Type="http://schemas.openxmlformats.org/officeDocument/2006/relationships/slide" Target="slides/slide264.xml"/><Relationship Id="rId288" Type="http://schemas.openxmlformats.org/officeDocument/2006/relationships/slide" Target="slides/slide285.xml"/><Relationship Id="rId106" Type="http://schemas.openxmlformats.org/officeDocument/2006/relationships/slide" Target="slides/slide103.xml"/><Relationship Id="rId127" Type="http://schemas.openxmlformats.org/officeDocument/2006/relationships/slide" Target="slides/slide124.xml"/><Relationship Id="rId313" Type="http://schemas.openxmlformats.org/officeDocument/2006/relationships/slide" Target="slides/slide310.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94" Type="http://schemas.openxmlformats.org/officeDocument/2006/relationships/slide" Target="slides/slide91.xml"/><Relationship Id="rId148" Type="http://schemas.openxmlformats.org/officeDocument/2006/relationships/slide" Target="slides/slide145.xml"/><Relationship Id="rId169" Type="http://schemas.openxmlformats.org/officeDocument/2006/relationships/slide" Target="slides/slide166.xml"/><Relationship Id="rId334" Type="http://schemas.openxmlformats.org/officeDocument/2006/relationships/slide" Target="slides/slide331.xml"/><Relationship Id="rId355" Type="http://schemas.openxmlformats.org/officeDocument/2006/relationships/slide" Target="slides/slide352.xml"/><Relationship Id="rId376" Type="http://schemas.openxmlformats.org/officeDocument/2006/relationships/slide" Target="slides/slide373.xml"/><Relationship Id="rId4" Type="http://schemas.openxmlformats.org/officeDocument/2006/relationships/slide" Target="slides/slide1.xml"/><Relationship Id="rId180" Type="http://schemas.openxmlformats.org/officeDocument/2006/relationships/slide" Target="slides/slide177.xml"/><Relationship Id="rId215" Type="http://schemas.openxmlformats.org/officeDocument/2006/relationships/slide" Target="slides/slide212.xml"/><Relationship Id="rId236" Type="http://schemas.openxmlformats.org/officeDocument/2006/relationships/slide" Target="slides/slide233.xml"/><Relationship Id="rId257" Type="http://schemas.openxmlformats.org/officeDocument/2006/relationships/slide" Target="slides/slide254.xml"/><Relationship Id="rId278" Type="http://schemas.openxmlformats.org/officeDocument/2006/relationships/slide" Target="slides/slide275.xml"/><Relationship Id="rId303" Type="http://schemas.openxmlformats.org/officeDocument/2006/relationships/slide" Target="slides/slide30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582BEF-CB90-4F6C-8B93-8032FCA9F440}"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zh-CN" altLang="en-US"/>
        </a:p>
      </dgm:t>
    </dgm:pt>
    <dgm:pt modelId="{FC6CE675-1133-4913-BD83-882227A34CF4}">
      <dgm:prSet custT="1"/>
      <dgm:spPr>
        <a:solidFill>
          <a:srgbClr val="FFFE03"/>
        </a:solidFill>
      </dgm:spPr>
      <dgm:t>
        <a:bodyPr/>
        <a:lstStyle/>
        <a:p>
          <a:r>
            <a:rPr lang="en-US" altLang="zh-CN" sz="1200" dirty="0">
              <a:solidFill>
                <a:schemeClr val="tx1"/>
              </a:solidFill>
            </a:rPr>
            <a:t>R</a:t>
          </a:r>
          <a:endParaRPr lang="zh-CN" sz="1200" dirty="0">
            <a:solidFill>
              <a:schemeClr val="tx1"/>
            </a:solidFill>
          </a:endParaRPr>
        </a:p>
      </dgm:t>
    </dgm:pt>
    <dgm:pt modelId="{C2C51A23-BB9E-490C-A10B-35CE8E710002}" type="parTrans" cxnId="{5327CAAE-BA4A-4611-A747-3CFD16566048}">
      <dgm:prSet/>
      <dgm:spPr/>
      <dgm:t>
        <a:bodyPr/>
        <a:lstStyle/>
        <a:p>
          <a:endParaRPr lang="zh-CN" altLang="en-US" sz="1200"/>
        </a:p>
      </dgm:t>
    </dgm:pt>
    <dgm:pt modelId="{9FAB35CA-2FFC-4B4A-B98A-97260B35EC9E}" type="sibTrans" cxnId="{5327CAAE-BA4A-4611-A747-3CFD16566048}">
      <dgm:prSet/>
      <dgm:spPr/>
      <dgm:t>
        <a:bodyPr/>
        <a:lstStyle/>
        <a:p>
          <a:endParaRPr lang="zh-CN" altLang="en-US" sz="1200"/>
        </a:p>
      </dgm:t>
    </dgm:pt>
    <dgm:pt modelId="{8AECC61E-069C-4D51-A09A-1923740B3667}">
      <dgm:prSet custT="1"/>
      <dgm:spPr/>
      <dgm:t>
        <a:bodyPr/>
        <a:lstStyle/>
        <a:p>
          <a:r>
            <a:rPr lang="zh-CN" altLang="en-US" sz="1200" b="0" dirty="0"/>
            <a:t>手术</a:t>
          </a:r>
          <a:endParaRPr lang="zh-CN" altLang="en-US" sz="1200" dirty="0"/>
        </a:p>
      </dgm:t>
    </dgm:pt>
    <dgm:pt modelId="{3DDEB8FE-9C39-4044-A8FA-6CA2CB1B3402}" type="parTrans" cxnId="{6FBBEFE5-43EC-46DA-AFE8-1E686672E769}">
      <dgm:prSet custT="1">
        <dgm:style>
          <a:lnRef idx="0">
            <a:scrgbClr r="0" g="0" b="0"/>
          </a:lnRef>
          <a:fillRef idx="0">
            <a:scrgbClr r="0" g="0" b="0"/>
          </a:fillRef>
          <a:effectRef idx="0">
            <a:scrgbClr r="0" g="0" b="0"/>
          </a:effectRef>
          <a:fontRef idx="minor">
            <a:schemeClr val="tx1"/>
          </a:fontRef>
        </dgm:style>
      </dgm:prSet>
      <dgm:spPr>
        <a:ln w="9525" cap="flat" cmpd="sng" algn="ctr">
          <a:solidFill>
            <a:schemeClr val="accent1"/>
          </a:solidFill>
          <a:prstDash val="solid"/>
          <a:round/>
          <a:headEnd type="none" w="med" len="med"/>
          <a:tailEnd type="arrow" w="med" len="med"/>
        </a:ln>
      </dgm:spPr>
      <dgm:t>
        <a:bodyPr/>
        <a:lstStyle/>
        <a:p>
          <a:endParaRPr lang="zh-CN" altLang="en-US" sz="1200"/>
        </a:p>
      </dgm:t>
    </dgm:pt>
    <dgm:pt modelId="{70DA2A3B-B0C1-4189-BFD9-410997E65A8E}" type="sibTrans" cxnId="{6FBBEFE5-43EC-46DA-AFE8-1E686672E769}">
      <dgm:prSet/>
      <dgm:spPr/>
      <dgm:t>
        <a:bodyPr/>
        <a:lstStyle/>
        <a:p>
          <a:endParaRPr lang="zh-CN" altLang="en-US" sz="1200"/>
        </a:p>
      </dgm:t>
    </dgm:pt>
    <dgm:pt modelId="{9AA10EFC-5179-462B-AC07-5955D30924CC}">
      <dgm:prSet custT="1"/>
      <dgm:spPr>
        <a:solidFill>
          <a:srgbClr val="FE0000"/>
        </a:solidFill>
      </dgm:spPr>
      <dgm:t>
        <a:bodyPr/>
        <a:lstStyle/>
        <a:p>
          <a:r>
            <a:rPr lang="zh-CN" sz="1200" b="0" dirty="0"/>
            <a:t>辅助</a:t>
          </a:r>
          <a:endParaRPr lang="en-US" altLang="zh-CN" sz="1200" b="0" dirty="0"/>
        </a:p>
        <a:p>
          <a:r>
            <a:rPr lang="en-US" sz="1200" b="0" dirty="0"/>
            <a:t>m</a:t>
          </a:r>
          <a:r>
            <a:rPr lang="zh-CN" altLang="zh-CN" sz="1200" dirty="0">
              <a:effectLst/>
              <a:ea typeface="Calibri" panose="020F0502020204030204" pitchFamily="34" charset="0"/>
            </a:rPr>
            <a:t>FOLFIRINOX</a:t>
          </a:r>
          <a:endParaRPr lang="en-US" altLang="zh-CN" sz="1200" dirty="0">
            <a:effectLst/>
            <a:ea typeface="Calibri" panose="020F0502020204030204" pitchFamily="34" charset="0"/>
          </a:endParaRPr>
        </a:p>
        <a:p>
          <a:r>
            <a:rPr lang="en-US" altLang="zh-CN" sz="1200" dirty="0">
              <a:effectLst/>
            </a:rPr>
            <a:t>12</a:t>
          </a:r>
          <a:r>
            <a:rPr lang="zh-CN" altLang="en-US" sz="1200" dirty="0">
              <a:effectLst/>
            </a:rPr>
            <a:t>周期</a:t>
          </a:r>
          <a:endParaRPr lang="zh-CN" sz="1200" dirty="0"/>
        </a:p>
      </dgm:t>
    </dgm:pt>
    <dgm:pt modelId="{F4EC1266-2ECF-476C-8CF6-97F3D046A4E8}" type="parTrans" cxnId="{C5CE4618-26D7-44E0-BCE0-D0DAFB303E66}">
      <dgm:prSet custT="1">
        <dgm:style>
          <a:lnRef idx="0">
            <a:scrgbClr r="0" g="0" b="0"/>
          </a:lnRef>
          <a:fillRef idx="0">
            <a:scrgbClr r="0" g="0" b="0"/>
          </a:fillRef>
          <a:effectRef idx="0">
            <a:scrgbClr r="0" g="0" b="0"/>
          </a:effectRef>
          <a:fontRef idx="minor">
            <a:schemeClr val="tx1"/>
          </a:fontRef>
        </dgm:style>
      </dgm:prSet>
      <dgm:spPr>
        <a:ln w="9525" cap="flat" cmpd="sng" algn="ctr">
          <a:solidFill>
            <a:schemeClr val="accent1"/>
          </a:solidFill>
          <a:prstDash val="solid"/>
          <a:round/>
          <a:headEnd type="none" w="med" len="med"/>
          <a:tailEnd type="arrow" w="med" len="med"/>
        </a:ln>
      </dgm:spPr>
      <dgm:t>
        <a:bodyPr/>
        <a:lstStyle/>
        <a:p>
          <a:endParaRPr lang="zh-CN" altLang="en-US" sz="1200"/>
        </a:p>
      </dgm:t>
    </dgm:pt>
    <dgm:pt modelId="{F1DC67C5-7D8D-49D6-838F-C6BDA3A32069}" type="sibTrans" cxnId="{C5CE4618-26D7-44E0-BCE0-D0DAFB303E66}">
      <dgm:prSet/>
      <dgm:spPr/>
      <dgm:t>
        <a:bodyPr/>
        <a:lstStyle/>
        <a:p>
          <a:endParaRPr lang="zh-CN" altLang="en-US" sz="1200"/>
        </a:p>
      </dgm:t>
    </dgm:pt>
    <dgm:pt modelId="{F1F5276E-43E4-494F-A6CD-304AD7054233}">
      <dgm:prSet custT="1"/>
      <dgm:spPr/>
      <dgm:t>
        <a:bodyPr/>
        <a:lstStyle/>
        <a:p>
          <a:r>
            <a:rPr lang="en-US" sz="1200" b="0" dirty="0"/>
            <a:t>EUS FNA-FNB</a:t>
          </a:r>
        </a:p>
        <a:p>
          <a:r>
            <a:rPr lang="en-US" altLang="zh-CN" sz="1200" b="0" dirty="0"/>
            <a:t>ERCP-</a:t>
          </a:r>
          <a:r>
            <a:rPr lang="zh-CN" altLang="en-US" sz="1200" b="0" dirty="0"/>
            <a:t>胆管支架</a:t>
          </a:r>
          <a:endParaRPr lang="zh-CN" sz="1200" dirty="0"/>
        </a:p>
      </dgm:t>
    </dgm:pt>
    <dgm:pt modelId="{DB1D5B96-9773-4392-88B3-DE57861CF996}" type="parTrans" cxnId="{E8D5FCAE-4651-4539-9F5E-2ACF5F46A96D}">
      <dgm:prSet custT="1">
        <dgm:style>
          <a:lnRef idx="0">
            <a:scrgbClr r="0" g="0" b="0"/>
          </a:lnRef>
          <a:fillRef idx="0">
            <a:scrgbClr r="0" g="0" b="0"/>
          </a:fillRef>
          <a:effectRef idx="0">
            <a:scrgbClr r="0" g="0" b="0"/>
          </a:effectRef>
          <a:fontRef idx="minor">
            <a:schemeClr val="tx1"/>
          </a:fontRef>
        </dgm:style>
      </dgm:prSet>
      <dgm:spPr>
        <a:ln w="9525" cap="flat" cmpd="sng" algn="ctr">
          <a:solidFill>
            <a:schemeClr val="accent1"/>
          </a:solidFill>
          <a:prstDash val="solid"/>
          <a:round/>
          <a:headEnd type="none" w="med" len="med"/>
          <a:tailEnd type="arrow" w="med" len="med"/>
        </a:ln>
      </dgm:spPr>
      <dgm:t>
        <a:bodyPr/>
        <a:lstStyle/>
        <a:p>
          <a:endParaRPr lang="zh-CN" altLang="en-US" sz="1200"/>
        </a:p>
      </dgm:t>
    </dgm:pt>
    <dgm:pt modelId="{7991147B-5E5C-4A51-BA50-33F05EF86B62}" type="sibTrans" cxnId="{E8D5FCAE-4651-4539-9F5E-2ACF5F46A96D}">
      <dgm:prSet/>
      <dgm:spPr/>
      <dgm:t>
        <a:bodyPr/>
        <a:lstStyle/>
        <a:p>
          <a:endParaRPr lang="zh-CN" altLang="en-US" sz="1200"/>
        </a:p>
      </dgm:t>
    </dgm:pt>
    <dgm:pt modelId="{CCE4BD05-AD3B-467B-9575-612E8BF6A5F2}">
      <dgm:prSet custT="1"/>
      <dgm:spPr>
        <a:solidFill>
          <a:srgbClr val="FE0000"/>
        </a:solidFill>
      </dgm:spPr>
      <dgm:t>
        <a:bodyPr/>
        <a:lstStyle/>
        <a:p>
          <a:r>
            <a:rPr lang="zh-CN" sz="1200" b="0" dirty="0"/>
            <a:t>新辅助</a:t>
          </a:r>
          <a:endParaRPr lang="en-US" altLang="zh-CN" sz="1200" b="0" dirty="0"/>
        </a:p>
        <a:p>
          <a:r>
            <a:rPr lang="zh-CN" altLang="zh-CN" sz="1200" dirty="0">
              <a:effectLst/>
              <a:ea typeface="Calibri" panose="020F0502020204030204" pitchFamily="34" charset="0"/>
            </a:rPr>
            <a:t>FOLFIRINOX</a:t>
          </a:r>
          <a:endParaRPr lang="en-US" altLang="zh-CN" sz="1200" dirty="0">
            <a:effectLst/>
            <a:ea typeface="Calibri" panose="020F0502020204030204" pitchFamily="34" charset="0"/>
          </a:endParaRPr>
        </a:p>
        <a:p>
          <a:r>
            <a:rPr lang="en-US" altLang="zh-CN" sz="1200" dirty="0">
              <a:effectLst/>
            </a:rPr>
            <a:t>4</a:t>
          </a:r>
          <a:r>
            <a:rPr lang="zh-CN" altLang="en-US" sz="1200" dirty="0">
              <a:effectLst/>
            </a:rPr>
            <a:t>周期</a:t>
          </a:r>
          <a:endParaRPr lang="zh-CN" sz="1200" dirty="0"/>
        </a:p>
      </dgm:t>
    </dgm:pt>
    <dgm:pt modelId="{48C48644-4705-4D3B-AAEA-B219845D2E62}" type="parTrans" cxnId="{D9961C14-BE26-4ED9-B13F-4BF055EAE90E}">
      <dgm:prSet custT="1">
        <dgm:style>
          <a:lnRef idx="0">
            <a:scrgbClr r="0" g="0" b="0"/>
          </a:lnRef>
          <a:fillRef idx="0">
            <a:scrgbClr r="0" g="0" b="0"/>
          </a:fillRef>
          <a:effectRef idx="0">
            <a:scrgbClr r="0" g="0" b="0"/>
          </a:effectRef>
          <a:fontRef idx="minor">
            <a:schemeClr val="tx1"/>
          </a:fontRef>
        </dgm:style>
      </dgm:prSet>
      <dgm:spPr>
        <a:ln w="9525" cap="flat" cmpd="sng" algn="ctr">
          <a:solidFill>
            <a:schemeClr val="accent1"/>
          </a:solidFill>
          <a:prstDash val="solid"/>
          <a:round/>
          <a:headEnd type="none" w="med" len="med"/>
          <a:tailEnd type="arrow" w="med" len="med"/>
        </a:ln>
      </dgm:spPr>
      <dgm:t>
        <a:bodyPr/>
        <a:lstStyle/>
        <a:p>
          <a:endParaRPr lang="zh-CN" altLang="en-US" sz="1200"/>
        </a:p>
      </dgm:t>
    </dgm:pt>
    <dgm:pt modelId="{CEECAFAE-0B3E-4FDE-AC1D-6EC65D6A7A90}" type="sibTrans" cxnId="{D9961C14-BE26-4ED9-B13F-4BF055EAE90E}">
      <dgm:prSet/>
      <dgm:spPr/>
      <dgm:t>
        <a:bodyPr/>
        <a:lstStyle/>
        <a:p>
          <a:endParaRPr lang="zh-CN" altLang="en-US" sz="1200"/>
        </a:p>
      </dgm:t>
    </dgm:pt>
    <dgm:pt modelId="{E0DD2F07-18A0-44E7-A9B0-D7F577892ACE}">
      <dgm:prSet custT="1"/>
      <dgm:spPr/>
      <dgm:t>
        <a:bodyPr/>
        <a:lstStyle/>
        <a:p>
          <a:r>
            <a:rPr lang="zh-CN" altLang="en-US" sz="1200" b="0" dirty="0"/>
            <a:t>手术</a:t>
          </a:r>
          <a:endParaRPr lang="zh-CN" altLang="en-US" sz="1200" dirty="0"/>
        </a:p>
      </dgm:t>
    </dgm:pt>
    <dgm:pt modelId="{408FC875-42C8-4A54-B9A1-BC9F1671EDF7}" type="parTrans" cxnId="{F7B6F681-8F58-4CB2-B2CD-65762BCC9C84}">
      <dgm:prSet custT="1">
        <dgm:style>
          <a:lnRef idx="0">
            <a:scrgbClr r="0" g="0" b="0"/>
          </a:lnRef>
          <a:fillRef idx="0">
            <a:scrgbClr r="0" g="0" b="0"/>
          </a:fillRef>
          <a:effectRef idx="0">
            <a:scrgbClr r="0" g="0" b="0"/>
          </a:effectRef>
          <a:fontRef idx="minor">
            <a:schemeClr val="tx1"/>
          </a:fontRef>
        </dgm:style>
      </dgm:prSet>
      <dgm:spPr>
        <a:ln w="9525" cap="flat" cmpd="sng" algn="ctr">
          <a:solidFill>
            <a:schemeClr val="accent1"/>
          </a:solidFill>
          <a:prstDash val="solid"/>
          <a:round/>
          <a:headEnd type="none" w="med" len="med"/>
          <a:tailEnd type="arrow" w="med" len="med"/>
        </a:ln>
      </dgm:spPr>
      <dgm:t>
        <a:bodyPr/>
        <a:lstStyle/>
        <a:p>
          <a:endParaRPr lang="zh-CN" altLang="en-US" sz="1200"/>
        </a:p>
      </dgm:t>
    </dgm:pt>
    <dgm:pt modelId="{13CFD0FD-3639-48CA-AB71-FD4CABA6D898}" type="sibTrans" cxnId="{F7B6F681-8F58-4CB2-B2CD-65762BCC9C84}">
      <dgm:prSet/>
      <dgm:spPr/>
      <dgm:t>
        <a:bodyPr/>
        <a:lstStyle/>
        <a:p>
          <a:endParaRPr lang="zh-CN" altLang="en-US" sz="1200"/>
        </a:p>
      </dgm:t>
    </dgm:pt>
    <dgm:pt modelId="{EC59B6A0-19EE-40AF-A70E-CF5EAFD06BF6}">
      <dgm:prSet custT="1"/>
      <dgm:spPr>
        <a:solidFill>
          <a:srgbClr val="FE0000"/>
        </a:solidFill>
      </dgm:spPr>
      <dgm:t>
        <a:bodyPr/>
        <a:lstStyle/>
        <a:p>
          <a:r>
            <a:rPr lang="zh-CN" sz="1200" b="0" dirty="0"/>
            <a:t>辅助</a:t>
          </a:r>
          <a:endParaRPr lang="en-US" altLang="zh-CN" sz="1200" b="0" dirty="0"/>
        </a:p>
        <a:p>
          <a:r>
            <a:rPr lang="en-US" altLang="zh-CN" sz="1200" dirty="0">
              <a:effectLst/>
              <a:ea typeface="Calibri" panose="020F0502020204030204" pitchFamily="34" charset="0"/>
            </a:rPr>
            <a:t>m</a:t>
          </a:r>
          <a:r>
            <a:rPr lang="zh-CN" altLang="zh-CN" sz="1200" dirty="0">
              <a:effectLst/>
              <a:ea typeface="Calibri" panose="020F0502020204030204" pitchFamily="34" charset="0"/>
            </a:rPr>
            <a:t>FOLFIRINOX</a:t>
          </a:r>
          <a:endParaRPr lang="en-US" altLang="zh-CN" sz="1200" dirty="0">
            <a:effectLst/>
            <a:ea typeface="Calibri" panose="020F0502020204030204" pitchFamily="34" charset="0"/>
          </a:endParaRPr>
        </a:p>
        <a:p>
          <a:r>
            <a:rPr lang="en-US" altLang="zh-CN" sz="1200" dirty="0">
              <a:effectLst/>
            </a:rPr>
            <a:t>8</a:t>
          </a:r>
          <a:r>
            <a:rPr lang="zh-CN" altLang="en-US" sz="1200" dirty="0">
              <a:effectLst/>
            </a:rPr>
            <a:t>周期</a:t>
          </a:r>
          <a:endParaRPr lang="zh-CN" sz="1200" dirty="0"/>
        </a:p>
      </dgm:t>
    </dgm:pt>
    <dgm:pt modelId="{2E971C2A-9BE6-45E0-92E0-B0A8A86743B0}" type="parTrans" cxnId="{CC42065C-0495-451E-B531-8413033D9153}">
      <dgm:prSet custT="1">
        <dgm:style>
          <a:lnRef idx="0">
            <a:scrgbClr r="0" g="0" b="0"/>
          </a:lnRef>
          <a:fillRef idx="0">
            <a:scrgbClr r="0" g="0" b="0"/>
          </a:fillRef>
          <a:effectRef idx="0">
            <a:scrgbClr r="0" g="0" b="0"/>
          </a:effectRef>
          <a:fontRef idx="minor">
            <a:schemeClr val="tx1"/>
          </a:fontRef>
        </dgm:style>
      </dgm:prSet>
      <dgm:spPr>
        <a:ln w="9525" cap="flat" cmpd="sng" algn="ctr">
          <a:solidFill>
            <a:schemeClr val="accent1"/>
          </a:solidFill>
          <a:prstDash val="solid"/>
          <a:round/>
          <a:headEnd type="none" w="med" len="med"/>
          <a:tailEnd type="arrow" w="med" len="med"/>
        </a:ln>
      </dgm:spPr>
      <dgm:t>
        <a:bodyPr/>
        <a:lstStyle/>
        <a:p>
          <a:endParaRPr lang="zh-CN" altLang="en-US" sz="1200"/>
        </a:p>
      </dgm:t>
    </dgm:pt>
    <dgm:pt modelId="{DC045AB3-9799-49FB-812D-3B5EE91C7FD5}" type="sibTrans" cxnId="{CC42065C-0495-451E-B531-8413033D9153}">
      <dgm:prSet/>
      <dgm:spPr/>
      <dgm:t>
        <a:bodyPr/>
        <a:lstStyle/>
        <a:p>
          <a:endParaRPr lang="zh-CN" altLang="en-US" sz="1200"/>
        </a:p>
      </dgm:t>
    </dgm:pt>
    <dgm:pt modelId="{DDEEB447-3C7E-4473-9FBF-63C1F9AE077B}" type="pres">
      <dgm:prSet presAssocID="{D3582BEF-CB90-4F6C-8B93-8032FCA9F440}" presName="diagram" presStyleCnt="0">
        <dgm:presLayoutVars>
          <dgm:chPref val="1"/>
          <dgm:dir/>
          <dgm:animOne val="branch"/>
          <dgm:animLvl val="lvl"/>
          <dgm:resizeHandles val="exact"/>
        </dgm:presLayoutVars>
      </dgm:prSet>
      <dgm:spPr/>
    </dgm:pt>
    <dgm:pt modelId="{BD8E0153-7EB0-4769-A742-619AB8349078}" type="pres">
      <dgm:prSet presAssocID="{FC6CE675-1133-4913-BD83-882227A34CF4}" presName="root1" presStyleCnt="0"/>
      <dgm:spPr/>
    </dgm:pt>
    <dgm:pt modelId="{024E940D-4B66-44B4-9EB7-87441765BB5B}" type="pres">
      <dgm:prSet presAssocID="{FC6CE675-1133-4913-BD83-882227A34CF4}" presName="LevelOneTextNode" presStyleLbl="node0" presStyleIdx="0" presStyleCnt="1" custScaleX="66448" custScaleY="111896" custLinFactNeighborX="2821" custLinFactNeighborY="-45358">
        <dgm:presLayoutVars>
          <dgm:chPref val="3"/>
        </dgm:presLayoutVars>
      </dgm:prSet>
      <dgm:spPr>
        <a:prstGeom prst="flowChartConnector">
          <a:avLst/>
        </a:prstGeom>
      </dgm:spPr>
    </dgm:pt>
    <dgm:pt modelId="{5736B10B-81CD-425B-A5AB-6671022EB741}" type="pres">
      <dgm:prSet presAssocID="{FC6CE675-1133-4913-BD83-882227A34CF4}" presName="level2hierChild" presStyleCnt="0"/>
      <dgm:spPr/>
    </dgm:pt>
    <dgm:pt modelId="{0651511A-214F-4A0E-B613-2F8EDF42A02C}" type="pres">
      <dgm:prSet presAssocID="{3DDEB8FE-9C39-4044-A8FA-6CA2CB1B3402}" presName="conn2-1" presStyleLbl="parChTrans1D2" presStyleIdx="0" presStyleCnt="2"/>
      <dgm:spPr/>
    </dgm:pt>
    <dgm:pt modelId="{8AAAA8BD-FB00-4DF7-A999-C81CEF277CF1}" type="pres">
      <dgm:prSet presAssocID="{3DDEB8FE-9C39-4044-A8FA-6CA2CB1B3402}" presName="connTx" presStyleLbl="parChTrans1D2" presStyleIdx="0" presStyleCnt="2"/>
      <dgm:spPr/>
    </dgm:pt>
    <dgm:pt modelId="{5C6053EF-7EC5-4599-B2A5-A8830FDF82E3}" type="pres">
      <dgm:prSet presAssocID="{8AECC61E-069C-4D51-A09A-1923740B3667}" presName="root2" presStyleCnt="0"/>
      <dgm:spPr/>
    </dgm:pt>
    <dgm:pt modelId="{E074CE56-2389-4BD1-9E48-28510FFC58ED}" type="pres">
      <dgm:prSet presAssocID="{8AECC61E-069C-4D51-A09A-1923740B3667}" presName="LevelTwoTextNode" presStyleLbl="node2" presStyleIdx="0" presStyleCnt="2" custLinFactNeighborX="59715" custLinFactNeighborY="-69518">
        <dgm:presLayoutVars>
          <dgm:chPref val="3"/>
        </dgm:presLayoutVars>
      </dgm:prSet>
      <dgm:spPr/>
    </dgm:pt>
    <dgm:pt modelId="{C0F9CE78-FCA6-42D4-BA45-E71816A6FC08}" type="pres">
      <dgm:prSet presAssocID="{8AECC61E-069C-4D51-A09A-1923740B3667}" presName="level3hierChild" presStyleCnt="0"/>
      <dgm:spPr/>
    </dgm:pt>
    <dgm:pt modelId="{EB1F933D-7DD4-457E-A54C-9F26AC93F158}" type="pres">
      <dgm:prSet presAssocID="{F4EC1266-2ECF-476C-8CF6-97F3D046A4E8}" presName="conn2-1" presStyleLbl="parChTrans1D3" presStyleIdx="0" presStyleCnt="2"/>
      <dgm:spPr/>
    </dgm:pt>
    <dgm:pt modelId="{87857479-D2C3-431B-B941-46253EA72666}" type="pres">
      <dgm:prSet presAssocID="{F4EC1266-2ECF-476C-8CF6-97F3D046A4E8}" presName="connTx" presStyleLbl="parChTrans1D3" presStyleIdx="0" presStyleCnt="2"/>
      <dgm:spPr/>
    </dgm:pt>
    <dgm:pt modelId="{0B861AD5-18EB-48CB-9E8B-68D3411DA8F5}" type="pres">
      <dgm:prSet presAssocID="{9AA10EFC-5179-462B-AC07-5955D30924CC}" presName="root2" presStyleCnt="0"/>
      <dgm:spPr/>
    </dgm:pt>
    <dgm:pt modelId="{3A3735E5-7647-4280-AB8B-6083AB2A3854}" type="pres">
      <dgm:prSet presAssocID="{9AA10EFC-5179-462B-AC07-5955D30924CC}" presName="LevelTwoTextNode" presStyleLbl="node3" presStyleIdx="0" presStyleCnt="2" custScaleX="164465" custScaleY="91053" custLinFactX="100000" custLinFactNeighborX="114927" custLinFactNeighborY="-67802">
        <dgm:presLayoutVars>
          <dgm:chPref val="3"/>
        </dgm:presLayoutVars>
      </dgm:prSet>
      <dgm:spPr/>
    </dgm:pt>
    <dgm:pt modelId="{6C18C519-CDE8-4FB3-8D98-8AC784B6D824}" type="pres">
      <dgm:prSet presAssocID="{9AA10EFC-5179-462B-AC07-5955D30924CC}" presName="level3hierChild" presStyleCnt="0"/>
      <dgm:spPr/>
    </dgm:pt>
    <dgm:pt modelId="{A423EE73-623E-47A1-B152-59BBD180D1CE}" type="pres">
      <dgm:prSet presAssocID="{DB1D5B96-9773-4392-88B3-DE57861CF996}" presName="conn2-1" presStyleLbl="parChTrans1D2" presStyleIdx="1" presStyleCnt="2"/>
      <dgm:spPr/>
    </dgm:pt>
    <dgm:pt modelId="{63DEEFF0-30F7-4A5A-9FE4-8D171C1DD443}" type="pres">
      <dgm:prSet presAssocID="{DB1D5B96-9773-4392-88B3-DE57861CF996}" presName="connTx" presStyleLbl="parChTrans1D2" presStyleIdx="1" presStyleCnt="2"/>
      <dgm:spPr/>
    </dgm:pt>
    <dgm:pt modelId="{48E3FB5F-1479-4058-B297-1C214C153A1E}" type="pres">
      <dgm:prSet presAssocID="{F1F5276E-43E4-494F-A6CD-304AD7054233}" presName="root2" presStyleCnt="0"/>
      <dgm:spPr/>
    </dgm:pt>
    <dgm:pt modelId="{457D0970-F974-4DE4-9923-998F6A0563F2}" type="pres">
      <dgm:prSet presAssocID="{F1F5276E-43E4-494F-A6CD-304AD7054233}" presName="LevelTwoTextNode" presStyleLbl="node2" presStyleIdx="1" presStyleCnt="2">
        <dgm:presLayoutVars>
          <dgm:chPref val="3"/>
        </dgm:presLayoutVars>
      </dgm:prSet>
      <dgm:spPr/>
    </dgm:pt>
    <dgm:pt modelId="{15F4ACCA-BD34-4484-9C67-5B47738E78E4}" type="pres">
      <dgm:prSet presAssocID="{F1F5276E-43E4-494F-A6CD-304AD7054233}" presName="level3hierChild" presStyleCnt="0"/>
      <dgm:spPr/>
    </dgm:pt>
    <dgm:pt modelId="{6B4C9F2F-D936-47C1-934A-FE611E8703D2}" type="pres">
      <dgm:prSet presAssocID="{48C48644-4705-4D3B-AAEA-B219845D2E62}" presName="conn2-1" presStyleLbl="parChTrans1D3" presStyleIdx="1" presStyleCnt="2"/>
      <dgm:spPr/>
    </dgm:pt>
    <dgm:pt modelId="{EA63CDB3-EA84-4984-B08D-9EAC541A821F}" type="pres">
      <dgm:prSet presAssocID="{48C48644-4705-4D3B-AAEA-B219845D2E62}" presName="connTx" presStyleLbl="parChTrans1D3" presStyleIdx="1" presStyleCnt="2"/>
      <dgm:spPr/>
    </dgm:pt>
    <dgm:pt modelId="{1E0F5BD0-1DCF-4600-A95D-06BC122F138C}" type="pres">
      <dgm:prSet presAssocID="{CCE4BD05-AD3B-467B-9575-612E8BF6A5F2}" presName="root2" presStyleCnt="0"/>
      <dgm:spPr/>
    </dgm:pt>
    <dgm:pt modelId="{D9400C9B-B35C-45A6-BF1A-61B2E4ABC570}" type="pres">
      <dgm:prSet presAssocID="{CCE4BD05-AD3B-467B-9575-612E8BF6A5F2}" presName="LevelTwoTextNode" presStyleLbl="node3" presStyleIdx="1" presStyleCnt="2">
        <dgm:presLayoutVars>
          <dgm:chPref val="3"/>
        </dgm:presLayoutVars>
      </dgm:prSet>
      <dgm:spPr/>
    </dgm:pt>
    <dgm:pt modelId="{52A6433B-4F4E-4EFC-996A-9CC58643D65B}" type="pres">
      <dgm:prSet presAssocID="{CCE4BD05-AD3B-467B-9575-612E8BF6A5F2}" presName="level3hierChild" presStyleCnt="0"/>
      <dgm:spPr/>
    </dgm:pt>
    <dgm:pt modelId="{780A2966-5F09-44F6-AF32-7D40C325FD6D}" type="pres">
      <dgm:prSet presAssocID="{408FC875-42C8-4A54-B9A1-BC9F1671EDF7}" presName="conn2-1" presStyleLbl="parChTrans1D4" presStyleIdx="0" presStyleCnt="2"/>
      <dgm:spPr/>
    </dgm:pt>
    <dgm:pt modelId="{7B68A485-E658-441B-9CD3-A4C9BD3556B1}" type="pres">
      <dgm:prSet presAssocID="{408FC875-42C8-4A54-B9A1-BC9F1671EDF7}" presName="connTx" presStyleLbl="parChTrans1D4" presStyleIdx="0" presStyleCnt="2"/>
      <dgm:spPr/>
    </dgm:pt>
    <dgm:pt modelId="{45C3394F-6663-48AE-8B7A-9DF43205AB14}" type="pres">
      <dgm:prSet presAssocID="{E0DD2F07-18A0-44E7-A9B0-D7F577892ACE}" presName="root2" presStyleCnt="0"/>
      <dgm:spPr/>
    </dgm:pt>
    <dgm:pt modelId="{44D220AC-327A-4597-9F59-A9E83DBEDA6D}" type="pres">
      <dgm:prSet presAssocID="{E0DD2F07-18A0-44E7-A9B0-D7F577892ACE}" presName="LevelTwoTextNode" presStyleLbl="node4" presStyleIdx="0" presStyleCnt="2">
        <dgm:presLayoutVars>
          <dgm:chPref val="3"/>
        </dgm:presLayoutVars>
      </dgm:prSet>
      <dgm:spPr/>
    </dgm:pt>
    <dgm:pt modelId="{29AC9BAE-360A-4C7E-AAD2-C7A0E8D4D645}" type="pres">
      <dgm:prSet presAssocID="{E0DD2F07-18A0-44E7-A9B0-D7F577892ACE}" presName="level3hierChild" presStyleCnt="0"/>
      <dgm:spPr/>
    </dgm:pt>
    <dgm:pt modelId="{E72A2695-E7D0-4685-AD9F-361548963DA8}" type="pres">
      <dgm:prSet presAssocID="{2E971C2A-9BE6-45E0-92E0-B0A8A86743B0}" presName="conn2-1" presStyleLbl="parChTrans1D4" presStyleIdx="1" presStyleCnt="2"/>
      <dgm:spPr/>
    </dgm:pt>
    <dgm:pt modelId="{4A832DF9-89DE-4EFF-9CA3-EC116CB6FA1A}" type="pres">
      <dgm:prSet presAssocID="{2E971C2A-9BE6-45E0-92E0-B0A8A86743B0}" presName="connTx" presStyleLbl="parChTrans1D4" presStyleIdx="1" presStyleCnt="2"/>
      <dgm:spPr/>
    </dgm:pt>
    <dgm:pt modelId="{56D461A9-904D-45EA-AC6B-3C54B2BBB551}" type="pres">
      <dgm:prSet presAssocID="{EC59B6A0-19EE-40AF-A70E-CF5EAFD06BF6}" presName="root2" presStyleCnt="0"/>
      <dgm:spPr/>
    </dgm:pt>
    <dgm:pt modelId="{95D96AF0-87A6-4DD9-A768-4F92A163557B}" type="pres">
      <dgm:prSet presAssocID="{EC59B6A0-19EE-40AF-A70E-CF5EAFD06BF6}" presName="LevelTwoTextNode" presStyleLbl="node4" presStyleIdx="1" presStyleCnt="2">
        <dgm:presLayoutVars>
          <dgm:chPref val="3"/>
        </dgm:presLayoutVars>
      </dgm:prSet>
      <dgm:spPr/>
    </dgm:pt>
    <dgm:pt modelId="{FF03B6D2-5205-41A4-945D-9C30705AF187}" type="pres">
      <dgm:prSet presAssocID="{EC59B6A0-19EE-40AF-A70E-CF5EAFD06BF6}" presName="level3hierChild" presStyleCnt="0"/>
      <dgm:spPr/>
    </dgm:pt>
  </dgm:ptLst>
  <dgm:cxnLst>
    <dgm:cxn modelId="{BA471809-A180-40AD-916A-DACCDA355582}" type="presOf" srcId="{EC59B6A0-19EE-40AF-A70E-CF5EAFD06BF6}" destId="{95D96AF0-87A6-4DD9-A768-4F92A163557B}" srcOrd="0" destOrd="0" presId="urn:microsoft.com/office/officeart/2005/8/layout/hierarchy2"/>
    <dgm:cxn modelId="{1B93D709-5E9E-430B-A9C9-7DD5B8FFE406}" type="presOf" srcId="{408FC875-42C8-4A54-B9A1-BC9F1671EDF7}" destId="{7B68A485-E658-441B-9CD3-A4C9BD3556B1}" srcOrd="1" destOrd="0" presId="urn:microsoft.com/office/officeart/2005/8/layout/hierarchy2"/>
    <dgm:cxn modelId="{D9961C14-BE26-4ED9-B13F-4BF055EAE90E}" srcId="{F1F5276E-43E4-494F-A6CD-304AD7054233}" destId="{CCE4BD05-AD3B-467B-9575-612E8BF6A5F2}" srcOrd="0" destOrd="0" parTransId="{48C48644-4705-4D3B-AAEA-B219845D2E62}" sibTransId="{CEECAFAE-0B3E-4FDE-AC1D-6EC65D6A7A90}"/>
    <dgm:cxn modelId="{1CC5F216-3B95-4779-B68A-486690B075DF}" type="presOf" srcId="{F4EC1266-2ECF-476C-8CF6-97F3D046A4E8}" destId="{87857479-D2C3-431B-B941-46253EA72666}" srcOrd="1" destOrd="0" presId="urn:microsoft.com/office/officeart/2005/8/layout/hierarchy2"/>
    <dgm:cxn modelId="{C5CE4618-26D7-44E0-BCE0-D0DAFB303E66}" srcId="{8AECC61E-069C-4D51-A09A-1923740B3667}" destId="{9AA10EFC-5179-462B-AC07-5955D30924CC}" srcOrd="0" destOrd="0" parTransId="{F4EC1266-2ECF-476C-8CF6-97F3D046A4E8}" sibTransId="{F1DC67C5-7D8D-49D6-838F-C6BDA3A32069}"/>
    <dgm:cxn modelId="{6CF10939-170B-4686-9836-64477E19E533}" type="presOf" srcId="{48C48644-4705-4D3B-AAEA-B219845D2E62}" destId="{EA63CDB3-EA84-4984-B08D-9EAC541A821F}" srcOrd="1" destOrd="0" presId="urn:microsoft.com/office/officeart/2005/8/layout/hierarchy2"/>
    <dgm:cxn modelId="{612DCA5B-157A-45EA-A52B-A4E0E0C580EB}" type="presOf" srcId="{48C48644-4705-4D3B-AAEA-B219845D2E62}" destId="{6B4C9F2F-D936-47C1-934A-FE611E8703D2}" srcOrd="0" destOrd="0" presId="urn:microsoft.com/office/officeart/2005/8/layout/hierarchy2"/>
    <dgm:cxn modelId="{CC42065C-0495-451E-B531-8413033D9153}" srcId="{E0DD2F07-18A0-44E7-A9B0-D7F577892ACE}" destId="{EC59B6A0-19EE-40AF-A70E-CF5EAFD06BF6}" srcOrd="0" destOrd="0" parTransId="{2E971C2A-9BE6-45E0-92E0-B0A8A86743B0}" sibTransId="{DC045AB3-9799-49FB-812D-3B5EE91C7FD5}"/>
    <dgm:cxn modelId="{35A6366F-8054-489E-BFD1-08B482FFDB30}" type="presOf" srcId="{2E971C2A-9BE6-45E0-92E0-B0A8A86743B0}" destId="{4A832DF9-89DE-4EFF-9CA3-EC116CB6FA1A}" srcOrd="1" destOrd="0" presId="urn:microsoft.com/office/officeart/2005/8/layout/hierarchy2"/>
    <dgm:cxn modelId="{F7B6F681-8F58-4CB2-B2CD-65762BCC9C84}" srcId="{CCE4BD05-AD3B-467B-9575-612E8BF6A5F2}" destId="{E0DD2F07-18A0-44E7-A9B0-D7F577892ACE}" srcOrd="0" destOrd="0" parTransId="{408FC875-42C8-4A54-B9A1-BC9F1671EDF7}" sibTransId="{13CFD0FD-3639-48CA-AB71-FD4CABA6D898}"/>
    <dgm:cxn modelId="{AABEF983-6451-4683-8D44-748B170B7709}" type="presOf" srcId="{3DDEB8FE-9C39-4044-A8FA-6CA2CB1B3402}" destId="{0651511A-214F-4A0E-B613-2F8EDF42A02C}" srcOrd="0" destOrd="0" presId="urn:microsoft.com/office/officeart/2005/8/layout/hierarchy2"/>
    <dgm:cxn modelId="{5C9F0984-21BD-4BD0-8F0C-2FC4BB9A69BD}" type="presOf" srcId="{D3582BEF-CB90-4F6C-8B93-8032FCA9F440}" destId="{DDEEB447-3C7E-4473-9FBF-63C1F9AE077B}" srcOrd="0" destOrd="0" presId="urn:microsoft.com/office/officeart/2005/8/layout/hierarchy2"/>
    <dgm:cxn modelId="{4F77BF87-4A6C-46A7-9EC7-7B0FC761D747}" type="presOf" srcId="{FC6CE675-1133-4913-BD83-882227A34CF4}" destId="{024E940D-4B66-44B4-9EB7-87441765BB5B}" srcOrd="0" destOrd="0" presId="urn:microsoft.com/office/officeart/2005/8/layout/hierarchy2"/>
    <dgm:cxn modelId="{47214B96-80D8-41F7-B0E3-553176C8B19B}" type="presOf" srcId="{8AECC61E-069C-4D51-A09A-1923740B3667}" destId="{E074CE56-2389-4BD1-9E48-28510FFC58ED}" srcOrd="0" destOrd="0" presId="urn:microsoft.com/office/officeart/2005/8/layout/hierarchy2"/>
    <dgm:cxn modelId="{FC4BABA8-D955-4BE7-8072-1A2EFB7FE650}" type="presOf" srcId="{DB1D5B96-9773-4392-88B3-DE57861CF996}" destId="{63DEEFF0-30F7-4A5A-9FE4-8D171C1DD443}" srcOrd="1" destOrd="0" presId="urn:microsoft.com/office/officeart/2005/8/layout/hierarchy2"/>
    <dgm:cxn modelId="{5327CAAE-BA4A-4611-A747-3CFD16566048}" srcId="{D3582BEF-CB90-4F6C-8B93-8032FCA9F440}" destId="{FC6CE675-1133-4913-BD83-882227A34CF4}" srcOrd="0" destOrd="0" parTransId="{C2C51A23-BB9E-490C-A10B-35CE8E710002}" sibTransId="{9FAB35CA-2FFC-4B4A-B98A-97260B35EC9E}"/>
    <dgm:cxn modelId="{E8D5FCAE-4651-4539-9F5E-2ACF5F46A96D}" srcId="{FC6CE675-1133-4913-BD83-882227A34CF4}" destId="{F1F5276E-43E4-494F-A6CD-304AD7054233}" srcOrd="1" destOrd="0" parTransId="{DB1D5B96-9773-4392-88B3-DE57861CF996}" sibTransId="{7991147B-5E5C-4A51-BA50-33F05EF86B62}"/>
    <dgm:cxn modelId="{13F2A2B0-F305-4901-97EA-BD197D244A60}" type="presOf" srcId="{3DDEB8FE-9C39-4044-A8FA-6CA2CB1B3402}" destId="{8AAAA8BD-FB00-4DF7-A999-C81CEF277CF1}" srcOrd="1" destOrd="0" presId="urn:microsoft.com/office/officeart/2005/8/layout/hierarchy2"/>
    <dgm:cxn modelId="{F41074BF-48E8-4296-806C-C170EEA1DE90}" type="presOf" srcId="{E0DD2F07-18A0-44E7-A9B0-D7F577892ACE}" destId="{44D220AC-327A-4597-9F59-A9E83DBEDA6D}" srcOrd="0" destOrd="0" presId="urn:microsoft.com/office/officeart/2005/8/layout/hierarchy2"/>
    <dgm:cxn modelId="{D54D6DC7-6EA1-4FB2-863E-E762DB0C3FF1}" type="presOf" srcId="{408FC875-42C8-4A54-B9A1-BC9F1671EDF7}" destId="{780A2966-5F09-44F6-AF32-7D40C325FD6D}" srcOrd="0" destOrd="0" presId="urn:microsoft.com/office/officeart/2005/8/layout/hierarchy2"/>
    <dgm:cxn modelId="{C2C4E0C7-11E7-4757-82E8-B5613AC35050}" type="presOf" srcId="{2E971C2A-9BE6-45E0-92E0-B0A8A86743B0}" destId="{E72A2695-E7D0-4685-AD9F-361548963DA8}" srcOrd="0" destOrd="0" presId="urn:microsoft.com/office/officeart/2005/8/layout/hierarchy2"/>
    <dgm:cxn modelId="{966425C8-209B-4D80-B09C-51C37B9DFDA5}" type="presOf" srcId="{DB1D5B96-9773-4392-88B3-DE57861CF996}" destId="{A423EE73-623E-47A1-B152-59BBD180D1CE}" srcOrd="0" destOrd="0" presId="urn:microsoft.com/office/officeart/2005/8/layout/hierarchy2"/>
    <dgm:cxn modelId="{88278AE2-7CAE-425A-9B3B-CDE4AE04CCD4}" type="presOf" srcId="{CCE4BD05-AD3B-467B-9575-612E8BF6A5F2}" destId="{D9400C9B-B35C-45A6-BF1A-61B2E4ABC570}" srcOrd="0" destOrd="0" presId="urn:microsoft.com/office/officeart/2005/8/layout/hierarchy2"/>
    <dgm:cxn modelId="{4A0838E5-EE1B-4642-9DB9-3E1F42CB5993}" type="presOf" srcId="{9AA10EFC-5179-462B-AC07-5955D30924CC}" destId="{3A3735E5-7647-4280-AB8B-6083AB2A3854}" srcOrd="0" destOrd="0" presId="urn:microsoft.com/office/officeart/2005/8/layout/hierarchy2"/>
    <dgm:cxn modelId="{6FBBEFE5-43EC-46DA-AFE8-1E686672E769}" srcId="{FC6CE675-1133-4913-BD83-882227A34CF4}" destId="{8AECC61E-069C-4D51-A09A-1923740B3667}" srcOrd="0" destOrd="0" parTransId="{3DDEB8FE-9C39-4044-A8FA-6CA2CB1B3402}" sibTransId="{70DA2A3B-B0C1-4189-BFD9-410997E65A8E}"/>
    <dgm:cxn modelId="{708E7BE7-DD73-4C17-8EFC-E81181044754}" type="presOf" srcId="{F1F5276E-43E4-494F-A6CD-304AD7054233}" destId="{457D0970-F974-4DE4-9923-998F6A0563F2}" srcOrd="0" destOrd="0" presId="urn:microsoft.com/office/officeart/2005/8/layout/hierarchy2"/>
    <dgm:cxn modelId="{CC44ACFD-3B4E-4DB7-91F3-5F9D3F5F3231}" type="presOf" srcId="{F4EC1266-2ECF-476C-8CF6-97F3D046A4E8}" destId="{EB1F933D-7DD4-457E-A54C-9F26AC93F158}" srcOrd="0" destOrd="0" presId="urn:microsoft.com/office/officeart/2005/8/layout/hierarchy2"/>
    <dgm:cxn modelId="{A4E3BD55-56AD-4FA9-B121-72B5320872E7}" type="presParOf" srcId="{DDEEB447-3C7E-4473-9FBF-63C1F9AE077B}" destId="{BD8E0153-7EB0-4769-A742-619AB8349078}" srcOrd="0" destOrd="0" presId="urn:microsoft.com/office/officeart/2005/8/layout/hierarchy2"/>
    <dgm:cxn modelId="{9E6AEFAB-BDD5-4782-A113-61D21149E40E}" type="presParOf" srcId="{BD8E0153-7EB0-4769-A742-619AB8349078}" destId="{024E940D-4B66-44B4-9EB7-87441765BB5B}" srcOrd="0" destOrd="0" presId="urn:microsoft.com/office/officeart/2005/8/layout/hierarchy2"/>
    <dgm:cxn modelId="{CCC9243F-EE7E-404E-9C04-E845917AE208}" type="presParOf" srcId="{BD8E0153-7EB0-4769-A742-619AB8349078}" destId="{5736B10B-81CD-425B-A5AB-6671022EB741}" srcOrd="1" destOrd="0" presId="urn:microsoft.com/office/officeart/2005/8/layout/hierarchy2"/>
    <dgm:cxn modelId="{5371EBB9-2BD1-4F54-BA30-A1B9C4165772}" type="presParOf" srcId="{5736B10B-81CD-425B-A5AB-6671022EB741}" destId="{0651511A-214F-4A0E-B613-2F8EDF42A02C}" srcOrd="0" destOrd="0" presId="urn:microsoft.com/office/officeart/2005/8/layout/hierarchy2"/>
    <dgm:cxn modelId="{7F1F055A-B0B8-4485-B181-9720CA6859E6}" type="presParOf" srcId="{0651511A-214F-4A0E-B613-2F8EDF42A02C}" destId="{8AAAA8BD-FB00-4DF7-A999-C81CEF277CF1}" srcOrd="0" destOrd="0" presId="urn:microsoft.com/office/officeart/2005/8/layout/hierarchy2"/>
    <dgm:cxn modelId="{23A21C71-9D04-4F1C-9B6F-932C424572B1}" type="presParOf" srcId="{5736B10B-81CD-425B-A5AB-6671022EB741}" destId="{5C6053EF-7EC5-4599-B2A5-A8830FDF82E3}" srcOrd="1" destOrd="0" presId="urn:microsoft.com/office/officeart/2005/8/layout/hierarchy2"/>
    <dgm:cxn modelId="{185689AF-8A29-4D00-AD51-9FEAB2921B19}" type="presParOf" srcId="{5C6053EF-7EC5-4599-B2A5-A8830FDF82E3}" destId="{E074CE56-2389-4BD1-9E48-28510FFC58ED}" srcOrd="0" destOrd="0" presId="urn:microsoft.com/office/officeart/2005/8/layout/hierarchy2"/>
    <dgm:cxn modelId="{D4454F3C-725F-4B43-968E-C6A480ACF1F6}" type="presParOf" srcId="{5C6053EF-7EC5-4599-B2A5-A8830FDF82E3}" destId="{C0F9CE78-FCA6-42D4-BA45-E71816A6FC08}" srcOrd="1" destOrd="0" presId="urn:microsoft.com/office/officeart/2005/8/layout/hierarchy2"/>
    <dgm:cxn modelId="{79498E76-6CE4-4CD6-9732-8B0ACA689138}" type="presParOf" srcId="{C0F9CE78-FCA6-42D4-BA45-E71816A6FC08}" destId="{EB1F933D-7DD4-457E-A54C-9F26AC93F158}" srcOrd="0" destOrd="0" presId="urn:microsoft.com/office/officeart/2005/8/layout/hierarchy2"/>
    <dgm:cxn modelId="{83242541-F5B5-4050-B1E1-199286ED0BC8}" type="presParOf" srcId="{EB1F933D-7DD4-457E-A54C-9F26AC93F158}" destId="{87857479-D2C3-431B-B941-46253EA72666}" srcOrd="0" destOrd="0" presId="urn:microsoft.com/office/officeart/2005/8/layout/hierarchy2"/>
    <dgm:cxn modelId="{67BB1B22-8F0D-4107-8ACB-52D63A8114AA}" type="presParOf" srcId="{C0F9CE78-FCA6-42D4-BA45-E71816A6FC08}" destId="{0B861AD5-18EB-48CB-9E8B-68D3411DA8F5}" srcOrd="1" destOrd="0" presId="urn:microsoft.com/office/officeart/2005/8/layout/hierarchy2"/>
    <dgm:cxn modelId="{9C4FC138-B7C1-42A3-A682-464666A13B20}" type="presParOf" srcId="{0B861AD5-18EB-48CB-9E8B-68D3411DA8F5}" destId="{3A3735E5-7647-4280-AB8B-6083AB2A3854}" srcOrd="0" destOrd="0" presId="urn:microsoft.com/office/officeart/2005/8/layout/hierarchy2"/>
    <dgm:cxn modelId="{AEF26937-4F79-46A1-A7BE-23F08C03C769}" type="presParOf" srcId="{0B861AD5-18EB-48CB-9E8B-68D3411DA8F5}" destId="{6C18C519-CDE8-4FB3-8D98-8AC784B6D824}" srcOrd="1" destOrd="0" presId="urn:microsoft.com/office/officeart/2005/8/layout/hierarchy2"/>
    <dgm:cxn modelId="{EB3E29C6-E406-46D6-A246-BD80E458B58D}" type="presParOf" srcId="{5736B10B-81CD-425B-A5AB-6671022EB741}" destId="{A423EE73-623E-47A1-B152-59BBD180D1CE}" srcOrd="2" destOrd="0" presId="urn:microsoft.com/office/officeart/2005/8/layout/hierarchy2"/>
    <dgm:cxn modelId="{DB21031B-0692-4497-99B7-EBC18BE2963A}" type="presParOf" srcId="{A423EE73-623E-47A1-B152-59BBD180D1CE}" destId="{63DEEFF0-30F7-4A5A-9FE4-8D171C1DD443}" srcOrd="0" destOrd="0" presId="urn:microsoft.com/office/officeart/2005/8/layout/hierarchy2"/>
    <dgm:cxn modelId="{54D32B13-2F5A-45D7-BC8F-273A2A642892}" type="presParOf" srcId="{5736B10B-81CD-425B-A5AB-6671022EB741}" destId="{48E3FB5F-1479-4058-B297-1C214C153A1E}" srcOrd="3" destOrd="0" presId="urn:microsoft.com/office/officeart/2005/8/layout/hierarchy2"/>
    <dgm:cxn modelId="{B3988D25-1F7A-47F7-BD43-B9E4F71A77B2}" type="presParOf" srcId="{48E3FB5F-1479-4058-B297-1C214C153A1E}" destId="{457D0970-F974-4DE4-9923-998F6A0563F2}" srcOrd="0" destOrd="0" presId="urn:microsoft.com/office/officeart/2005/8/layout/hierarchy2"/>
    <dgm:cxn modelId="{FDE5BE08-DF6E-4033-82F9-F625D7435CE2}" type="presParOf" srcId="{48E3FB5F-1479-4058-B297-1C214C153A1E}" destId="{15F4ACCA-BD34-4484-9C67-5B47738E78E4}" srcOrd="1" destOrd="0" presId="urn:microsoft.com/office/officeart/2005/8/layout/hierarchy2"/>
    <dgm:cxn modelId="{F4A2AB5E-A4C2-4FC9-B75B-A6F534E25D5A}" type="presParOf" srcId="{15F4ACCA-BD34-4484-9C67-5B47738E78E4}" destId="{6B4C9F2F-D936-47C1-934A-FE611E8703D2}" srcOrd="0" destOrd="0" presId="urn:microsoft.com/office/officeart/2005/8/layout/hierarchy2"/>
    <dgm:cxn modelId="{CAEC737B-537A-4F59-97E9-657F0C013D77}" type="presParOf" srcId="{6B4C9F2F-D936-47C1-934A-FE611E8703D2}" destId="{EA63CDB3-EA84-4984-B08D-9EAC541A821F}" srcOrd="0" destOrd="0" presId="urn:microsoft.com/office/officeart/2005/8/layout/hierarchy2"/>
    <dgm:cxn modelId="{E6DB7488-B752-43B6-AAD2-6D2C244F948B}" type="presParOf" srcId="{15F4ACCA-BD34-4484-9C67-5B47738E78E4}" destId="{1E0F5BD0-1DCF-4600-A95D-06BC122F138C}" srcOrd="1" destOrd="0" presId="urn:microsoft.com/office/officeart/2005/8/layout/hierarchy2"/>
    <dgm:cxn modelId="{D7586BCC-44E9-45BF-B333-0C3C1E192B15}" type="presParOf" srcId="{1E0F5BD0-1DCF-4600-A95D-06BC122F138C}" destId="{D9400C9B-B35C-45A6-BF1A-61B2E4ABC570}" srcOrd="0" destOrd="0" presId="urn:microsoft.com/office/officeart/2005/8/layout/hierarchy2"/>
    <dgm:cxn modelId="{24E2DC5D-0CC9-4F1B-BD93-E10A6BEDB468}" type="presParOf" srcId="{1E0F5BD0-1DCF-4600-A95D-06BC122F138C}" destId="{52A6433B-4F4E-4EFC-996A-9CC58643D65B}" srcOrd="1" destOrd="0" presId="urn:microsoft.com/office/officeart/2005/8/layout/hierarchy2"/>
    <dgm:cxn modelId="{8D6A8DD1-FD41-4A8E-A262-BFB328F6833B}" type="presParOf" srcId="{52A6433B-4F4E-4EFC-996A-9CC58643D65B}" destId="{780A2966-5F09-44F6-AF32-7D40C325FD6D}" srcOrd="0" destOrd="0" presId="urn:microsoft.com/office/officeart/2005/8/layout/hierarchy2"/>
    <dgm:cxn modelId="{5EEC28B7-481C-4255-99F9-0AD20929AD24}" type="presParOf" srcId="{780A2966-5F09-44F6-AF32-7D40C325FD6D}" destId="{7B68A485-E658-441B-9CD3-A4C9BD3556B1}" srcOrd="0" destOrd="0" presId="urn:microsoft.com/office/officeart/2005/8/layout/hierarchy2"/>
    <dgm:cxn modelId="{209D1B41-F5EC-42CC-8DF7-011721BAC9CE}" type="presParOf" srcId="{52A6433B-4F4E-4EFC-996A-9CC58643D65B}" destId="{45C3394F-6663-48AE-8B7A-9DF43205AB14}" srcOrd="1" destOrd="0" presId="urn:microsoft.com/office/officeart/2005/8/layout/hierarchy2"/>
    <dgm:cxn modelId="{440E7E39-54D9-4A4F-88AF-926ADF79896B}" type="presParOf" srcId="{45C3394F-6663-48AE-8B7A-9DF43205AB14}" destId="{44D220AC-327A-4597-9F59-A9E83DBEDA6D}" srcOrd="0" destOrd="0" presId="urn:microsoft.com/office/officeart/2005/8/layout/hierarchy2"/>
    <dgm:cxn modelId="{D50C1C92-4680-4495-8953-FC6345D2ECF1}" type="presParOf" srcId="{45C3394F-6663-48AE-8B7A-9DF43205AB14}" destId="{29AC9BAE-360A-4C7E-AAD2-C7A0E8D4D645}" srcOrd="1" destOrd="0" presId="urn:microsoft.com/office/officeart/2005/8/layout/hierarchy2"/>
    <dgm:cxn modelId="{D4A4C18E-C0F8-4DBD-9EF5-93F673E9B939}" type="presParOf" srcId="{29AC9BAE-360A-4C7E-AAD2-C7A0E8D4D645}" destId="{E72A2695-E7D0-4685-AD9F-361548963DA8}" srcOrd="0" destOrd="0" presId="urn:microsoft.com/office/officeart/2005/8/layout/hierarchy2"/>
    <dgm:cxn modelId="{B680FF3D-B47B-4C7E-AA93-DC879DA6B33E}" type="presParOf" srcId="{E72A2695-E7D0-4685-AD9F-361548963DA8}" destId="{4A832DF9-89DE-4EFF-9CA3-EC116CB6FA1A}" srcOrd="0" destOrd="0" presId="urn:microsoft.com/office/officeart/2005/8/layout/hierarchy2"/>
    <dgm:cxn modelId="{4F21D6C2-8DB8-4158-BF4F-6E878EDB5208}" type="presParOf" srcId="{29AC9BAE-360A-4C7E-AAD2-C7A0E8D4D645}" destId="{56D461A9-904D-45EA-AC6B-3C54B2BBB551}" srcOrd="1" destOrd="0" presId="urn:microsoft.com/office/officeart/2005/8/layout/hierarchy2"/>
    <dgm:cxn modelId="{931B49A3-1CA5-402D-9173-A0ED9F87D69C}" type="presParOf" srcId="{56D461A9-904D-45EA-AC6B-3C54B2BBB551}" destId="{95D96AF0-87A6-4DD9-A768-4F92A163557B}" srcOrd="0" destOrd="0" presId="urn:microsoft.com/office/officeart/2005/8/layout/hierarchy2"/>
    <dgm:cxn modelId="{7D2E147C-48EC-4CB4-BA50-8BF2F9BC102F}" type="presParOf" srcId="{56D461A9-904D-45EA-AC6B-3C54B2BBB551}" destId="{FF03B6D2-5205-41A4-945D-9C30705AF187}"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D93DCC0-A945-41E6-ABCA-A285DFE548D9}" type="doc">
      <dgm:prSet loTypeId="urn:microsoft.com/office/officeart/2005/8/layout/hierarchy6" loCatId="hierarchy" qsTypeId="urn:microsoft.com/office/officeart/2005/8/quickstyle/simple1" qsCatId="simple" csTypeId="urn:microsoft.com/office/officeart/2005/8/colors/accent1_2" csCatId="accent1" phldr="1"/>
      <dgm:spPr/>
      <dgm:t>
        <a:bodyPr/>
        <a:lstStyle/>
        <a:p>
          <a:endParaRPr lang="zh-CN" altLang="en-US"/>
        </a:p>
      </dgm:t>
    </dgm:pt>
    <dgm:pt modelId="{52AAE939-947C-40D6-8F37-85130A9B6DB5}">
      <dgm:prSet custT="1"/>
      <dgm:spPr/>
      <dgm:t>
        <a:bodyPr/>
        <a:lstStyle/>
        <a:p>
          <a:r>
            <a:rPr lang="zh-CN" sz="1400" dirty="0"/>
            <a:t>随机</a:t>
          </a:r>
          <a:endParaRPr lang="en-US" altLang="zh-CN" sz="1400" dirty="0"/>
        </a:p>
        <a:p>
          <a:r>
            <a:rPr lang="en-US" sz="1400" dirty="0"/>
            <a:t>N=140</a:t>
          </a:r>
          <a:endParaRPr lang="zh-CN" sz="1400" dirty="0"/>
        </a:p>
      </dgm:t>
    </dgm:pt>
    <dgm:pt modelId="{BF47C72E-8D5B-4656-999F-58952EFFE3EB}" type="parTrans" cxnId="{BBE15ACB-ACD3-4143-84CB-0E31127D248A}">
      <dgm:prSet/>
      <dgm:spPr/>
      <dgm:t>
        <a:bodyPr/>
        <a:lstStyle/>
        <a:p>
          <a:endParaRPr lang="zh-CN" altLang="en-US" sz="1400"/>
        </a:p>
      </dgm:t>
    </dgm:pt>
    <dgm:pt modelId="{6B0B1566-7A91-43D6-A4E9-F233FF00F79D}" type="sibTrans" cxnId="{BBE15ACB-ACD3-4143-84CB-0E31127D248A}">
      <dgm:prSet/>
      <dgm:spPr/>
      <dgm:t>
        <a:bodyPr/>
        <a:lstStyle/>
        <a:p>
          <a:endParaRPr lang="zh-CN" altLang="en-US" sz="1400"/>
        </a:p>
      </dgm:t>
    </dgm:pt>
    <dgm:pt modelId="{BC764D10-7AF8-410C-83FC-28F8836F4F22}">
      <dgm:prSet custT="1"/>
      <dgm:spPr/>
      <dgm:t>
        <a:bodyPr/>
        <a:lstStyle/>
        <a:p>
          <a:r>
            <a:rPr lang="zh-CN" sz="1400" dirty="0">
              <a:solidFill>
                <a:srgbClr val="FF0000"/>
              </a:solidFill>
            </a:rPr>
            <a:t>新辅助</a:t>
          </a:r>
          <a:endParaRPr lang="en-US" altLang="zh-CN" sz="1400" dirty="0">
            <a:solidFill>
              <a:srgbClr val="FF0000"/>
            </a:solidFill>
          </a:endParaRPr>
        </a:p>
        <a:p>
          <a:r>
            <a:rPr lang="en-US" sz="1400" dirty="0">
              <a:solidFill>
                <a:srgbClr val="FF0000"/>
              </a:solidFill>
            </a:rPr>
            <a:t>77</a:t>
          </a:r>
          <a:endParaRPr lang="zh-CN" sz="1400" dirty="0">
            <a:solidFill>
              <a:srgbClr val="FF0000"/>
            </a:solidFill>
          </a:endParaRPr>
        </a:p>
      </dgm:t>
    </dgm:pt>
    <dgm:pt modelId="{6CFCBFC1-D052-4773-A6BE-56A9C129B743}" type="parTrans" cxnId="{42CBF05C-BB42-4EDD-B163-58231B498E92}">
      <dgm:prSet>
        <dgm:style>
          <a:lnRef idx="0">
            <a:scrgbClr r="0" g="0" b="0"/>
          </a:lnRef>
          <a:fillRef idx="0">
            <a:scrgbClr r="0" g="0" b="0"/>
          </a:fillRef>
          <a:effectRef idx="0">
            <a:scrgbClr r="0" g="0" b="0"/>
          </a:effectRef>
          <a:fontRef idx="minor">
            <a:schemeClr val="tx1"/>
          </a:fontRef>
        </dgm:style>
      </dgm:prSet>
      <dgm:spPr>
        <a:ln w="9525" cap="flat" cmpd="sng" algn="ctr">
          <a:solidFill>
            <a:schemeClr val="accent1"/>
          </a:solidFill>
          <a:prstDash val="solid"/>
          <a:round/>
          <a:headEnd type="none" w="med" len="med"/>
          <a:tailEnd type="arrow" w="med" len="med"/>
        </a:ln>
      </dgm:spPr>
      <dgm:t>
        <a:bodyPr/>
        <a:lstStyle/>
        <a:p>
          <a:endParaRPr lang="zh-CN" altLang="en-US" sz="1400"/>
        </a:p>
      </dgm:t>
    </dgm:pt>
    <dgm:pt modelId="{6F09675B-EFA1-4247-A11A-08874170D402}" type="sibTrans" cxnId="{42CBF05C-BB42-4EDD-B163-58231B498E92}">
      <dgm:prSet/>
      <dgm:spPr/>
      <dgm:t>
        <a:bodyPr/>
        <a:lstStyle/>
        <a:p>
          <a:endParaRPr lang="zh-CN" altLang="en-US" sz="1400"/>
        </a:p>
      </dgm:t>
    </dgm:pt>
    <dgm:pt modelId="{025DB521-6146-4C1C-B48D-3BF85B0805C2}">
      <dgm:prSet custT="1"/>
      <dgm:spPr/>
      <dgm:t>
        <a:bodyPr/>
        <a:lstStyle/>
        <a:p>
          <a:r>
            <a:rPr lang="en-US" sz="1400" dirty="0">
              <a:solidFill>
                <a:srgbClr val="FF0000"/>
              </a:solidFill>
            </a:rPr>
            <a:t>64(83%)</a:t>
          </a:r>
          <a:endParaRPr lang="zh-CN" sz="1400" dirty="0">
            <a:solidFill>
              <a:srgbClr val="FF0000"/>
            </a:solidFill>
          </a:endParaRPr>
        </a:p>
      </dgm:t>
    </dgm:pt>
    <dgm:pt modelId="{8E4368F1-EB13-4794-B78F-C7DEC0E8D765}" type="parTrans" cxnId="{9EB97862-0ACD-482E-9D23-D2934ADADD9C}">
      <dgm:prSet>
        <dgm:style>
          <a:lnRef idx="0">
            <a:scrgbClr r="0" g="0" b="0"/>
          </a:lnRef>
          <a:fillRef idx="0">
            <a:scrgbClr r="0" g="0" b="0"/>
          </a:fillRef>
          <a:effectRef idx="0">
            <a:scrgbClr r="0" g="0" b="0"/>
          </a:effectRef>
          <a:fontRef idx="minor">
            <a:schemeClr val="tx1"/>
          </a:fontRef>
        </dgm:style>
      </dgm:prSet>
      <dgm:spPr>
        <a:ln w="9525" cap="flat" cmpd="sng" algn="ctr">
          <a:solidFill>
            <a:schemeClr val="accent1"/>
          </a:solidFill>
          <a:prstDash val="solid"/>
          <a:round/>
          <a:headEnd type="none" w="med" len="med"/>
          <a:tailEnd type="arrow" w="med" len="med"/>
        </a:ln>
      </dgm:spPr>
      <dgm:t>
        <a:bodyPr/>
        <a:lstStyle/>
        <a:p>
          <a:endParaRPr lang="zh-CN" altLang="en-US" sz="1400"/>
        </a:p>
      </dgm:t>
    </dgm:pt>
    <dgm:pt modelId="{112D5D95-AB0E-48E9-95DE-9844C2952251}" type="sibTrans" cxnId="{9EB97862-0ACD-482E-9D23-D2934ADADD9C}">
      <dgm:prSet/>
      <dgm:spPr/>
      <dgm:t>
        <a:bodyPr/>
        <a:lstStyle/>
        <a:p>
          <a:endParaRPr lang="zh-CN" altLang="en-US" sz="1400"/>
        </a:p>
      </dgm:t>
    </dgm:pt>
    <dgm:pt modelId="{13C36B48-0175-4E5E-9A6A-8E19FF3D9ADF}">
      <dgm:prSet custT="1"/>
      <dgm:spPr/>
      <dgm:t>
        <a:bodyPr/>
        <a:lstStyle/>
        <a:p>
          <a:r>
            <a:rPr lang="en-US" sz="1400" dirty="0">
              <a:solidFill>
                <a:srgbClr val="FF0000"/>
              </a:solidFill>
            </a:rPr>
            <a:t>63(82%)</a:t>
          </a:r>
          <a:endParaRPr lang="zh-CN" sz="1400" dirty="0">
            <a:solidFill>
              <a:srgbClr val="FF0000"/>
            </a:solidFill>
          </a:endParaRPr>
        </a:p>
      </dgm:t>
    </dgm:pt>
    <dgm:pt modelId="{6E739F0E-3E6B-4135-A7B4-09CC2D0C1E37}" type="parTrans" cxnId="{56DDDBCD-9D2A-4240-AFAD-5E0BBAF1025B}">
      <dgm:prSet>
        <dgm:style>
          <a:lnRef idx="0">
            <a:scrgbClr r="0" g="0" b="0"/>
          </a:lnRef>
          <a:fillRef idx="0">
            <a:scrgbClr r="0" g="0" b="0"/>
          </a:fillRef>
          <a:effectRef idx="0">
            <a:scrgbClr r="0" g="0" b="0"/>
          </a:effectRef>
          <a:fontRef idx="minor">
            <a:schemeClr val="tx1"/>
          </a:fontRef>
        </dgm:style>
      </dgm:prSet>
      <dgm:spPr>
        <a:ln w="9525" cap="flat" cmpd="sng" algn="ctr">
          <a:solidFill>
            <a:schemeClr val="accent1"/>
          </a:solidFill>
          <a:prstDash val="solid"/>
          <a:round/>
          <a:headEnd type="none" w="med" len="med"/>
          <a:tailEnd type="arrow" w="med" len="med"/>
        </a:ln>
      </dgm:spPr>
      <dgm:t>
        <a:bodyPr/>
        <a:lstStyle/>
        <a:p>
          <a:endParaRPr lang="zh-CN" altLang="en-US" sz="1400"/>
        </a:p>
      </dgm:t>
    </dgm:pt>
    <dgm:pt modelId="{09319C14-B5E7-4D6F-986B-133A3D548B71}" type="sibTrans" cxnId="{56DDDBCD-9D2A-4240-AFAD-5E0BBAF1025B}">
      <dgm:prSet/>
      <dgm:spPr/>
      <dgm:t>
        <a:bodyPr/>
        <a:lstStyle/>
        <a:p>
          <a:endParaRPr lang="zh-CN" altLang="en-US" sz="1400"/>
        </a:p>
      </dgm:t>
    </dgm:pt>
    <dgm:pt modelId="{694D3F5C-9996-420C-A069-875728AC8558}">
      <dgm:prSet custT="1"/>
      <dgm:spPr/>
      <dgm:t>
        <a:bodyPr/>
        <a:lstStyle/>
        <a:p>
          <a:r>
            <a:rPr lang="en-US" sz="1400" dirty="0">
              <a:solidFill>
                <a:srgbClr val="FF0000"/>
              </a:solidFill>
            </a:rPr>
            <a:t>51(66%)</a:t>
          </a:r>
          <a:endParaRPr lang="zh-CN" sz="1400" dirty="0">
            <a:solidFill>
              <a:srgbClr val="FF0000"/>
            </a:solidFill>
          </a:endParaRPr>
        </a:p>
      </dgm:t>
    </dgm:pt>
    <dgm:pt modelId="{4B0CB5BA-E973-4424-9336-CB873988BAAC}" type="parTrans" cxnId="{AEFD2237-85D9-4E24-914B-F5AF31FFDFE3}">
      <dgm:prSet>
        <dgm:style>
          <a:lnRef idx="0">
            <a:scrgbClr r="0" g="0" b="0"/>
          </a:lnRef>
          <a:fillRef idx="0">
            <a:scrgbClr r="0" g="0" b="0"/>
          </a:fillRef>
          <a:effectRef idx="0">
            <a:scrgbClr r="0" g="0" b="0"/>
          </a:effectRef>
          <a:fontRef idx="minor">
            <a:schemeClr val="tx1"/>
          </a:fontRef>
        </dgm:style>
      </dgm:prSet>
      <dgm:spPr>
        <a:ln w="9525" cap="flat" cmpd="sng" algn="ctr">
          <a:solidFill>
            <a:schemeClr val="accent1"/>
          </a:solidFill>
          <a:prstDash val="solid"/>
          <a:round/>
          <a:headEnd type="none" w="med" len="med"/>
          <a:tailEnd type="arrow" w="med" len="med"/>
        </a:ln>
      </dgm:spPr>
      <dgm:t>
        <a:bodyPr/>
        <a:lstStyle/>
        <a:p>
          <a:endParaRPr lang="zh-CN" altLang="en-US" sz="1400"/>
        </a:p>
      </dgm:t>
    </dgm:pt>
    <dgm:pt modelId="{BC439425-2CCF-4F40-90F3-1BD90AD72D93}" type="sibTrans" cxnId="{AEFD2237-85D9-4E24-914B-F5AF31FFDFE3}">
      <dgm:prSet/>
      <dgm:spPr/>
      <dgm:t>
        <a:bodyPr/>
        <a:lstStyle/>
        <a:p>
          <a:endParaRPr lang="zh-CN" altLang="en-US" sz="1400"/>
        </a:p>
      </dgm:t>
    </dgm:pt>
    <dgm:pt modelId="{A78DE70C-7ACC-4FD0-A862-2FEFEB133B03}">
      <dgm:prSet custT="1"/>
      <dgm:spPr/>
      <dgm:t>
        <a:bodyPr/>
        <a:lstStyle/>
        <a:p>
          <a:r>
            <a:rPr lang="zh-CN" altLang="en-US" sz="1400" dirty="0"/>
            <a:t>直接</a:t>
          </a:r>
          <a:r>
            <a:rPr lang="zh-CN" sz="1400" dirty="0"/>
            <a:t>手术</a:t>
          </a:r>
          <a:endParaRPr lang="en-US" altLang="zh-CN" sz="1400" dirty="0"/>
        </a:p>
        <a:p>
          <a:r>
            <a:rPr lang="en-US" sz="1400" dirty="0"/>
            <a:t>63</a:t>
          </a:r>
          <a:endParaRPr lang="zh-CN" sz="1400" dirty="0"/>
        </a:p>
      </dgm:t>
    </dgm:pt>
    <dgm:pt modelId="{446FB0ED-9D8D-4705-93B3-C54B9368A105}" type="parTrans" cxnId="{F004D36E-3A1B-44C0-8FF1-B883AC5D83B9}">
      <dgm:prSet>
        <dgm:style>
          <a:lnRef idx="0">
            <a:scrgbClr r="0" g="0" b="0"/>
          </a:lnRef>
          <a:fillRef idx="0">
            <a:scrgbClr r="0" g="0" b="0"/>
          </a:fillRef>
          <a:effectRef idx="0">
            <a:scrgbClr r="0" g="0" b="0"/>
          </a:effectRef>
          <a:fontRef idx="minor">
            <a:schemeClr val="tx1"/>
          </a:fontRef>
        </dgm:style>
      </dgm:prSet>
      <dgm:spPr>
        <a:ln w="9525" cap="flat" cmpd="sng" algn="ctr">
          <a:solidFill>
            <a:schemeClr val="accent1"/>
          </a:solidFill>
          <a:prstDash val="solid"/>
          <a:round/>
          <a:headEnd type="none" w="med" len="med"/>
          <a:tailEnd type="arrow" w="med" len="med"/>
        </a:ln>
      </dgm:spPr>
      <dgm:t>
        <a:bodyPr/>
        <a:lstStyle/>
        <a:p>
          <a:endParaRPr lang="zh-CN" altLang="en-US" sz="1400"/>
        </a:p>
      </dgm:t>
    </dgm:pt>
    <dgm:pt modelId="{4D35A5FC-BCB5-4A53-BE42-7B76BAAFC280}" type="sibTrans" cxnId="{F004D36E-3A1B-44C0-8FF1-B883AC5D83B9}">
      <dgm:prSet/>
      <dgm:spPr/>
      <dgm:t>
        <a:bodyPr/>
        <a:lstStyle/>
        <a:p>
          <a:endParaRPr lang="zh-CN" altLang="en-US" sz="1400"/>
        </a:p>
      </dgm:t>
    </dgm:pt>
    <dgm:pt modelId="{F9A087FC-CD52-43A3-8BA1-F9B2CC1A1EF7}">
      <dgm:prSet custT="1"/>
      <dgm:spPr/>
      <dgm:t>
        <a:bodyPr/>
        <a:lstStyle/>
        <a:p>
          <a:r>
            <a:rPr lang="en-US" sz="1400" dirty="0"/>
            <a:t>56(89%)</a:t>
          </a:r>
          <a:endParaRPr lang="zh-CN" sz="1400" dirty="0"/>
        </a:p>
      </dgm:t>
    </dgm:pt>
    <dgm:pt modelId="{8F76EA94-5DC1-437C-8D18-2021F002B1E8}" type="parTrans" cxnId="{985B63CF-20DB-4643-B0BB-613F2D69859C}">
      <dgm:prSet>
        <dgm:style>
          <a:lnRef idx="0">
            <a:scrgbClr r="0" g="0" b="0"/>
          </a:lnRef>
          <a:fillRef idx="0">
            <a:scrgbClr r="0" g="0" b="0"/>
          </a:fillRef>
          <a:effectRef idx="0">
            <a:scrgbClr r="0" g="0" b="0"/>
          </a:effectRef>
          <a:fontRef idx="minor">
            <a:schemeClr val="tx1"/>
          </a:fontRef>
        </dgm:style>
      </dgm:prSet>
      <dgm:spPr>
        <a:ln w="9525" cap="flat" cmpd="sng" algn="ctr">
          <a:solidFill>
            <a:schemeClr val="accent1"/>
          </a:solidFill>
          <a:prstDash val="solid"/>
          <a:round/>
          <a:headEnd type="none" w="med" len="med"/>
          <a:tailEnd type="arrow" w="med" len="med"/>
        </a:ln>
      </dgm:spPr>
      <dgm:t>
        <a:bodyPr/>
        <a:lstStyle/>
        <a:p>
          <a:endParaRPr lang="zh-CN" altLang="en-US" sz="1400"/>
        </a:p>
      </dgm:t>
    </dgm:pt>
    <dgm:pt modelId="{06D7AE95-A99C-4720-ADC9-AF0987F7A6B0}" type="sibTrans" cxnId="{985B63CF-20DB-4643-B0BB-613F2D69859C}">
      <dgm:prSet/>
      <dgm:spPr/>
      <dgm:t>
        <a:bodyPr/>
        <a:lstStyle/>
        <a:p>
          <a:endParaRPr lang="zh-CN" altLang="en-US" sz="1400"/>
        </a:p>
      </dgm:t>
    </dgm:pt>
    <dgm:pt modelId="{748A7140-7C7C-47E3-A716-3E08B991C524}">
      <dgm:prSet custT="1"/>
      <dgm:spPr/>
      <dgm:t>
        <a:bodyPr/>
        <a:lstStyle/>
        <a:p>
          <a:r>
            <a:rPr lang="en-US" sz="1400" dirty="0"/>
            <a:t>47(75%)</a:t>
          </a:r>
          <a:endParaRPr lang="zh-CN" sz="1400" dirty="0"/>
        </a:p>
      </dgm:t>
    </dgm:pt>
    <dgm:pt modelId="{CBC44839-6FB8-48B0-B439-9AF3182D580D}" type="sibTrans" cxnId="{40DF860F-1D2A-4B44-B4D1-C7B2946D3539}">
      <dgm:prSet/>
      <dgm:spPr/>
      <dgm:t>
        <a:bodyPr/>
        <a:lstStyle/>
        <a:p>
          <a:endParaRPr lang="zh-CN" altLang="en-US" sz="1400"/>
        </a:p>
      </dgm:t>
    </dgm:pt>
    <dgm:pt modelId="{B6CADB4E-1FC2-4402-A2E4-59E02360248A}" type="parTrans" cxnId="{40DF860F-1D2A-4B44-B4D1-C7B2946D3539}">
      <dgm:prSet>
        <dgm:style>
          <a:lnRef idx="0">
            <a:scrgbClr r="0" g="0" b="0"/>
          </a:lnRef>
          <a:fillRef idx="0">
            <a:scrgbClr r="0" g="0" b="0"/>
          </a:fillRef>
          <a:effectRef idx="0">
            <a:scrgbClr r="0" g="0" b="0"/>
          </a:effectRef>
          <a:fontRef idx="minor">
            <a:schemeClr val="tx1"/>
          </a:fontRef>
        </dgm:style>
      </dgm:prSet>
      <dgm:spPr>
        <a:ln w="9525" cap="flat" cmpd="sng" algn="ctr">
          <a:solidFill>
            <a:schemeClr val="accent1"/>
          </a:solidFill>
          <a:prstDash val="solid"/>
          <a:round/>
          <a:headEnd type="none" w="med" len="med"/>
          <a:tailEnd type="arrow" w="med" len="med"/>
        </a:ln>
      </dgm:spPr>
      <dgm:t>
        <a:bodyPr/>
        <a:lstStyle/>
        <a:p>
          <a:endParaRPr lang="zh-CN" altLang="en-US" sz="1400"/>
        </a:p>
      </dgm:t>
    </dgm:pt>
    <dgm:pt modelId="{7973A37B-4BDC-4EF7-AF47-BD9591E9841F}" type="pres">
      <dgm:prSet presAssocID="{ED93DCC0-A945-41E6-ABCA-A285DFE548D9}" presName="mainComposite" presStyleCnt="0">
        <dgm:presLayoutVars>
          <dgm:chPref val="1"/>
          <dgm:dir/>
          <dgm:animOne val="branch"/>
          <dgm:animLvl val="lvl"/>
          <dgm:resizeHandles val="exact"/>
        </dgm:presLayoutVars>
      </dgm:prSet>
      <dgm:spPr/>
    </dgm:pt>
    <dgm:pt modelId="{A860AAB2-E39C-4143-8883-823092856F84}" type="pres">
      <dgm:prSet presAssocID="{ED93DCC0-A945-41E6-ABCA-A285DFE548D9}" presName="hierFlow" presStyleCnt="0"/>
      <dgm:spPr/>
    </dgm:pt>
    <dgm:pt modelId="{C811104C-58F8-4443-80A1-D8DA1ACDB5E4}" type="pres">
      <dgm:prSet presAssocID="{ED93DCC0-A945-41E6-ABCA-A285DFE548D9}" presName="hierChild1" presStyleCnt="0">
        <dgm:presLayoutVars>
          <dgm:chPref val="1"/>
          <dgm:animOne val="branch"/>
          <dgm:animLvl val="lvl"/>
        </dgm:presLayoutVars>
      </dgm:prSet>
      <dgm:spPr/>
    </dgm:pt>
    <dgm:pt modelId="{2210FB82-57B9-483B-814D-5988BF73EB83}" type="pres">
      <dgm:prSet presAssocID="{52AAE939-947C-40D6-8F37-85130A9B6DB5}" presName="Name14" presStyleCnt="0"/>
      <dgm:spPr/>
    </dgm:pt>
    <dgm:pt modelId="{20396897-D3B8-46E8-A2EF-98A3EB4DC202}" type="pres">
      <dgm:prSet presAssocID="{52AAE939-947C-40D6-8F37-85130A9B6DB5}" presName="level1Shape" presStyleLbl="node0" presStyleIdx="0" presStyleCnt="1">
        <dgm:presLayoutVars>
          <dgm:chPref val="3"/>
        </dgm:presLayoutVars>
      </dgm:prSet>
      <dgm:spPr/>
    </dgm:pt>
    <dgm:pt modelId="{4CA0185A-0BBF-4742-AB18-85906EEFBAF8}" type="pres">
      <dgm:prSet presAssocID="{52AAE939-947C-40D6-8F37-85130A9B6DB5}" presName="hierChild2" presStyleCnt="0"/>
      <dgm:spPr/>
    </dgm:pt>
    <dgm:pt modelId="{45013FD9-9C9A-49DC-8DEC-41B9DC603D5E}" type="pres">
      <dgm:prSet presAssocID="{6CFCBFC1-D052-4773-A6BE-56A9C129B743}" presName="Name19" presStyleLbl="parChTrans1D2" presStyleIdx="0" presStyleCnt="2"/>
      <dgm:spPr/>
    </dgm:pt>
    <dgm:pt modelId="{84FAEF45-E21D-4143-A780-EF32648AFFCF}" type="pres">
      <dgm:prSet presAssocID="{BC764D10-7AF8-410C-83FC-28F8836F4F22}" presName="Name21" presStyleCnt="0"/>
      <dgm:spPr/>
    </dgm:pt>
    <dgm:pt modelId="{D2C4CBD9-AD03-4D43-BC5D-B678ED5FD1D4}" type="pres">
      <dgm:prSet presAssocID="{BC764D10-7AF8-410C-83FC-28F8836F4F22}" presName="level2Shape" presStyleLbl="node2" presStyleIdx="0" presStyleCnt="2" custLinFactNeighborX="-33199"/>
      <dgm:spPr/>
    </dgm:pt>
    <dgm:pt modelId="{467B7C58-F090-435A-BB77-8454A6909F8A}" type="pres">
      <dgm:prSet presAssocID="{BC764D10-7AF8-410C-83FC-28F8836F4F22}" presName="hierChild3" presStyleCnt="0"/>
      <dgm:spPr/>
    </dgm:pt>
    <dgm:pt modelId="{48BDCACB-B047-4D4C-A4DD-E25EA4B3CEE5}" type="pres">
      <dgm:prSet presAssocID="{8E4368F1-EB13-4794-B78F-C7DEC0E8D765}" presName="Name19" presStyleLbl="parChTrans1D3" presStyleIdx="0" presStyleCnt="2"/>
      <dgm:spPr/>
    </dgm:pt>
    <dgm:pt modelId="{10951BB3-18F7-4FEB-87B0-A7D2C68E5F4E}" type="pres">
      <dgm:prSet presAssocID="{025DB521-6146-4C1C-B48D-3BF85B0805C2}" presName="Name21" presStyleCnt="0"/>
      <dgm:spPr/>
    </dgm:pt>
    <dgm:pt modelId="{4E2C84D1-38D6-4DAF-9A89-2612C7CC084E}" type="pres">
      <dgm:prSet presAssocID="{025DB521-6146-4C1C-B48D-3BF85B0805C2}" presName="level2Shape" presStyleLbl="node3" presStyleIdx="0" presStyleCnt="2" custLinFactNeighborX="-33199"/>
      <dgm:spPr/>
    </dgm:pt>
    <dgm:pt modelId="{E16071D4-1EFC-4CF3-8D46-E4368C6DCCB8}" type="pres">
      <dgm:prSet presAssocID="{025DB521-6146-4C1C-B48D-3BF85B0805C2}" presName="hierChild3" presStyleCnt="0"/>
      <dgm:spPr/>
    </dgm:pt>
    <dgm:pt modelId="{A466BC98-12A1-4ADE-9B2D-DFB33895D41D}" type="pres">
      <dgm:prSet presAssocID="{6E739F0E-3E6B-4135-A7B4-09CC2D0C1E37}" presName="Name19" presStyleLbl="parChTrans1D4" presStyleIdx="0" presStyleCnt="3"/>
      <dgm:spPr/>
    </dgm:pt>
    <dgm:pt modelId="{C717188F-2821-4518-8BD1-E753E9BE8778}" type="pres">
      <dgm:prSet presAssocID="{13C36B48-0175-4E5E-9A6A-8E19FF3D9ADF}" presName="Name21" presStyleCnt="0"/>
      <dgm:spPr/>
    </dgm:pt>
    <dgm:pt modelId="{568A54A4-4749-4831-B9A3-5B19CD22E307}" type="pres">
      <dgm:prSet presAssocID="{13C36B48-0175-4E5E-9A6A-8E19FF3D9ADF}" presName="level2Shape" presStyleLbl="node4" presStyleIdx="0" presStyleCnt="3" custLinFactNeighborX="-33199"/>
      <dgm:spPr/>
    </dgm:pt>
    <dgm:pt modelId="{77BBDBA8-C39A-4686-8A93-3AAA899C3C62}" type="pres">
      <dgm:prSet presAssocID="{13C36B48-0175-4E5E-9A6A-8E19FF3D9ADF}" presName="hierChild3" presStyleCnt="0"/>
      <dgm:spPr/>
    </dgm:pt>
    <dgm:pt modelId="{8035B7BC-C875-441F-AF29-A6B4A69FE123}" type="pres">
      <dgm:prSet presAssocID="{4B0CB5BA-E973-4424-9336-CB873988BAAC}" presName="Name19" presStyleLbl="parChTrans1D4" presStyleIdx="1" presStyleCnt="3"/>
      <dgm:spPr/>
    </dgm:pt>
    <dgm:pt modelId="{9958B236-3985-4684-9A11-9CAC0933702B}" type="pres">
      <dgm:prSet presAssocID="{694D3F5C-9996-420C-A069-875728AC8558}" presName="Name21" presStyleCnt="0"/>
      <dgm:spPr/>
    </dgm:pt>
    <dgm:pt modelId="{98806CDF-9635-45EF-8772-BF683AC63FD9}" type="pres">
      <dgm:prSet presAssocID="{694D3F5C-9996-420C-A069-875728AC8558}" presName="level2Shape" presStyleLbl="node4" presStyleIdx="1" presStyleCnt="3" custLinFactNeighborX="-33199"/>
      <dgm:spPr/>
    </dgm:pt>
    <dgm:pt modelId="{40FA88B3-F7F7-4A23-84DF-5987FCACBAC0}" type="pres">
      <dgm:prSet presAssocID="{694D3F5C-9996-420C-A069-875728AC8558}" presName="hierChild3" presStyleCnt="0"/>
      <dgm:spPr/>
    </dgm:pt>
    <dgm:pt modelId="{3BFE66E2-DE21-4EC7-919F-35020BAD144F}" type="pres">
      <dgm:prSet presAssocID="{446FB0ED-9D8D-4705-93B3-C54B9368A105}" presName="Name19" presStyleLbl="parChTrans1D2" presStyleIdx="1" presStyleCnt="2"/>
      <dgm:spPr/>
    </dgm:pt>
    <dgm:pt modelId="{A7D61FB6-10EA-425E-A473-36C251B297EE}" type="pres">
      <dgm:prSet presAssocID="{A78DE70C-7ACC-4FD0-A862-2FEFEB133B03}" presName="Name21" presStyleCnt="0"/>
      <dgm:spPr/>
    </dgm:pt>
    <dgm:pt modelId="{9916392B-8D13-4189-9100-C8B9A15BEE8C}" type="pres">
      <dgm:prSet presAssocID="{A78DE70C-7ACC-4FD0-A862-2FEFEB133B03}" presName="level2Shape" presStyleLbl="node2" presStyleIdx="1" presStyleCnt="2" custLinFactNeighborX="50210"/>
      <dgm:spPr/>
    </dgm:pt>
    <dgm:pt modelId="{A6251B1B-981C-4C19-AFAD-0FD1EC9139EC}" type="pres">
      <dgm:prSet presAssocID="{A78DE70C-7ACC-4FD0-A862-2FEFEB133B03}" presName="hierChild3" presStyleCnt="0"/>
      <dgm:spPr/>
    </dgm:pt>
    <dgm:pt modelId="{1FEAA50C-A49A-4EE1-AF20-F96116A9895E}" type="pres">
      <dgm:prSet presAssocID="{8F76EA94-5DC1-437C-8D18-2021F002B1E8}" presName="Name19" presStyleLbl="parChTrans1D3" presStyleIdx="1" presStyleCnt="2"/>
      <dgm:spPr/>
    </dgm:pt>
    <dgm:pt modelId="{CDC568EE-0B18-4F23-A670-81E1EDE584E5}" type="pres">
      <dgm:prSet presAssocID="{F9A087FC-CD52-43A3-8BA1-F9B2CC1A1EF7}" presName="Name21" presStyleCnt="0"/>
      <dgm:spPr/>
    </dgm:pt>
    <dgm:pt modelId="{57A03540-6F61-4261-A220-D963BB50119F}" type="pres">
      <dgm:prSet presAssocID="{F9A087FC-CD52-43A3-8BA1-F9B2CC1A1EF7}" presName="level2Shape" presStyleLbl="node3" presStyleIdx="1" presStyleCnt="2" custLinFactY="36029" custLinFactNeighborX="50014" custLinFactNeighborY="100000"/>
      <dgm:spPr/>
    </dgm:pt>
    <dgm:pt modelId="{EB3F5105-1960-4839-AE25-819236BBC86E}" type="pres">
      <dgm:prSet presAssocID="{F9A087FC-CD52-43A3-8BA1-F9B2CC1A1EF7}" presName="hierChild3" presStyleCnt="0"/>
      <dgm:spPr/>
    </dgm:pt>
    <dgm:pt modelId="{A3B5F6F4-876C-499D-A489-3A7F37061F15}" type="pres">
      <dgm:prSet presAssocID="{B6CADB4E-1FC2-4402-A2E4-59E02360248A}" presName="Name19" presStyleLbl="parChTrans1D4" presStyleIdx="2" presStyleCnt="3"/>
      <dgm:spPr/>
    </dgm:pt>
    <dgm:pt modelId="{72EBEA2B-FDC9-4CE4-8D17-6E39A257BFB5}" type="pres">
      <dgm:prSet presAssocID="{748A7140-7C7C-47E3-A716-3E08B991C524}" presName="Name21" presStyleCnt="0"/>
      <dgm:spPr/>
    </dgm:pt>
    <dgm:pt modelId="{AD0CAEDE-0F75-4080-8E56-788B05CB69AB}" type="pres">
      <dgm:prSet presAssocID="{748A7140-7C7C-47E3-A716-3E08B991C524}" presName="level2Shape" presStyleLbl="node4" presStyleIdx="2" presStyleCnt="3" custLinFactY="34573" custLinFactNeighborX="50014" custLinFactNeighborY="100000"/>
      <dgm:spPr/>
    </dgm:pt>
    <dgm:pt modelId="{82E4A5D5-BA3E-4B63-9201-3B775962D240}" type="pres">
      <dgm:prSet presAssocID="{748A7140-7C7C-47E3-A716-3E08B991C524}" presName="hierChild3" presStyleCnt="0"/>
      <dgm:spPr/>
    </dgm:pt>
    <dgm:pt modelId="{2EBEA54E-45CE-409A-9A44-E1C57F997B40}" type="pres">
      <dgm:prSet presAssocID="{ED93DCC0-A945-41E6-ABCA-A285DFE548D9}" presName="bgShapesFlow" presStyleCnt="0"/>
      <dgm:spPr/>
    </dgm:pt>
  </dgm:ptLst>
  <dgm:cxnLst>
    <dgm:cxn modelId="{C56D3809-264E-4286-836F-BE177497858B}" type="presOf" srcId="{4B0CB5BA-E973-4424-9336-CB873988BAAC}" destId="{8035B7BC-C875-441F-AF29-A6B4A69FE123}" srcOrd="0" destOrd="0" presId="urn:microsoft.com/office/officeart/2005/8/layout/hierarchy6"/>
    <dgm:cxn modelId="{40DF860F-1D2A-4B44-B4D1-C7B2946D3539}" srcId="{F9A087FC-CD52-43A3-8BA1-F9B2CC1A1EF7}" destId="{748A7140-7C7C-47E3-A716-3E08B991C524}" srcOrd="0" destOrd="0" parTransId="{B6CADB4E-1FC2-4402-A2E4-59E02360248A}" sibTransId="{CBC44839-6FB8-48B0-B439-9AF3182D580D}"/>
    <dgm:cxn modelId="{D8AE8925-F155-4309-B41F-2191CE1BB3C6}" type="presOf" srcId="{ED93DCC0-A945-41E6-ABCA-A285DFE548D9}" destId="{7973A37B-4BDC-4EF7-AF47-BD9591E9841F}" srcOrd="0" destOrd="0" presId="urn:microsoft.com/office/officeart/2005/8/layout/hierarchy6"/>
    <dgm:cxn modelId="{A4DDDD27-3022-434F-A79B-49AF08D919C1}" type="presOf" srcId="{446FB0ED-9D8D-4705-93B3-C54B9368A105}" destId="{3BFE66E2-DE21-4EC7-919F-35020BAD144F}" srcOrd="0" destOrd="0" presId="urn:microsoft.com/office/officeart/2005/8/layout/hierarchy6"/>
    <dgm:cxn modelId="{13FBB72D-6237-437A-8A90-7BD2CBF31706}" type="presOf" srcId="{F9A087FC-CD52-43A3-8BA1-F9B2CC1A1EF7}" destId="{57A03540-6F61-4261-A220-D963BB50119F}" srcOrd="0" destOrd="0" presId="urn:microsoft.com/office/officeart/2005/8/layout/hierarchy6"/>
    <dgm:cxn modelId="{DFCB8134-8321-4258-B398-8264CD6B6FB5}" type="presOf" srcId="{13C36B48-0175-4E5E-9A6A-8E19FF3D9ADF}" destId="{568A54A4-4749-4831-B9A3-5B19CD22E307}" srcOrd="0" destOrd="0" presId="urn:microsoft.com/office/officeart/2005/8/layout/hierarchy6"/>
    <dgm:cxn modelId="{AEFD2237-85D9-4E24-914B-F5AF31FFDFE3}" srcId="{13C36B48-0175-4E5E-9A6A-8E19FF3D9ADF}" destId="{694D3F5C-9996-420C-A069-875728AC8558}" srcOrd="0" destOrd="0" parTransId="{4B0CB5BA-E973-4424-9336-CB873988BAAC}" sibTransId="{BC439425-2CCF-4F40-90F3-1BD90AD72D93}"/>
    <dgm:cxn modelId="{4262E537-0C77-4A5D-8F06-92FCA6635DC3}" type="presOf" srcId="{8E4368F1-EB13-4794-B78F-C7DEC0E8D765}" destId="{48BDCACB-B047-4D4C-A4DD-E25EA4B3CEE5}" srcOrd="0" destOrd="0" presId="urn:microsoft.com/office/officeart/2005/8/layout/hierarchy6"/>
    <dgm:cxn modelId="{42CBF05C-BB42-4EDD-B163-58231B498E92}" srcId="{52AAE939-947C-40D6-8F37-85130A9B6DB5}" destId="{BC764D10-7AF8-410C-83FC-28F8836F4F22}" srcOrd="0" destOrd="0" parTransId="{6CFCBFC1-D052-4773-A6BE-56A9C129B743}" sibTransId="{6F09675B-EFA1-4247-A11A-08874170D402}"/>
    <dgm:cxn modelId="{30D5F241-AA45-4319-A3B7-C53F98B4D9BC}" type="presOf" srcId="{BC764D10-7AF8-410C-83FC-28F8836F4F22}" destId="{D2C4CBD9-AD03-4D43-BC5D-B678ED5FD1D4}" srcOrd="0" destOrd="0" presId="urn:microsoft.com/office/officeart/2005/8/layout/hierarchy6"/>
    <dgm:cxn modelId="{9EB97862-0ACD-482E-9D23-D2934ADADD9C}" srcId="{BC764D10-7AF8-410C-83FC-28F8836F4F22}" destId="{025DB521-6146-4C1C-B48D-3BF85B0805C2}" srcOrd="0" destOrd="0" parTransId="{8E4368F1-EB13-4794-B78F-C7DEC0E8D765}" sibTransId="{112D5D95-AB0E-48E9-95DE-9844C2952251}"/>
    <dgm:cxn modelId="{7FD53263-43BF-40B5-84D3-E5B84C97926D}" type="presOf" srcId="{6E739F0E-3E6B-4135-A7B4-09CC2D0C1E37}" destId="{A466BC98-12A1-4ADE-9B2D-DFB33895D41D}" srcOrd="0" destOrd="0" presId="urn:microsoft.com/office/officeart/2005/8/layout/hierarchy6"/>
    <dgm:cxn modelId="{0C2A4F6A-6992-4304-8E70-FD8BEE88CEF1}" type="presOf" srcId="{748A7140-7C7C-47E3-A716-3E08B991C524}" destId="{AD0CAEDE-0F75-4080-8E56-788B05CB69AB}" srcOrd="0" destOrd="0" presId="urn:microsoft.com/office/officeart/2005/8/layout/hierarchy6"/>
    <dgm:cxn modelId="{562D874E-599B-4390-95E8-4AC0D50D0F09}" type="presOf" srcId="{6CFCBFC1-D052-4773-A6BE-56A9C129B743}" destId="{45013FD9-9C9A-49DC-8DEC-41B9DC603D5E}" srcOrd="0" destOrd="0" presId="urn:microsoft.com/office/officeart/2005/8/layout/hierarchy6"/>
    <dgm:cxn modelId="{F004D36E-3A1B-44C0-8FF1-B883AC5D83B9}" srcId="{52AAE939-947C-40D6-8F37-85130A9B6DB5}" destId="{A78DE70C-7ACC-4FD0-A862-2FEFEB133B03}" srcOrd="1" destOrd="0" parTransId="{446FB0ED-9D8D-4705-93B3-C54B9368A105}" sibTransId="{4D35A5FC-BCB5-4A53-BE42-7B76BAAFC280}"/>
    <dgm:cxn modelId="{FD2B384F-6286-4F6D-A4AC-E6398C31A082}" type="presOf" srcId="{8F76EA94-5DC1-437C-8D18-2021F002B1E8}" destId="{1FEAA50C-A49A-4EE1-AF20-F96116A9895E}" srcOrd="0" destOrd="0" presId="urn:microsoft.com/office/officeart/2005/8/layout/hierarchy6"/>
    <dgm:cxn modelId="{57FCF371-1D49-4F61-A325-B179AE7D4F01}" type="presOf" srcId="{52AAE939-947C-40D6-8F37-85130A9B6DB5}" destId="{20396897-D3B8-46E8-A2EF-98A3EB4DC202}" srcOrd="0" destOrd="0" presId="urn:microsoft.com/office/officeart/2005/8/layout/hierarchy6"/>
    <dgm:cxn modelId="{F135689E-D44E-415A-AACF-B317BA200BC4}" type="presOf" srcId="{B6CADB4E-1FC2-4402-A2E4-59E02360248A}" destId="{A3B5F6F4-876C-499D-A489-3A7F37061F15}" srcOrd="0" destOrd="0" presId="urn:microsoft.com/office/officeart/2005/8/layout/hierarchy6"/>
    <dgm:cxn modelId="{D21D35A6-393C-4774-B2D7-9E6BE05304E2}" type="presOf" srcId="{694D3F5C-9996-420C-A069-875728AC8558}" destId="{98806CDF-9635-45EF-8772-BF683AC63FD9}" srcOrd="0" destOrd="0" presId="urn:microsoft.com/office/officeart/2005/8/layout/hierarchy6"/>
    <dgm:cxn modelId="{07F28FB4-BA08-4DD0-B723-C88FD5B3516C}" type="presOf" srcId="{A78DE70C-7ACC-4FD0-A862-2FEFEB133B03}" destId="{9916392B-8D13-4189-9100-C8B9A15BEE8C}" srcOrd="0" destOrd="0" presId="urn:microsoft.com/office/officeart/2005/8/layout/hierarchy6"/>
    <dgm:cxn modelId="{BBE15ACB-ACD3-4143-84CB-0E31127D248A}" srcId="{ED93DCC0-A945-41E6-ABCA-A285DFE548D9}" destId="{52AAE939-947C-40D6-8F37-85130A9B6DB5}" srcOrd="0" destOrd="0" parTransId="{BF47C72E-8D5B-4656-999F-58952EFFE3EB}" sibTransId="{6B0B1566-7A91-43D6-A4E9-F233FF00F79D}"/>
    <dgm:cxn modelId="{56DDDBCD-9D2A-4240-AFAD-5E0BBAF1025B}" srcId="{025DB521-6146-4C1C-B48D-3BF85B0805C2}" destId="{13C36B48-0175-4E5E-9A6A-8E19FF3D9ADF}" srcOrd="0" destOrd="0" parTransId="{6E739F0E-3E6B-4135-A7B4-09CC2D0C1E37}" sibTransId="{09319C14-B5E7-4D6F-986B-133A3D548B71}"/>
    <dgm:cxn modelId="{985B63CF-20DB-4643-B0BB-613F2D69859C}" srcId="{A78DE70C-7ACC-4FD0-A862-2FEFEB133B03}" destId="{F9A087FC-CD52-43A3-8BA1-F9B2CC1A1EF7}" srcOrd="0" destOrd="0" parTransId="{8F76EA94-5DC1-437C-8D18-2021F002B1E8}" sibTransId="{06D7AE95-A99C-4720-ADC9-AF0987F7A6B0}"/>
    <dgm:cxn modelId="{1A235EDF-2EBB-45A5-B7FE-969205ACFC67}" type="presOf" srcId="{025DB521-6146-4C1C-B48D-3BF85B0805C2}" destId="{4E2C84D1-38D6-4DAF-9A89-2612C7CC084E}" srcOrd="0" destOrd="0" presId="urn:microsoft.com/office/officeart/2005/8/layout/hierarchy6"/>
    <dgm:cxn modelId="{AB63FEDF-FE0A-4D80-B8E8-4C8B2111C0E3}" type="presParOf" srcId="{7973A37B-4BDC-4EF7-AF47-BD9591E9841F}" destId="{A860AAB2-E39C-4143-8883-823092856F84}" srcOrd="0" destOrd="0" presId="urn:microsoft.com/office/officeart/2005/8/layout/hierarchy6"/>
    <dgm:cxn modelId="{B53245E7-9ACE-46E4-956C-DD1FBE683732}" type="presParOf" srcId="{A860AAB2-E39C-4143-8883-823092856F84}" destId="{C811104C-58F8-4443-80A1-D8DA1ACDB5E4}" srcOrd="0" destOrd="0" presId="urn:microsoft.com/office/officeart/2005/8/layout/hierarchy6"/>
    <dgm:cxn modelId="{76A9DADA-D583-4436-B391-0014134362EE}" type="presParOf" srcId="{C811104C-58F8-4443-80A1-D8DA1ACDB5E4}" destId="{2210FB82-57B9-483B-814D-5988BF73EB83}" srcOrd="0" destOrd="0" presId="urn:microsoft.com/office/officeart/2005/8/layout/hierarchy6"/>
    <dgm:cxn modelId="{59A4CBD8-B3C1-4006-9F4A-C04D9A8C251E}" type="presParOf" srcId="{2210FB82-57B9-483B-814D-5988BF73EB83}" destId="{20396897-D3B8-46E8-A2EF-98A3EB4DC202}" srcOrd="0" destOrd="0" presId="urn:microsoft.com/office/officeart/2005/8/layout/hierarchy6"/>
    <dgm:cxn modelId="{DC126C0E-CD24-4E5B-9EBF-1F6FAA83E6CC}" type="presParOf" srcId="{2210FB82-57B9-483B-814D-5988BF73EB83}" destId="{4CA0185A-0BBF-4742-AB18-85906EEFBAF8}" srcOrd="1" destOrd="0" presId="urn:microsoft.com/office/officeart/2005/8/layout/hierarchy6"/>
    <dgm:cxn modelId="{003C886A-80EA-446E-A456-1C28528A1F47}" type="presParOf" srcId="{4CA0185A-0BBF-4742-AB18-85906EEFBAF8}" destId="{45013FD9-9C9A-49DC-8DEC-41B9DC603D5E}" srcOrd="0" destOrd="0" presId="urn:microsoft.com/office/officeart/2005/8/layout/hierarchy6"/>
    <dgm:cxn modelId="{B931BC8C-25C8-4FA9-9C83-231105AC8AF9}" type="presParOf" srcId="{4CA0185A-0BBF-4742-AB18-85906EEFBAF8}" destId="{84FAEF45-E21D-4143-A780-EF32648AFFCF}" srcOrd="1" destOrd="0" presId="urn:microsoft.com/office/officeart/2005/8/layout/hierarchy6"/>
    <dgm:cxn modelId="{1F2449C1-A9CD-47C8-852D-71B81D142FCB}" type="presParOf" srcId="{84FAEF45-E21D-4143-A780-EF32648AFFCF}" destId="{D2C4CBD9-AD03-4D43-BC5D-B678ED5FD1D4}" srcOrd="0" destOrd="0" presId="urn:microsoft.com/office/officeart/2005/8/layout/hierarchy6"/>
    <dgm:cxn modelId="{53ABC8D2-4CFB-4AA2-9829-8EAC829B594C}" type="presParOf" srcId="{84FAEF45-E21D-4143-A780-EF32648AFFCF}" destId="{467B7C58-F090-435A-BB77-8454A6909F8A}" srcOrd="1" destOrd="0" presId="urn:microsoft.com/office/officeart/2005/8/layout/hierarchy6"/>
    <dgm:cxn modelId="{2A819DB8-368F-4153-80B2-B4D392B417C4}" type="presParOf" srcId="{467B7C58-F090-435A-BB77-8454A6909F8A}" destId="{48BDCACB-B047-4D4C-A4DD-E25EA4B3CEE5}" srcOrd="0" destOrd="0" presId="urn:microsoft.com/office/officeart/2005/8/layout/hierarchy6"/>
    <dgm:cxn modelId="{7DA2819C-5815-42D3-8B35-E4E146754ECF}" type="presParOf" srcId="{467B7C58-F090-435A-BB77-8454A6909F8A}" destId="{10951BB3-18F7-4FEB-87B0-A7D2C68E5F4E}" srcOrd="1" destOrd="0" presId="urn:microsoft.com/office/officeart/2005/8/layout/hierarchy6"/>
    <dgm:cxn modelId="{12A79402-9DE9-418E-8AE9-44C61B6A70B5}" type="presParOf" srcId="{10951BB3-18F7-4FEB-87B0-A7D2C68E5F4E}" destId="{4E2C84D1-38D6-4DAF-9A89-2612C7CC084E}" srcOrd="0" destOrd="0" presId="urn:microsoft.com/office/officeart/2005/8/layout/hierarchy6"/>
    <dgm:cxn modelId="{F7A55001-30B5-46AD-B77A-8F6AD02B04EC}" type="presParOf" srcId="{10951BB3-18F7-4FEB-87B0-A7D2C68E5F4E}" destId="{E16071D4-1EFC-4CF3-8D46-E4368C6DCCB8}" srcOrd="1" destOrd="0" presId="urn:microsoft.com/office/officeart/2005/8/layout/hierarchy6"/>
    <dgm:cxn modelId="{0288DB53-7710-47AC-B0C9-E65A1418E0DC}" type="presParOf" srcId="{E16071D4-1EFC-4CF3-8D46-E4368C6DCCB8}" destId="{A466BC98-12A1-4ADE-9B2D-DFB33895D41D}" srcOrd="0" destOrd="0" presId="urn:microsoft.com/office/officeart/2005/8/layout/hierarchy6"/>
    <dgm:cxn modelId="{49BC571B-79C5-4570-8500-181CED91E674}" type="presParOf" srcId="{E16071D4-1EFC-4CF3-8D46-E4368C6DCCB8}" destId="{C717188F-2821-4518-8BD1-E753E9BE8778}" srcOrd="1" destOrd="0" presId="urn:microsoft.com/office/officeart/2005/8/layout/hierarchy6"/>
    <dgm:cxn modelId="{ADDC3FE0-0711-4978-9813-940B555D4430}" type="presParOf" srcId="{C717188F-2821-4518-8BD1-E753E9BE8778}" destId="{568A54A4-4749-4831-B9A3-5B19CD22E307}" srcOrd="0" destOrd="0" presId="urn:microsoft.com/office/officeart/2005/8/layout/hierarchy6"/>
    <dgm:cxn modelId="{B2A45BCF-8F77-48D1-8CE2-66C9912599E6}" type="presParOf" srcId="{C717188F-2821-4518-8BD1-E753E9BE8778}" destId="{77BBDBA8-C39A-4686-8A93-3AAA899C3C62}" srcOrd="1" destOrd="0" presId="urn:microsoft.com/office/officeart/2005/8/layout/hierarchy6"/>
    <dgm:cxn modelId="{3B94A439-A62D-427F-A502-2468A6ED2899}" type="presParOf" srcId="{77BBDBA8-C39A-4686-8A93-3AAA899C3C62}" destId="{8035B7BC-C875-441F-AF29-A6B4A69FE123}" srcOrd="0" destOrd="0" presId="urn:microsoft.com/office/officeart/2005/8/layout/hierarchy6"/>
    <dgm:cxn modelId="{3E8FFF3B-6E0A-433A-BFFF-48DA5C48EF07}" type="presParOf" srcId="{77BBDBA8-C39A-4686-8A93-3AAA899C3C62}" destId="{9958B236-3985-4684-9A11-9CAC0933702B}" srcOrd="1" destOrd="0" presId="urn:microsoft.com/office/officeart/2005/8/layout/hierarchy6"/>
    <dgm:cxn modelId="{D39BA304-BAD5-40A2-B20B-375EC3357048}" type="presParOf" srcId="{9958B236-3985-4684-9A11-9CAC0933702B}" destId="{98806CDF-9635-45EF-8772-BF683AC63FD9}" srcOrd="0" destOrd="0" presId="urn:microsoft.com/office/officeart/2005/8/layout/hierarchy6"/>
    <dgm:cxn modelId="{19AACB1B-8889-4435-B0BA-C1E1FC8F3310}" type="presParOf" srcId="{9958B236-3985-4684-9A11-9CAC0933702B}" destId="{40FA88B3-F7F7-4A23-84DF-5987FCACBAC0}" srcOrd="1" destOrd="0" presId="urn:microsoft.com/office/officeart/2005/8/layout/hierarchy6"/>
    <dgm:cxn modelId="{9A5DF94F-2459-4B45-86BF-14D24976103D}" type="presParOf" srcId="{4CA0185A-0BBF-4742-AB18-85906EEFBAF8}" destId="{3BFE66E2-DE21-4EC7-919F-35020BAD144F}" srcOrd="2" destOrd="0" presId="urn:microsoft.com/office/officeart/2005/8/layout/hierarchy6"/>
    <dgm:cxn modelId="{E8D72F22-C92F-48C8-BDA4-224C3D8BBE28}" type="presParOf" srcId="{4CA0185A-0BBF-4742-AB18-85906EEFBAF8}" destId="{A7D61FB6-10EA-425E-A473-36C251B297EE}" srcOrd="3" destOrd="0" presId="urn:microsoft.com/office/officeart/2005/8/layout/hierarchy6"/>
    <dgm:cxn modelId="{DCCEAA14-4D7A-498C-A2D0-E33A258B4E2E}" type="presParOf" srcId="{A7D61FB6-10EA-425E-A473-36C251B297EE}" destId="{9916392B-8D13-4189-9100-C8B9A15BEE8C}" srcOrd="0" destOrd="0" presId="urn:microsoft.com/office/officeart/2005/8/layout/hierarchy6"/>
    <dgm:cxn modelId="{BE21329D-E9DE-4D79-8C30-DA54F49D1750}" type="presParOf" srcId="{A7D61FB6-10EA-425E-A473-36C251B297EE}" destId="{A6251B1B-981C-4C19-AFAD-0FD1EC9139EC}" srcOrd="1" destOrd="0" presId="urn:microsoft.com/office/officeart/2005/8/layout/hierarchy6"/>
    <dgm:cxn modelId="{4B0547EB-6895-4300-BC3A-1EE7A75EDC08}" type="presParOf" srcId="{A6251B1B-981C-4C19-AFAD-0FD1EC9139EC}" destId="{1FEAA50C-A49A-4EE1-AF20-F96116A9895E}" srcOrd="0" destOrd="0" presId="urn:microsoft.com/office/officeart/2005/8/layout/hierarchy6"/>
    <dgm:cxn modelId="{09BBCB28-23BF-420D-A886-E185D5FA6991}" type="presParOf" srcId="{A6251B1B-981C-4C19-AFAD-0FD1EC9139EC}" destId="{CDC568EE-0B18-4F23-A670-81E1EDE584E5}" srcOrd="1" destOrd="0" presId="urn:microsoft.com/office/officeart/2005/8/layout/hierarchy6"/>
    <dgm:cxn modelId="{42976635-6B98-45AC-A5C3-F5F418B32B63}" type="presParOf" srcId="{CDC568EE-0B18-4F23-A670-81E1EDE584E5}" destId="{57A03540-6F61-4261-A220-D963BB50119F}" srcOrd="0" destOrd="0" presId="urn:microsoft.com/office/officeart/2005/8/layout/hierarchy6"/>
    <dgm:cxn modelId="{7D6C264E-1C48-4FB3-B5FD-FD934BC240A5}" type="presParOf" srcId="{CDC568EE-0B18-4F23-A670-81E1EDE584E5}" destId="{EB3F5105-1960-4839-AE25-819236BBC86E}" srcOrd="1" destOrd="0" presId="urn:microsoft.com/office/officeart/2005/8/layout/hierarchy6"/>
    <dgm:cxn modelId="{BB715168-1049-40C4-B161-63970C59F5CB}" type="presParOf" srcId="{EB3F5105-1960-4839-AE25-819236BBC86E}" destId="{A3B5F6F4-876C-499D-A489-3A7F37061F15}" srcOrd="0" destOrd="0" presId="urn:microsoft.com/office/officeart/2005/8/layout/hierarchy6"/>
    <dgm:cxn modelId="{F0F02F4F-9C7D-419D-B8C8-E84885986285}" type="presParOf" srcId="{EB3F5105-1960-4839-AE25-819236BBC86E}" destId="{72EBEA2B-FDC9-4CE4-8D17-6E39A257BFB5}" srcOrd="1" destOrd="0" presId="urn:microsoft.com/office/officeart/2005/8/layout/hierarchy6"/>
    <dgm:cxn modelId="{A2E69FBF-AAEE-402A-8024-94E2CA0A16F3}" type="presParOf" srcId="{72EBEA2B-FDC9-4CE4-8D17-6E39A257BFB5}" destId="{AD0CAEDE-0F75-4080-8E56-788B05CB69AB}" srcOrd="0" destOrd="0" presId="urn:microsoft.com/office/officeart/2005/8/layout/hierarchy6"/>
    <dgm:cxn modelId="{AB45E87E-4EB2-4FC3-B958-327D0B0B32A6}" type="presParOf" srcId="{72EBEA2B-FDC9-4CE4-8D17-6E39A257BFB5}" destId="{82E4A5D5-BA3E-4B63-9201-3B775962D240}" srcOrd="1" destOrd="0" presId="urn:microsoft.com/office/officeart/2005/8/layout/hierarchy6"/>
    <dgm:cxn modelId="{6565FB14-6605-494A-8CF7-4F10F1A1C454}" type="presParOf" srcId="{7973A37B-4BDC-4EF7-AF47-BD9591E9841F}" destId="{2EBEA54E-45CE-409A-9A44-E1C57F997B40}" srcOrd="1" destOrd="0" presId="urn:microsoft.com/office/officeart/2005/8/layout/hierarchy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4E940D-4B66-44B4-9EB7-87441765BB5B}">
      <dsp:nvSpPr>
        <dsp:cNvPr id="0" name=""/>
        <dsp:cNvSpPr/>
      </dsp:nvSpPr>
      <dsp:spPr>
        <a:xfrm>
          <a:off x="54327" y="887167"/>
          <a:ext cx="1065145" cy="896833"/>
        </a:xfrm>
        <a:prstGeom prst="flowChartConnector">
          <a:avLst/>
        </a:prstGeom>
        <a:solidFill>
          <a:srgbClr val="FFFE0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altLang="zh-CN" sz="1200" kern="1200" dirty="0">
              <a:solidFill>
                <a:schemeClr val="tx1"/>
              </a:solidFill>
            </a:rPr>
            <a:t>R</a:t>
          </a:r>
          <a:endParaRPr lang="zh-CN" sz="1200" kern="1200" dirty="0">
            <a:solidFill>
              <a:schemeClr val="tx1"/>
            </a:solidFill>
          </a:endParaRPr>
        </a:p>
      </dsp:txBody>
      <dsp:txXfrm>
        <a:off x="210314" y="1018505"/>
        <a:ext cx="753171" cy="634157"/>
      </dsp:txXfrm>
    </dsp:sp>
    <dsp:sp modelId="{0651511A-214F-4A0E-B613-2F8EDF42A02C}">
      <dsp:nvSpPr>
        <dsp:cNvPr id="0" name=""/>
        <dsp:cNvSpPr/>
      </dsp:nvSpPr>
      <dsp:spPr>
        <a:xfrm rot="20229001">
          <a:off x="1053339" y="987110"/>
          <a:ext cx="1685454" cy="42453"/>
        </a:xfrm>
        <a:custGeom>
          <a:avLst/>
          <a:gdLst/>
          <a:ahLst/>
          <a:cxnLst/>
          <a:rect l="0" t="0" r="0" b="0"/>
          <a:pathLst>
            <a:path>
              <a:moveTo>
                <a:pt x="0" y="21226"/>
              </a:moveTo>
              <a:lnTo>
                <a:pt x="1685454" y="21226"/>
              </a:lnTo>
            </a:path>
          </a:pathLst>
        </a:custGeom>
        <a:noFill/>
        <a:ln w="9525" cap="flat" cmpd="sng" algn="ctr">
          <a:solidFill>
            <a:schemeClr val="accent1"/>
          </a:solidFill>
          <a:prstDash val="solid"/>
          <a:round/>
          <a:headEnd type="none" w="med" len="med"/>
          <a:tailEnd type="arrow" w="med" len="med"/>
        </a:ln>
        <a:effectLst/>
      </dsp:spPr>
      <dsp:style>
        <a:lnRef idx="0">
          <a:scrgbClr r="0" g="0" b="0"/>
        </a:lnRef>
        <a:fillRef idx="0">
          <a:scrgbClr r="0" g="0" b="0"/>
        </a:fillRef>
        <a:effectRef idx="0">
          <a:scrgbClr r="0" g="0" b="0"/>
        </a:effectRef>
        <a:fontRef idx="minor">
          <a:schemeClr val="tx1"/>
        </a:fontRef>
      </dsp:style>
      <dsp:txBody>
        <a:bodyPr spcFirstLastPara="0" vert="horz" wrap="square" lIns="12700" tIns="0" rIns="12700" bIns="0" numCol="1" spcCol="1270" anchor="ctr" anchorCtr="0">
          <a:noAutofit/>
        </a:bodyPr>
        <a:lstStyle/>
        <a:p>
          <a:pPr marL="0" lvl="0" indent="0" algn="ctr" defTabSz="533400">
            <a:lnSpc>
              <a:spcPct val="90000"/>
            </a:lnSpc>
            <a:spcBef>
              <a:spcPct val="0"/>
            </a:spcBef>
            <a:spcAft>
              <a:spcPct val="35000"/>
            </a:spcAft>
            <a:buNone/>
          </a:pPr>
          <a:endParaRPr lang="zh-CN" altLang="en-US" sz="1200" kern="1200"/>
        </a:p>
      </dsp:txBody>
      <dsp:txXfrm>
        <a:off x="1853930" y="966200"/>
        <a:ext cx="84272" cy="84272"/>
      </dsp:txXfrm>
    </dsp:sp>
    <dsp:sp modelId="{E074CE56-2389-4BD1-9E48-28510FFC58ED}">
      <dsp:nvSpPr>
        <dsp:cNvPr id="0" name=""/>
        <dsp:cNvSpPr/>
      </dsp:nvSpPr>
      <dsp:spPr>
        <a:xfrm>
          <a:off x="2672660" y="280345"/>
          <a:ext cx="1602976" cy="80148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zh-CN" altLang="en-US" sz="1200" b="0" kern="1200" dirty="0"/>
            <a:t>手术</a:t>
          </a:r>
          <a:endParaRPr lang="zh-CN" altLang="en-US" sz="1200" kern="1200" dirty="0"/>
        </a:p>
      </dsp:txBody>
      <dsp:txXfrm>
        <a:off x="2696135" y="303820"/>
        <a:ext cx="1556026" cy="754538"/>
      </dsp:txXfrm>
    </dsp:sp>
    <dsp:sp modelId="{EB1F933D-7DD4-457E-A54C-9F26AC93F158}">
      <dsp:nvSpPr>
        <dsp:cNvPr id="0" name=""/>
        <dsp:cNvSpPr/>
      </dsp:nvSpPr>
      <dsp:spPr>
        <a:xfrm rot="15110">
          <a:off x="4275622" y="666739"/>
          <a:ext cx="3129232" cy="42453"/>
        </a:xfrm>
        <a:custGeom>
          <a:avLst/>
          <a:gdLst/>
          <a:ahLst/>
          <a:cxnLst/>
          <a:rect l="0" t="0" r="0" b="0"/>
          <a:pathLst>
            <a:path>
              <a:moveTo>
                <a:pt x="0" y="21226"/>
              </a:moveTo>
              <a:lnTo>
                <a:pt x="3129232" y="21226"/>
              </a:lnTo>
            </a:path>
          </a:pathLst>
        </a:custGeom>
        <a:noFill/>
        <a:ln w="9525" cap="flat" cmpd="sng" algn="ctr">
          <a:solidFill>
            <a:schemeClr val="accent1"/>
          </a:solidFill>
          <a:prstDash val="solid"/>
          <a:round/>
          <a:headEnd type="none" w="med" len="med"/>
          <a:tailEnd type="arrow" w="med" len="med"/>
        </a:ln>
        <a:effectLst/>
      </dsp:spPr>
      <dsp:style>
        <a:lnRef idx="0">
          <a:scrgbClr r="0" g="0" b="0"/>
        </a:lnRef>
        <a:fillRef idx="0">
          <a:scrgbClr r="0" g="0" b="0"/>
        </a:fillRef>
        <a:effectRef idx="0">
          <a:scrgbClr r="0" g="0" b="0"/>
        </a:effectRef>
        <a:fontRef idx="minor">
          <a:schemeClr val="tx1"/>
        </a:fontRef>
      </dsp:style>
      <dsp:txBody>
        <a:bodyPr spcFirstLastPara="0" vert="horz" wrap="square" lIns="12700" tIns="0" rIns="12700" bIns="0" numCol="1" spcCol="1270" anchor="ctr" anchorCtr="0">
          <a:noAutofit/>
        </a:bodyPr>
        <a:lstStyle/>
        <a:p>
          <a:pPr marL="0" lvl="0" indent="0" algn="ctr" defTabSz="533400">
            <a:lnSpc>
              <a:spcPct val="90000"/>
            </a:lnSpc>
            <a:spcBef>
              <a:spcPct val="0"/>
            </a:spcBef>
            <a:spcAft>
              <a:spcPct val="35000"/>
            </a:spcAft>
            <a:buNone/>
          </a:pPr>
          <a:endParaRPr lang="zh-CN" altLang="en-US" sz="1200" kern="1200"/>
        </a:p>
      </dsp:txBody>
      <dsp:txXfrm>
        <a:off x="5762007" y="609735"/>
        <a:ext cx="156461" cy="156461"/>
      </dsp:txXfrm>
    </dsp:sp>
    <dsp:sp modelId="{3A3735E5-7647-4280-AB8B-6083AB2A3854}">
      <dsp:nvSpPr>
        <dsp:cNvPr id="0" name=""/>
        <dsp:cNvSpPr/>
      </dsp:nvSpPr>
      <dsp:spPr>
        <a:xfrm>
          <a:off x="7404839" y="329953"/>
          <a:ext cx="2636335" cy="729779"/>
        </a:xfrm>
        <a:prstGeom prst="roundRect">
          <a:avLst>
            <a:gd name="adj" fmla="val 10000"/>
          </a:avLst>
        </a:prstGeom>
        <a:solidFill>
          <a:srgbClr val="FE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zh-CN" sz="1200" b="0" kern="1200" dirty="0"/>
            <a:t>辅助</a:t>
          </a:r>
          <a:endParaRPr lang="en-US" altLang="zh-CN" sz="1200" b="0" kern="1200" dirty="0"/>
        </a:p>
        <a:p>
          <a:pPr marL="0" lvl="0" indent="0" algn="ctr" defTabSz="533400">
            <a:lnSpc>
              <a:spcPct val="90000"/>
            </a:lnSpc>
            <a:spcBef>
              <a:spcPct val="0"/>
            </a:spcBef>
            <a:spcAft>
              <a:spcPct val="35000"/>
            </a:spcAft>
            <a:buNone/>
          </a:pPr>
          <a:r>
            <a:rPr lang="en-US" sz="1200" b="0" kern="1200" dirty="0"/>
            <a:t>m</a:t>
          </a:r>
          <a:r>
            <a:rPr lang="zh-CN" altLang="zh-CN" sz="1200" kern="1200" dirty="0">
              <a:effectLst/>
              <a:ea typeface="Calibri" panose="020F0502020204030204" pitchFamily="34" charset="0"/>
            </a:rPr>
            <a:t>FOLFIRINOX</a:t>
          </a:r>
          <a:endParaRPr lang="en-US" altLang="zh-CN" sz="1200" kern="1200" dirty="0">
            <a:effectLst/>
            <a:ea typeface="Calibri" panose="020F0502020204030204" pitchFamily="34" charset="0"/>
          </a:endParaRPr>
        </a:p>
        <a:p>
          <a:pPr marL="0" lvl="0" indent="0" algn="ctr" defTabSz="533400">
            <a:lnSpc>
              <a:spcPct val="90000"/>
            </a:lnSpc>
            <a:spcBef>
              <a:spcPct val="0"/>
            </a:spcBef>
            <a:spcAft>
              <a:spcPct val="35000"/>
            </a:spcAft>
            <a:buNone/>
          </a:pPr>
          <a:r>
            <a:rPr lang="en-US" altLang="zh-CN" sz="1200" kern="1200" dirty="0">
              <a:effectLst/>
            </a:rPr>
            <a:t>12</a:t>
          </a:r>
          <a:r>
            <a:rPr lang="zh-CN" altLang="en-US" sz="1200" kern="1200" dirty="0">
              <a:effectLst/>
            </a:rPr>
            <a:t>周期</a:t>
          </a:r>
          <a:endParaRPr lang="zh-CN" sz="1200" kern="1200" dirty="0"/>
        </a:p>
      </dsp:txBody>
      <dsp:txXfrm>
        <a:off x="7426213" y="351327"/>
        <a:ext cx="2593587" cy="687031"/>
      </dsp:txXfrm>
    </dsp:sp>
    <dsp:sp modelId="{A423EE73-623E-47A1-B152-59BBD180D1CE}">
      <dsp:nvSpPr>
        <dsp:cNvPr id="0" name=""/>
        <dsp:cNvSpPr/>
      </dsp:nvSpPr>
      <dsp:spPr>
        <a:xfrm rot="3248167">
          <a:off x="908830" y="1726555"/>
          <a:ext cx="1017254" cy="42453"/>
        </a:xfrm>
        <a:custGeom>
          <a:avLst/>
          <a:gdLst/>
          <a:ahLst/>
          <a:cxnLst/>
          <a:rect l="0" t="0" r="0" b="0"/>
          <a:pathLst>
            <a:path>
              <a:moveTo>
                <a:pt x="0" y="21226"/>
              </a:moveTo>
              <a:lnTo>
                <a:pt x="1017254" y="21226"/>
              </a:lnTo>
            </a:path>
          </a:pathLst>
        </a:custGeom>
        <a:noFill/>
        <a:ln w="9525" cap="flat" cmpd="sng" algn="ctr">
          <a:solidFill>
            <a:schemeClr val="accent1"/>
          </a:solidFill>
          <a:prstDash val="solid"/>
          <a:round/>
          <a:headEnd type="none" w="med" len="med"/>
          <a:tailEnd type="arrow" w="med" len="med"/>
        </a:ln>
        <a:effectLst/>
      </dsp:spPr>
      <dsp:style>
        <a:lnRef idx="0">
          <a:scrgbClr r="0" g="0" b="0"/>
        </a:lnRef>
        <a:fillRef idx="0">
          <a:scrgbClr r="0" g="0" b="0"/>
        </a:fillRef>
        <a:effectRef idx="0">
          <a:scrgbClr r="0" g="0" b="0"/>
        </a:effectRef>
        <a:fontRef idx="minor">
          <a:schemeClr val="tx1"/>
        </a:fontRef>
      </dsp:style>
      <dsp:txBody>
        <a:bodyPr spcFirstLastPara="0" vert="horz" wrap="square" lIns="12700" tIns="0" rIns="12700" bIns="0" numCol="1" spcCol="1270" anchor="ctr" anchorCtr="0">
          <a:noAutofit/>
        </a:bodyPr>
        <a:lstStyle/>
        <a:p>
          <a:pPr marL="0" lvl="0" indent="0" algn="ctr" defTabSz="533400">
            <a:lnSpc>
              <a:spcPct val="90000"/>
            </a:lnSpc>
            <a:spcBef>
              <a:spcPct val="0"/>
            </a:spcBef>
            <a:spcAft>
              <a:spcPct val="35000"/>
            </a:spcAft>
            <a:buNone/>
          </a:pPr>
          <a:endParaRPr lang="zh-CN" altLang="en-US" sz="1200" kern="1200"/>
        </a:p>
      </dsp:txBody>
      <dsp:txXfrm>
        <a:off x="1392026" y="1722350"/>
        <a:ext cx="50862" cy="50862"/>
      </dsp:txXfrm>
    </dsp:sp>
    <dsp:sp modelId="{457D0970-F974-4DE4-9923-998F6A0563F2}">
      <dsp:nvSpPr>
        <dsp:cNvPr id="0" name=""/>
        <dsp:cNvSpPr/>
      </dsp:nvSpPr>
      <dsp:spPr>
        <a:xfrm>
          <a:off x="1715443" y="1759235"/>
          <a:ext cx="1602976" cy="80148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0" kern="1200" dirty="0"/>
            <a:t>EUS FNA-FNB</a:t>
          </a:r>
        </a:p>
        <a:p>
          <a:pPr marL="0" lvl="0" indent="0" algn="ctr" defTabSz="533400">
            <a:lnSpc>
              <a:spcPct val="90000"/>
            </a:lnSpc>
            <a:spcBef>
              <a:spcPct val="0"/>
            </a:spcBef>
            <a:spcAft>
              <a:spcPct val="35000"/>
            </a:spcAft>
            <a:buNone/>
          </a:pPr>
          <a:r>
            <a:rPr lang="en-US" altLang="zh-CN" sz="1200" b="0" kern="1200" dirty="0"/>
            <a:t>ERCP-</a:t>
          </a:r>
          <a:r>
            <a:rPr lang="zh-CN" altLang="en-US" sz="1200" b="0" kern="1200" dirty="0"/>
            <a:t>胆管支架</a:t>
          </a:r>
          <a:endParaRPr lang="zh-CN" sz="1200" kern="1200" dirty="0"/>
        </a:p>
      </dsp:txBody>
      <dsp:txXfrm>
        <a:off x="1738918" y="1782710"/>
        <a:ext cx="1556026" cy="754538"/>
      </dsp:txXfrm>
    </dsp:sp>
    <dsp:sp modelId="{6B4C9F2F-D936-47C1-934A-FE611E8703D2}">
      <dsp:nvSpPr>
        <dsp:cNvPr id="0" name=""/>
        <dsp:cNvSpPr/>
      </dsp:nvSpPr>
      <dsp:spPr>
        <a:xfrm>
          <a:off x="3318419" y="2138752"/>
          <a:ext cx="641190" cy="42453"/>
        </a:xfrm>
        <a:custGeom>
          <a:avLst/>
          <a:gdLst/>
          <a:ahLst/>
          <a:cxnLst/>
          <a:rect l="0" t="0" r="0" b="0"/>
          <a:pathLst>
            <a:path>
              <a:moveTo>
                <a:pt x="0" y="21226"/>
              </a:moveTo>
              <a:lnTo>
                <a:pt x="641190" y="21226"/>
              </a:lnTo>
            </a:path>
          </a:pathLst>
        </a:custGeom>
        <a:noFill/>
        <a:ln w="9525" cap="flat" cmpd="sng" algn="ctr">
          <a:solidFill>
            <a:schemeClr val="accent1"/>
          </a:solidFill>
          <a:prstDash val="solid"/>
          <a:round/>
          <a:headEnd type="none" w="med" len="med"/>
          <a:tailEnd type="arrow" w="med" len="med"/>
        </a:ln>
        <a:effectLst/>
      </dsp:spPr>
      <dsp:style>
        <a:lnRef idx="0">
          <a:scrgbClr r="0" g="0" b="0"/>
        </a:lnRef>
        <a:fillRef idx="0">
          <a:scrgbClr r="0" g="0" b="0"/>
        </a:fillRef>
        <a:effectRef idx="0">
          <a:scrgbClr r="0" g="0" b="0"/>
        </a:effectRef>
        <a:fontRef idx="minor">
          <a:schemeClr val="tx1"/>
        </a:fontRef>
      </dsp:style>
      <dsp:txBody>
        <a:bodyPr spcFirstLastPara="0" vert="horz" wrap="square" lIns="12700" tIns="0" rIns="12700" bIns="0" numCol="1" spcCol="1270" anchor="ctr" anchorCtr="0">
          <a:noAutofit/>
        </a:bodyPr>
        <a:lstStyle/>
        <a:p>
          <a:pPr marL="0" lvl="0" indent="0" algn="ctr" defTabSz="533400">
            <a:lnSpc>
              <a:spcPct val="90000"/>
            </a:lnSpc>
            <a:spcBef>
              <a:spcPct val="0"/>
            </a:spcBef>
            <a:spcAft>
              <a:spcPct val="35000"/>
            </a:spcAft>
            <a:buNone/>
          </a:pPr>
          <a:endParaRPr lang="zh-CN" altLang="en-US" sz="1200" kern="1200"/>
        </a:p>
      </dsp:txBody>
      <dsp:txXfrm>
        <a:off x="3622985" y="2143949"/>
        <a:ext cx="32059" cy="32059"/>
      </dsp:txXfrm>
    </dsp:sp>
    <dsp:sp modelId="{D9400C9B-B35C-45A6-BF1A-61B2E4ABC570}">
      <dsp:nvSpPr>
        <dsp:cNvPr id="0" name=""/>
        <dsp:cNvSpPr/>
      </dsp:nvSpPr>
      <dsp:spPr>
        <a:xfrm>
          <a:off x="3959610" y="1759235"/>
          <a:ext cx="1602976" cy="801488"/>
        </a:xfrm>
        <a:prstGeom prst="roundRect">
          <a:avLst>
            <a:gd name="adj" fmla="val 10000"/>
          </a:avLst>
        </a:prstGeom>
        <a:solidFill>
          <a:srgbClr val="FE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zh-CN" sz="1200" b="0" kern="1200" dirty="0"/>
            <a:t>新辅助</a:t>
          </a:r>
          <a:endParaRPr lang="en-US" altLang="zh-CN" sz="1200" b="0" kern="1200" dirty="0"/>
        </a:p>
        <a:p>
          <a:pPr marL="0" lvl="0" indent="0" algn="ctr" defTabSz="533400">
            <a:lnSpc>
              <a:spcPct val="90000"/>
            </a:lnSpc>
            <a:spcBef>
              <a:spcPct val="0"/>
            </a:spcBef>
            <a:spcAft>
              <a:spcPct val="35000"/>
            </a:spcAft>
            <a:buNone/>
          </a:pPr>
          <a:r>
            <a:rPr lang="zh-CN" altLang="zh-CN" sz="1200" kern="1200" dirty="0">
              <a:effectLst/>
              <a:ea typeface="Calibri" panose="020F0502020204030204" pitchFamily="34" charset="0"/>
            </a:rPr>
            <a:t>FOLFIRINOX</a:t>
          </a:r>
          <a:endParaRPr lang="en-US" altLang="zh-CN" sz="1200" kern="1200" dirty="0">
            <a:effectLst/>
            <a:ea typeface="Calibri" panose="020F0502020204030204" pitchFamily="34" charset="0"/>
          </a:endParaRPr>
        </a:p>
        <a:p>
          <a:pPr marL="0" lvl="0" indent="0" algn="ctr" defTabSz="533400">
            <a:lnSpc>
              <a:spcPct val="90000"/>
            </a:lnSpc>
            <a:spcBef>
              <a:spcPct val="0"/>
            </a:spcBef>
            <a:spcAft>
              <a:spcPct val="35000"/>
            </a:spcAft>
            <a:buNone/>
          </a:pPr>
          <a:r>
            <a:rPr lang="en-US" altLang="zh-CN" sz="1200" kern="1200" dirty="0">
              <a:effectLst/>
            </a:rPr>
            <a:t>4</a:t>
          </a:r>
          <a:r>
            <a:rPr lang="zh-CN" altLang="en-US" sz="1200" kern="1200" dirty="0">
              <a:effectLst/>
            </a:rPr>
            <a:t>周期</a:t>
          </a:r>
          <a:endParaRPr lang="zh-CN" sz="1200" kern="1200" dirty="0"/>
        </a:p>
      </dsp:txBody>
      <dsp:txXfrm>
        <a:off x="3983085" y="1782710"/>
        <a:ext cx="1556026" cy="754538"/>
      </dsp:txXfrm>
    </dsp:sp>
    <dsp:sp modelId="{780A2966-5F09-44F6-AF32-7D40C325FD6D}">
      <dsp:nvSpPr>
        <dsp:cNvPr id="0" name=""/>
        <dsp:cNvSpPr/>
      </dsp:nvSpPr>
      <dsp:spPr>
        <a:xfrm>
          <a:off x="5562586" y="2138752"/>
          <a:ext cx="641190" cy="42453"/>
        </a:xfrm>
        <a:custGeom>
          <a:avLst/>
          <a:gdLst/>
          <a:ahLst/>
          <a:cxnLst/>
          <a:rect l="0" t="0" r="0" b="0"/>
          <a:pathLst>
            <a:path>
              <a:moveTo>
                <a:pt x="0" y="21226"/>
              </a:moveTo>
              <a:lnTo>
                <a:pt x="641190" y="21226"/>
              </a:lnTo>
            </a:path>
          </a:pathLst>
        </a:custGeom>
        <a:noFill/>
        <a:ln w="9525" cap="flat" cmpd="sng" algn="ctr">
          <a:solidFill>
            <a:schemeClr val="accent1"/>
          </a:solidFill>
          <a:prstDash val="solid"/>
          <a:round/>
          <a:headEnd type="none" w="med" len="med"/>
          <a:tailEnd type="arrow" w="med" len="med"/>
        </a:ln>
        <a:effectLst/>
      </dsp:spPr>
      <dsp:style>
        <a:lnRef idx="0">
          <a:scrgbClr r="0" g="0" b="0"/>
        </a:lnRef>
        <a:fillRef idx="0">
          <a:scrgbClr r="0" g="0" b="0"/>
        </a:fillRef>
        <a:effectRef idx="0">
          <a:scrgbClr r="0" g="0" b="0"/>
        </a:effectRef>
        <a:fontRef idx="minor">
          <a:schemeClr val="tx1"/>
        </a:fontRef>
      </dsp:style>
      <dsp:txBody>
        <a:bodyPr spcFirstLastPara="0" vert="horz" wrap="square" lIns="12700" tIns="0" rIns="12700" bIns="0" numCol="1" spcCol="1270" anchor="ctr" anchorCtr="0">
          <a:noAutofit/>
        </a:bodyPr>
        <a:lstStyle/>
        <a:p>
          <a:pPr marL="0" lvl="0" indent="0" algn="ctr" defTabSz="533400">
            <a:lnSpc>
              <a:spcPct val="90000"/>
            </a:lnSpc>
            <a:spcBef>
              <a:spcPct val="0"/>
            </a:spcBef>
            <a:spcAft>
              <a:spcPct val="35000"/>
            </a:spcAft>
            <a:buNone/>
          </a:pPr>
          <a:endParaRPr lang="zh-CN" altLang="en-US" sz="1200" kern="1200"/>
        </a:p>
      </dsp:txBody>
      <dsp:txXfrm>
        <a:off x="5867152" y="2143949"/>
        <a:ext cx="32059" cy="32059"/>
      </dsp:txXfrm>
    </dsp:sp>
    <dsp:sp modelId="{44D220AC-327A-4597-9F59-A9E83DBEDA6D}">
      <dsp:nvSpPr>
        <dsp:cNvPr id="0" name=""/>
        <dsp:cNvSpPr/>
      </dsp:nvSpPr>
      <dsp:spPr>
        <a:xfrm>
          <a:off x="6203777" y="1759235"/>
          <a:ext cx="1602976" cy="80148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zh-CN" altLang="en-US" sz="1200" b="0" kern="1200" dirty="0"/>
            <a:t>手术</a:t>
          </a:r>
          <a:endParaRPr lang="zh-CN" altLang="en-US" sz="1200" kern="1200" dirty="0"/>
        </a:p>
      </dsp:txBody>
      <dsp:txXfrm>
        <a:off x="6227252" y="1782710"/>
        <a:ext cx="1556026" cy="754538"/>
      </dsp:txXfrm>
    </dsp:sp>
    <dsp:sp modelId="{E72A2695-E7D0-4685-AD9F-361548963DA8}">
      <dsp:nvSpPr>
        <dsp:cNvPr id="0" name=""/>
        <dsp:cNvSpPr/>
      </dsp:nvSpPr>
      <dsp:spPr>
        <a:xfrm>
          <a:off x="7806753" y="2138752"/>
          <a:ext cx="641190" cy="42453"/>
        </a:xfrm>
        <a:custGeom>
          <a:avLst/>
          <a:gdLst/>
          <a:ahLst/>
          <a:cxnLst/>
          <a:rect l="0" t="0" r="0" b="0"/>
          <a:pathLst>
            <a:path>
              <a:moveTo>
                <a:pt x="0" y="21226"/>
              </a:moveTo>
              <a:lnTo>
                <a:pt x="641190" y="21226"/>
              </a:lnTo>
            </a:path>
          </a:pathLst>
        </a:custGeom>
        <a:noFill/>
        <a:ln w="9525" cap="flat" cmpd="sng" algn="ctr">
          <a:solidFill>
            <a:schemeClr val="accent1"/>
          </a:solidFill>
          <a:prstDash val="solid"/>
          <a:round/>
          <a:headEnd type="none" w="med" len="med"/>
          <a:tailEnd type="arrow" w="med" len="med"/>
        </a:ln>
        <a:effectLst/>
      </dsp:spPr>
      <dsp:style>
        <a:lnRef idx="0">
          <a:scrgbClr r="0" g="0" b="0"/>
        </a:lnRef>
        <a:fillRef idx="0">
          <a:scrgbClr r="0" g="0" b="0"/>
        </a:fillRef>
        <a:effectRef idx="0">
          <a:scrgbClr r="0" g="0" b="0"/>
        </a:effectRef>
        <a:fontRef idx="minor">
          <a:schemeClr val="tx1"/>
        </a:fontRef>
      </dsp:style>
      <dsp:txBody>
        <a:bodyPr spcFirstLastPara="0" vert="horz" wrap="square" lIns="12700" tIns="0" rIns="12700" bIns="0" numCol="1" spcCol="1270" anchor="ctr" anchorCtr="0">
          <a:noAutofit/>
        </a:bodyPr>
        <a:lstStyle/>
        <a:p>
          <a:pPr marL="0" lvl="0" indent="0" algn="ctr" defTabSz="533400">
            <a:lnSpc>
              <a:spcPct val="90000"/>
            </a:lnSpc>
            <a:spcBef>
              <a:spcPct val="0"/>
            </a:spcBef>
            <a:spcAft>
              <a:spcPct val="35000"/>
            </a:spcAft>
            <a:buNone/>
          </a:pPr>
          <a:endParaRPr lang="zh-CN" altLang="en-US" sz="1200" kern="1200"/>
        </a:p>
      </dsp:txBody>
      <dsp:txXfrm>
        <a:off x="8111319" y="2143949"/>
        <a:ext cx="32059" cy="32059"/>
      </dsp:txXfrm>
    </dsp:sp>
    <dsp:sp modelId="{95D96AF0-87A6-4DD9-A768-4F92A163557B}">
      <dsp:nvSpPr>
        <dsp:cNvPr id="0" name=""/>
        <dsp:cNvSpPr/>
      </dsp:nvSpPr>
      <dsp:spPr>
        <a:xfrm>
          <a:off x="8447944" y="1759235"/>
          <a:ext cx="1602976" cy="801488"/>
        </a:xfrm>
        <a:prstGeom prst="roundRect">
          <a:avLst>
            <a:gd name="adj" fmla="val 10000"/>
          </a:avLst>
        </a:prstGeom>
        <a:solidFill>
          <a:srgbClr val="FE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zh-CN" sz="1200" b="0" kern="1200" dirty="0"/>
            <a:t>辅助</a:t>
          </a:r>
          <a:endParaRPr lang="en-US" altLang="zh-CN" sz="1200" b="0" kern="1200" dirty="0"/>
        </a:p>
        <a:p>
          <a:pPr marL="0" lvl="0" indent="0" algn="ctr" defTabSz="533400">
            <a:lnSpc>
              <a:spcPct val="90000"/>
            </a:lnSpc>
            <a:spcBef>
              <a:spcPct val="0"/>
            </a:spcBef>
            <a:spcAft>
              <a:spcPct val="35000"/>
            </a:spcAft>
            <a:buNone/>
          </a:pPr>
          <a:r>
            <a:rPr lang="en-US" altLang="zh-CN" sz="1200" kern="1200" dirty="0">
              <a:effectLst/>
              <a:ea typeface="Calibri" panose="020F0502020204030204" pitchFamily="34" charset="0"/>
            </a:rPr>
            <a:t>m</a:t>
          </a:r>
          <a:r>
            <a:rPr lang="zh-CN" altLang="zh-CN" sz="1200" kern="1200" dirty="0">
              <a:effectLst/>
              <a:ea typeface="Calibri" panose="020F0502020204030204" pitchFamily="34" charset="0"/>
            </a:rPr>
            <a:t>FOLFIRINOX</a:t>
          </a:r>
          <a:endParaRPr lang="en-US" altLang="zh-CN" sz="1200" kern="1200" dirty="0">
            <a:effectLst/>
            <a:ea typeface="Calibri" panose="020F0502020204030204" pitchFamily="34" charset="0"/>
          </a:endParaRPr>
        </a:p>
        <a:p>
          <a:pPr marL="0" lvl="0" indent="0" algn="ctr" defTabSz="533400">
            <a:lnSpc>
              <a:spcPct val="90000"/>
            </a:lnSpc>
            <a:spcBef>
              <a:spcPct val="0"/>
            </a:spcBef>
            <a:spcAft>
              <a:spcPct val="35000"/>
            </a:spcAft>
            <a:buNone/>
          </a:pPr>
          <a:r>
            <a:rPr lang="en-US" altLang="zh-CN" sz="1200" kern="1200" dirty="0">
              <a:effectLst/>
            </a:rPr>
            <a:t>8</a:t>
          </a:r>
          <a:r>
            <a:rPr lang="zh-CN" altLang="en-US" sz="1200" kern="1200" dirty="0">
              <a:effectLst/>
            </a:rPr>
            <a:t>周期</a:t>
          </a:r>
          <a:endParaRPr lang="zh-CN" sz="1200" kern="1200" dirty="0"/>
        </a:p>
      </dsp:txBody>
      <dsp:txXfrm>
        <a:off x="8471419" y="1782710"/>
        <a:ext cx="1556026" cy="75453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396897-D3B8-46E8-A2EF-98A3EB4DC202}">
      <dsp:nvSpPr>
        <dsp:cNvPr id="0" name=""/>
        <dsp:cNvSpPr/>
      </dsp:nvSpPr>
      <dsp:spPr>
        <a:xfrm>
          <a:off x="4396041" y="4628"/>
          <a:ext cx="1360827" cy="90721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zh-CN" sz="1400" kern="1200" dirty="0"/>
            <a:t>随机</a:t>
          </a:r>
          <a:endParaRPr lang="en-US" altLang="zh-CN" sz="1400" kern="1200" dirty="0"/>
        </a:p>
        <a:p>
          <a:pPr marL="0" lvl="0" indent="0" algn="ctr" defTabSz="622300">
            <a:lnSpc>
              <a:spcPct val="90000"/>
            </a:lnSpc>
            <a:spcBef>
              <a:spcPct val="0"/>
            </a:spcBef>
            <a:spcAft>
              <a:spcPct val="35000"/>
            </a:spcAft>
            <a:buNone/>
          </a:pPr>
          <a:r>
            <a:rPr lang="en-US" sz="1400" kern="1200" dirty="0"/>
            <a:t>N=140</a:t>
          </a:r>
          <a:endParaRPr lang="zh-CN" sz="1400" kern="1200" dirty="0"/>
        </a:p>
      </dsp:txBody>
      <dsp:txXfrm>
        <a:off x="4422613" y="31200"/>
        <a:ext cx="1307683" cy="854074"/>
      </dsp:txXfrm>
    </dsp:sp>
    <dsp:sp modelId="{45013FD9-9C9A-49DC-8DEC-41B9DC603D5E}">
      <dsp:nvSpPr>
        <dsp:cNvPr id="0" name=""/>
        <dsp:cNvSpPr/>
      </dsp:nvSpPr>
      <dsp:spPr>
        <a:xfrm>
          <a:off x="3740136" y="911846"/>
          <a:ext cx="1336318" cy="362887"/>
        </a:xfrm>
        <a:custGeom>
          <a:avLst/>
          <a:gdLst/>
          <a:ahLst/>
          <a:cxnLst/>
          <a:rect l="0" t="0" r="0" b="0"/>
          <a:pathLst>
            <a:path>
              <a:moveTo>
                <a:pt x="1336318" y="0"/>
              </a:moveTo>
              <a:lnTo>
                <a:pt x="1336318" y="181443"/>
              </a:lnTo>
              <a:lnTo>
                <a:pt x="0" y="181443"/>
              </a:lnTo>
              <a:lnTo>
                <a:pt x="0" y="362887"/>
              </a:lnTo>
            </a:path>
          </a:pathLst>
        </a:custGeom>
        <a:noFill/>
        <a:ln w="9525" cap="flat" cmpd="sng" algn="ctr">
          <a:solidFill>
            <a:schemeClr val="accent1"/>
          </a:solidFill>
          <a:prstDash val="solid"/>
          <a:round/>
          <a:headEnd type="none" w="med" len="med"/>
          <a:tailEnd type="arrow" w="med" len="med"/>
        </a:ln>
        <a:effectLst/>
      </dsp:spPr>
      <dsp:style>
        <a:lnRef idx="0">
          <a:scrgbClr r="0" g="0" b="0"/>
        </a:lnRef>
        <a:fillRef idx="0">
          <a:scrgbClr r="0" g="0" b="0"/>
        </a:fillRef>
        <a:effectRef idx="0">
          <a:scrgbClr r="0" g="0" b="0"/>
        </a:effectRef>
        <a:fontRef idx="minor">
          <a:schemeClr val="tx1"/>
        </a:fontRef>
      </dsp:style>
    </dsp:sp>
    <dsp:sp modelId="{D2C4CBD9-AD03-4D43-BC5D-B678ED5FD1D4}">
      <dsp:nvSpPr>
        <dsp:cNvPr id="0" name=""/>
        <dsp:cNvSpPr/>
      </dsp:nvSpPr>
      <dsp:spPr>
        <a:xfrm>
          <a:off x="3059723" y="1274733"/>
          <a:ext cx="1360827" cy="90721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zh-CN" sz="1400" kern="1200" dirty="0">
              <a:solidFill>
                <a:srgbClr val="FF0000"/>
              </a:solidFill>
            </a:rPr>
            <a:t>新辅助</a:t>
          </a:r>
          <a:endParaRPr lang="en-US" altLang="zh-CN" sz="1400" kern="1200" dirty="0">
            <a:solidFill>
              <a:srgbClr val="FF0000"/>
            </a:solidFill>
          </a:endParaRPr>
        </a:p>
        <a:p>
          <a:pPr marL="0" lvl="0" indent="0" algn="ctr" defTabSz="622300">
            <a:lnSpc>
              <a:spcPct val="90000"/>
            </a:lnSpc>
            <a:spcBef>
              <a:spcPct val="0"/>
            </a:spcBef>
            <a:spcAft>
              <a:spcPct val="35000"/>
            </a:spcAft>
            <a:buNone/>
          </a:pPr>
          <a:r>
            <a:rPr lang="en-US" sz="1400" kern="1200" dirty="0">
              <a:solidFill>
                <a:srgbClr val="FF0000"/>
              </a:solidFill>
            </a:rPr>
            <a:t>77</a:t>
          </a:r>
          <a:endParaRPr lang="zh-CN" sz="1400" kern="1200" dirty="0">
            <a:solidFill>
              <a:srgbClr val="FF0000"/>
            </a:solidFill>
          </a:endParaRPr>
        </a:p>
      </dsp:txBody>
      <dsp:txXfrm>
        <a:off x="3086295" y="1301305"/>
        <a:ext cx="1307683" cy="854074"/>
      </dsp:txXfrm>
    </dsp:sp>
    <dsp:sp modelId="{48BDCACB-B047-4D4C-A4DD-E25EA4B3CEE5}">
      <dsp:nvSpPr>
        <dsp:cNvPr id="0" name=""/>
        <dsp:cNvSpPr/>
      </dsp:nvSpPr>
      <dsp:spPr>
        <a:xfrm>
          <a:off x="3694416" y="2181951"/>
          <a:ext cx="91440" cy="362887"/>
        </a:xfrm>
        <a:custGeom>
          <a:avLst/>
          <a:gdLst/>
          <a:ahLst/>
          <a:cxnLst/>
          <a:rect l="0" t="0" r="0" b="0"/>
          <a:pathLst>
            <a:path>
              <a:moveTo>
                <a:pt x="45720" y="0"/>
              </a:moveTo>
              <a:lnTo>
                <a:pt x="45720" y="362887"/>
              </a:lnTo>
            </a:path>
          </a:pathLst>
        </a:custGeom>
        <a:noFill/>
        <a:ln w="9525" cap="flat" cmpd="sng" algn="ctr">
          <a:solidFill>
            <a:schemeClr val="accent1"/>
          </a:solidFill>
          <a:prstDash val="solid"/>
          <a:round/>
          <a:headEnd type="none" w="med" len="med"/>
          <a:tailEnd type="arrow" w="med" len="med"/>
        </a:ln>
        <a:effectLst/>
      </dsp:spPr>
      <dsp:style>
        <a:lnRef idx="0">
          <a:scrgbClr r="0" g="0" b="0"/>
        </a:lnRef>
        <a:fillRef idx="0">
          <a:scrgbClr r="0" g="0" b="0"/>
        </a:fillRef>
        <a:effectRef idx="0">
          <a:scrgbClr r="0" g="0" b="0"/>
        </a:effectRef>
        <a:fontRef idx="minor">
          <a:schemeClr val="tx1"/>
        </a:fontRef>
      </dsp:style>
    </dsp:sp>
    <dsp:sp modelId="{4E2C84D1-38D6-4DAF-9A89-2612C7CC084E}">
      <dsp:nvSpPr>
        <dsp:cNvPr id="0" name=""/>
        <dsp:cNvSpPr/>
      </dsp:nvSpPr>
      <dsp:spPr>
        <a:xfrm>
          <a:off x="3059723" y="2544838"/>
          <a:ext cx="1360827" cy="90721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rgbClr val="FF0000"/>
              </a:solidFill>
            </a:rPr>
            <a:t>64(83%)</a:t>
          </a:r>
          <a:endParaRPr lang="zh-CN" sz="1400" kern="1200" dirty="0">
            <a:solidFill>
              <a:srgbClr val="FF0000"/>
            </a:solidFill>
          </a:endParaRPr>
        </a:p>
      </dsp:txBody>
      <dsp:txXfrm>
        <a:off x="3086295" y="2571410"/>
        <a:ext cx="1307683" cy="854074"/>
      </dsp:txXfrm>
    </dsp:sp>
    <dsp:sp modelId="{A466BC98-12A1-4ADE-9B2D-DFB33895D41D}">
      <dsp:nvSpPr>
        <dsp:cNvPr id="0" name=""/>
        <dsp:cNvSpPr/>
      </dsp:nvSpPr>
      <dsp:spPr>
        <a:xfrm>
          <a:off x="3694416" y="3452057"/>
          <a:ext cx="91440" cy="362887"/>
        </a:xfrm>
        <a:custGeom>
          <a:avLst/>
          <a:gdLst/>
          <a:ahLst/>
          <a:cxnLst/>
          <a:rect l="0" t="0" r="0" b="0"/>
          <a:pathLst>
            <a:path>
              <a:moveTo>
                <a:pt x="45720" y="0"/>
              </a:moveTo>
              <a:lnTo>
                <a:pt x="45720" y="362887"/>
              </a:lnTo>
            </a:path>
          </a:pathLst>
        </a:custGeom>
        <a:noFill/>
        <a:ln w="9525" cap="flat" cmpd="sng" algn="ctr">
          <a:solidFill>
            <a:schemeClr val="accent1"/>
          </a:solidFill>
          <a:prstDash val="solid"/>
          <a:round/>
          <a:headEnd type="none" w="med" len="med"/>
          <a:tailEnd type="arrow" w="med" len="med"/>
        </a:ln>
        <a:effectLst/>
      </dsp:spPr>
      <dsp:style>
        <a:lnRef idx="0">
          <a:scrgbClr r="0" g="0" b="0"/>
        </a:lnRef>
        <a:fillRef idx="0">
          <a:scrgbClr r="0" g="0" b="0"/>
        </a:fillRef>
        <a:effectRef idx="0">
          <a:scrgbClr r="0" g="0" b="0"/>
        </a:effectRef>
        <a:fontRef idx="minor">
          <a:schemeClr val="tx1"/>
        </a:fontRef>
      </dsp:style>
    </dsp:sp>
    <dsp:sp modelId="{568A54A4-4749-4831-B9A3-5B19CD22E307}">
      <dsp:nvSpPr>
        <dsp:cNvPr id="0" name=""/>
        <dsp:cNvSpPr/>
      </dsp:nvSpPr>
      <dsp:spPr>
        <a:xfrm>
          <a:off x="3059723" y="3814944"/>
          <a:ext cx="1360827" cy="90721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rgbClr val="FF0000"/>
              </a:solidFill>
            </a:rPr>
            <a:t>63(82%)</a:t>
          </a:r>
          <a:endParaRPr lang="zh-CN" sz="1400" kern="1200" dirty="0">
            <a:solidFill>
              <a:srgbClr val="FF0000"/>
            </a:solidFill>
          </a:endParaRPr>
        </a:p>
      </dsp:txBody>
      <dsp:txXfrm>
        <a:off x="3086295" y="3841516"/>
        <a:ext cx="1307683" cy="854074"/>
      </dsp:txXfrm>
    </dsp:sp>
    <dsp:sp modelId="{8035B7BC-C875-441F-AF29-A6B4A69FE123}">
      <dsp:nvSpPr>
        <dsp:cNvPr id="0" name=""/>
        <dsp:cNvSpPr/>
      </dsp:nvSpPr>
      <dsp:spPr>
        <a:xfrm>
          <a:off x="3694416" y="4722162"/>
          <a:ext cx="91440" cy="362887"/>
        </a:xfrm>
        <a:custGeom>
          <a:avLst/>
          <a:gdLst/>
          <a:ahLst/>
          <a:cxnLst/>
          <a:rect l="0" t="0" r="0" b="0"/>
          <a:pathLst>
            <a:path>
              <a:moveTo>
                <a:pt x="45720" y="0"/>
              </a:moveTo>
              <a:lnTo>
                <a:pt x="45720" y="362887"/>
              </a:lnTo>
            </a:path>
          </a:pathLst>
        </a:custGeom>
        <a:noFill/>
        <a:ln w="9525" cap="flat" cmpd="sng" algn="ctr">
          <a:solidFill>
            <a:schemeClr val="accent1"/>
          </a:solidFill>
          <a:prstDash val="solid"/>
          <a:round/>
          <a:headEnd type="none" w="med" len="med"/>
          <a:tailEnd type="arrow" w="med" len="med"/>
        </a:ln>
        <a:effectLst/>
      </dsp:spPr>
      <dsp:style>
        <a:lnRef idx="0">
          <a:scrgbClr r="0" g="0" b="0"/>
        </a:lnRef>
        <a:fillRef idx="0">
          <a:scrgbClr r="0" g="0" b="0"/>
        </a:fillRef>
        <a:effectRef idx="0">
          <a:scrgbClr r="0" g="0" b="0"/>
        </a:effectRef>
        <a:fontRef idx="minor">
          <a:schemeClr val="tx1"/>
        </a:fontRef>
      </dsp:style>
    </dsp:sp>
    <dsp:sp modelId="{98806CDF-9635-45EF-8772-BF683AC63FD9}">
      <dsp:nvSpPr>
        <dsp:cNvPr id="0" name=""/>
        <dsp:cNvSpPr/>
      </dsp:nvSpPr>
      <dsp:spPr>
        <a:xfrm>
          <a:off x="3059723" y="5085049"/>
          <a:ext cx="1360827" cy="90721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rgbClr val="FF0000"/>
              </a:solidFill>
            </a:rPr>
            <a:t>51(66%)</a:t>
          </a:r>
          <a:endParaRPr lang="zh-CN" sz="1400" kern="1200" dirty="0">
            <a:solidFill>
              <a:srgbClr val="FF0000"/>
            </a:solidFill>
          </a:endParaRPr>
        </a:p>
      </dsp:txBody>
      <dsp:txXfrm>
        <a:off x="3086295" y="5111621"/>
        <a:ext cx="1307683" cy="854074"/>
      </dsp:txXfrm>
    </dsp:sp>
    <dsp:sp modelId="{3BFE66E2-DE21-4EC7-919F-35020BAD144F}">
      <dsp:nvSpPr>
        <dsp:cNvPr id="0" name=""/>
        <dsp:cNvSpPr/>
      </dsp:nvSpPr>
      <dsp:spPr>
        <a:xfrm>
          <a:off x="5076455" y="911846"/>
          <a:ext cx="1567808" cy="362887"/>
        </a:xfrm>
        <a:custGeom>
          <a:avLst/>
          <a:gdLst/>
          <a:ahLst/>
          <a:cxnLst/>
          <a:rect l="0" t="0" r="0" b="0"/>
          <a:pathLst>
            <a:path>
              <a:moveTo>
                <a:pt x="0" y="0"/>
              </a:moveTo>
              <a:lnTo>
                <a:pt x="0" y="181443"/>
              </a:lnTo>
              <a:lnTo>
                <a:pt x="1567808" y="181443"/>
              </a:lnTo>
              <a:lnTo>
                <a:pt x="1567808" y="362887"/>
              </a:lnTo>
            </a:path>
          </a:pathLst>
        </a:custGeom>
        <a:noFill/>
        <a:ln w="9525" cap="flat" cmpd="sng" algn="ctr">
          <a:solidFill>
            <a:schemeClr val="accent1"/>
          </a:solidFill>
          <a:prstDash val="solid"/>
          <a:round/>
          <a:headEnd type="none" w="med" len="med"/>
          <a:tailEnd type="arrow" w="med" len="med"/>
        </a:ln>
        <a:effectLst/>
      </dsp:spPr>
      <dsp:style>
        <a:lnRef idx="0">
          <a:scrgbClr r="0" g="0" b="0"/>
        </a:lnRef>
        <a:fillRef idx="0">
          <a:scrgbClr r="0" g="0" b="0"/>
        </a:fillRef>
        <a:effectRef idx="0">
          <a:scrgbClr r="0" g="0" b="0"/>
        </a:effectRef>
        <a:fontRef idx="minor">
          <a:schemeClr val="tx1"/>
        </a:fontRef>
      </dsp:style>
    </dsp:sp>
    <dsp:sp modelId="{9916392B-8D13-4189-9100-C8B9A15BEE8C}">
      <dsp:nvSpPr>
        <dsp:cNvPr id="0" name=""/>
        <dsp:cNvSpPr/>
      </dsp:nvSpPr>
      <dsp:spPr>
        <a:xfrm>
          <a:off x="5963850" y="1274733"/>
          <a:ext cx="1360827" cy="90721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zh-CN" altLang="en-US" sz="1400" kern="1200" dirty="0"/>
            <a:t>直接</a:t>
          </a:r>
          <a:r>
            <a:rPr lang="zh-CN" sz="1400" kern="1200" dirty="0"/>
            <a:t>手术</a:t>
          </a:r>
          <a:endParaRPr lang="en-US" altLang="zh-CN" sz="1400" kern="1200" dirty="0"/>
        </a:p>
        <a:p>
          <a:pPr marL="0" lvl="0" indent="0" algn="ctr" defTabSz="622300">
            <a:lnSpc>
              <a:spcPct val="90000"/>
            </a:lnSpc>
            <a:spcBef>
              <a:spcPct val="0"/>
            </a:spcBef>
            <a:spcAft>
              <a:spcPct val="35000"/>
            </a:spcAft>
            <a:buNone/>
          </a:pPr>
          <a:r>
            <a:rPr lang="en-US" sz="1400" kern="1200" dirty="0"/>
            <a:t>63</a:t>
          </a:r>
          <a:endParaRPr lang="zh-CN" sz="1400" kern="1200" dirty="0"/>
        </a:p>
      </dsp:txBody>
      <dsp:txXfrm>
        <a:off x="5990422" y="1301305"/>
        <a:ext cx="1307683" cy="854074"/>
      </dsp:txXfrm>
    </dsp:sp>
    <dsp:sp modelId="{1FEAA50C-A49A-4EE1-AF20-F96116A9895E}">
      <dsp:nvSpPr>
        <dsp:cNvPr id="0" name=""/>
        <dsp:cNvSpPr/>
      </dsp:nvSpPr>
      <dsp:spPr>
        <a:xfrm>
          <a:off x="6595877" y="2181951"/>
          <a:ext cx="91440" cy="1596966"/>
        </a:xfrm>
        <a:custGeom>
          <a:avLst/>
          <a:gdLst/>
          <a:ahLst/>
          <a:cxnLst/>
          <a:rect l="0" t="0" r="0" b="0"/>
          <a:pathLst>
            <a:path>
              <a:moveTo>
                <a:pt x="48387" y="0"/>
              </a:moveTo>
              <a:lnTo>
                <a:pt x="48387" y="798483"/>
              </a:lnTo>
              <a:lnTo>
                <a:pt x="45720" y="798483"/>
              </a:lnTo>
              <a:lnTo>
                <a:pt x="45720" y="1596966"/>
              </a:lnTo>
            </a:path>
          </a:pathLst>
        </a:custGeom>
        <a:noFill/>
        <a:ln w="9525" cap="flat" cmpd="sng" algn="ctr">
          <a:solidFill>
            <a:schemeClr val="accent1"/>
          </a:solidFill>
          <a:prstDash val="solid"/>
          <a:round/>
          <a:headEnd type="none" w="med" len="med"/>
          <a:tailEnd type="arrow" w="med" len="med"/>
        </a:ln>
        <a:effectLst/>
      </dsp:spPr>
      <dsp:style>
        <a:lnRef idx="0">
          <a:scrgbClr r="0" g="0" b="0"/>
        </a:lnRef>
        <a:fillRef idx="0">
          <a:scrgbClr r="0" g="0" b="0"/>
        </a:fillRef>
        <a:effectRef idx="0">
          <a:scrgbClr r="0" g="0" b="0"/>
        </a:effectRef>
        <a:fontRef idx="minor">
          <a:schemeClr val="tx1"/>
        </a:fontRef>
      </dsp:style>
    </dsp:sp>
    <dsp:sp modelId="{57A03540-6F61-4261-A220-D963BB50119F}">
      <dsp:nvSpPr>
        <dsp:cNvPr id="0" name=""/>
        <dsp:cNvSpPr/>
      </dsp:nvSpPr>
      <dsp:spPr>
        <a:xfrm>
          <a:off x="5961183" y="3778918"/>
          <a:ext cx="1360827" cy="90721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56(89%)</a:t>
          </a:r>
          <a:endParaRPr lang="zh-CN" sz="1400" kern="1200" dirty="0"/>
        </a:p>
      </dsp:txBody>
      <dsp:txXfrm>
        <a:off x="5987755" y="3805490"/>
        <a:ext cx="1307683" cy="854074"/>
      </dsp:txXfrm>
    </dsp:sp>
    <dsp:sp modelId="{A3B5F6F4-876C-499D-A489-3A7F37061F15}">
      <dsp:nvSpPr>
        <dsp:cNvPr id="0" name=""/>
        <dsp:cNvSpPr/>
      </dsp:nvSpPr>
      <dsp:spPr>
        <a:xfrm>
          <a:off x="6595877" y="4686136"/>
          <a:ext cx="91440" cy="349678"/>
        </a:xfrm>
        <a:custGeom>
          <a:avLst/>
          <a:gdLst/>
          <a:ahLst/>
          <a:cxnLst/>
          <a:rect l="0" t="0" r="0" b="0"/>
          <a:pathLst>
            <a:path>
              <a:moveTo>
                <a:pt x="45720" y="0"/>
              </a:moveTo>
              <a:lnTo>
                <a:pt x="45720" y="349678"/>
              </a:lnTo>
            </a:path>
          </a:pathLst>
        </a:custGeom>
        <a:noFill/>
        <a:ln w="9525" cap="flat" cmpd="sng" algn="ctr">
          <a:solidFill>
            <a:schemeClr val="accent1"/>
          </a:solidFill>
          <a:prstDash val="solid"/>
          <a:round/>
          <a:headEnd type="none" w="med" len="med"/>
          <a:tailEnd type="arrow" w="med" len="med"/>
        </a:ln>
        <a:effectLst/>
      </dsp:spPr>
      <dsp:style>
        <a:lnRef idx="0">
          <a:scrgbClr r="0" g="0" b="0"/>
        </a:lnRef>
        <a:fillRef idx="0">
          <a:scrgbClr r="0" g="0" b="0"/>
        </a:fillRef>
        <a:effectRef idx="0">
          <a:scrgbClr r="0" g="0" b="0"/>
        </a:effectRef>
        <a:fontRef idx="minor">
          <a:schemeClr val="tx1"/>
        </a:fontRef>
      </dsp:style>
    </dsp:sp>
    <dsp:sp modelId="{AD0CAEDE-0F75-4080-8E56-788B05CB69AB}">
      <dsp:nvSpPr>
        <dsp:cNvPr id="0" name=""/>
        <dsp:cNvSpPr/>
      </dsp:nvSpPr>
      <dsp:spPr>
        <a:xfrm>
          <a:off x="5961183" y="5035814"/>
          <a:ext cx="1360827" cy="90721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47(75%)</a:t>
          </a:r>
          <a:endParaRPr lang="zh-CN" sz="1400" kern="1200" dirty="0"/>
        </a:p>
      </dsp:txBody>
      <dsp:txXfrm>
        <a:off x="5987755" y="5062386"/>
        <a:ext cx="1307683" cy="854074"/>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87A66B30-B6C1-0DD5-5CF7-F6884EE0B0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a:extLst>
              <a:ext uri="{FF2B5EF4-FFF2-40B4-BE49-F238E27FC236}">
                <a16:creationId xmlns:a16="http://schemas.microsoft.com/office/drawing/2014/main" id="{3F447571-0531-6A8A-CE69-52D44062878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C509F36-DD87-415D-B0A1-DD0E6B4C4F26}" type="datetimeFigureOut">
              <a:rPr lang="zh-CN" altLang="en-US" smtClean="0"/>
              <a:t>2023/6/8</a:t>
            </a:fld>
            <a:endParaRPr lang="zh-CN" altLang="en-US"/>
          </a:p>
        </p:txBody>
      </p:sp>
      <p:sp>
        <p:nvSpPr>
          <p:cNvPr id="4" name="页脚占位符 3">
            <a:extLst>
              <a:ext uri="{FF2B5EF4-FFF2-40B4-BE49-F238E27FC236}">
                <a16:creationId xmlns:a16="http://schemas.microsoft.com/office/drawing/2014/main" id="{7D811F12-22A9-821E-9CFC-B7A9AD62A20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a:extLst>
              <a:ext uri="{FF2B5EF4-FFF2-40B4-BE49-F238E27FC236}">
                <a16:creationId xmlns:a16="http://schemas.microsoft.com/office/drawing/2014/main" id="{34DE2569-BF46-436C-6573-8DBDE866E40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74196EC-340B-461B-B42F-D692835A995D}" type="slidenum">
              <a:rPr lang="zh-CN" altLang="en-US" smtClean="0"/>
              <a:t>‹#›</a:t>
            </a:fld>
            <a:endParaRPr lang="zh-CN" altLang="en-US"/>
          </a:p>
        </p:txBody>
      </p:sp>
    </p:spTree>
    <p:extLst>
      <p:ext uri="{BB962C8B-B14F-4D97-AF65-F5344CB8AC3E}">
        <p14:creationId xmlns:p14="http://schemas.microsoft.com/office/powerpoint/2010/main" val="22278669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BE7D4F-BD67-4A5F-ADB2-792506380352}" type="datetimeFigureOut">
              <a:rPr lang="zh-CN" altLang="en-US" smtClean="0"/>
              <a:t>2023/6/8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1F4106-7B87-4F45-AF61-47E103624139}" type="slidenum">
              <a:rPr lang="zh-CN" altLang="en-US" smtClean="0"/>
              <a:t>‹#›</a:t>
            </a:fld>
            <a:endParaRPr lang="zh-CN" altLang="en-US"/>
          </a:p>
        </p:txBody>
      </p:sp>
    </p:spTree>
    <p:extLst>
      <p:ext uri="{BB962C8B-B14F-4D97-AF65-F5344CB8AC3E}">
        <p14:creationId xmlns:p14="http://schemas.microsoft.com/office/powerpoint/2010/main" val="386610525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extLst>
      <p:ext uri="{BB962C8B-B14F-4D97-AF65-F5344CB8AC3E}">
        <p14:creationId xmlns:p14="http://schemas.microsoft.com/office/powerpoint/2010/main" val="31801579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892694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a:spcBef>
                <a:spcPts val="0"/>
              </a:spcBef>
              <a:spcAft>
                <a:spcPts val="0"/>
              </a:spcAft>
            </a:pPr>
            <a:endParaRPr lang="zh-CN" altLang="zh-CN" sz="1200" dirty="0">
              <a:effectLst/>
              <a:ea typeface="Calibri" panose="020F0502020204030204" pitchFamily="34" charset="0"/>
            </a:endParaRPr>
          </a:p>
        </p:txBody>
      </p:sp>
    </p:spTree>
    <p:extLst>
      <p:ext uri="{BB962C8B-B14F-4D97-AF65-F5344CB8AC3E}">
        <p14:creationId xmlns:p14="http://schemas.microsoft.com/office/powerpoint/2010/main" val="3555414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extLst>
      <p:ext uri="{BB962C8B-B14F-4D97-AF65-F5344CB8AC3E}">
        <p14:creationId xmlns:p14="http://schemas.microsoft.com/office/powerpoint/2010/main" val="14510482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extLst>
      <p:ext uri="{BB962C8B-B14F-4D97-AF65-F5344CB8AC3E}">
        <p14:creationId xmlns:p14="http://schemas.microsoft.com/office/powerpoint/2010/main" val="42730732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extLst>
      <p:ext uri="{BB962C8B-B14F-4D97-AF65-F5344CB8AC3E}">
        <p14:creationId xmlns:p14="http://schemas.microsoft.com/office/powerpoint/2010/main" val="42375891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extLst>
      <p:ext uri="{BB962C8B-B14F-4D97-AF65-F5344CB8AC3E}">
        <p14:creationId xmlns:p14="http://schemas.microsoft.com/office/powerpoint/2010/main" val="9041946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extLst>
      <p:ext uri="{BB962C8B-B14F-4D97-AF65-F5344CB8AC3E}">
        <p14:creationId xmlns:p14="http://schemas.microsoft.com/office/powerpoint/2010/main" val="26904625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extLst>
      <p:ext uri="{BB962C8B-B14F-4D97-AF65-F5344CB8AC3E}">
        <p14:creationId xmlns:p14="http://schemas.microsoft.com/office/powerpoint/2010/main" val="5891648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extLst>
      <p:ext uri="{BB962C8B-B14F-4D97-AF65-F5344CB8AC3E}">
        <p14:creationId xmlns:p14="http://schemas.microsoft.com/office/powerpoint/2010/main" val="19998970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extLst>
      <p:ext uri="{BB962C8B-B14F-4D97-AF65-F5344CB8AC3E}">
        <p14:creationId xmlns:p14="http://schemas.microsoft.com/office/powerpoint/2010/main" val="87164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Tree>
    <p:extLst>
      <p:ext uri="{BB962C8B-B14F-4D97-AF65-F5344CB8AC3E}">
        <p14:creationId xmlns:p14="http://schemas.microsoft.com/office/powerpoint/2010/main" val="7670765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表</a:t>
            </a:r>
            <a:r>
              <a:rPr lang="en-US" altLang="zh-CN" dirty="0"/>
              <a:t>2</a:t>
            </a:r>
            <a:r>
              <a:rPr lang="zh-CN" altLang="en-US" dirty="0"/>
              <a:t>：</a:t>
            </a:r>
          </a:p>
        </p:txBody>
      </p:sp>
    </p:spTree>
    <p:extLst>
      <p:ext uri="{BB962C8B-B14F-4D97-AF65-F5344CB8AC3E}">
        <p14:creationId xmlns:p14="http://schemas.microsoft.com/office/powerpoint/2010/main" val="1535295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sz="1200" dirty="0"/>
          </a:p>
        </p:txBody>
      </p:sp>
    </p:spTree>
    <p:extLst>
      <p:ext uri="{BB962C8B-B14F-4D97-AF65-F5344CB8AC3E}">
        <p14:creationId xmlns:p14="http://schemas.microsoft.com/office/powerpoint/2010/main" val="7197667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extLst>
      <p:ext uri="{BB962C8B-B14F-4D97-AF65-F5344CB8AC3E}">
        <p14:creationId xmlns:p14="http://schemas.microsoft.com/office/powerpoint/2010/main" val="9334915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extLst>
      <p:ext uri="{BB962C8B-B14F-4D97-AF65-F5344CB8AC3E}">
        <p14:creationId xmlns:p14="http://schemas.microsoft.com/office/powerpoint/2010/main" val="15954043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 </a:t>
            </a:r>
            <a:r>
              <a:rPr lang="zh-CN" altLang="en-US" dirty="0"/>
              <a:t>治疗直至疾病进展。研究者认为在疾病进展情况下可继续从治疗中获益并符合治疗标准的疾病进展患者可以继续治疗。</a:t>
            </a:r>
            <a:r>
              <a:rPr lang="en-US" altLang="zh-CN" dirty="0">
                <a:latin typeface="Abadi" panose="020B0604020104020204" pitchFamily="34" charset="0"/>
              </a:rPr>
              <a:t>†</a:t>
            </a:r>
            <a:r>
              <a:rPr lang="zh-CN" altLang="en-US" dirty="0">
                <a:latin typeface="Abadi" panose="020B0604020104020204" pitchFamily="34" charset="0"/>
              </a:rPr>
              <a:t>在</a:t>
            </a:r>
            <a:r>
              <a:rPr lang="en-US" altLang="zh-CN" dirty="0">
                <a:latin typeface="Abadi" panose="020B0604020104020204" pitchFamily="34" charset="0"/>
              </a:rPr>
              <a:t>2</a:t>
            </a:r>
            <a:r>
              <a:rPr lang="zh-CN" altLang="en-US" dirty="0">
                <a:latin typeface="Abadi" panose="020B0604020104020204" pitchFamily="34" charset="0"/>
              </a:rPr>
              <a:t>期研究进行预先计划的分析后关闭了</a:t>
            </a:r>
            <a:r>
              <a:rPr lang="en-US" altLang="zh-CN" dirty="0">
                <a:latin typeface="Abadi" panose="020B0604020104020204" pitchFamily="34" charset="0"/>
              </a:rPr>
              <a:t> T75+D</a:t>
            </a:r>
            <a:r>
              <a:rPr lang="zh-CN" altLang="en-US" dirty="0">
                <a:latin typeface="Abadi" panose="020B0604020104020204" pitchFamily="34" charset="0"/>
              </a:rPr>
              <a:t>组。随机至这一组（</a:t>
            </a:r>
            <a:r>
              <a:rPr lang="en-US" altLang="zh-CN" dirty="0">
                <a:latin typeface="Abadi" panose="020B0604020104020204" pitchFamily="34" charset="0"/>
              </a:rPr>
              <a:t>n=153</a:t>
            </a:r>
            <a:r>
              <a:rPr lang="zh-CN" altLang="en-US" dirty="0">
                <a:latin typeface="Abadi" panose="020B0604020104020204" pitchFamily="34" charset="0"/>
              </a:rPr>
              <a:t>）的患者可在研究组关闭后继续治疗。本报告未包括这一组的结果。</a:t>
            </a:r>
            <a:r>
              <a:rPr lang="en-US" altLang="zh-CN" dirty="0">
                <a:latin typeface="Abadi" panose="020B0604020104020204" pitchFamily="34" charset="0"/>
              </a:rPr>
              <a:t>BID</a:t>
            </a:r>
            <a:r>
              <a:rPr lang="zh-CN" altLang="en-US" dirty="0">
                <a:latin typeface="Abadi" panose="020B0604020104020204" pitchFamily="34" charset="0"/>
              </a:rPr>
              <a:t>，</a:t>
            </a:r>
            <a:r>
              <a:rPr lang="en-US" altLang="zh-CN" dirty="0">
                <a:latin typeface="Abadi" panose="020B0604020104020204" pitchFamily="34" charset="0"/>
              </a:rPr>
              <a:t>1</a:t>
            </a:r>
            <a:r>
              <a:rPr lang="zh-CN" altLang="en-US" dirty="0">
                <a:latin typeface="Abadi" panose="020B0604020104020204" pitchFamily="34" charset="0"/>
              </a:rPr>
              <a:t>日</a:t>
            </a:r>
            <a:r>
              <a:rPr lang="en-US" altLang="zh-CN" dirty="0">
                <a:latin typeface="Abadi" panose="020B0604020104020204" pitchFamily="34" charset="0"/>
              </a:rPr>
              <a:t>2</a:t>
            </a:r>
            <a:r>
              <a:rPr lang="zh-CN" altLang="en-US" dirty="0">
                <a:latin typeface="Abadi" panose="020B0604020104020204" pitchFamily="34" charset="0"/>
              </a:rPr>
              <a:t>次；</a:t>
            </a:r>
            <a:r>
              <a:rPr lang="en-US" altLang="zh-CN" dirty="0">
                <a:latin typeface="Abadi" panose="020B0604020104020204" pitchFamily="34" charset="0"/>
              </a:rPr>
              <a:t>EGD</a:t>
            </a:r>
            <a:r>
              <a:rPr lang="zh-CN" altLang="en-US" dirty="0">
                <a:latin typeface="Abadi" panose="020B0604020104020204" pitchFamily="34" charset="0"/>
              </a:rPr>
              <a:t>，食管、胃和十二指肠内镜；</a:t>
            </a:r>
            <a:r>
              <a:rPr lang="en-US" altLang="zh-CN" dirty="0">
                <a:latin typeface="Abadi" panose="020B0604020104020204" pitchFamily="34" charset="0"/>
              </a:rPr>
              <a:t>Q4W</a:t>
            </a:r>
            <a:r>
              <a:rPr lang="zh-CN" altLang="en-US" dirty="0">
                <a:latin typeface="Abadi" panose="020B0604020104020204" pitchFamily="34" charset="0"/>
              </a:rPr>
              <a:t>，每</a:t>
            </a:r>
            <a:r>
              <a:rPr lang="en-US" altLang="zh-CN" dirty="0">
                <a:latin typeface="Abadi" panose="020B0604020104020204" pitchFamily="34" charset="0"/>
              </a:rPr>
              <a:t>4</a:t>
            </a:r>
            <a:r>
              <a:rPr lang="zh-CN" altLang="en-US" dirty="0">
                <a:latin typeface="Abadi" panose="020B0604020104020204" pitchFamily="34" charset="0"/>
              </a:rPr>
              <a:t>周</a:t>
            </a:r>
            <a:r>
              <a:rPr lang="en-US" altLang="zh-CN" dirty="0">
                <a:latin typeface="Abadi" panose="020B0604020104020204" pitchFamily="34" charset="0"/>
              </a:rPr>
              <a:t>1</a:t>
            </a:r>
            <a:r>
              <a:rPr lang="zh-CN" altLang="en-US" dirty="0">
                <a:latin typeface="Abadi" panose="020B0604020104020204" pitchFamily="34" charset="0"/>
              </a:rPr>
              <a:t>次。</a:t>
            </a:r>
            <a:endParaRPr lang="zh-CN" alt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7C92DB-684B-4571-8C40-CF53F5E6AE8C}" type="slidenum">
              <a:rPr kumimoji="0" lang="en-US" sz="1200" b="0" i="0" u="none" strike="noStrike" kern="1200" cap="none" spc="0" normalizeH="0" baseline="0" noProof="0" smtClean="0">
                <a:ln>
                  <a:noFill/>
                </a:ln>
                <a:solidFill>
                  <a:prstClr val="black"/>
                </a:solidFill>
                <a:effectLst/>
                <a:uLnTx/>
                <a:uFillTx/>
                <a:latin typeface="等线"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294</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31741982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extLst>
      <p:ext uri="{BB962C8B-B14F-4D97-AF65-F5344CB8AC3E}">
        <p14:creationId xmlns:p14="http://schemas.microsoft.com/office/powerpoint/2010/main" val="31796651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Tree>
    <p:extLst>
      <p:ext uri="{BB962C8B-B14F-4D97-AF65-F5344CB8AC3E}">
        <p14:creationId xmlns:p14="http://schemas.microsoft.com/office/powerpoint/2010/main" val="36006101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extLst>
      <p:ext uri="{BB962C8B-B14F-4D97-AF65-F5344CB8AC3E}">
        <p14:creationId xmlns:p14="http://schemas.microsoft.com/office/powerpoint/2010/main" val="19836637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extLst>
      <p:ext uri="{BB962C8B-B14F-4D97-AF65-F5344CB8AC3E}">
        <p14:creationId xmlns:p14="http://schemas.microsoft.com/office/powerpoint/2010/main" val="2557660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extLst>
      <p:ext uri="{BB962C8B-B14F-4D97-AF65-F5344CB8AC3E}">
        <p14:creationId xmlns:p14="http://schemas.microsoft.com/office/powerpoint/2010/main" val="33789464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extLst>
      <p:ext uri="{BB962C8B-B14F-4D97-AF65-F5344CB8AC3E}">
        <p14:creationId xmlns:p14="http://schemas.microsoft.com/office/powerpoint/2010/main" val="21634856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101214"/>
                </a:solidFill>
                <a:effectLst/>
                <a:uLnTx/>
                <a:uFillTx/>
                <a:latin typeface="Arial" panose="020B0604020202020204" pitchFamily="34" charset="0"/>
                <a:ea typeface="Microsoft YaHei" panose="020B0503020204020204" pitchFamily="34" charset="-122"/>
                <a:cs typeface="+mn-cs"/>
              </a:rPr>
              <a:t>a </a:t>
            </a:r>
            <a:r>
              <a:rPr kumimoji="0" lang="zh-CN" altLang="en-US" sz="1200" b="0" i="0" u="none" strike="noStrike" kern="1200" cap="none" spc="0" normalizeH="0" baseline="0" noProof="0" dirty="0">
                <a:ln>
                  <a:noFill/>
                </a:ln>
                <a:solidFill>
                  <a:srgbClr val="101214"/>
                </a:solidFill>
                <a:effectLst/>
                <a:uLnTx/>
                <a:uFillTx/>
                <a:latin typeface="Arial" panose="020B0604020202020204" pitchFamily="34" charset="0"/>
                <a:ea typeface="Microsoft YaHei" panose="020B0503020204020204" pitchFamily="34" charset="-122"/>
                <a:cs typeface="+mn-cs"/>
              </a:rPr>
              <a:t>根据美国东部肿瘤协作组</a:t>
            </a:r>
            <a:r>
              <a:rPr kumimoji="0" lang="en-US" altLang="zh-CN" sz="1200" b="0" i="0" u="none" strike="noStrike" kern="1200" cap="none" spc="0" normalizeH="0" baseline="0" noProof="0" dirty="0">
                <a:ln>
                  <a:noFill/>
                </a:ln>
                <a:solidFill>
                  <a:srgbClr val="101214"/>
                </a:solidFill>
                <a:effectLst/>
                <a:uLnTx/>
                <a:uFillTx/>
                <a:latin typeface="Arial" panose="020B0604020202020204" pitchFamily="34" charset="0"/>
                <a:ea typeface="Microsoft YaHei" panose="020B0503020204020204" pitchFamily="34" charset="-122"/>
                <a:cs typeface="+mn-cs"/>
              </a:rPr>
              <a:t>(ECOG)</a:t>
            </a:r>
            <a:r>
              <a:rPr kumimoji="0" lang="zh-CN" altLang="en-US" sz="1200" b="0" i="0" u="none" strike="noStrike" kern="1200" cap="none" spc="0" normalizeH="0" baseline="0" noProof="0" dirty="0">
                <a:ln>
                  <a:noFill/>
                </a:ln>
                <a:solidFill>
                  <a:srgbClr val="101214"/>
                </a:solidFill>
                <a:effectLst/>
                <a:uLnTx/>
                <a:uFillTx/>
                <a:latin typeface="Arial" panose="020B0604020202020204" pitchFamily="34" charset="0"/>
                <a:ea typeface="Microsoft YaHei" panose="020B0503020204020204" pitchFamily="34" charset="-122"/>
                <a:cs typeface="+mn-cs"/>
              </a:rPr>
              <a:t>评分</a:t>
            </a:r>
            <a:r>
              <a:rPr kumimoji="0" lang="en-US" altLang="zh-CN" sz="1200" b="0" i="0" u="none" strike="noStrike" kern="1200" cap="none" spc="0" normalizeH="0" baseline="0" noProof="0" dirty="0">
                <a:ln>
                  <a:noFill/>
                </a:ln>
                <a:solidFill>
                  <a:srgbClr val="101214"/>
                </a:solidFill>
                <a:effectLst/>
                <a:uLnTx/>
                <a:uFillTx/>
                <a:latin typeface="Arial" panose="020B0604020202020204" pitchFamily="34" charset="0"/>
                <a:ea typeface="Microsoft YaHei" panose="020B0503020204020204" pitchFamily="34" charset="-122"/>
                <a:cs typeface="+mn-cs"/>
              </a:rPr>
              <a:t>(0 vs 1)</a:t>
            </a:r>
            <a:r>
              <a:rPr kumimoji="0" lang="zh-CN" altLang="en-US" sz="1200" b="0" i="0" u="none" strike="noStrike" kern="1200" cap="none" spc="0" normalizeH="0" baseline="0" noProof="0" dirty="0">
                <a:ln>
                  <a:noFill/>
                </a:ln>
                <a:solidFill>
                  <a:srgbClr val="101214"/>
                </a:solidFill>
                <a:effectLst/>
                <a:uLnTx/>
                <a:uFillTx/>
                <a:latin typeface="Arial" panose="020B0604020202020204" pitchFamily="34" charset="0"/>
                <a:ea typeface="Microsoft YaHei" panose="020B0503020204020204" pitchFamily="34" charset="-122"/>
                <a:cs typeface="+mn-cs"/>
              </a:rPr>
              <a:t>、地区</a:t>
            </a:r>
            <a:r>
              <a:rPr kumimoji="0" lang="en-US" altLang="zh-CN" sz="1200" b="0" i="0" u="none" strike="noStrike" kern="1200" cap="none" spc="0" normalizeH="0" baseline="0" noProof="0" dirty="0">
                <a:ln>
                  <a:noFill/>
                </a:ln>
                <a:solidFill>
                  <a:srgbClr val="101214"/>
                </a:solidFill>
                <a:effectLst/>
                <a:uLnTx/>
                <a:uFillTx/>
                <a:latin typeface="Arial" panose="020B0604020202020204" pitchFamily="34" charset="0"/>
                <a:ea typeface="Microsoft YaHei" panose="020B0503020204020204" pitchFamily="34" charset="-122"/>
                <a:cs typeface="+mn-cs"/>
              </a:rPr>
              <a:t>(</a:t>
            </a:r>
            <a:r>
              <a:rPr kumimoji="0" lang="zh-CN" altLang="en-US" sz="1200" b="0" i="0" u="none" strike="noStrike" kern="1200" cap="none" spc="0" normalizeH="0" baseline="0" noProof="0" dirty="0">
                <a:ln>
                  <a:noFill/>
                </a:ln>
                <a:solidFill>
                  <a:srgbClr val="101214"/>
                </a:solidFill>
                <a:effectLst/>
                <a:uLnTx/>
                <a:uFillTx/>
                <a:latin typeface="Arial" panose="020B0604020202020204" pitchFamily="34" charset="0"/>
                <a:ea typeface="Microsoft YaHei" panose="020B0503020204020204" pitchFamily="34" charset="-122"/>
                <a:cs typeface="+mn-cs"/>
              </a:rPr>
              <a:t>北美</a:t>
            </a:r>
            <a:r>
              <a:rPr kumimoji="0" lang="en-US" altLang="zh-CN" sz="1200" b="0" i="0" u="none" strike="noStrike" kern="1200" cap="none" spc="0" normalizeH="0" baseline="0" noProof="0" dirty="0">
                <a:ln>
                  <a:noFill/>
                </a:ln>
                <a:solidFill>
                  <a:srgbClr val="101214"/>
                </a:solidFill>
                <a:effectLst/>
                <a:uLnTx/>
                <a:uFillTx/>
                <a:latin typeface="Arial" panose="020B0604020202020204" pitchFamily="34" charset="0"/>
                <a:ea typeface="Microsoft YaHei" panose="020B0503020204020204" pitchFamily="34" charset="-122"/>
                <a:cs typeface="+mn-cs"/>
              </a:rPr>
              <a:t>vs ROW)</a:t>
            </a:r>
            <a:r>
              <a:rPr kumimoji="0" lang="zh-CN" altLang="en-US" sz="1200" b="0" i="0" u="none" strike="noStrike" kern="1200" cap="none" spc="0" normalizeH="0" baseline="0" noProof="0" dirty="0">
                <a:ln>
                  <a:noFill/>
                </a:ln>
                <a:solidFill>
                  <a:srgbClr val="101214"/>
                </a:solidFill>
                <a:effectLst/>
                <a:uLnTx/>
                <a:uFillTx/>
                <a:latin typeface="Arial" panose="020B0604020202020204" pitchFamily="34" charset="0"/>
                <a:ea typeface="Microsoft YaHei" panose="020B0503020204020204" pitchFamily="34" charset="-122"/>
                <a:cs typeface="+mn-cs"/>
              </a:rPr>
              <a:t>、肝转移</a:t>
            </a:r>
            <a:r>
              <a:rPr kumimoji="0" lang="en-US" altLang="zh-CN" sz="1200" b="0" i="0" u="none" strike="noStrike" kern="1200" cap="none" spc="0" normalizeH="0" baseline="0" noProof="0" dirty="0">
                <a:ln>
                  <a:noFill/>
                </a:ln>
                <a:solidFill>
                  <a:srgbClr val="101214"/>
                </a:solidFill>
                <a:effectLst/>
                <a:uLnTx/>
                <a:uFillTx/>
                <a:latin typeface="Arial" panose="020B0604020202020204" pitchFamily="34" charset="0"/>
                <a:ea typeface="Microsoft YaHei" panose="020B0503020204020204" pitchFamily="34" charset="-122"/>
                <a:cs typeface="+mn-cs"/>
              </a:rPr>
              <a:t>(</a:t>
            </a:r>
            <a:r>
              <a:rPr kumimoji="0" lang="zh-CN" altLang="en-US" sz="1200" b="0" i="0" u="none" strike="noStrike" kern="1200" cap="none" spc="0" normalizeH="0" baseline="0" noProof="0" dirty="0">
                <a:ln>
                  <a:noFill/>
                </a:ln>
                <a:solidFill>
                  <a:srgbClr val="101214"/>
                </a:solidFill>
                <a:effectLst/>
                <a:uLnTx/>
                <a:uFillTx/>
                <a:latin typeface="Arial" panose="020B0604020202020204" pitchFamily="34" charset="0"/>
                <a:ea typeface="Microsoft YaHei" panose="020B0503020204020204" pitchFamily="34" charset="-122"/>
                <a:cs typeface="+mn-cs"/>
              </a:rPr>
              <a:t>是</a:t>
            </a:r>
            <a:r>
              <a:rPr kumimoji="0" lang="en-US" altLang="zh-CN" sz="1200" b="0" i="0" u="none" strike="noStrike" kern="1200" cap="none" spc="0" normalizeH="0" baseline="0" noProof="0" dirty="0">
                <a:ln>
                  <a:noFill/>
                </a:ln>
                <a:solidFill>
                  <a:srgbClr val="101214"/>
                </a:solidFill>
                <a:effectLst/>
                <a:uLnTx/>
                <a:uFillTx/>
                <a:latin typeface="Arial" panose="020B0604020202020204" pitchFamily="34" charset="0"/>
                <a:ea typeface="Microsoft YaHei" panose="020B0503020204020204" pitchFamily="34" charset="-122"/>
                <a:cs typeface="+mn-cs"/>
              </a:rPr>
              <a:t>vs</a:t>
            </a:r>
            <a:r>
              <a:rPr kumimoji="0" lang="zh-CN" altLang="en-US" sz="1200" b="0" i="0" u="none" strike="noStrike" kern="1200" cap="none" spc="0" normalizeH="0" baseline="0" noProof="0" dirty="0">
                <a:ln>
                  <a:noFill/>
                </a:ln>
                <a:solidFill>
                  <a:srgbClr val="101214"/>
                </a:solidFill>
                <a:effectLst/>
                <a:uLnTx/>
                <a:uFillTx/>
                <a:latin typeface="Arial" panose="020B0604020202020204" pitchFamily="34" charset="0"/>
                <a:ea typeface="Microsoft YaHei" panose="020B0503020204020204" pitchFamily="34" charset="-122"/>
                <a:cs typeface="+mn-cs"/>
              </a:rPr>
              <a:t>否</a:t>
            </a:r>
            <a:r>
              <a:rPr kumimoji="0" lang="en-US" altLang="zh-CN" sz="1200" b="0" i="0" u="none" strike="noStrike" kern="1200" cap="none" spc="0" normalizeH="0" baseline="0" noProof="0" dirty="0">
                <a:ln>
                  <a:noFill/>
                </a:ln>
                <a:solidFill>
                  <a:srgbClr val="101214"/>
                </a:solidFill>
                <a:effectLst/>
                <a:uLnTx/>
                <a:uFillTx/>
                <a:latin typeface="Arial" panose="020B0604020202020204" pitchFamily="34" charset="0"/>
                <a:ea typeface="Microsoft YaHei" panose="020B0503020204020204" pitchFamily="34" charset="-122"/>
                <a:cs typeface="+mn-cs"/>
              </a:rPr>
              <a:t>)</a:t>
            </a:r>
            <a:r>
              <a:rPr kumimoji="0" lang="zh-CN" altLang="en-US" sz="1200" b="0" i="0" u="none" strike="noStrike" kern="1200" cap="none" spc="0" normalizeH="0" baseline="0" noProof="0" dirty="0">
                <a:ln>
                  <a:noFill/>
                </a:ln>
                <a:solidFill>
                  <a:srgbClr val="101214"/>
                </a:solidFill>
                <a:effectLst/>
                <a:uLnTx/>
                <a:uFillTx/>
                <a:latin typeface="Arial" panose="020B0604020202020204" pitchFamily="34" charset="0"/>
                <a:ea typeface="Microsoft YaHei" panose="020B0503020204020204" pitchFamily="34" charset="-122"/>
                <a:cs typeface="+mn-cs"/>
              </a:rPr>
              <a:t>进行</a:t>
            </a:r>
            <a:r>
              <a:rPr lang="zh-CN" altLang="en-US" sz="1200" dirty="0">
                <a:solidFill>
                  <a:srgbClr val="101214"/>
                </a:solidFill>
                <a:latin typeface="Arial" panose="020B0604020202020204" pitchFamily="34" charset="0"/>
                <a:ea typeface="Microsoft YaHei" panose="020B0503020204020204" pitchFamily="34" charset="-122"/>
              </a:rPr>
              <a:t>分层</a:t>
            </a:r>
            <a:r>
              <a:rPr kumimoji="0" lang="zh-CN" altLang="en-US" sz="1200" b="0" i="0" u="none" strike="noStrike" kern="1200" cap="none" spc="0" normalizeH="0" baseline="0" noProof="0" dirty="0">
                <a:ln>
                  <a:noFill/>
                </a:ln>
                <a:solidFill>
                  <a:srgbClr val="101214"/>
                </a:solidFill>
                <a:effectLst/>
                <a:uLnTx/>
                <a:uFillTx/>
                <a:latin typeface="Arial" panose="020B0604020202020204" pitchFamily="34" charset="0"/>
                <a:ea typeface="Microsoft YaHei" panose="020B0503020204020204" pitchFamily="34" charset="-122"/>
                <a:cs typeface="+mn-cs"/>
              </a:rPr>
              <a:t>，有效性界值：</a:t>
            </a:r>
            <a:r>
              <a:rPr kumimoji="0" lang="en-US" altLang="zh-CN" sz="1200" b="0" i="0" u="none" strike="noStrike" kern="1200" cap="none" spc="0" normalizeH="0" baseline="0" noProof="0" dirty="0">
                <a:ln>
                  <a:noFill/>
                </a:ln>
                <a:solidFill>
                  <a:srgbClr val="101214"/>
                </a:solidFill>
                <a:effectLst/>
                <a:uLnTx/>
                <a:uFillTx/>
                <a:latin typeface="Arial" panose="020B0604020202020204" pitchFamily="34" charset="0"/>
                <a:ea typeface="Microsoft YaHei" panose="020B0503020204020204" pitchFamily="34" charset="-122"/>
                <a:cs typeface="+mn-cs"/>
              </a:rPr>
              <a:t>P</a:t>
            </a:r>
            <a:r>
              <a:rPr kumimoji="0" lang="zh-CN" altLang="en-US" sz="1200" b="0" i="0" u="none" strike="noStrike" kern="1200" cap="none" spc="0" normalizeH="0" baseline="0" noProof="0" dirty="0">
                <a:ln>
                  <a:noFill/>
                </a:ln>
                <a:solidFill>
                  <a:srgbClr val="101214"/>
                </a:solidFill>
                <a:effectLst/>
                <a:uLnTx/>
                <a:uFillTx/>
                <a:latin typeface="Arial" panose="020B0604020202020204" pitchFamily="34" charset="0"/>
                <a:ea typeface="Microsoft YaHei" panose="020B0503020204020204" pitchFamily="34" charset="-122"/>
                <a:cs typeface="+mn-cs"/>
              </a:rPr>
              <a:t>＜</a:t>
            </a:r>
            <a:r>
              <a:rPr kumimoji="0" lang="en-US" altLang="zh-CN" sz="1200" b="0" i="0" u="none" strike="noStrike" kern="1200" cap="none" spc="0" normalizeH="0" baseline="0" noProof="0" dirty="0">
                <a:ln>
                  <a:noFill/>
                </a:ln>
                <a:solidFill>
                  <a:srgbClr val="101214"/>
                </a:solidFill>
                <a:effectLst/>
                <a:uLnTx/>
                <a:uFillTx/>
                <a:latin typeface="Arial" panose="020B0604020202020204" pitchFamily="34" charset="0"/>
                <a:ea typeface="Microsoft YaHei" panose="020B0503020204020204" pitchFamily="34" charset="-122"/>
                <a:cs typeface="+mn-cs"/>
              </a:rPr>
              <a:t>0.048</a:t>
            </a:r>
            <a:r>
              <a:rPr lang="en-US" altLang="zh-CN" sz="1200" dirty="0">
                <a:solidFill>
                  <a:srgbClr val="101214"/>
                </a:solidFill>
                <a:latin typeface="Arial" panose="020B0604020202020204" pitchFamily="34" charset="0"/>
                <a:ea typeface="Microsoft YaHei" panose="020B0503020204020204" pitchFamily="34" charset="-122"/>
              </a:rPr>
              <a:t>.</a:t>
            </a:r>
            <a:r>
              <a:rPr lang="zh-CN" altLang="en-US" sz="1200" dirty="0">
                <a:solidFill>
                  <a:srgbClr val="101214"/>
                </a:solidFill>
                <a:latin typeface="Arial" panose="020B0604020202020204" pitchFamily="34" charset="0"/>
                <a:ea typeface="Microsoft YaHei" panose="020B0503020204020204" pitchFamily="34" charset="-122"/>
              </a:rPr>
              <a:t> </a:t>
            </a:r>
            <a:r>
              <a:rPr kumimoji="0" lang="en-US" altLang="zh-CN" sz="1200" b="0" i="0" u="none" strike="noStrike" kern="1200" cap="none" spc="0" normalizeH="0" baseline="0" noProof="0" dirty="0">
                <a:ln>
                  <a:noFill/>
                </a:ln>
                <a:solidFill>
                  <a:srgbClr val="101214"/>
                </a:solidFill>
                <a:effectLst/>
                <a:uLnTx/>
                <a:uFillTx/>
                <a:latin typeface="Arial" panose="020B0604020202020204" pitchFamily="34" charset="0"/>
                <a:ea typeface="Microsoft YaHei" panose="020B0503020204020204" pitchFamily="34" charset="-122"/>
                <a:cs typeface="+mn-cs"/>
              </a:rPr>
              <a:t>b </a:t>
            </a:r>
            <a:r>
              <a:rPr kumimoji="0" lang="zh-CN" altLang="en-US" sz="1200" b="0" i="0" u="none" strike="noStrike" kern="1200" cap="none" spc="0" normalizeH="0" baseline="0" noProof="0" dirty="0">
                <a:ln>
                  <a:noFill/>
                </a:ln>
                <a:solidFill>
                  <a:srgbClr val="101214"/>
                </a:solidFill>
                <a:effectLst/>
                <a:uLnTx/>
                <a:uFillTx/>
                <a:latin typeface="Arial" panose="020B0604020202020204" pitchFamily="34" charset="0"/>
                <a:ea typeface="Microsoft YaHei" panose="020B0503020204020204" pitchFamily="34" charset="-122"/>
                <a:cs typeface="+mn-cs"/>
              </a:rPr>
              <a:t>纳入基线访视后未接受评估的</a:t>
            </a:r>
            <a:r>
              <a:rPr kumimoji="0" lang="en-US" altLang="zh-CN" sz="1200" b="0" i="0" u="none" strike="noStrike" kern="1200" cap="none" spc="0" normalizeH="0" baseline="0" noProof="0" dirty="0">
                <a:ln>
                  <a:noFill/>
                </a:ln>
                <a:solidFill>
                  <a:srgbClr val="101214"/>
                </a:solidFill>
                <a:effectLst/>
                <a:uLnTx/>
                <a:uFillTx/>
                <a:latin typeface="Arial" panose="020B0604020202020204" pitchFamily="34" charset="0"/>
                <a:ea typeface="Microsoft YaHei" panose="020B0503020204020204" pitchFamily="34" charset="-122"/>
                <a:cs typeface="+mn-cs"/>
              </a:rPr>
              <a:t>NALIRIFOX</a:t>
            </a:r>
            <a:r>
              <a:rPr kumimoji="0" lang="zh-CN" altLang="en-US" sz="1200" b="0" i="0" u="none" strike="noStrike" kern="1200" cap="none" spc="0" normalizeH="0" baseline="0" noProof="0" dirty="0">
                <a:ln>
                  <a:noFill/>
                </a:ln>
                <a:solidFill>
                  <a:srgbClr val="101214"/>
                </a:solidFill>
                <a:effectLst/>
                <a:uLnTx/>
                <a:uFillTx/>
                <a:latin typeface="Arial" panose="020B0604020202020204" pitchFamily="34" charset="0"/>
                <a:ea typeface="Microsoft YaHei" panose="020B0503020204020204" pitchFamily="34" charset="-122"/>
                <a:cs typeface="+mn-cs"/>
              </a:rPr>
              <a:t>组</a:t>
            </a:r>
            <a:r>
              <a:rPr kumimoji="0" lang="en-US" altLang="zh-CN" sz="1200" b="0" i="0" u="none" strike="noStrike" kern="1200" cap="none" spc="0" normalizeH="0" baseline="0" noProof="0" dirty="0">
                <a:ln>
                  <a:noFill/>
                </a:ln>
                <a:solidFill>
                  <a:srgbClr val="101214"/>
                </a:solidFill>
                <a:effectLst/>
                <a:uLnTx/>
                <a:uFillTx/>
                <a:latin typeface="Arial" panose="020B0604020202020204" pitchFamily="34" charset="0"/>
                <a:ea typeface="Microsoft YaHei" panose="020B0503020204020204" pitchFamily="34" charset="-122"/>
                <a:cs typeface="+mn-cs"/>
              </a:rPr>
              <a:t>68</a:t>
            </a:r>
            <a:r>
              <a:rPr kumimoji="0" lang="zh-CN" altLang="en-US" sz="1200" b="0" i="0" u="none" strike="noStrike" kern="1200" cap="none" spc="0" normalizeH="0" baseline="0" noProof="0" dirty="0">
                <a:ln>
                  <a:noFill/>
                </a:ln>
                <a:solidFill>
                  <a:srgbClr val="101214"/>
                </a:solidFill>
                <a:effectLst/>
                <a:uLnTx/>
                <a:uFillTx/>
                <a:latin typeface="Arial" panose="020B0604020202020204" pitchFamily="34" charset="0"/>
                <a:ea typeface="Microsoft YaHei" panose="020B0503020204020204" pitchFamily="34" charset="-122"/>
                <a:cs typeface="+mn-cs"/>
              </a:rPr>
              <a:t>例患者</a:t>
            </a:r>
            <a:r>
              <a:rPr kumimoji="0" lang="en-US" altLang="zh-CN" sz="1200" b="0" i="0" u="none" strike="noStrike" kern="1200" cap="none" spc="0" normalizeH="0" baseline="0" noProof="0" dirty="0">
                <a:ln>
                  <a:noFill/>
                </a:ln>
                <a:solidFill>
                  <a:srgbClr val="101214"/>
                </a:solidFill>
                <a:effectLst/>
                <a:uLnTx/>
                <a:uFillTx/>
                <a:latin typeface="Arial" panose="020B0604020202020204" pitchFamily="34" charset="0"/>
                <a:ea typeface="Microsoft YaHei" panose="020B0503020204020204" pitchFamily="34" charset="-122"/>
                <a:cs typeface="+mn-cs"/>
              </a:rPr>
              <a:t>(17.8%)</a:t>
            </a:r>
            <a:r>
              <a:rPr kumimoji="0" lang="zh-CN" altLang="en-US" sz="1200" b="0" i="0" u="none" strike="noStrike" kern="1200" cap="none" spc="0" normalizeH="0" baseline="0" noProof="0" dirty="0">
                <a:ln>
                  <a:noFill/>
                </a:ln>
                <a:solidFill>
                  <a:srgbClr val="101214"/>
                </a:solidFill>
                <a:effectLst/>
                <a:uLnTx/>
                <a:uFillTx/>
                <a:latin typeface="Arial" panose="020B0604020202020204" pitchFamily="34" charset="0"/>
                <a:ea typeface="Microsoft YaHei" panose="020B0503020204020204" pitchFamily="34" charset="-122"/>
                <a:cs typeface="+mn-cs"/>
              </a:rPr>
              <a:t>和</a:t>
            </a:r>
            <a:r>
              <a:rPr kumimoji="0" lang="en-US" altLang="zh-CN" sz="1200" b="0" i="0" u="none" strike="noStrike" kern="1200" cap="none" spc="0" normalizeH="0" baseline="0" noProof="0" dirty="0">
                <a:ln>
                  <a:noFill/>
                </a:ln>
                <a:solidFill>
                  <a:srgbClr val="101214"/>
                </a:solidFill>
                <a:effectLst/>
                <a:uLnTx/>
                <a:uFillTx/>
                <a:latin typeface="Arial" panose="020B0604020202020204" pitchFamily="34" charset="0"/>
                <a:ea typeface="Microsoft YaHei" panose="020B0503020204020204" pitchFamily="34" charset="-122"/>
                <a:cs typeface="+mn-cs"/>
              </a:rPr>
              <a:t>gem +</a:t>
            </a:r>
            <a:r>
              <a:rPr kumimoji="0" lang="en-US" altLang="zh-CN" sz="1200" b="0" i="0" u="none" strike="noStrike" kern="1200" cap="none" spc="0" normalizeH="0" baseline="0" noProof="0" dirty="0" err="1">
                <a:ln>
                  <a:noFill/>
                </a:ln>
                <a:solidFill>
                  <a:srgbClr val="101214"/>
                </a:solidFill>
                <a:effectLst/>
                <a:uLnTx/>
                <a:uFillTx/>
                <a:latin typeface="Arial" panose="020B0604020202020204" pitchFamily="34" charset="0"/>
                <a:ea typeface="Microsoft YaHei" panose="020B0503020204020204" pitchFamily="34" charset="-122"/>
                <a:cs typeface="+mn-cs"/>
              </a:rPr>
              <a:t>NabP</a:t>
            </a:r>
            <a:r>
              <a:rPr kumimoji="0" lang="zh-CN" altLang="en-US" sz="1200" b="0" i="0" u="none" strike="noStrike" kern="1200" cap="none" spc="0" normalizeH="0" baseline="0" noProof="0" dirty="0">
                <a:ln>
                  <a:noFill/>
                </a:ln>
                <a:solidFill>
                  <a:srgbClr val="101214"/>
                </a:solidFill>
                <a:effectLst/>
                <a:uLnTx/>
                <a:uFillTx/>
                <a:latin typeface="Arial" panose="020B0604020202020204" pitchFamily="34" charset="0"/>
                <a:ea typeface="Microsoft YaHei" panose="020B0503020204020204" pitchFamily="34" charset="-122"/>
                <a:cs typeface="+mn-cs"/>
              </a:rPr>
              <a:t>组</a:t>
            </a:r>
            <a:r>
              <a:rPr kumimoji="0" lang="en-US" altLang="zh-CN" sz="1200" b="0" i="0" u="none" strike="noStrike" kern="1200" cap="none" spc="0" normalizeH="0" baseline="0" noProof="0" dirty="0">
                <a:ln>
                  <a:noFill/>
                </a:ln>
                <a:solidFill>
                  <a:srgbClr val="101214"/>
                </a:solidFill>
                <a:effectLst/>
                <a:uLnTx/>
                <a:uFillTx/>
                <a:latin typeface="Arial" panose="020B0604020202020204" pitchFamily="34" charset="0"/>
                <a:ea typeface="Microsoft YaHei" panose="020B0503020204020204" pitchFamily="34" charset="-122"/>
                <a:cs typeface="+mn-cs"/>
              </a:rPr>
              <a:t>64</a:t>
            </a:r>
            <a:r>
              <a:rPr kumimoji="0" lang="zh-CN" altLang="en-US" sz="1200" b="0" i="0" u="none" strike="noStrike" kern="1200" cap="none" spc="0" normalizeH="0" baseline="0" noProof="0" dirty="0">
                <a:ln>
                  <a:noFill/>
                </a:ln>
                <a:solidFill>
                  <a:srgbClr val="101214"/>
                </a:solidFill>
                <a:effectLst/>
                <a:uLnTx/>
                <a:uFillTx/>
                <a:latin typeface="Arial" panose="020B0604020202020204" pitchFamily="34" charset="0"/>
                <a:ea typeface="Microsoft YaHei" panose="020B0503020204020204" pitchFamily="34" charset="-122"/>
                <a:cs typeface="+mn-cs"/>
              </a:rPr>
              <a:t>例患者</a:t>
            </a:r>
            <a:r>
              <a:rPr kumimoji="0" lang="en-US" altLang="zh-CN" sz="1200" b="0" i="0" u="none" strike="noStrike" kern="1200" cap="none" spc="0" normalizeH="0" baseline="0" noProof="0" dirty="0">
                <a:ln>
                  <a:noFill/>
                </a:ln>
                <a:solidFill>
                  <a:srgbClr val="101214"/>
                </a:solidFill>
                <a:effectLst/>
                <a:uLnTx/>
                <a:uFillTx/>
                <a:latin typeface="Arial" panose="020B0604020202020204" pitchFamily="34" charset="0"/>
                <a:ea typeface="Microsoft YaHei" panose="020B0503020204020204" pitchFamily="34" charset="-122"/>
                <a:cs typeface="+mn-cs"/>
              </a:rPr>
              <a:t>(16.5%). </a:t>
            </a:r>
            <a:r>
              <a:rPr lang="en-US" altLang="zh-CN" sz="1200" dirty="0">
                <a:solidFill>
                  <a:srgbClr val="101214"/>
                </a:solidFill>
                <a:latin typeface="Arial" panose="020B0604020202020204" pitchFamily="34" charset="0"/>
                <a:ea typeface="Microsoft YaHei" panose="020B0503020204020204" pitchFamily="34" charset="-122"/>
              </a:rPr>
              <a:t>c </a:t>
            </a:r>
            <a:r>
              <a:rPr lang="zh-CN" altLang="en-US" sz="1200" dirty="0">
                <a:solidFill>
                  <a:srgbClr val="101214"/>
                </a:solidFill>
                <a:latin typeface="Arial" panose="020B0604020202020204" pitchFamily="34" charset="0"/>
                <a:ea typeface="Microsoft YaHei" panose="020B0503020204020204" pitchFamily="34" charset="-122"/>
              </a:rPr>
              <a:t>完全缓解、部分缓解和疾病稳定患者的比例</a:t>
            </a:r>
            <a:r>
              <a:rPr lang="en-US" altLang="zh-CN" sz="1200" dirty="0">
                <a:solidFill>
                  <a:srgbClr val="101214"/>
                </a:solidFill>
                <a:latin typeface="Arial" panose="020B0604020202020204" pitchFamily="34" charset="0"/>
                <a:ea typeface="Microsoft YaHei" panose="020B0503020204020204" pitchFamily="34" charset="-122"/>
              </a:rPr>
              <a:t> </a:t>
            </a:r>
            <a:endParaRPr kumimoji="0" lang="en-US" altLang="zh-CN" sz="1200" b="0" i="0" u="none" strike="noStrike" kern="1200" cap="none" spc="0" normalizeH="0" baseline="0" noProof="0" dirty="0">
              <a:ln>
                <a:noFill/>
              </a:ln>
              <a:solidFill>
                <a:srgbClr val="101214"/>
              </a:solidFill>
              <a:effectLst/>
              <a:uLnTx/>
              <a:uFillTx/>
              <a:latin typeface="Arial" panose="020B0604020202020204" pitchFamily="34" charset="0"/>
              <a:ea typeface="Microsoft YaHei" panose="020B0503020204020204" pitchFamily="34" charset="-122"/>
              <a:cs typeface="+mn-cs"/>
            </a:endParaRPr>
          </a:p>
          <a:p>
            <a:endParaRPr lang="zh-CN" altLang="en-US" dirty="0"/>
          </a:p>
        </p:txBody>
      </p:sp>
    </p:spTree>
    <p:extLst>
      <p:ext uri="{BB962C8B-B14F-4D97-AF65-F5344CB8AC3E}">
        <p14:creationId xmlns:p14="http://schemas.microsoft.com/office/powerpoint/2010/main" val="4318784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extLst>
      <p:ext uri="{BB962C8B-B14F-4D97-AF65-F5344CB8AC3E}">
        <p14:creationId xmlns:p14="http://schemas.microsoft.com/office/powerpoint/2010/main" val="16730676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extLst>
      <p:ext uri="{BB962C8B-B14F-4D97-AF65-F5344CB8AC3E}">
        <p14:creationId xmlns:p14="http://schemas.microsoft.com/office/powerpoint/2010/main" val="32255375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封面KV">
    <p:spTree>
      <p:nvGrpSpPr>
        <p:cNvPr id="1" name=""/>
        <p:cNvGrpSpPr/>
        <p:nvPr/>
      </p:nvGrpSpPr>
      <p:grpSpPr>
        <a:xfrm>
          <a:off x="0" y="0"/>
          <a:ext cx="0" cy="0"/>
          <a:chOff x="0" y="0"/>
          <a:chExt cx="0" cy="0"/>
        </a:xfrm>
      </p:grpSpPr>
      <p:pic>
        <p:nvPicPr>
          <p:cNvPr id="3" name="图片 2" descr="图片包含 形状&#10;&#10;描述已自动生成">
            <a:extLst>
              <a:ext uri="{FF2B5EF4-FFF2-40B4-BE49-F238E27FC236}">
                <a16:creationId xmlns:a16="http://schemas.microsoft.com/office/drawing/2014/main" id="{E4C48BA9-3985-B8CA-2F94-54CB5B4F5B3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403"/>
            <a:ext cx="12192000" cy="6857194"/>
          </a:xfrm>
          <a:prstGeom prst="rect">
            <a:avLst/>
          </a:prstGeom>
        </p:spPr>
      </p:pic>
      <p:sp>
        <p:nvSpPr>
          <p:cNvPr id="2" name="Slide Number Placeholder 5">
            <a:extLst>
              <a:ext uri="{FF2B5EF4-FFF2-40B4-BE49-F238E27FC236}">
                <a16:creationId xmlns:a16="http://schemas.microsoft.com/office/drawing/2014/main" id="{FA4BFC5D-8D0C-BF30-BBFF-60CA5EB4E216}"/>
              </a:ext>
            </a:extLst>
          </p:cNvPr>
          <p:cNvSpPr txBox="1">
            <a:spLocks/>
          </p:cNvSpPr>
          <p:nvPr userDrawn="1"/>
        </p:nvSpPr>
        <p:spPr>
          <a:xfrm>
            <a:off x="11564576" y="6445293"/>
            <a:ext cx="323850" cy="323849"/>
          </a:xfrm>
          <a:prstGeom prst="rect">
            <a:avLst/>
          </a:prstGeom>
        </p:spPr>
        <p:txBody>
          <a:bodyPr lIns="0" tIns="0" rIns="0" bIns="0" anchor="ctr"/>
          <a:lstStyle>
            <a:defPPr>
              <a:defRPr lang="zh-CN"/>
            </a:defPPr>
            <a:lvl1pPr marL="0" algn="ctr" defTabSz="914400" rtl="0" eaLnBrk="1" latinLnBrk="0" hangingPunct="1">
              <a:defRPr sz="90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AEEDBFE-9E96-6945-BE20-0A000DB5BFA0}" type="slidenum">
              <a:rPr lang="en-GB" sz="800" smtClean="0">
                <a:solidFill>
                  <a:schemeClr val="bg1">
                    <a:lumMod val="50000"/>
                  </a:schemeClr>
                </a:solidFill>
                <a:latin typeface="+mn-lt"/>
              </a:rPr>
              <a:pPr/>
              <a:t>‹#›</a:t>
            </a:fld>
            <a:endParaRPr lang="en-GB" sz="800" dirty="0">
              <a:solidFill>
                <a:schemeClr val="bg1">
                  <a:lumMod val="50000"/>
                </a:schemeClr>
              </a:solidFill>
              <a:latin typeface="+mn-lt"/>
            </a:endParaRPr>
          </a:p>
        </p:txBody>
      </p:sp>
      <p:sp>
        <p:nvSpPr>
          <p:cNvPr id="4" name="文本框 3">
            <a:extLst>
              <a:ext uri="{FF2B5EF4-FFF2-40B4-BE49-F238E27FC236}">
                <a16:creationId xmlns:a16="http://schemas.microsoft.com/office/drawing/2014/main" id="{60F25503-7404-72FE-BAE7-DEE095FD3D16}"/>
              </a:ext>
            </a:extLst>
          </p:cNvPr>
          <p:cNvSpPr txBox="1"/>
          <p:nvPr userDrawn="1"/>
        </p:nvSpPr>
        <p:spPr>
          <a:xfrm>
            <a:off x="11998507" y="5074059"/>
            <a:ext cx="88174" cy="1652179"/>
          </a:xfrm>
          <a:prstGeom prst="rect">
            <a:avLst/>
          </a:prstGeom>
          <a:noFill/>
        </p:spPr>
        <p:txBody>
          <a:bodyPr wrap="square" lIns="0" tIns="36000" rIns="0" bIns="0">
            <a:spAutoFit/>
          </a:bodyPr>
          <a:lstStyle/>
          <a:p>
            <a:pPr algn="l"/>
            <a:r>
              <a:rPr lang="zh-CN" altLang="en-US" sz="700" dirty="0">
                <a:solidFill>
                  <a:srgbClr val="404040"/>
                </a:solidFill>
              </a:rPr>
              <a:t>本资料仅限于回复专家的学术需求</a:t>
            </a:r>
          </a:p>
        </p:txBody>
      </p:sp>
    </p:spTree>
    <p:extLst>
      <p:ext uri="{BB962C8B-B14F-4D97-AF65-F5344CB8AC3E}">
        <p14:creationId xmlns:p14="http://schemas.microsoft.com/office/powerpoint/2010/main" val="6905756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1">
    <p:spTree>
      <p:nvGrpSpPr>
        <p:cNvPr id="1" name=""/>
        <p:cNvGrpSpPr/>
        <p:nvPr/>
      </p:nvGrpSpPr>
      <p:grpSpPr>
        <a:xfrm>
          <a:off x="0" y="0"/>
          <a:ext cx="0" cy="0"/>
          <a:chOff x="0" y="0"/>
          <a:chExt cx="0" cy="0"/>
        </a:xfrm>
      </p:grpSpPr>
      <p:grpSp>
        <p:nvGrpSpPr>
          <p:cNvPr id="9" name="组合 8">
            <a:extLst>
              <a:ext uri="{FF2B5EF4-FFF2-40B4-BE49-F238E27FC236}">
                <a16:creationId xmlns:a16="http://schemas.microsoft.com/office/drawing/2014/main" id="{E4C9FD35-7922-C3CB-8868-5D1C428D0FE3}"/>
              </a:ext>
            </a:extLst>
          </p:cNvPr>
          <p:cNvGrpSpPr/>
          <p:nvPr userDrawn="1"/>
        </p:nvGrpSpPr>
        <p:grpSpPr>
          <a:xfrm>
            <a:off x="463740" y="432081"/>
            <a:ext cx="857597" cy="1574519"/>
            <a:chOff x="1472483" y="1994181"/>
            <a:chExt cx="1376921" cy="2527980"/>
          </a:xfrm>
        </p:grpSpPr>
        <p:sp>
          <p:nvSpPr>
            <p:cNvPr id="3" name="文本框 2">
              <a:extLst>
                <a:ext uri="{FF2B5EF4-FFF2-40B4-BE49-F238E27FC236}">
                  <a16:creationId xmlns:a16="http://schemas.microsoft.com/office/drawing/2014/main" id="{E907A4B5-3AD4-2D95-B768-9054A92FD271}"/>
                </a:ext>
              </a:extLst>
            </p:cNvPr>
            <p:cNvSpPr txBox="1">
              <a:spLocks/>
            </p:cNvSpPr>
            <p:nvPr/>
          </p:nvSpPr>
          <p:spPr>
            <a:xfrm>
              <a:off x="1613537" y="1994181"/>
              <a:ext cx="694339" cy="1006682"/>
            </a:xfrm>
            <a:custGeom>
              <a:avLst/>
              <a:gdLst>
                <a:gd name="connsiteX0" fmla="*/ 548506 w 694339"/>
                <a:gd name="connsiteY0" fmla="*/ 91417 h 1006682"/>
                <a:gd name="connsiteX1" fmla="*/ 100124 w 694339"/>
                <a:gd name="connsiteY1" fmla="*/ 95771 h 1006682"/>
                <a:gd name="connsiteX2" fmla="*/ 100124 w 694339"/>
                <a:gd name="connsiteY2" fmla="*/ 309079 h 1006682"/>
                <a:gd name="connsiteX3" fmla="*/ 483208 w 694339"/>
                <a:gd name="connsiteY3" fmla="*/ 304725 h 1006682"/>
                <a:gd name="connsiteX4" fmla="*/ 496268 w 694339"/>
                <a:gd name="connsiteY4" fmla="*/ 317785 h 1006682"/>
                <a:gd name="connsiteX5" fmla="*/ 487561 w 694339"/>
                <a:gd name="connsiteY5" fmla="*/ 330845 h 1006682"/>
                <a:gd name="connsiteX6" fmla="*/ 100124 w 694339"/>
                <a:gd name="connsiteY6" fmla="*/ 339551 h 1006682"/>
                <a:gd name="connsiteX7" fmla="*/ 100124 w 694339"/>
                <a:gd name="connsiteY7" fmla="*/ 557212 h 1006682"/>
                <a:gd name="connsiteX8" fmla="*/ 487561 w 694339"/>
                <a:gd name="connsiteY8" fmla="*/ 552859 h 1006682"/>
                <a:gd name="connsiteX9" fmla="*/ 487561 w 694339"/>
                <a:gd name="connsiteY9" fmla="*/ 583332 h 1006682"/>
                <a:gd name="connsiteX10" fmla="*/ 100124 w 694339"/>
                <a:gd name="connsiteY10" fmla="*/ 587685 h 1006682"/>
                <a:gd name="connsiteX11" fmla="*/ 100124 w 694339"/>
                <a:gd name="connsiteY11" fmla="*/ 848878 h 1006682"/>
                <a:gd name="connsiteX12" fmla="*/ 552860 w 694339"/>
                <a:gd name="connsiteY12" fmla="*/ 844525 h 1006682"/>
                <a:gd name="connsiteX13" fmla="*/ 557213 w 694339"/>
                <a:gd name="connsiteY13" fmla="*/ 818406 h 1006682"/>
                <a:gd name="connsiteX14" fmla="*/ 596392 w 694339"/>
                <a:gd name="connsiteY14" fmla="*/ 0 h 1006682"/>
                <a:gd name="connsiteX15" fmla="*/ 687810 w 694339"/>
                <a:gd name="connsiteY15" fmla="*/ 52238 h 1006682"/>
                <a:gd name="connsiteX16" fmla="*/ 687810 w 694339"/>
                <a:gd name="connsiteY16" fmla="*/ 74004 h 1006682"/>
                <a:gd name="connsiteX17" fmla="*/ 666043 w 694339"/>
                <a:gd name="connsiteY17" fmla="*/ 104477 h 1006682"/>
                <a:gd name="connsiteX18" fmla="*/ 679103 w 694339"/>
                <a:gd name="connsiteY18" fmla="*/ 574625 h 1006682"/>
                <a:gd name="connsiteX19" fmla="*/ 680744 w 694339"/>
                <a:gd name="connsiteY19" fmla="*/ 656675 h 1006682"/>
                <a:gd name="connsiteX20" fmla="*/ 540508 w 694339"/>
                <a:gd name="connsiteY20" fmla="*/ 909605 h 1006682"/>
                <a:gd name="connsiteX21" fmla="*/ 522387 w 694339"/>
                <a:gd name="connsiteY21" fmla="*/ 870644 h 1006682"/>
                <a:gd name="connsiteX22" fmla="*/ 100124 w 694339"/>
                <a:gd name="connsiteY22" fmla="*/ 874998 h 1006682"/>
                <a:gd name="connsiteX23" fmla="*/ 34826 w 694339"/>
                <a:gd name="connsiteY23" fmla="*/ 996888 h 1006682"/>
                <a:gd name="connsiteX24" fmla="*/ 13060 w 694339"/>
                <a:gd name="connsiteY24" fmla="*/ 1005594 h 1006682"/>
                <a:gd name="connsiteX25" fmla="*/ 0 w 694339"/>
                <a:gd name="connsiteY25" fmla="*/ 988181 h 1006682"/>
                <a:gd name="connsiteX26" fmla="*/ 8707 w 694339"/>
                <a:gd name="connsiteY26" fmla="*/ 200248 h 1006682"/>
                <a:gd name="connsiteX27" fmla="*/ 4354 w 694339"/>
                <a:gd name="connsiteY27" fmla="*/ 87064 h 1006682"/>
                <a:gd name="connsiteX28" fmla="*/ 0 w 694339"/>
                <a:gd name="connsiteY28" fmla="*/ 13059 h 1006682"/>
                <a:gd name="connsiteX29" fmla="*/ 8707 w 694339"/>
                <a:gd name="connsiteY29" fmla="*/ 8706 h 1006682"/>
                <a:gd name="connsiteX30" fmla="*/ 104478 w 694339"/>
                <a:gd name="connsiteY30" fmla="*/ 65298 h 1006682"/>
                <a:gd name="connsiteX31" fmla="*/ 548506 w 694339"/>
                <a:gd name="connsiteY31" fmla="*/ 60945 h 100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94339" h="1006682">
                  <a:moveTo>
                    <a:pt x="548506" y="91417"/>
                  </a:moveTo>
                  <a:lnTo>
                    <a:pt x="100124" y="95771"/>
                  </a:lnTo>
                  <a:lnTo>
                    <a:pt x="100124" y="309079"/>
                  </a:lnTo>
                  <a:lnTo>
                    <a:pt x="483208" y="304725"/>
                  </a:lnTo>
                  <a:cubicBezTo>
                    <a:pt x="491914" y="307627"/>
                    <a:pt x="496268" y="311981"/>
                    <a:pt x="496268" y="317785"/>
                  </a:cubicBezTo>
                  <a:cubicBezTo>
                    <a:pt x="499170" y="323589"/>
                    <a:pt x="496268" y="327942"/>
                    <a:pt x="487561" y="330845"/>
                  </a:cubicBezTo>
                  <a:lnTo>
                    <a:pt x="100124" y="339551"/>
                  </a:lnTo>
                  <a:lnTo>
                    <a:pt x="100124" y="557212"/>
                  </a:lnTo>
                  <a:lnTo>
                    <a:pt x="487561" y="552859"/>
                  </a:lnTo>
                  <a:cubicBezTo>
                    <a:pt x="502072" y="558663"/>
                    <a:pt x="502072" y="568821"/>
                    <a:pt x="487561" y="583332"/>
                  </a:cubicBezTo>
                  <a:lnTo>
                    <a:pt x="100124" y="587685"/>
                  </a:lnTo>
                  <a:lnTo>
                    <a:pt x="100124" y="848878"/>
                  </a:lnTo>
                  <a:lnTo>
                    <a:pt x="552860" y="844525"/>
                  </a:lnTo>
                  <a:cubicBezTo>
                    <a:pt x="555762" y="838721"/>
                    <a:pt x="557213" y="830014"/>
                    <a:pt x="557213" y="818406"/>
                  </a:cubicBezTo>
                  <a:close/>
                  <a:moveTo>
                    <a:pt x="596392" y="0"/>
                  </a:moveTo>
                  <a:lnTo>
                    <a:pt x="687810" y="52238"/>
                  </a:lnTo>
                  <a:cubicBezTo>
                    <a:pt x="696516" y="58043"/>
                    <a:pt x="696516" y="65298"/>
                    <a:pt x="687810" y="74004"/>
                  </a:cubicBezTo>
                  <a:lnTo>
                    <a:pt x="666043" y="104477"/>
                  </a:lnTo>
                  <a:lnTo>
                    <a:pt x="679103" y="574625"/>
                  </a:lnTo>
                  <a:lnTo>
                    <a:pt x="680744" y="656675"/>
                  </a:lnTo>
                  <a:lnTo>
                    <a:pt x="540508" y="909605"/>
                  </a:lnTo>
                  <a:lnTo>
                    <a:pt x="522387" y="870644"/>
                  </a:lnTo>
                  <a:lnTo>
                    <a:pt x="100124" y="874998"/>
                  </a:lnTo>
                  <a:cubicBezTo>
                    <a:pt x="97222" y="904019"/>
                    <a:pt x="75456" y="944649"/>
                    <a:pt x="34826" y="996888"/>
                  </a:cubicBezTo>
                  <a:cubicBezTo>
                    <a:pt x="26120" y="1005594"/>
                    <a:pt x="18864" y="1008496"/>
                    <a:pt x="13060" y="1005594"/>
                  </a:cubicBezTo>
                  <a:cubicBezTo>
                    <a:pt x="4354" y="1005594"/>
                    <a:pt x="0" y="999790"/>
                    <a:pt x="0" y="988181"/>
                  </a:cubicBezTo>
                  <a:lnTo>
                    <a:pt x="8707" y="200248"/>
                  </a:lnTo>
                  <a:cubicBezTo>
                    <a:pt x="8707" y="174129"/>
                    <a:pt x="7256" y="136401"/>
                    <a:pt x="4354" y="87064"/>
                  </a:cubicBezTo>
                  <a:cubicBezTo>
                    <a:pt x="1451" y="52238"/>
                    <a:pt x="0" y="27570"/>
                    <a:pt x="0" y="13059"/>
                  </a:cubicBezTo>
                  <a:cubicBezTo>
                    <a:pt x="0" y="7255"/>
                    <a:pt x="2902" y="5804"/>
                    <a:pt x="8707" y="8706"/>
                  </a:cubicBezTo>
                  <a:lnTo>
                    <a:pt x="104478" y="65298"/>
                  </a:lnTo>
                  <a:lnTo>
                    <a:pt x="548506" y="60945"/>
                  </a:lnTo>
                  <a:close/>
                </a:path>
              </a:pathLst>
            </a:custGeom>
            <a:solidFill>
              <a:srgbClr val="DE2300"/>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20000"/>
                </a:lnSpc>
                <a:spcBef>
                  <a:spcPct val="0"/>
                </a:spcBef>
                <a:spcAft>
                  <a:spcPts val="0"/>
                </a:spcAft>
                <a:buClrTx/>
                <a:buSzTx/>
                <a:buFontTx/>
                <a:buNone/>
                <a:tabLst/>
                <a:defRPr/>
              </a:pPr>
              <a:endParaRPr kumimoji="0" lang="zh-CN" altLang="en-US" sz="8800" b="0" i="0" u="none" strike="noStrike" kern="1200" cap="none" spc="0" normalizeH="0" baseline="0" noProof="0" dirty="0">
                <a:ln>
                  <a:noFill/>
                </a:ln>
                <a:solidFill>
                  <a:srgbClr val="01687B"/>
                </a:solidFill>
                <a:uLnTx/>
                <a:uFillTx/>
                <a:latin typeface="微软雅黑" panose="020B0503020204020204" pitchFamily="34" charset="-122"/>
                <a:ea typeface="微软雅黑" panose="020B0503020204020204" pitchFamily="34" charset="-122"/>
                <a:cs typeface="+mj-cs"/>
              </a:endParaRPr>
            </a:p>
          </p:txBody>
        </p:sp>
        <p:sp>
          <p:nvSpPr>
            <p:cNvPr id="4" name="文本框 3">
              <a:extLst>
                <a:ext uri="{FF2B5EF4-FFF2-40B4-BE49-F238E27FC236}">
                  <a16:creationId xmlns:a16="http://schemas.microsoft.com/office/drawing/2014/main" id="{A3A5774C-BCBE-93BB-49BE-D1A55E72E7C9}"/>
                </a:ext>
              </a:extLst>
            </p:cNvPr>
            <p:cNvSpPr txBox="1">
              <a:spLocks/>
            </p:cNvSpPr>
            <p:nvPr/>
          </p:nvSpPr>
          <p:spPr>
            <a:xfrm>
              <a:off x="1889889" y="3136637"/>
              <a:ext cx="946100" cy="1049127"/>
            </a:xfrm>
            <a:custGeom>
              <a:avLst/>
              <a:gdLst/>
              <a:ahLst/>
              <a:cxnLst/>
              <a:rect l="l" t="t" r="r" b="b"/>
              <a:pathLst>
                <a:path w="946100" h="1049127">
                  <a:moveTo>
                    <a:pt x="117538" y="470148"/>
                  </a:moveTo>
                  <a:cubicBezTo>
                    <a:pt x="213308" y="499170"/>
                    <a:pt x="262645" y="533995"/>
                    <a:pt x="265547" y="574625"/>
                  </a:cubicBezTo>
                  <a:cubicBezTo>
                    <a:pt x="268449" y="603647"/>
                    <a:pt x="255390" y="625413"/>
                    <a:pt x="226368" y="639924"/>
                  </a:cubicBezTo>
                  <a:cubicBezTo>
                    <a:pt x="194444" y="651532"/>
                    <a:pt x="177032" y="645728"/>
                    <a:pt x="174129" y="622511"/>
                  </a:cubicBezTo>
                  <a:cubicBezTo>
                    <a:pt x="171227" y="561566"/>
                    <a:pt x="150912" y="513680"/>
                    <a:pt x="113184" y="478855"/>
                  </a:cubicBezTo>
                  <a:cubicBezTo>
                    <a:pt x="107380" y="473050"/>
                    <a:pt x="108831" y="470148"/>
                    <a:pt x="117538" y="470148"/>
                  </a:cubicBezTo>
                  <a:close/>
                  <a:moveTo>
                    <a:pt x="761814" y="452735"/>
                  </a:moveTo>
                  <a:lnTo>
                    <a:pt x="840172" y="535446"/>
                  </a:lnTo>
                  <a:cubicBezTo>
                    <a:pt x="845977" y="544153"/>
                    <a:pt x="843074" y="549957"/>
                    <a:pt x="831466" y="552859"/>
                  </a:cubicBezTo>
                  <a:cubicBezTo>
                    <a:pt x="779227" y="564468"/>
                    <a:pt x="699418" y="589136"/>
                    <a:pt x="592039" y="626864"/>
                  </a:cubicBezTo>
                  <a:cubicBezTo>
                    <a:pt x="647180" y="705222"/>
                    <a:pt x="763265" y="785031"/>
                    <a:pt x="940296" y="866291"/>
                  </a:cubicBezTo>
                  <a:cubicBezTo>
                    <a:pt x="946101" y="869193"/>
                    <a:pt x="947552" y="872096"/>
                    <a:pt x="944650" y="874998"/>
                  </a:cubicBezTo>
                  <a:cubicBezTo>
                    <a:pt x="941748" y="880802"/>
                    <a:pt x="937394" y="883704"/>
                    <a:pt x="931590" y="883704"/>
                  </a:cubicBezTo>
                  <a:cubicBezTo>
                    <a:pt x="890960" y="874998"/>
                    <a:pt x="841623" y="899666"/>
                    <a:pt x="783580" y="957709"/>
                  </a:cubicBezTo>
                  <a:cubicBezTo>
                    <a:pt x="650082" y="870645"/>
                    <a:pt x="558664" y="706673"/>
                    <a:pt x="509328" y="465795"/>
                  </a:cubicBezTo>
                  <a:lnTo>
                    <a:pt x="513681" y="465795"/>
                  </a:lnTo>
                  <a:cubicBezTo>
                    <a:pt x="533996" y="520936"/>
                    <a:pt x="558664" y="570272"/>
                    <a:pt x="587686" y="613804"/>
                  </a:cubicBezTo>
                  <a:cubicBezTo>
                    <a:pt x="668946" y="547055"/>
                    <a:pt x="726989" y="493365"/>
                    <a:pt x="761814" y="452735"/>
                  </a:cubicBezTo>
                  <a:close/>
                  <a:moveTo>
                    <a:pt x="574626" y="60945"/>
                  </a:moveTo>
                  <a:lnTo>
                    <a:pt x="574626" y="87064"/>
                  </a:lnTo>
                  <a:lnTo>
                    <a:pt x="252487" y="91418"/>
                  </a:lnTo>
                  <a:cubicBezTo>
                    <a:pt x="211857" y="94320"/>
                    <a:pt x="172678" y="98673"/>
                    <a:pt x="134950" y="104477"/>
                  </a:cubicBezTo>
                  <a:lnTo>
                    <a:pt x="100125" y="69651"/>
                  </a:lnTo>
                  <a:close/>
                  <a:moveTo>
                    <a:pt x="652984" y="0"/>
                  </a:moveTo>
                  <a:lnTo>
                    <a:pt x="753108" y="56592"/>
                  </a:lnTo>
                  <a:cubicBezTo>
                    <a:pt x="761814" y="59494"/>
                    <a:pt x="761814" y="65298"/>
                    <a:pt x="753108" y="74005"/>
                  </a:cubicBezTo>
                  <a:lnTo>
                    <a:pt x="726989" y="113184"/>
                  </a:lnTo>
                  <a:lnTo>
                    <a:pt x="722635" y="378730"/>
                  </a:lnTo>
                  <a:lnTo>
                    <a:pt x="792287" y="378730"/>
                  </a:lnTo>
                  <a:lnTo>
                    <a:pt x="861938" y="304726"/>
                  </a:lnTo>
                  <a:lnTo>
                    <a:pt x="944650" y="387437"/>
                  </a:lnTo>
                  <a:cubicBezTo>
                    <a:pt x="947552" y="393241"/>
                    <a:pt x="946101" y="397594"/>
                    <a:pt x="940296" y="400497"/>
                  </a:cubicBezTo>
                  <a:lnTo>
                    <a:pt x="496268" y="404850"/>
                  </a:lnTo>
                  <a:lnTo>
                    <a:pt x="491915" y="626864"/>
                  </a:lnTo>
                  <a:lnTo>
                    <a:pt x="496268" y="857585"/>
                  </a:lnTo>
                  <a:cubicBezTo>
                    <a:pt x="502072" y="924334"/>
                    <a:pt x="457089" y="986730"/>
                    <a:pt x="361318" y="1044773"/>
                  </a:cubicBezTo>
                  <a:cubicBezTo>
                    <a:pt x="355514" y="1047676"/>
                    <a:pt x="351160" y="1049127"/>
                    <a:pt x="348258" y="1049127"/>
                  </a:cubicBezTo>
                  <a:cubicBezTo>
                    <a:pt x="345356" y="1046225"/>
                    <a:pt x="343905" y="1041871"/>
                    <a:pt x="343905" y="1036067"/>
                  </a:cubicBezTo>
                  <a:cubicBezTo>
                    <a:pt x="346807" y="986730"/>
                    <a:pt x="335199" y="956258"/>
                    <a:pt x="309079" y="944649"/>
                  </a:cubicBezTo>
                  <a:cubicBezTo>
                    <a:pt x="306177" y="941747"/>
                    <a:pt x="304726" y="937394"/>
                    <a:pt x="304726" y="931590"/>
                  </a:cubicBezTo>
                  <a:cubicBezTo>
                    <a:pt x="304726" y="928688"/>
                    <a:pt x="307628" y="928688"/>
                    <a:pt x="313432" y="931590"/>
                  </a:cubicBezTo>
                  <a:cubicBezTo>
                    <a:pt x="374378" y="934492"/>
                    <a:pt x="400497" y="921432"/>
                    <a:pt x="391790" y="892411"/>
                  </a:cubicBezTo>
                  <a:lnTo>
                    <a:pt x="391790" y="626864"/>
                  </a:lnTo>
                  <a:cubicBezTo>
                    <a:pt x="371475" y="647179"/>
                    <a:pt x="342454" y="673298"/>
                    <a:pt x="304726" y="705222"/>
                  </a:cubicBezTo>
                  <a:cubicBezTo>
                    <a:pt x="203151" y="795189"/>
                    <a:pt x="136401" y="861938"/>
                    <a:pt x="104478" y="905470"/>
                  </a:cubicBezTo>
                  <a:cubicBezTo>
                    <a:pt x="84163" y="922883"/>
                    <a:pt x="63848" y="930139"/>
                    <a:pt x="43533" y="927236"/>
                  </a:cubicBezTo>
                  <a:cubicBezTo>
                    <a:pt x="20316" y="924334"/>
                    <a:pt x="13060" y="912726"/>
                    <a:pt x="21767" y="892411"/>
                  </a:cubicBezTo>
                  <a:cubicBezTo>
                    <a:pt x="50788" y="840172"/>
                    <a:pt x="59494" y="795189"/>
                    <a:pt x="47886" y="757461"/>
                  </a:cubicBezTo>
                  <a:cubicBezTo>
                    <a:pt x="79810" y="771971"/>
                    <a:pt x="116086" y="770520"/>
                    <a:pt x="156716" y="753108"/>
                  </a:cubicBezTo>
                  <a:cubicBezTo>
                    <a:pt x="200249" y="732792"/>
                    <a:pt x="278607" y="684907"/>
                    <a:pt x="391790" y="609451"/>
                  </a:cubicBezTo>
                  <a:lnTo>
                    <a:pt x="391790" y="409203"/>
                  </a:lnTo>
                  <a:lnTo>
                    <a:pt x="161070" y="409203"/>
                  </a:lnTo>
                  <a:cubicBezTo>
                    <a:pt x="137852" y="412105"/>
                    <a:pt x="110282" y="415007"/>
                    <a:pt x="78358" y="417909"/>
                  </a:cubicBezTo>
                  <a:cubicBezTo>
                    <a:pt x="58043" y="420812"/>
                    <a:pt x="43533" y="422263"/>
                    <a:pt x="34826" y="422263"/>
                  </a:cubicBezTo>
                  <a:lnTo>
                    <a:pt x="0" y="387437"/>
                  </a:lnTo>
                  <a:lnTo>
                    <a:pt x="609452" y="378730"/>
                  </a:lnTo>
                  <a:lnTo>
                    <a:pt x="609452" y="230721"/>
                  </a:lnTo>
                  <a:lnTo>
                    <a:pt x="335199" y="230721"/>
                  </a:lnTo>
                  <a:cubicBezTo>
                    <a:pt x="294568" y="233623"/>
                    <a:pt x="255390" y="237976"/>
                    <a:pt x="217662" y="243780"/>
                  </a:cubicBezTo>
                  <a:lnTo>
                    <a:pt x="182836" y="208955"/>
                  </a:lnTo>
                  <a:lnTo>
                    <a:pt x="609452" y="208955"/>
                  </a:lnTo>
                  <a:lnTo>
                    <a:pt x="609452" y="95771"/>
                  </a:lnTo>
                  <a:lnTo>
                    <a:pt x="600745" y="60945"/>
                  </a:lnTo>
                  <a:close/>
                </a:path>
              </a:pathLst>
            </a:custGeom>
            <a:solidFill>
              <a:srgbClr val="DE2300"/>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20000"/>
                </a:lnSpc>
                <a:spcBef>
                  <a:spcPct val="0"/>
                </a:spcBef>
                <a:spcAft>
                  <a:spcPts val="0"/>
                </a:spcAft>
                <a:buClrTx/>
                <a:buSzTx/>
                <a:buFontTx/>
                <a:buNone/>
                <a:tabLst/>
                <a:defRPr/>
              </a:pPr>
              <a:endParaRPr kumimoji="0" lang="zh-CN" altLang="en-US" sz="8800" b="0" i="0" u="none" strike="noStrike" kern="1200" cap="none" spc="0" normalizeH="0" baseline="0" noProof="0" dirty="0">
                <a:ln>
                  <a:noFill/>
                </a:ln>
                <a:solidFill>
                  <a:srgbClr val="01687B"/>
                </a:solidFill>
                <a:uLnTx/>
                <a:uFillTx/>
                <a:latin typeface="微软雅黑" panose="020B0503020204020204" pitchFamily="34" charset="-122"/>
                <a:ea typeface="微软雅黑" panose="020B0503020204020204" pitchFamily="34" charset="-122"/>
                <a:cs typeface="+mj-cs"/>
              </a:endParaRPr>
            </a:p>
          </p:txBody>
        </p:sp>
        <p:sp>
          <p:nvSpPr>
            <p:cNvPr id="8" name="文本框 7">
              <a:extLst>
                <a:ext uri="{FF2B5EF4-FFF2-40B4-BE49-F238E27FC236}">
                  <a16:creationId xmlns:a16="http://schemas.microsoft.com/office/drawing/2014/main" id="{3C9A6132-03CC-65EC-CCC7-33C1EEFE9769}"/>
                </a:ext>
              </a:extLst>
            </p:cNvPr>
            <p:cNvSpPr txBox="1"/>
            <p:nvPr/>
          </p:nvSpPr>
          <p:spPr>
            <a:xfrm>
              <a:off x="1472483" y="4352832"/>
              <a:ext cx="1376921" cy="169329"/>
            </a:xfrm>
            <a:custGeom>
              <a:avLst/>
              <a:gdLst/>
              <a:ahLst/>
              <a:cxnLst/>
              <a:rect l="l" t="t" r="r" b="b"/>
              <a:pathLst>
                <a:path w="1376921" h="169329">
                  <a:moveTo>
                    <a:pt x="259110" y="18640"/>
                  </a:moveTo>
                  <a:cubicBezTo>
                    <a:pt x="243781" y="18640"/>
                    <a:pt x="230591" y="23905"/>
                    <a:pt x="219541" y="34435"/>
                  </a:cubicBezTo>
                  <a:cubicBezTo>
                    <a:pt x="208490" y="44964"/>
                    <a:pt x="202965" y="62545"/>
                    <a:pt x="202965" y="87176"/>
                  </a:cubicBezTo>
                  <a:cubicBezTo>
                    <a:pt x="202965" y="106895"/>
                    <a:pt x="208267" y="122429"/>
                    <a:pt x="218871" y="133777"/>
                  </a:cubicBezTo>
                  <a:cubicBezTo>
                    <a:pt x="229475" y="145126"/>
                    <a:pt x="242776" y="150800"/>
                    <a:pt x="258775" y="150800"/>
                  </a:cubicBezTo>
                  <a:cubicBezTo>
                    <a:pt x="275072" y="150800"/>
                    <a:pt x="288485" y="145070"/>
                    <a:pt x="299015" y="133610"/>
                  </a:cubicBezTo>
                  <a:cubicBezTo>
                    <a:pt x="309544" y="122150"/>
                    <a:pt x="314809" y="105891"/>
                    <a:pt x="314809" y="84832"/>
                  </a:cubicBezTo>
                  <a:cubicBezTo>
                    <a:pt x="314809" y="71511"/>
                    <a:pt x="312558" y="59884"/>
                    <a:pt x="308056" y="49950"/>
                  </a:cubicBezTo>
                  <a:cubicBezTo>
                    <a:pt x="303554" y="40016"/>
                    <a:pt x="296968" y="32314"/>
                    <a:pt x="288299" y="26844"/>
                  </a:cubicBezTo>
                  <a:cubicBezTo>
                    <a:pt x="279630" y="21375"/>
                    <a:pt x="269900" y="18640"/>
                    <a:pt x="259110" y="18640"/>
                  </a:cubicBezTo>
                  <a:close/>
                  <a:moveTo>
                    <a:pt x="1089348" y="2902"/>
                  </a:moveTo>
                  <a:lnTo>
                    <a:pt x="1219052" y="2902"/>
                  </a:lnTo>
                  <a:lnTo>
                    <a:pt x="1219052" y="22212"/>
                  </a:lnTo>
                  <a:lnTo>
                    <a:pt x="1164916" y="22212"/>
                  </a:lnTo>
                  <a:lnTo>
                    <a:pt x="1164916" y="166538"/>
                  </a:lnTo>
                  <a:lnTo>
                    <a:pt x="1143261" y="166538"/>
                  </a:lnTo>
                  <a:lnTo>
                    <a:pt x="1143261" y="22212"/>
                  </a:lnTo>
                  <a:lnTo>
                    <a:pt x="1089348" y="22212"/>
                  </a:lnTo>
                  <a:close/>
                  <a:moveTo>
                    <a:pt x="910903" y="2902"/>
                  </a:moveTo>
                  <a:lnTo>
                    <a:pt x="933116" y="2902"/>
                  </a:lnTo>
                  <a:lnTo>
                    <a:pt x="1019064" y="131378"/>
                  </a:lnTo>
                  <a:lnTo>
                    <a:pt x="1019064" y="2902"/>
                  </a:lnTo>
                  <a:lnTo>
                    <a:pt x="1039825" y="2902"/>
                  </a:lnTo>
                  <a:lnTo>
                    <a:pt x="1039825" y="166538"/>
                  </a:lnTo>
                  <a:lnTo>
                    <a:pt x="1017613" y="166538"/>
                  </a:lnTo>
                  <a:lnTo>
                    <a:pt x="931665" y="37951"/>
                  </a:lnTo>
                  <a:lnTo>
                    <a:pt x="931665" y="166538"/>
                  </a:lnTo>
                  <a:lnTo>
                    <a:pt x="910903" y="166538"/>
                  </a:lnTo>
                  <a:close/>
                  <a:moveTo>
                    <a:pt x="730598" y="2902"/>
                  </a:moveTo>
                  <a:lnTo>
                    <a:pt x="848916" y="2902"/>
                  </a:lnTo>
                  <a:lnTo>
                    <a:pt x="848916" y="22212"/>
                  </a:lnTo>
                  <a:lnTo>
                    <a:pt x="752252" y="22212"/>
                  </a:lnTo>
                  <a:lnTo>
                    <a:pt x="752252" y="72330"/>
                  </a:lnTo>
                  <a:lnTo>
                    <a:pt x="842777" y="72330"/>
                  </a:lnTo>
                  <a:lnTo>
                    <a:pt x="842777" y="91529"/>
                  </a:lnTo>
                  <a:lnTo>
                    <a:pt x="752252" y="91529"/>
                  </a:lnTo>
                  <a:lnTo>
                    <a:pt x="752252" y="147228"/>
                  </a:lnTo>
                  <a:lnTo>
                    <a:pt x="852711" y="147228"/>
                  </a:lnTo>
                  <a:lnTo>
                    <a:pt x="852711" y="166538"/>
                  </a:lnTo>
                  <a:lnTo>
                    <a:pt x="730598" y="166538"/>
                  </a:lnTo>
                  <a:close/>
                  <a:moveTo>
                    <a:pt x="565473" y="2902"/>
                  </a:moveTo>
                  <a:lnTo>
                    <a:pt x="695177" y="2902"/>
                  </a:lnTo>
                  <a:lnTo>
                    <a:pt x="695177" y="22212"/>
                  </a:lnTo>
                  <a:lnTo>
                    <a:pt x="641040" y="22212"/>
                  </a:lnTo>
                  <a:lnTo>
                    <a:pt x="641040" y="166538"/>
                  </a:lnTo>
                  <a:lnTo>
                    <a:pt x="619386" y="166538"/>
                  </a:lnTo>
                  <a:lnTo>
                    <a:pt x="619386" y="22212"/>
                  </a:lnTo>
                  <a:lnTo>
                    <a:pt x="565473" y="22212"/>
                  </a:lnTo>
                  <a:close/>
                  <a:moveTo>
                    <a:pt x="387028" y="2902"/>
                  </a:moveTo>
                  <a:lnTo>
                    <a:pt x="409241" y="2902"/>
                  </a:lnTo>
                  <a:lnTo>
                    <a:pt x="495189" y="131378"/>
                  </a:lnTo>
                  <a:lnTo>
                    <a:pt x="495189" y="2902"/>
                  </a:lnTo>
                  <a:lnTo>
                    <a:pt x="515950" y="2902"/>
                  </a:lnTo>
                  <a:lnTo>
                    <a:pt x="515950" y="166538"/>
                  </a:lnTo>
                  <a:lnTo>
                    <a:pt x="493738" y="166538"/>
                  </a:lnTo>
                  <a:lnTo>
                    <a:pt x="407790" y="37951"/>
                  </a:lnTo>
                  <a:lnTo>
                    <a:pt x="407790" y="166538"/>
                  </a:lnTo>
                  <a:lnTo>
                    <a:pt x="387028" y="166538"/>
                  </a:lnTo>
                  <a:close/>
                  <a:moveTo>
                    <a:pt x="1310507" y="111"/>
                  </a:moveTo>
                  <a:cubicBezTo>
                    <a:pt x="1322636" y="111"/>
                    <a:pt x="1333333" y="2065"/>
                    <a:pt x="1342598" y="5971"/>
                  </a:cubicBezTo>
                  <a:cubicBezTo>
                    <a:pt x="1351862" y="9878"/>
                    <a:pt x="1358987" y="15627"/>
                    <a:pt x="1363973" y="23217"/>
                  </a:cubicBezTo>
                  <a:cubicBezTo>
                    <a:pt x="1368959" y="30807"/>
                    <a:pt x="1371638" y="39402"/>
                    <a:pt x="1372010" y="49001"/>
                  </a:cubicBezTo>
                  <a:lnTo>
                    <a:pt x="1351248" y="50564"/>
                  </a:lnTo>
                  <a:cubicBezTo>
                    <a:pt x="1350132" y="40220"/>
                    <a:pt x="1346356" y="32407"/>
                    <a:pt x="1339919" y="27124"/>
                  </a:cubicBezTo>
                  <a:cubicBezTo>
                    <a:pt x="1333482" y="21840"/>
                    <a:pt x="1323976" y="19198"/>
                    <a:pt x="1311400" y="19198"/>
                  </a:cubicBezTo>
                  <a:cubicBezTo>
                    <a:pt x="1298303" y="19198"/>
                    <a:pt x="1288759" y="21598"/>
                    <a:pt x="1282769" y="26398"/>
                  </a:cubicBezTo>
                  <a:cubicBezTo>
                    <a:pt x="1276778" y="31198"/>
                    <a:pt x="1273783" y="36983"/>
                    <a:pt x="1273783" y="43755"/>
                  </a:cubicBezTo>
                  <a:cubicBezTo>
                    <a:pt x="1273783" y="49634"/>
                    <a:pt x="1275904" y="54471"/>
                    <a:pt x="1280146" y="58266"/>
                  </a:cubicBezTo>
                  <a:cubicBezTo>
                    <a:pt x="1284313" y="62061"/>
                    <a:pt x="1295196" y="65949"/>
                    <a:pt x="1312795" y="69930"/>
                  </a:cubicBezTo>
                  <a:cubicBezTo>
                    <a:pt x="1330394" y="73911"/>
                    <a:pt x="1342467" y="77390"/>
                    <a:pt x="1349016" y="80367"/>
                  </a:cubicBezTo>
                  <a:cubicBezTo>
                    <a:pt x="1358541" y="84757"/>
                    <a:pt x="1365573" y="90320"/>
                    <a:pt x="1370112" y="97054"/>
                  </a:cubicBezTo>
                  <a:cubicBezTo>
                    <a:pt x="1374652" y="103789"/>
                    <a:pt x="1376921" y="111546"/>
                    <a:pt x="1376921" y="120327"/>
                  </a:cubicBezTo>
                  <a:cubicBezTo>
                    <a:pt x="1376921" y="129034"/>
                    <a:pt x="1374428" y="137238"/>
                    <a:pt x="1369443" y="144940"/>
                  </a:cubicBezTo>
                  <a:cubicBezTo>
                    <a:pt x="1364457" y="152641"/>
                    <a:pt x="1357294" y="158632"/>
                    <a:pt x="1347956" y="162911"/>
                  </a:cubicBezTo>
                  <a:cubicBezTo>
                    <a:pt x="1338617" y="167189"/>
                    <a:pt x="1328106" y="169329"/>
                    <a:pt x="1316423" y="169329"/>
                  </a:cubicBezTo>
                  <a:cubicBezTo>
                    <a:pt x="1301614" y="169329"/>
                    <a:pt x="1289206" y="167171"/>
                    <a:pt x="1279197" y="162855"/>
                  </a:cubicBezTo>
                  <a:cubicBezTo>
                    <a:pt x="1269188" y="158539"/>
                    <a:pt x="1261338" y="152046"/>
                    <a:pt x="1255645" y="143377"/>
                  </a:cubicBezTo>
                  <a:cubicBezTo>
                    <a:pt x="1249952" y="134708"/>
                    <a:pt x="1246957" y="124904"/>
                    <a:pt x="1246659" y="113965"/>
                  </a:cubicBezTo>
                  <a:lnTo>
                    <a:pt x="1267086" y="112179"/>
                  </a:lnTo>
                  <a:cubicBezTo>
                    <a:pt x="1268053" y="120364"/>
                    <a:pt x="1270304" y="127080"/>
                    <a:pt x="1273839" y="132326"/>
                  </a:cubicBezTo>
                  <a:cubicBezTo>
                    <a:pt x="1277374" y="137573"/>
                    <a:pt x="1282862" y="141814"/>
                    <a:pt x="1290303" y="145051"/>
                  </a:cubicBezTo>
                  <a:cubicBezTo>
                    <a:pt x="1297745" y="148288"/>
                    <a:pt x="1306116" y="149907"/>
                    <a:pt x="1315418" y="149907"/>
                  </a:cubicBezTo>
                  <a:cubicBezTo>
                    <a:pt x="1323678" y="149907"/>
                    <a:pt x="1330971" y="148679"/>
                    <a:pt x="1337296" y="146223"/>
                  </a:cubicBezTo>
                  <a:cubicBezTo>
                    <a:pt x="1343621" y="143768"/>
                    <a:pt x="1348328" y="140400"/>
                    <a:pt x="1351416" y="136121"/>
                  </a:cubicBezTo>
                  <a:cubicBezTo>
                    <a:pt x="1354504" y="131843"/>
                    <a:pt x="1356048" y="127173"/>
                    <a:pt x="1356048" y="122113"/>
                  </a:cubicBezTo>
                  <a:cubicBezTo>
                    <a:pt x="1356048" y="116978"/>
                    <a:pt x="1354560" y="112495"/>
                    <a:pt x="1351583" y="108663"/>
                  </a:cubicBezTo>
                  <a:cubicBezTo>
                    <a:pt x="1348607" y="104830"/>
                    <a:pt x="1343695" y="101612"/>
                    <a:pt x="1336849" y="99007"/>
                  </a:cubicBezTo>
                  <a:cubicBezTo>
                    <a:pt x="1332459" y="97296"/>
                    <a:pt x="1322748" y="94636"/>
                    <a:pt x="1307716" y="91027"/>
                  </a:cubicBezTo>
                  <a:cubicBezTo>
                    <a:pt x="1292684" y="87417"/>
                    <a:pt x="1282155" y="84013"/>
                    <a:pt x="1276127" y="80813"/>
                  </a:cubicBezTo>
                  <a:cubicBezTo>
                    <a:pt x="1268314" y="76720"/>
                    <a:pt x="1262491" y="71642"/>
                    <a:pt x="1258659" y="65577"/>
                  </a:cubicBezTo>
                  <a:cubicBezTo>
                    <a:pt x="1254826" y="59512"/>
                    <a:pt x="1252910" y="52722"/>
                    <a:pt x="1252910" y="45206"/>
                  </a:cubicBezTo>
                  <a:cubicBezTo>
                    <a:pt x="1252910" y="36946"/>
                    <a:pt x="1255254" y="29226"/>
                    <a:pt x="1259942" y="22045"/>
                  </a:cubicBezTo>
                  <a:cubicBezTo>
                    <a:pt x="1264630" y="14864"/>
                    <a:pt x="1271476" y="9413"/>
                    <a:pt x="1280481" y="5692"/>
                  </a:cubicBezTo>
                  <a:cubicBezTo>
                    <a:pt x="1289485" y="1972"/>
                    <a:pt x="1299493" y="111"/>
                    <a:pt x="1310507" y="111"/>
                  </a:cubicBezTo>
                  <a:close/>
                  <a:moveTo>
                    <a:pt x="77242" y="111"/>
                  </a:moveTo>
                  <a:cubicBezTo>
                    <a:pt x="93613" y="111"/>
                    <a:pt x="107380" y="4278"/>
                    <a:pt x="118542" y="12613"/>
                  </a:cubicBezTo>
                  <a:cubicBezTo>
                    <a:pt x="129704" y="20947"/>
                    <a:pt x="137480" y="32667"/>
                    <a:pt x="141871" y="47773"/>
                  </a:cubicBezTo>
                  <a:lnTo>
                    <a:pt x="120551" y="52796"/>
                  </a:lnTo>
                  <a:cubicBezTo>
                    <a:pt x="116756" y="40890"/>
                    <a:pt x="111249" y="32221"/>
                    <a:pt x="104031" y="26789"/>
                  </a:cubicBezTo>
                  <a:cubicBezTo>
                    <a:pt x="96813" y="21356"/>
                    <a:pt x="87735" y="18640"/>
                    <a:pt x="76796" y="18640"/>
                  </a:cubicBezTo>
                  <a:cubicBezTo>
                    <a:pt x="64220" y="18640"/>
                    <a:pt x="53709" y="21654"/>
                    <a:pt x="45263" y="27682"/>
                  </a:cubicBezTo>
                  <a:cubicBezTo>
                    <a:pt x="36817" y="33709"/>
                    <a:pt x="30882" y="41802"/>
                    <a:pt x="27459" y="51959"/>
                  </a:cubicBezTo>
                  <a:cubicBezTo>
                    <a:pt x="24036" y="62117"/>
                    <a:pt x="22325" y="72590"/>
                    <a:pt x="22325" y="83381"/>
                  </a:cubicBezTo>
                  <a:cubicBezTo>
                    <a:pt x="22325" y="97296"/>
                    <a:pt x="24352" y="109444"/>
                    <a:pt x="28408" y="119825"/>
                  </a:cubicBezTo>
                  <a:cubicBezTo>
                    <a:pt x="32464" y="130206"/>
                    <a:pt x="38770" y="137963"/>
                    <a:pt x="47328" y="143098"/>
                  </a:cubicBezTo>
                  <a:cubicBezTo>
                    <a:pt x="55885" y="148232"/>
                    <a:pt x="65150" y="150800"/>
                    <a:pt x="75121" y="150800"/>
                  </a:cubicBezTo>
                  <a:cubicBezTo>
                    <a:pt x="87251" y="150800"/>
                    <a:pt x="97520" y="147302"/>
                    <a:pt x="105929" y="140307"/>
                  </a:cubicBezTo>
                  <a:cubicBezTo>
                    <a:pt x="114338" y="133312"/>
                    <a:pt x="120030" y="122932"/>
                    <a:pt x="123007" y="109165"/>
                  </a:cubicBezTo>
                  <a:lnTo>
                    <a:pt x="144661" y="114634"/>
                  </a:lnTo>
                  <a:cubicBezTo>
                    <a:pt x="140122" y="132419"/>
                    <a:pt x="131955" y="145981"/>
                    <a:pt x="120161" y="155320"/>
                  </a:cubicBezTo>
                  <a:cubicBezTo>
                    <a:pt x="108366" y="164659"/>
                    <a:pt x="93948" y="169329"/>
                    <a:pt x="76907" y="169329"/>
                  </a:cubicBezTo>
                  <a:cubicBezTo>
                    <a:pt x="59271" y="169329"/>
                    <a:pt x="44928" y="165738"/>
                    <a:pt x="33877" y="158557"/>
                  </a:cubicBezTo>
                  <a:cubicBezTo>
                    <a:pt x="22827" y="151376"/>
                    <a:pt x="14418" y="140977"/>
                    <a:pt x="8651" y="127359"/>
                  </a:cubicBezTo>
                  <a:cubicBezTo>
                    <a:pt x="2884" y="113741"/>
                    <a:pt x="0" y="99119"/>
                    <a:pt x="0" y="83492"/>
                  </a:cubicBezTo>
                  <a:cubicBezTo>
                    <a:pt x="0" y="66451"/>
                    <a:pt x="3256" y="51587"/>
                    <a:pt x="9767" y="38900"/>
                  </a:cubicBezTo>
                  <a:cubicBezTo>
                    <a:pt x="16279" y="26212"/>
                    <a:pt x="25543" y="16575"/>
                    <a:pt x="37561" y="9990"/>
                  </a:cubicBezTo>
                  <a:cubicBezTo>
                    <a:pt x="49579" y="3404"/>
                    <a:pt x="62806" y="111"/>
                    <a:pt x="77242" y="111"/>
                  </a:cubicBezTo>
                  <a:close/>
                  <a:moveTo>
                    <a:pt x="258999" y="0"/>
                  </a:moveTo>
                  <a:cubicBezTo>
                    <a:pt x="274105" y="0"/>
                    <a:pt x="287722" y="3609"/>
                    <a:pt x="299852" y="10827"/>
                  </a:cubicBezTo>
                  <a:cubicBezTo>
                    <a:pt x="311981" y="18045"/>
                    <a:pt x="321227" y="28109"/>
                    <a:pt x="327590" y="41020"/>
                  </a:cubicBezTo>
                  <a:cubicBezTo>
                    <a:pt x="333952" y="53931"/>
                    <a:pt x="337133" y="68572"/>
                    <a:pt x="337133" y="84943"/>
                  </a:cubicBezTo>
                  <a:cubicBezTo>
                    <a:pt x="337133" y="101538"/>
                    <a:pt x="333785" y="116383"/>
                    <a:pt x="327087" y="129480"/>
                  </a:cubicBezTo>
                  <a:cubicBezTo>
                    <a:pt x="320390" y="142577"/>
                    <a:pt x="310902" y="152493"/>
                    <a:pt x="298624" y="159227"/>
                  </a:cubicBezTo>
                  <a:cubicBezTo>
                    <a:pt x="286346" y="165962"/>
                    <a:pt x="273100" y="169329"/>
                    <a:pt x="258887" y="169329"/>
                  </a:cubicBezTo>
                  <a:cubicBezTo>
                    <a:pt x="243483" y="169329"/>
                    <a:pt x="229717" y="165608"/>
                    <a:pt x="217587" y="158167"/>
                  </a:cubicBezTo>
                  <a:cubicBezTo>
                    <a:pt x="205458" y="150725"/>
                    <a:pt x="196268" y="140568"/>
                    <a:pt x="190017" y="127694"/>
                  </a:cubicBezTo>
                  <a:cubicBezTo>
                    <a:pt x="183766" y="114820"/>
                    <a:pt x="180641" y="101203"/>
                    <a:pt x="180641" y="86841"/>
                  </a:cubicBezTo>
                  <a:cubicBezTo>
                    <a:pt x="180641" y="59680"/>
                    <a:pt x="187933" y="38416"/>
                    <a:pt x="202518" y="23049"/>
                  </a:cubicBezTo>
                  <a:cubicBezTo>
                    <a:pt x="217103" y="7683"/>
                    <a:pt x="235930" y="0"/>
                    <a:pt x="258999" y="0"/>
                  </a:cubicBezTo>
                  <a:close/>
                </a:path>
              </a:pathLst>
            </a:custGeom>
            <a:solidFill>
              <a:srgbClr val="DE2300">
                <a:alpha val="46000"/>
              </a:srgb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dist"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rgbClr val="DE2300">
                    <a:alpha val="46000"/>
                  </a:srgbClr>
                </a:solidFill>
                <a:effectLst/>
                <a:uLnTx/>
                <a:uFillTx/>
                <a:ea typeface="阿里巴巴普惠体 L"/>
              </a:endParaRPr>
            </a:p>
          </p:txBody>
        </p:sp>
        <p:cxnSp>
          <p:nvCxnSpPr>
            <p:cNvPr id="6" name="直接连接符 5">
              <a:extLst>
                <a:ext uri="{FF2B5EF4-FFF2-40B4-BE49-F238E27FC236}">
                  <a16:creationId xmlns:a16="http://schemas.microsoft.com/office/drawing/2014/main" id="{9D21E81C-5662-A649-0FF4-C79C371B2BB3}"/>
                </a:ext>
              </a:extLst>
            </p:cNvPr>
            <p:cNvCxnSpPr>
              <a:cxnSpLocks/>
            </p:cNvCxnSpPr>
            <p:nvPr/>
          </p:nvCxnSpPr>
          <p:spPr>
            <a:xfrm flipH="1">
              <a:off x="1491403" y="2064565"/>
              <a:ext cx="1127219" cy="1997219"/>
            </a:xfrm>
            <a:prstGeom prst="line">
              <a:avLst/>
            </a:prstGeom>
            <a:solidFill>
              <a:srgbClr val="DE2300"/>
            </a:solidFill>
            <a:ln w="6350" cap="flat" cmpd="sng" algn="ctr">
              <a:solidFill>
                <a:srgbClr val="DE2300"/>
              </a:solidFill>
              <a:prstDash val="solid"/>
              <a:miter lim="800000"/>
            </a:ln>
            <a:effectLst/>
          </p:spPr>
        </p:cxnSp>
      </p:grpSp>
    </p:spTree>
    <p:extLst>
      <p:ext uri="{BB962C8B-B14F-4D97-AF65-F5344CB8AC3E}">
        <p14:creationId xmlns:p14="http://schemas.microsoft.com/office/powerpoint/2010/main" val="7050008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内页">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B848FE1-6F4E-2085-A6A6-CCE61FA67CA8}"/>
              </a:ext>
            </a:extLst>
          </p:cNvPr>
          <p:cNvSpPr>
            <a:spLocks noGrp="1"/>
          </p:cNvSpPr>
          <p:nvPr>
            <p:ph type="title" hasCustomPrompt="1"/>
          </p:nvPr>
        </p:nvSpPr>
        <p:spPr>
          <a:xfrm>
            <a:off x="838200" y="2106884"/>
            <a:ext cx="10515600" cy="1006429"/>
          </a:xfrm>
          <a:prstGeom prst="rect">
            <a:avLst/>
          </a:prstGeom>
        </p:spPr>
        <p:txBody>
          <a:bodyPr anchor="b">
            <a:normAutofit/>
          </a:bodyPr>
          <a:lstStyle>
            <a:lvl1pPr marL="0" algn="ctr" defTabSz="914400" rtl="0" eaLnBrk="1" latinLnBrk="0" hangingPunct="1">
              <a:lnSpc>
                <a:spcPct val="100000"/>
              </a:lnSpc>
              <a:spcBef>
                <a:spcPct val="0"/>
              </a:spcBef>
              <a:buNone/>
              <a:defRPr lang="zh-CN" altLang="en-US" sz="5400" b="1" kern="1200" dirty="0">
                <a:gradFill flip="none" rotWithShape="1">
                  <a:gsLst>
                    <a:gs pos="100000">
                      <a:srgbClr val="B20320"/>
                    </a:gs>
                    <a:gs pos="55000">
                      <a:srgbClr val="DE2300"/>
                    </a:gs>
                  </a:gsLst>
                  <a:lin ang="16200000" scaled="1"/>
                  <a:tileRect/>
                </a:gradFill>
                <a:latin typeface="+mj-lt"/>
                <a:ea typeface="+mj-ea"/>
                <a:cs typeface="+mj-cs"/>
              </a:defRPr>
            </a:lvl1pPr>
          </a:lstStyle>
          <a:p>
            <a:r>
              <a:rPr lang="zh-CN" altLang="en-US" dirty="0"/>
              <a:t>输入标题</a:t>
            </a:r>
          </a:p>
        </p:txBody>
      </p:sp>
      <p:sp>
        <p:nvSpPr>
          <p:cNvPr id="3" name="文本占位符 7">
            <a:extLst>
              <a:ext uri="{FF2B5EF4-FFF2-40B4-BE49-F238E27FC236}">
                <a16:creationId xmlns:a16="http://schemas.microsoft.com/office/drawing/2014/main" id="{B89CCBCB-0F34-1B23-1CF5-899DE58F6A10}"/>
              </a:ext>
            </a:extLst>
          </p:cNvPr>
          <p:cNvSpPr>
            <a:spLocks noGrp="1"/>
          </p:cNvSpPr>
          <p:nvPr>
            <p:ph type="body" sz="quarter" idx="10" hasCustomPrompt="1"/>
          </p:nvPr>
        </p:nvSpPr>
        <p:spPr>
          <a:xfrm>
            <a:off x="838200" y="3331713"/>
            <a:ext cx="10515600" cy="709838"/>
          </a:xfrm>
          <a:prstGeom prst="rect">
            <a:avLst/>
          </a:prstGeom>
        </p:spPr>
        <p:txBody>
          <a:bodyPr anchor="ctr"/>
          <a:lstStyle>
            <a:lvl1pPr marL="0" indent="0" algn="ctr">
              <a:buNone/>
              <a:defRPr b="1"/>
            </a:lvl1pPr>
            <a:lvl2pPr marL="457200" indent="0">
              <a:buNone/>
              <a:defRPr/>
            </a:lvl2pPr>
          </a:lstStyle>
          <a:p>
            <a:pPr lvl="0"/>
            <a:r>
              <a:rPr lang="zh-CN" altLang="en-US" dirty="0"/>
              <a:t>输入作者姓名</a:t>
            </a:r>
          </a:p>
        </p:txBody>
      </p:sp>
    </p:spTree>
    <p:extLst>
      <p:ext uri="{BB962C8B-B14F-4D97-AF65-F5344CB8AC3E}">
        <p14:creationId xmlns:p14="http://schemas.microsoft.com/office/powerpoint/2010/main" val="14859742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空白页">
    <p:spTree>
      <p:nvGrpSpPr>
        <p:cNvPr id="1" name=""/>
        <p:cNvGrpSpPr/>
        <p:nvPr/>
      </p:nvGrpSpPr>
      <p:grpSpPr>
        <a:xfrm>
          <a:off x="0" y="0"/>
          <a:ext cx="0" cy="0"/>
          <a:chOff x="0" y="0"/>
          <a:chExt cx="0" cy="0"/>
        </a:xfrm>
      </p:grpSpPr>
      <p:pic>
        <p:nvPicPr>
          <p:cNvPr id="3" name="图片 2" descr="背景图案&#10;&#10;描述已自动生成">
            <a:extLst>
              <a:ext uri="{FF2B5EF4-FFF2-40B4-BE49-F238E27FC236}">
                <a16:creationId xmlns:a16="http://schemas.microsoft.com/office/drawing/2014/main" id="{B4CFEDA4-FB23-DB73-7C11-B03064E168B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403"/>
            <a:ext cx="12192000" cy="6857194"/>
          </a:xfrm>
          <a:prstGeom prst="rect">
            <a:avLst/>
          </a:prstGeom>
        </p:spPr>
      </p:pic>
      <p:sp>
        <p:nvSpPr>
          <p:cNvPr id="6" name="文本占位符 7">
            <a:extLst>
              <a:ext uri="{FF2B5EF4-FFF2-40B4-BE49-F238E27FC236}">
                <a16:creationId xmlns:a16="http://schemas.microsoft.com/office/drawing/2014/main" id="{63E6CDE8-5C2F-25FC-7D61-534BE4B573DC}"/>
              </a:ext>
            </a:extLst>
          </p:cNvPr>
          <p:cNvSpPr>
            <a:spLocks noGrp="1"/>
          </p:cNvSpPr>
          <p:nvPr>
            <p:ph type="body" sz="quarter" idx="10"/>
          </p:nvPr>
        </p:nvSpPr>
        <p:spPr>
          <a:xfrm>
            <a:off x="334963" y="260350"/>
            <a:ext cx="9600973" cy="430887"/>
          </a:xfrm>
          <a:prstGeom prst="rect">
            <a:avLst/>
          </a:prstGeom>
        </p:spPr>
        <p:txBody>
          <a:bodyPr wrap="square" lIns="0" tIns="0" rIns="0" bIns="0">
            <a:noAutofit/>
          </a:bodyPr>
          <a:lstStyle>
            <a:lvl1pPr marL="0" indent="0">
              <a:lnSpc>
                <a:spcPct val="100000"/>
              </a:lnSpc>
              <a:spcBef>
                <a:spcPts val="0"/>
              </a:spcBef>
              <a:buNone/>
              <a:defRPr sz="2800" b="1">
                <a:solidFill>
                  <a:srgbClr val="404040"/>
                </a:solidFill>
              </a:defRPr>
            </a:lvl1pPr>
          </a:lstStyle>
          <a:p>
            <a:pPr lvl="0"/>
            <a:r>
              <a:rPr lang="zh-CN" altLang="en-US" dirty="0"/>
              <a:t>单击此处编辑母版文本样式</a:t>
            </a:r>
          </a:p>
        </p:txBody>
      </p:sp>
      <p:sp>
        <p:nvSpPr>
          <p:cNvPr id="2" name="文本框 1">
            <a:extLst>
              <a:ext uri="{FF2B5EF4-FFF2-40B4-BE49-F238E27FC236}">
                <a16:creationId xmlns:a16="http://schemas.microsoft.com/office/drawing/2014/main" id="{C991F558-978C-3ECD-8924-DEA653ABF741}"/>
              </a:ext>
            </a:extLst>
          </p:cNvPr>
          <p:cNvSpPr txBox="1"/>
          <p:nvPr userDrawn="1"/>
        </p:nvSpPr>
        <p:spPr>
          <a:xfrm>
            <a:off x="11998507" y="5074059"/>
            <a:ext cx="88174" cy="1652179"/>
          </a:xfrm>
          <a:prstGeom prst="rect">
            <a:avLst/>
          </a:prstGeom>
          <a:noFill/>
        </p:spPr>
        <p:txBody>
          <a:bodyPr wrap="square" lIns="0" tIns="36000" rIns="0" bIns="0">
            <a:spAutoFit/>
          </a:bodyPr>
          <a:lstStyle/>
          <a:p>
            <a:pPr algn="l"/>
            <a:r>
              <a:rPr lang="zh-CN" altLang="en-US" sz="700" dirty="0">
                <a:solidFill>
                  <a:srgbClr val="404040"/>
                </a:solidFill>
              </a:rPr>
              <a:t>本资料仅限于回复专家的学术需求</a:t>
            </a:r>
          </a:p>
        </p:txBody>
      </p:sp>
      <p:sp>
        <p:nvSpPr>
          <p:cNvPr id="8" name="Slide Number Placeholder 5">
            <a:extLst>
              <a:ext uri="{FF2B5EF4-FFF2-40B4-BE49-F238E27FC236}">
                <a16:creationId xmlns:a16="http://schemas.microsoft.com/office/drawing/2014/main" id="{A23664AA-4B88-1D1F-D053-6FC4291EE651}"/>
              </a:ext>
            </a:extLst>
          </p:cNvPr>
          <p:cNvSpPr txBox="1">
            <a:spLocks/>
          </p:cNvSpPr>
          <p:nvPr userDrawn="1"/>
        </p:nvSpPr>
        <p:spPr>
          <a:xfrm>
            <a:off x="11564576" y="6445204"/>
            <a:ext cx="323850" cy="323849"/>
          </a:xfrm>
          <a:prstGeom prst="rect">
            <a:avLst/>
          </a:prstGeom>
        </p:spPr>
        <p:txBody>
          <a:bodyPr lIns="0" tIns="0" rIns="0" bIns="0" anchor="ctr"/>
          <a:lstStyle>
            <a:defPPr>
              <a:defRPr lang="zh-CN"/>
            </a:defPPr>
            <a:lvl1pPr marL="0" algn="ctr" defTabSz="914400" rtl="0" eaLnBrk="1" latinLnBrk="0" hangingPunct="1">
              <a:defRPr sz="90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AEEDBFE-9E96-6945-BE20-0A000DB5BFA0}" type="slidenum">
              <a:rPr lang="en-GB" sz="800" smtClean="0">
                <a:solidFill>
                  <a:schemeClr val="bg1">
                    <a:lumMod val="50000"/>
                  </a:schemeClr>
                </a:solidFill>
                <a:latin typeface="+mn-lt"/>
              </a:rPr>
              <a:pPr/>
              <a:t>‹#›</a:t>
            </a:fld>
            <a:endParaRPr lang="en-GB" sz="800" dirty="0">
              <a:solidFill>
                <a:schemeClr val="bg1">
                  <a:lumMod val="50000"/>
                </a:schemeClr>
              </a:solidFill>
              <a:latin typeface="+mn-lt"/>
            </a:endParaRPr>
          </a:p>
        </p:txBody>
      </p:sp>
      <p:sp>
        <p:nvSpPr>
          <p:cNvPr id="9" name="文本占位符 9">
            <a:extLst>
              <a:ext uri="{FF2B5EF4-FFF2-40B4-BE49-F238E27FC236}">
                <a16:creationId xmlns:a16="http://schemas.microsoft.com/office/drawing/2014/main" id="{8F941038-E6CA-2F24-C8AC-DB58E687DE01}"/>
              </a:ext>
            </a:extLst>
          </p:cNvPr>
          <p:cNvSpPr>
            <a:spLocks noGrp="1"/>
          </p:cNvSpPr>
          <p:nvPr>
            <p:ph type="body" sz="quarter" idx="11" hasCustomPrompt="1"/>
          </p:nvPr>
        </p:nvSpPr>
        <p:spPr>
          <a:xfrm>
            <a:off x="1759132" y="6365967"/>
            <a:ext cx="6818812" cy="329248"/>
          </a:xfrm>
          <a:prstGeom prst="rect">
            <a:avLst/>
          </a:prstGeom>
        </p:spPr>
        <p:txBody>
          <a:bodyPr lIns="0" tIns="0" rIns="0" bIns="0" anchor="b" anchorCtr="0">
            <a:normAutofit/>
          </a:bodyPr>
          <a:lstStyle>
            <a:lvl1pPr marL="0" indent="0">
              <a:lnSpc>
                <a:spcPct val="100000"/>
              </a:lnSpc>
              <a:spcBef>
                <a:spcPts val="0"/>
              </a:spcBef>
              <a:buNone/>
              <a:defRPr sz="800">
                <a:solidFill>
                  <a:schemeClr val="bg1">
                    <a:lumMod val="50000"/>
                  </a:schemeClr>
                </a:solidFill>
              </a:defRPr>
            </a:lvl1pPr>
          </a:lstStyle>
          <a:p>
            <a:pPr lvl="0"/>
            <a:r>
              <a:rPr lang="zh-CN" altLang="en-US" dirty="0"/>
              <a:t>输入参考文献</a:t>
            </a:r>
          </a:p>
        </p:txBody>
      </p:sp>
      <p:sp>
        <p:nvSpPr>
          <p:cNvPr id="10" name="文本占位符 9">
            <a:extLst>
              <a:ext uri="{FF2B5EF4-FFF2-40B4-BE49-F238E27FC236}">
                <a16:creationId xmlns:a16="http://schemas.microsoft.com/office/drawing/2014/main" id="{622E182D-C0F7-47DF-803C-EEBA640B7474}"/>
              </a:ext>
            </a:extLst>
          </p:cNvPr>
          <p:cNvSpPr>
            <a:spLocks noGrp="1"/>
          </p:cNvSpPr>
          <p:nvPr>
            <p:ph type="body" sz="quarter" idx="12" hasCustomPrompt="1"/>
          </p:nvPr>
        </p:nvSpPr>
        <p:spPr>
          <a:xfrm>
            <a:off x="8743407" y="6365967"/>
            <a:ext cx="2717074" cy="329248"/>
          </a:xfrm>
          <a:prstGeom prst="rect">
            <a:avLst/>
          </a:prstGeom>
        </p:spPr>
        <p:txBody>
          <a:bodyPr lIns="0" tIns="0" rIns="0" bIns="0" anchor="b" anchorCtr="0">
            <a:normAutofit/>
          </a:bodyPr>
          <a:lstStyle>
            <a:lvl1pPr marL="0" indent="0" algn="r">
              <a:lnSpc>
                <a:spcPct val="100000"/>
              </a:lnSpc>
              <a:spcBef>
                <a:spcPts val="0"/>
              </a:spcBef>
              <a:buNone/>
              <a:defRPr sz="800">
                <a:solidFill>
                  <a:schemeClr val="bg1">
                    <a:lumMod val="50000"/>
                  </a:schemeClr>
                </a:solidFill>
              </a:defRPr>
            </a:lvl1pPr>
          </a:lstStyle>
          <a:p>
            <a:pPr lvl="0"/>
            <a:r>
              <a:rPr lang="zh-CN" altLang="en-US" dirty="0"/>
              <a:t>输入参考文献</a:t>
            </a:r>
          </a:p>
        </p:txBody>
      </p:sp>
    </p:spTree>
    <p:extLst>
      <p:ext uri="{BB962C8B-B14F-4D97-AF65-F5344CB8AC3E}">
        <p14:creationId xmlns:p14="http://schemas.microsoft.com/office/powerpoint/2010/main" val="2653353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结尾页">
    <p:spTree>
      <p:nvGrpSpPr>
        <p:cNvPr id="1" name=""/>
        <p:cNvGrpSpPr/>
        <p:nvPr/>
      </p:nvGrpSpPr>
      <p:grpSpPr>
        <a:xfrm>
          <a:off x="0" y="0"/>
          <a:ext cx="0" cy="0"/>
          <a:chOff x="0" y="0"/>
          <a:chExt cx="0" cy="0"/>
        </a:xfrm>
      </p:grpSpPr>
      <p:pic>
        <p:nvPicPr>
          <p:cNvPr id="2" name="图片 1" descr="背景图案&#10;&#10;描述已自动生成">
            <a:extLst>
              <a:ext uri="{FF2B5EF4-FFF2-40B4-BE49-F238E27FC236}">
                <a16:creationId xmlns:a16="http://schemas.microsoft.com/office/drawing/2014/main" id="{74CC6547-FF8F-369F-7CE2-AFBDF57EE01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403"/>
            <a:ext cx="12192000" cy="6857194"/>
          </a:xfrm>
          <a:prstGeom prst="rect">
            <a:avLst/>
          </a:prstGeom>
        </p:spPr>
      </p:pic>
      <p:sp>
        <p:nvSpPr>
          <p:cNvPr id="7" name="文本框 6">
            <a:extLst>
              <a:ext uri="{FF2B5EF4-FFF2-40B4-BE49-F238E27FC236}">
                <a16:creationId xmlns:a16="http://schemas.microsoft.com/office/drawing/2014/main" id="{5A262446-368A-CA11-714E-C2C1980B4B0B}"/>
              </a:ext>
            </a:extLst>
          </p:cNvPr>
          <p:cNvSpPr txBox="1"/>
          <p:nvPr userDrawn="1"/>
        </p:nvSpPr>
        <p:spPr>
          <a:xfrm>
            <a:off x="3049121" y="2105561"/>
            <a:ext cx="6098240" cy="1323439"/>
          </a:xfrm>
          <a:prstGeom prst="rect">
            <a:avLst/>
          </a:prstGeom>
          <a:noFill/>
        </p:spPr>
        <p:txBody>
          <a:bodyPr wrap="square">
            <a:spAutoFit/>
          </a:bodyPr>
          <a:lstStyle/>
          <a:p>
            <a:pPr algn="ctr"/>
            <a:r>
              <a:rPr lang="en-US" altLang="zh-CN" sz="8000" b="1" kern="1200" noProof="0" dirty="0">
                <a:gradFill flip="none" rotWithShape="1">
                  <a:gsLst>
                    <a:gs pos="100000">
                      <a:srgbClr val="B20320"/>
                    </a:gs>
                    <a:gs pos="55000">
                      <a:srgbClr val="DE2300"/>
                    </a:gs>
                  </a:gsLst>
                  <a:lin ang="16200000" scaled="1"/>
                  <a:tileRect/>
                </a:gradFill>
                <a:latin typeface="+mj-lt"/>
                <a:ea typeface="+mj-ea"/>
                <a:cs typeface="+mj-cs"/>
              </a:rPr>
              <a:t>THANKS</a:t>
            </a:r>
            <a:endParaRPr lang="zh-CN" altLang="en-US" sz="8000" b="1" kern="1200" dirty="0">
              <a:gradFill flip="none" rotWithShape="1">
                <a:gsLst>
                  <a:gs pos="100000">
                    <a:srgbClr val="B20320"/>
                  </a:gs>
                  <a:gs pos="55000">
                    <a:srgbClr val="DE2300"/>
                  </a:gs>
                </a:gsLst>
                <a:lin ang="16200000" scaled="1"/>
                <a:tileRect/>
              </a:gradFill>
              <a:latin typeface="+mj-lt"/>
              <a:ea typeface="+mj-ea"/>
              <a:cs typeface="+mj-cs"/>
            </a:endParaRPr>
          </a:p>
        </p:txBody>
      </p:sp>
      <p:sp>
        <p:nvSpPr>
          <p:cNvPr id="4" name="文本框 3">
            <a:extLst>
              <a:ext uri="{FF2B5EF4-FFF2-40B4-BE49-F238E27FC236}">
                <a16:creationId xmlns:a16="http://schemas.microsoft.com/office/drawing/2014/main" id="{459CB63C-1CCB-048A-4713-36DC8FB676FB}"/>
              </a:ext>
            </a:extLst>
          </p:cNvPr>
          <p:cNvSpPr txBox="1"/>
          <p:nvPr userDrawn="1"/>
        </p:nvSpPr>
        <p:spPr>
          <a:xfrm>
            <a:off x="11998507" y="5074059"/>
            <a:ext cx="88174" cy="1652179"/>
          </a:xfrm>
          <a:prstGeom prst="rect">
            <a:avLst/>
          </a:prstGeom>
          <a:noFill/>
        </p:spPr>
        <p:txBody>
          <a:bodyPr wrap="square" lIns="0" tIns="36000" rIns="0" bIns="0">
            <a:spAutoFit/>
          </a:bodyPr>
          <a:lstStyle/>
          <a:p>
            <a:pPr algn="l"/>
            <a:r>
              <a:rPr lang="zh-CN" altLang="en-US" sz="700" dirty="0">
                <a:solidFill>
                  <a:srgbClr val="404040"/>
                </a:solidFill>
              </a:rPr>
              <a:t>本资料仅限于回复专家的学术需求</a:t>
            </a:r>
          </a:p>
        </p:txBody>
      </p:sp>
      <p:sp>
        <p:nvSpPr>
          <p:cNvPr id="5" name="Slide Number Placeholder 5">
            <a:extLst>
              <a:ext uri="{FF2B5EF4-FFF2-40B4-BE49-F238E27FC236}">
                <a16:creationId xmlns:a16="http://schemas.microsoft.com/office/drawing/2014/main" id="{0DBE135C-BDE6-5127-A165-53E6CBAA08AA}"/>
              </a:ext>
            </a:extLst>
          </p:cNvPr>
          <p:cNvSpPr txBox="1">
            <a:spLocks/>
          </p:cNvSpPr>
          <p:nvPr userDrawn="1"/>
        </p:nvSpPr>
        <p:spPr>
          <a:xfrm>
            <a:off x="11564576" y="6445204"/>
            <a:ext cx="323850" cy="323849"/>
          </a:xfrm>
          <a:prstGeom prst="rect">
            <a:avLst/>
          </a:prstGeom>
        </p:spPr>
        <p:txBody>
          <a:bodyPr lIns="0" tIns="0" rIns="0" bIns="0" anchor="ctr"/>
          <a:lstStyle>
            <a:defPPr>
              <a:defRPr lang="zh-CN"/>
            </a:defPPr>
            <a:lvl1pPr marL="0" algn="ctr" defTabSz="914400" rtl="0" eaLnBrk="1" latinLnBrk="0" hangingPunct="1">
              <a:defRPr sz="90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AEEDBFE-9E96-6945-BE20-0A000DB5BFA0}" type="slidenum">
              <a:rPr lang="en-GB" sz="800" smtClean="0">
                <a:solidFill>
                  <a:schemeClr val="bg1">
                    <a:lumMod val="50000"/>
                  </a:schemeClr>
                </a:solidFill>
                <a:latin typeface="+mn-lt"/>
              </a:rPr>
              <a:pPr/>
              <a:t>‹#›</a:t>
            </a:fld>
            <a:endParaRPr lang="en-GB" sz="800" dirty="0">
              <a:solidFill>
                <a:schemeClr val="bg1">
                  <a:lumMod val="50000"/>
                </a:schemeClr>
              </a:solidFill>
              <a:latin typeface="+mn-lt"/>
            </a:endParaRPr>
          </a:p>
        </p:txBody>
      </p:sp>
    </p:spTree>
    <p:extLst>
      <p:ext uri="{BB962C8B-B14F-4D97-AF65-F5344CB8AC3E}">
        <p14:creationId xmlns:p14="http://schemas.microsoft.com/office/powerpoint/2010/main" val="34949984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标题页">
    <p:spTree>
      <p:nvGrpSpPr>
        <p:cNvPr id="1" name=""/>
        <p:cNvGrpSpPr/>
        <p:nvPr/>
      </p:nvGrpSpPr>
      <p:grpSpPr>
        <a:xfrm>
          <a:off x="0" y="0"/>
          <a:ext cx="0" cy="0"/>
          <a:chOff x="0" y="0"/>
          <a:chExt cx="0" cy="0"/>
        </a:xfrm>
      </p:grpSpPr>
      <p:pic>
        <p:nvPicPr>
          <p:cNvPr id="6" name="图片 5" descr="背景图案&#10;&#10;描述已自动生成">
            <a:extLst>
              <a:ext uri="{FF2B5EF4-FFF2-40B4-BE49-F238E27FC236}">
                <a16:creationId xmlns:a16="http://schemas.microsoft.com/office/drawing/2014/main" id="{C78B46DF-366A-68DC-572A-BF1AF6E6AE7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403"/>
            <a:ext cx="12192000" cy="6857194"/>
          </a:xfrm>
          <a:prstGeom prst="rect">
            <a:avLst/>
          </a:prstGeom>
        </p:spPr>
      </p:pic>
      <p:sp>
        <p:nvSpPr>
          <p:cNvPr id="2" name="标题 1">
            <a:extLst>
              <a:ext uri="{FF2B5EF4-FFF2-40B4-BE49-F238E27FC236}">
                <a16:creationId xmlns:a16="http://schemas.microsoft.com/office/drawing/2014/main" id="{AB47E3C2-948D-58A4-E27B-D889E99B5509}"/>
              </a:ext>
            </a:extLst>
          </p:cNvPr>
          <p:cNvSpPr>
            <a:spLocks noGrp="1"/>
          </p:cNvSpPr>
          <p:nvPr>
            <p:ph type="title" hasCustomPrompt="1"/>
          </p:nvPr>
        </p:nvSpPr>
        <p:spPr>
          <a:xfrm>
            <a:off x="838200" y="2106884"/>
            <a:ext cx="10515600" cy="1006429"/>
          </a:xfrm>
          <a:prstGeom prst="rect">
            <a:avLst/>
          </a:prstGeom>
        </p:spPr>
        <p:txBody>
          <a:bodyPr anchor="b">
            <a:normAutofit/>
          </a:bodyPr>
          <a:lstStyle>
            <a:lvl1pPr marL="0" algn="ctr" defTabSz="914400" rtl="0" eaLnBrk="1" latinLnBrk="0" hangingPunct="1">
              <a:lnSpc>
                <a:spcPct val="100000"/>
              </a:lnSpc>
              <a:spcBef>
                <a:spcPct val="0"/>
              </a:spcBef>
              <a:buNone/>
              <a:defRPr lang="zh-CN" altLang="en-US" sz="5400" b="1" kern="1200" dirty="0">
                <a:gradFill flip="none" rotWithShape="1">
                  <a:gsLst>
                    <a:gs pos="100000">
                      <a:srgbClr val="B20320"/>
                    </a:gs>
                    <a:gs pos="55000">
                      <a:srgbClr val="DE2300"/>
                    </a:gs>
                  </a:gsLst>
                  <a:lin ang="16200000" scaled="1"/>
                  <a:tileRect/>
                </a:gradFill>
                <a:latin typeface="+mj-lt"/>
                <a:ea typeface="+mj-ea"/>
                <a:cs typeface="+mj-cs"/>
              </a:defRPr>
            </a:lvl1pPr>
          </a:lstStyle>
          <a:p>
            <a:r>
              <a:rPr lang="zh-CN" altLang="en-US" dirty="0"/>
              <a:t>输入标题</a:t>
            </a:r>
          </a:p>
        </p:txBody>
      </p:sp>
      <p:sp>
        <p:nvSpPr>
          <p:cNvPr id="8" name="文本占位符 7">
            <a:extLst>
              <a:ext uri="{FF2B5EF4-FFF2-40B4-BE49-F238E27FC236}">
                <a16:creationId xmlns:a16="http://schemas.microsoft.com/office/drawing/2014/main" id="{E16742CE-9551-1145-77CE-981C060D0C5A}"/>
              </a:ext>
            </a:extLst>
          </p:cNvPr>
          <p:cNvSpPr>
            <a:spLocks noGrp="1"/>
          </p:cNvSpPr>
          <p:nvPr>
            <p:ph type="body" sz="quarter" idx="10" hasCustomPrompt="1"/>
          </p:nvPr>
        </p:nvSpPr>
        <p:spPr>
          <a:xfrm>
            <a:off x="838200" y="3331713"/>
            <a:ext cx="10515600" cy="709838"/>
          </a:xfrm>
          <a:prstGeom prst="rect">
            <a:avLst/>
          </a:prstGeom>
        </p:spPr>
        <p:txBody>
          <a:bodyPr anchor="ctr"/>
          <a:lstStyle>
            <a:lvl1pPr marL="0" indent="0" algn="ctr">
              <a:buNone/>
              <a:defRPr b="1"/>
            </a:lvl1pPr>
            <a:lvl2pPr marL="457200" indent="0">
              <a:buNone/>
              <a:defRPr/>
            </a:lvl2pPr>
          </a:lstStyle>
          <a:p>
            <a:pPr lvl="0"/>
            <a:r>
              <a:rPr lang="zh-CN" altLang="en-US" dirty="0"/>
              <a:t>输入作者姓名</a:t>
            </a:r>
          </a:p>
        </p:txBody>
      </p:sp>
      <p:sp>
        <p:nvSpPr>
          <p:cNvPr id="3" name="文本框 2">
            <a:extLst>
              <a:ext uri="{FF2B5EF4-FFF2-40B4-BE49-F238E27FC236}">
                <a16:creationId xmlns:a16="http://schemas.microsoft.com/office/drawing/2014/main" id="{78C19F46-D5E0-05BA-B616-6FF148FE6A7E}"/>
              </a:ext>
            </a:extLst>
          </p:cNvPr>
          <p:cNvSpPr txBox="1"/>
          <p:nvPr userDrawn="1"/>
        </p:nvSpPr>
        <p:spPr>
          <a:xfrm>
            <a:off x="11998507" y="5074059"/>
            <a:ext cx="88174" cy="1652179"/>
          </a:xfrm>
          <a:prstGeom prst="rect">
            <a:avLst/>
          </a:prstGeom>
          <a:noFill/>
        </p:spPr>
        <p:txBody>
          <a:bodyPr wrap="square" lIns="0" tIns="36000" rIns="0" bIns="0">
            <a:spAutoFit/>
          </a:bodyPr>
          <a:lstStyle/>
          <a:p>
            <a:pPr algn="l"/>
            <a:r>
              <a:rPr lang="zh-CN" altLang="en-US" sz="700" dirty="0">
                <a:solidFill>
                  <a:srgbClr val="404040"/>
                </a:solidFill>
              </a:rPr>
              <a:t>本资料仅限于回复专家的学术需求</a:t>
            </a:r>
          </a:p>
        </p:txBody>
      </p:sp>
      <p:sp>
        <p:nvSpPr>
          <p:cNvPr id="4" name="Slide Number Placeholder 5">
            <a:extLst>
              <a:ext uri="{FF2B5EF4-FFF2-40B4-BE49-F238E27FC236}">
                <a16:creationId xmlns:a16="http://schemas.microsoft.com/office/drawing/2014/main" id="{54657C69-2821-268D-B1CA-DF4A1B81A215}"/>
              </a:ext>
            </a:extLst>
          </p:cNvPr>
          <p:cNvSpPr txBox="1">
            <a:spLocks/>
          </p:cNvSpPr>
          <p:nvPr userDrawn="1"/>
        </p:nvSpPr>
        <p:spPr>
          <a:xfrm>
            <a:off x="11564576" y="6445293"/>
            <a:ext cx="323850" cy="323849"/>
          </a:xfrm>
          <a:prstGeom prst="rect">
            <a:avLst/>
          </a:prstGeom>
        </p:spPr>
        <p:txBody>
          <a:bodyPr lIns="0" tIns="0" rIns="0" bIns="0" anchor="ctr"/>
          <a:lstStyle>
            <a:defPPr>
              <a:defRPr lang="zh-CN"/>
            </a:defPPr>
            <a:lvl1pPr marL="0" algn="ctr" defTabSz="914400" rtl="0" eaLnBrk="1" latinLnBrk="0" hangingPunct="1">
              <a:defRPr sz="90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AEEDBFE-9E96-6945-BE20-0A000DB5BFA0}" type="slidenum">
              <a:rPr lang="en-GB" sz="800" smtClean="0">
                <a:solidFill>
                  <a:schemeClr val="bg1">
                    <a:lumMod val="50000"/>
                  </a:schemeClr>
                </a:solidFill>
                <a:latin typeface="+mn-lt"/>
              </a:rPr>
              <a:pPr/>
              <a:t>‹#›</a:t>
            </a:fld>
            <a:endParaRPr lang="en-GB" sz="800" dirty="0">
              <a:solidFill>
                <a:schemeClr val="bg1">
                  <a:lumMod val="50000"/>
                </a:schemeClr>
              </a:solidFill>
              <a:latin typeface="+mn-lt"/>
            </a:endParaRPr>
          </a:p>
        </p:txBody>
      </p:sp>
    </p:spTree>
    <p:extLst>
      <p:ext uri="{BB962C8B-B14F-4D97-AF65-F5344CB8AC3E}">
        <p14:creationId xmlns:p14="http://schemas.microsoft.com/office/powerpoint/2010/main" val="13347154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标题 1">
            <a:extLst>
              <a:ext uri="{FF2B5EF4-FFF2-40B4-BE49-F238E27FC236}">
                <a16:creationId xmlns:a16="http://schemas.microsoft.com/office/drawing/2014/main" id="{C0083A29-7412-02B3-61B6-255C3D609816}"/>
              </a:ext>
            </a:extLst>
          </p:cNvPr>
          <p:cNvSpPr>
            <a:spLocks noGrp="1"/>
          </p:cNvSpPr>
          <p:nvPr>
            <p:ph type="title" hasCustomPrompt="1"/>
          </p:nvPr>
        </p:nvSpPr>
        <p:spPr>
          <a:xfrm>
            <a:off x="838200" y="2106884"/>
            <a:ext cx="10515600" cy="1006429"/>
          </a:xfrm>
          <a:prstGeom prst="rect">
            <a:avLst/>
          </a:prstGeom>
        </p:spPr>
        <p:txBody>
          <a:bodyPr anchor="ctr">
            <a:normAutofit/>
          </a:bodyPr>
          <a:lstStyle>
            <a:lvl1pPr marL="0" algn="ctr" defTabSz="914400" rtl="0" eaLnBrk="1" latinLnBrk="0" hangingPunct="1">
              <a:lnSpc>
                <a:spcPct val="100000"/>
              </a:lnSpc>
              <a:spcBef>
                <a:spcPct val="0"/>
              </a:spcBef>
              <a:buNone/>
              <a:defRPr lang="zh-CN" altLang="en-US" sz="3200" b="1" kern="1200" dirty="0">
                <a:gradFill flip="none" rotWithShape="1">
                  <a:gsLst>
                    <a:gs pos="100000">
                      <a:srgbClr val="B20320"/>
                    </a:gs>
                    <a:gs pos="55000">
                      <a:srgbClr val="DE2300"/>
                    </a:gs>
                  </a:gsLst>
                  <a:lin ang="16200000" scaled="1"/>
                  <a:tileRect/>
                </a:gradFill>
                <a:latin typeface="+mj-lt"/>
                <a:ea typeface="+mj-ea"/>
                <a:cs typeface="+mj-cs"/>
              </a:defRPr>
            </a:lvl1pPr>
          </a:lstStyle>
          <a:p>
            <a:r>
              <a:rPr lang="zh-CN" altLang="en-US" dirty="0"/>
              <a:t>输入标题</a:t>
            </a:r>
          </a:p>
        </p:txBody>
      </p:sp>
      <p:sp>
        <p:nvSpPr>
          <p:cNvPr id="4" name="文本占位符 7">
            <a:extLst>
              <a:ext uri="{FF2B5EF4-FFF2-40B4-BE49-F238E27FC236}">
                <a16:creationId xmlns:a16="http://schemas.microsoft.com/office/drawing/2014/main" id="{EB73045E-13FA-FC0F-E175-100C8D107A27}"/>
              </a:ext>
            </a:extLst>
          </p:cNvPr>
          <p:cNvSpPr>
            <a:spLocks noGrp="1"/>
          </p:cNvSpPr>
          <p:nvPr>
            <p:ph type="body" sz="quarter" idx="10" hasCustomPrompt="1"/>
          </p:nvPr>
        </p:nvSpPr>
        <p:spPr>
          <a:xfrm>
            <a:off x="838200" y="3331713"/>
            <a:ext cx="10515600" cy="709838"/>
          </a:xfrm>
          <a:prstGeom prst="rect">
            <a:avLst/>
          </a:prstGeom>
        </p:spPr>
        <p:txBody>
          <a:bodyPr anchor="ctr"/>
          <a:lstStyle>
            <a:lvl1pPr marL="0" indent="0" algn="ctr">
              <a:buNone/>
              <a:defRPr sz="2000" b="1"/>
            </a:lvl1pPr>
            <a:lvl2pPr marL="457200" indent="0">
              <a:buNone/>
              <a:defRPr/>
            </a:lvl2pPr>
          </a:lstStyle>
          <a:p>
            <a:pPr lvl="0"/>
            <a:r>
              <a:rPr lang="zh-CN" altLang="en-US" dirty="0"/>
              <a:t>输入作者姓名</a:t>
            </a:r>
          </a:p>
        </p:txBody>
      </p:sp>
      <p:sp>
        <p:nvSpPr>
          <p:cNvPr id="2" name="文本占位符 7">
            <a:extLst>
              <a:ext uri="{FF2B5EF4-FFF2-40B4-BE49-F238E27FC236}">
                <a16:creationId xmlns:a16="http://schemas.microsoft.com/office/drawing/2014/main" id="{5F466521-3A97-7E6C-462D-21B9DD7FA3F0}"/>
              </a:ext>
            </a:extLst>
          </p:cNvPr>
          <p:cNvSpPr>
            <a:spLocks noGrp="1"/>
          </p:cNvSpPr>
          <p:nvPr>
            <p:ph type="body" sz="quarter" idx="11" hasCustomPrompt="1"/>
          </p:nvPr>
        </p:nvSpPr>
        <p:spPr>
          <a:xfrm>
            <a:off x="838200" y="4259951"/>
            <a:ext cx="10515600" cy="709838"/>
          </a:xfrm>
          <a:prstGeom prst="rect">
            <a:avLst/>
          </a:prstGeom>
        </p:spPr>
        <p:txBody>
          <a:bodyPr anchor="ctr"/>
          <a:lstStyle>
            <a:lvl1pPr marL="0" indent="0" algn="ctr">
              <a:buNone/>
              <a:defRPr sz="2000" b="1"/>
            </a:lvl1pPr>
            <a:lvl2pPr marL="457200" indent="0">
              <a:buNone/>
              <a:defRPr/>
            </a:lvl2pPr>
          </a:lstStyle>
          <a:p>
            <a:pPr lvl="0"/>
            <a:r>
              <a:rPr lang="zh-CN" altLang="en-US" dirty="0"/>
              <a:t>摘要号</a:t>
            </a:r>
            <a:r>
              <a:rPr lang="en-US" altLang="zh-CN" dirty="0"/>
              <a:t>-Oral Session /Poster Session /Plenary Session</a:t>
            </a:r>
            <a:endParaRPr lang="zh-CN" altLang="en-US" dirty="0"/>
          </a:p>
        </p:txBody>
      </p:sp>
    </p:spTree>
    <p:extLst>
      <p:ext uri="{BB962C8B-B14F-4D97-AF65-F5344CB8AC3E}">
        <p14:creationId xmlns:p14="http://schemas.microsoft.com/office/powerpoint/2010/main" val="21076977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空白页">
    <p:spTree>
      <p:nvGrpSpPr>
        <p:cNvPr id="1" name=""/>
        <p:cNvGrpSpPr/>
        <p:nvPr/>
      </p:nvGrpSpPr>
      <p:grpSpPr>
        <a:xfrm>
          <a:off x="0" y="0"/>
          <a:ext cx="0" cy="0"/>
          <a:chOff x="0" y="0"/>
          <a:chExt cx="0" cy="0"/>
        </a:xfrm>
      </p:grpSpPr>
      <p:pic>
        <p:nvPicPr>
          <p:cNvPr id="3" name="图片 2" descr="背景图案&#10;&#10;描述已自动生成">
            <a:extLst>
              <a:ext uri="{FF2B5EF4-FFF2-40B4-BE49-F238E27FC236}">
                <a16:creationId xmlns:a16="http://schemas.microsoft.com/office/drawing/2014/main" id="{B4CFEDA4-FB23-DB73-7C11-B03064E168B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403"/>
            <a:ext cx="12192000" cy="6857194"/>
          </a:xfrm>
          <a:prstGeom prst="rect">
            <a:avLst/>
          </a:prstGeom>
        </p:spPr>
      </p:pic>
      <p:sp>
        <p:nvSpPr>
          <p:cNvPr id="6" name="文本占位符 7">
            <a:extLst>
              <a:ext uri="{FF2B5EF4-FFF2-40B4-BE49-F238E27FC236}">
                <a16:creationId xmlns:a16="http://schemas.microsoft.com/office/drawing/2014/main" id="{63E6CDE8-5C2F-25FC-7D61-534BE4B573DC}"/>
              </a:ext>
            </a:extLst>
          </p:cNvPr>
          <p:cNvSpPr>
            <a:spLocks noGrp="1"/>
          </p:cNvSpPr>
          <p:nvPr>
            <p:ph type="body" sz="quarter" idx="10"/>
          </p:nvPr>
        </p:nvSpPr>
        <p:spPr>
          <a:xfrm>
            <a:off x="334963" y="260350"/>
            <a:ext cx="9600973" cy="430887"/>
          </a:xfrm>
          <a:prstGeom prst="rect">
            <a:avLst/>
          </a:prstGeom>
        </p:spPr>
        <p:txBody>
          <a:bodyPr wrap="square" lIns="0" tIns="0" rIns="0" bIns="0">
            <a:noAutofit/>
          </a:bodyPr>
          <a:lstStyle>
            <a:lvl1pPr marL="0" indent="0">
              <a:lnSpc>
                <a:spcPct val="100000"/>
              </a:lnSpc>
              <a:spcBef>
                <a:spcPts val="0"/>
              </a:spcBef>
              <a:buNone/>
              <a:defRPr sz="2800" b="1">
                <a:solidFill>
                  <a:srgbClr val="404040"/>
                </a:solidFill>
              </a:defRPr>
            </a:lvl1pPr>
          </a:lstStyle>
          <a:p>
            <a:pPr lvl="0"/>
            <a:r>
              <a:rPr lang="zh-CN" altLang="en-US" dirty="0"/>
              <a:t>单击此处编辑母版文本样式</a:t>
            </a:r>
          </a:p>
        </p:txBody>
      </p:sp>
      <p:sp>
        <p:nvSpPr>
          <p:cNvPr id="2" name="文本框 1">
            <a:extLst>
              <a:ext uri="{FF2B5EF4-FFF2-40B4-BE49-F238E27FC236}">
                <a16:creationId xmlns:a16="http://schemas.microsoft.com/office/drawing/2014/main" id="{C991F558-978C-3ECD-8924-DEA653ABF741}"/>
              </a:ext>
            </a:extLst>
          </p:cNvPr>
          <p:cNvSpPr txBox="1"/>
          <p:nvPr userDrawn="1"/>
        </p:nvSpPr>
        <p:spPr>
          <a:xfrm>
            <a:off x="11998507" y="5074059"/>
            <a:ext cx="88174" cy="1652179"/>
          </a:xfrm>
          <a:prstGeom prst="rect">
            <a:avLst/>
          </a:prstGeom>
          <a:noFill/>
        </p:spPr>
        <p:txBody>
          <a:bodyPr wrap="square" lIns="0" tIns="36000" rIns="0" bIns="0">
            <a:spAutoFit/>
          </a:bodyPr>
          <a:lstStyle/>
          <a:p>
            <a:pPr algn="l"/>
            <a:r>
              <a:rPr lang="zh-CN" altLang="en-US" sz="700" dirty="0">
                <a:solidFill>
                  <a:srgbClr val="404040"/>
                </a:solidFill>
              </a:rPr>
              <a:t>本资料仅限于回复专家的学术需求</a:t>
            </a:r>
          </a:p>
        </p:txBody>
      </p:sp>
      <p:sp>
        <p:nvSpPr>
          <p:cNvPr id="9" name="文本占位符 9">
            <a:extLst>
              <a:ext uri="{FF2B5EF4-FFF2-40B4-BE49-F238E27FC236}">
                <a16:creationId xmlns:a16="http://schemas.microsoft.com/office/drawing/2014/main" id="{8F941038-E6CA-2F24-C8AC-DB58E687DE01}"/>
              </a:ext>
            </a:extLst>
          </p:cNvPr>
          <p:cNvSpPr>
            <a:spLocks noGrp="1"/>
          </p:cNvSpPr>
          <p:nvPr>
            <p:ph type="body" sz="quarter" idx="11" hasCustomPrompt="1"/>
          </p:nvPr>
        </p:nvSpPr>
        <p:spPr>
          <a:xfrm>
            <a:off x="5074376" y="6396990"/>
            <a:ext cx="6818812" cy="329248"/>
          </a:xfrm>
          <a:prstGeom prst="rect">
            <a:avLst/>
          </a:prstGeom>
        </p:spPr>
        <p:txBody>
          <a:bodyPr lIns="0" tIns="0" rIns="0" bIns="0" anchor="b" anchorCtr="0">
            <a:normAutofit/>
          </a:bodyPr>
          <a:lstStyle>
            <a:lvl1pPr marL="0" indent="0" algn="r">
              <a:lnSpc>
                <a:spcPct val="100000"/>
              </a:lnSpc>
              <a:spcBef>
                <a:spcPts val="0"/>
              </a:spcBef>
              <a:buNone/>
              <a:defRPr sz="1000">
                <a:solidFill>
                  <a:schemeClr val="tx1"/>
                </a:solidFill>
                <a:latin typeface="+mn-lt"/>
                <a:cs typeface="Calibri" panose="020F0502020204030204" pitchFamily="34" charset="0"/>
              </a:defRPr>
            </a:lvl1pPr>
          </a:lstStyle>
          <a:p>
            <a:pPr lvl="0"/>
            <a:r>
              <a:rPr lang="en-US" altLang="zh-CN" dirty="0"/>
              <a:t>2023 ASCO abstract#</a:t>
            </a:r>
            <a:endParaRPr lang="zh-CN" altLang="en-US" dirty="0"/>
          </a:p>
        </p:txBody>
      </p:sp>
      <p:sp>
        <p:nvSpPr>
          <p:cNvPr id="5" name="文本占位符 7">
            <a:extLst>
              <a:ext uri="{FF2B5EF4-FFF2-40B4-BE49-F238E27FC236}">
                <a16:creationId xmlns:a16="http://schemas.microsoft.com/office/drawing/2014/main" id="{393E0E22-B248-DBC2-271C-1D2363AFAC57}"/>
              </a:ext>
            </a:extLst>
          </p:cNvPr>
          <p:cNvSpPr>
            <a:spLocks noGrp="1"/>
          </p:cNvSpPr>
          <p:nvPr>
            <p:ph type="body" sz="quarter" idx="12"/>
          </p:nvPr>
        </p:nvSpPr>
        <p:spPr>
          <a:xfrm>
            <a:off x="801688" y="1079500"/>
            <a:ext cx="10499589" cy="4902200"/>
          </a:xfrm>
          <a:prstGeom prst="rect">
            <a:avLst/>
          </a:prstGeom>
        </p:spPr>
        <p:txBody>
          <a:bodyPr wrap="square" lIns="0" tIns="0" rIns="0" bIns="0">
            <a:noAutofit/>
          </a:bodyPr>
          <a:lstStyle>
            <a:lvl1pPr marL="0" indent="0">
              <a:lnSpc>
                <a:spcPct val="100000"/>
              </a:lnSpc>
              <a:spcBef>
                <a:spcPts val="0"/>
              </a:spcBef>
              <a:buNone/>
              <a:defRPr sz="2000" b="0">
                <a:solidFill>
                  <a:srgbClr val="404040"/>
                </a:solidFill>
              </a:defRPr>
            </a:lvl1pPr>
          </a:lstStyle>
          <a:p>
            <a:pPr lvl="0"/>
            <a:r>
              <a:rPr lang="zh-CN" altLang="en-US" dirty="0"/>
              <a:t>单击此处编辑母版文本样式</a:t>
            </a:r>
          </a:p>
        </p:txBody>
      </p:sp>
    </p:spTree>
    <p:extLst>
      <p:ext uri="{BB962C8B-B14F-4D97-AF65-F5344CB8AC3E}">
        <p14:creationId xmlns:p14="http://schemas.microsoft.com/office/powerpoint/2010/main" val="20042695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结尾页">
    <p:spTree>
      <p:nvGrpSpPr>
        <p:cNvPr id="1" name=""/>
        <p:cNvGrpSpPr/>
        <p:nvPr/>
      </p:nvGrpSpPr>
      <p:grpSpPr>
        <a:xfrm>
          <a:off x="0" y="0"/>
          <a:ext cx="0" cy="0"/>
          <a:chOff x="0" y="0"/>
          <a:chExt cx="0" cy="0"/>
        </a:xfrm>
      </p:grpSpPr>
      <p:pic>
        <p:nvPicPr>
          <p:cNvPr id="2" name="图片 1" descr="背景图案&#10;&#10;描述已自动生成">
            <a:extLst>
              <a:ext uri="{FF2B5EF4-FFF2-40B4-BE49-F238E27FC236}">
                <a16:creationId xmlns:a16="http://schemas.microsoft.com/office/drawing/2014/main" id="{74CC6547-FF8F-369F-7CE2-AFBDF57EE01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403"/>
            <a:ext cx="12192000" cy="6857194"/>
          </a:xfrm>
          <a:prstGeom prst="rect">
            <a:avLst/>
          </a:prstGeom>
        </p:spPr>
      </p:pic>
      <p:sp>
        <p:nvSpPr>
          <p:cNvPr id="7" name="文本框 6">
            <a:extLst>
              <a:ext uri="{FF2B5EF4-FFF2-40B4-BE49-F238E27FC236}">
                <a16:creationId xmlns:a16="http://schemas.microsoft.com/office/drawing/2014/main" id="{5A262446-368A-CA11-714E-C2C1980B4B0B}"/>
              </a:ext>
            </a:extLst>
          </p:cNvPr>
          <p:cNvSpPr txBox="1"/>
          <p:nvPr userDrawn="1"/>
        </p:nvSpPr>
        <p:spPr>
          <a:xfrm>
            <a:off x="3049121" y="2105561"/>
            <a:ext cx="6098240" cy="1323439"/>
          </a:xfrm>
          <a:prstGeom prst="rect">
            <a:avLst/>
          </a:prstGeom>
          <a:noFill/>
        </p:spPr>
        <p:txBody>
          <a:bodyPr wrap="square">
            <a:spAutoFit/>
          </a:bodyPr>
          <a:lstStyle/>
          <a:p>
            <a:pPr algn="ctr"/>
            <a:r>
              <a:rPr lang="en-US" altLang="zh-CN" sz="8000" b="1" kern="1200" noProof="0" dirty="0">
                <a:gradFill flip="none" rotWithShape="1">
                  <a:gsLst>
                    <a:gs pos="100000">
                      <a:srgbClr val="B20320"/>
                    </a:gs>
                    <a:gs pos="55000">
                      <a:srgbClr val="DE2300"/>
                    </a:gs>
                  </a:gsLst>
                  <a:lin ang="16200000" scaled="1"/>
                  <a:tileRect/>
                </a:gradFill>
                <a:latin typeface="+mj-lt"/>
                <a:ea typeface="+mj-ea"/>
                <a:cs typeface="+mj-cs"/>
              </a:rPr>
              <a:t>THANKS</a:t>
            </a:r>
            <a:endParaRPr lang="zh-CN" altLang="en-US" sz="8000" b="1" kern="1200" dirty="0">
              <a:gradFill flip="none" rotWithShape="1">
                <a:gsLst>
                  <a:gs pos="100000">
                    <a:srgbClr val="B20320"/>
                  </a:gs>
                  <a:gs pos="55000">
                    <a:srgbClr val="DE2300"/>
                  </a:gs>
                </a:gsLst>
                <a:lin ang="16200000" scaled="1"/>
                <a:tileRect/>
              </a:gradFill>
              <a:latin typeface="+mj-lt"/>
              <a:ea typeface="+mj-ea"/>
              <a:cs typeface="+mj-cs"/>
            </a:endParaRPr>
          </a:p>
        </p:txBody>
      </p:sp>
      <p:sp>
        <p:nvSpPr>
          <p:cNvPr id="4" name="文本框 3">
            <a:extLst>
              <a:ext uri="{FF2B5EF4-FFF2-40B4-BE49-F238E27FC236}">
                <a16:creationId xmlns:a16="http://schemas.microsoft.com/office/drawing/2014/main" id="{459CB63C-1CCB-048A-4713-36DC8FB676FB}"/>
              </a:ext>
            </a:extLst>
          </p:cNvPr>
          <p:cNvSpPr txBox="1"/>
          <p:nvPr userDrawn="1"/>
        </p:nvSpPr>
        <p:spPr>
          <a:xfrm>
            <a:off x="11998507" y="5074059"/>
            <a:ext cx="88174" cy="1652179"/>
          </a:xfrm>
          <a:prstGeom prst="rect">
            <a:avLst/>
          </a:prstGeom>
          <a:noFill/>
        </p:spPr>
        <p:txBody>
          <a:bodyPr wrap="square" lIns="0" tIns="36000" rIns="0" bIns="0">
            <a:spAutoFit/>
          </a:bodyPr>
          <a:lstStyle/>
          <a:p>
            <a:pPr algn="l"/>
            <a:r>
              <a:rPr lang="zh-CN" altLang="en-US" sz="700" dirty="0">
                <a:solidFill>
                  <a:srgbClr val="404040"/>
                </a:solidFill>
              </a:rPr>
              <a:t>本资料仅限于回复专家的学术需求</a:t>
            </a:r>
          </a:p>
        </p:txBody>
      </p:sp>
      <p:sp>
        <p:nvSpPr>
          <p:cNvPr id="5" name="Slide Number Placeholder 5">
            <a:extLst>
              <a:ext uri="{FF2B5EF4-FFF2-40B4-BE49-F238E27FC236}">
                <a16:creationId xmlns:a16="http://schemas.microsoft.com/office/drawing/2014/main" id="{0DBE135C-BDE6-5127-A165-53E6CBAA08AA}"/>
              </a:ext>
            </a:extLst>
          </p:cNvPr>
          <p:cNvSpPr txBox="1">
            <a:spLocks/>
          </p:cNvSpPr>
          <p:nvPr userDrawn="1"/>
        </p:nvSpPr>
        <p:spPr>
          <a:xfrm>
            <a:off x="11564576" y="6445204"/>
            <a:ext cx="323850" cy="323849"/>
          </a:xfrm>
          <a:prstGeom prst="rect">
            <a:avLst/>
          </a:prstGeom>
        </p:spPr>
        <p:txBody>
          <a:bodyPr lIns="0" tIns="0" rIns="0" bIns="0" anchor="ctr"/>
          <a:lstStyle>
            <a:defPPr>
              <a:defRPr lang="zh-CN"/>
            </a:defPPr>
            <a:lvl1pPr marL="0" algn="ctr" defTabSz="914400" rtl="0" eaLnBrk="1" latinLnBrk="0" hangingPunct="1">
              <a:defRPr sz="90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AEEDBFE-9E96-6945-BE20-0A000DB5BFA0}" type="slidenum">
              <a:rPr lang="en-GB" sz="800" smtClean="0">
                <a:solidFill>
                  <a:schemeClr val="bg1">
                    <a:lumMod val="50000"/>
                  </a:schemeClr>
                </a:solidFill>
                <a:latin typeface="+mn-lt"/>
              </a:rPr>
              <a:pPr/>
              <a:t>‹#›</a:t>
            </a:fld>
            <a:endParaRPr lang="en-GB" sz="800" dirty="0">
              <a:solidFill>
                <a:schemeClr val="bg1">
                  <a:lumMod val="50000"/>
                </a:schemeClr>
              </a:solidFill>
              <a:latin typeface="+mn-lt"/>
            </a:endParaRPr>
          </a:p>
        </p:txBody>
      </p:sp>
    </p:spTree>
    <p:extLst>
      <p:ext uri="{BB962C8B-B14F-4D97-AF65-F5344CB8AC3E}">
        <p14:creationId xmlns:p14="http://schemas.microsoft.com/office/powerpoint/2010/main" val="880349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标题 1">
            <a:extLst>
              <a:ext uri="{FF2B5EF4-FFF2-40B4-BE49-F238E27FC236}">
                <a16:creationId xmlns:a16="http://schemas.microsoft.com/office/drawing/2014/main" id="{C0083A29-7412-02B3-61B6-255C3D609816}"/>
              </a:ext>
            </a:extLst>
          </p:cNvPr>
          <p:cNvSpPr>
            <a:spLocks noGrp="1"/>
          </p:cNvSpPr>
          <p:nvPr>
            <p:ph type="title" hasCustomPrompt="1"/>
          </p:nvPr>
        </p:nvSpPr>
        <p:spPr>
          <a:xfrm>
            <a:off x="838200" y="2106884"/>
            <a:ext cx="10515600" cy="1006429"/>
          </a:xfrm>
          <a:prstGeom prst="rect">
            <a:avLst/>
          </a:prstGeom>
        </p:spPr>
        <p:txBody>
          <a:bodyPr anchor="ctr">
            <a:normAutofit/>
          </a:bodyPr>
          <a:lstStyle>
            <a:lvl1pPr marL="0" algn="ctr" defTabSz="914400" rtl="0" eaLnBrk="1" latinLnBrk="0" hangingPunct="1">
              <a:lnSpc>
                <a:spcPct val="100000"/>
              </a:lnSpc>
              <a:spcBef>
                <a:spcPct val="0"/>
              </a:spcBef>
              <a:buNone/>
              <a:defRPr lang="zh-CN" altLang="en-US" sz="3200" b="1" kern="1200" dirty="0">
                <a:gradFill flip="none" rotWithShape="1">
                  <a:gsLst>
                    <a:gs pos="100000">
                      <a:srgbClr val="B20320"/>
                    </a:gs>
                    <a:gs pos="55000">
                      <a:srgbClr val="DE2300"/>
                    </a:gs>
                  </a:gsLst>
                  <a:lin ang="16200000" scaled="1"/>
                  <a:tileRect/>
                </a:gradFill>
                <a:latin typeface="+mj-lt"/>
                <a:ea typeface="+mj-ea"/>
                <a:cs typeface="+mj-cs"/>
              </a:defRPr>
            </a:lvl1pPr>
          </a:lstStyle>
          <a:p>
            <a:r>
              <a:rPr lang="zh-CN" altLang="en-US" dirty="0"/>
              <a:t>输入标题</a:t>
            </a:r>
          </a:p>
        </p:txBody>
      </p:sp>
      <p:sp>
        <p:nvSpPr>
          <p:cNvPr id="4" name="文本占位符 7">
            <a:extLst>
              <a:ext uri="{FF2B5EF4-FFF2-40B4-BE49-F238E27FC236}">
                <a16:creationId xmlns:a16="http://schemas.microsoft.com/office/drawing/2014/main" id="{EB73045E-13FA-FC0F-E175-100C8D107A27}"/>
              </a:ext>
            </a:extLst>
          </p:cNvPr>
          <p:cNvSpPr>
            <a:spLocks noGrp="1"/>
          </p:cNvSpPr>
          <p:nvPr>
            <p:ph type="body" sz="quarter" idx="10" hasCustomPrompt="1"/>
          </p:nvPr>
        </p:nvSpPr>
        <p:spPr>
          <a:xfrm>
            <a:off x="838200" y="3331713"/>
            <a:ext cx="10515600" cy="709838"/>
          </a:xfrm>
          <a:prstGeom prst="rect">
            <a:avLst/>
          </a:prstGeom>
        </p:spPr>
        <p:txBody>
          <a:bodyPr anchor="ctr"/>
          <a:lstStyle>
            <a:lvl1pPr marL="0" indent="0" algn="ctr">
              <a:buNone/>
              <a:defRPr sz="2000" b="1"/>
            </a:lvl1pPr>
            <a:lvl2pPr marL="457200" indent="0">
              <a:buNone/>
              <a:defRPr/>
            </a:lvl2pPr>
          </a:lstStyle>
          <a:p>
            <a:pPr lvl="0"/>
            <a:r>
              <a:rPr lang="zh-CN" altLang="en-US" dirty="0"/>
              <a:t>输入作者姓名</a:t>
            </a:r>
          </a:p>
        </p:txBody>
      </p:sp>
      <p:sp>
        <p:nvSpPr>
          <p:cNvPr id="2" name="文本占位符 7">
            <a:extLst>
              <a:ext uri="{FF2B5EF4-FFF2-40B4-BE49-F238E27FC236}">
                <a16:creationId xmlns:a16="http://schemas.microsoft.com/office/drawing/2014/main" id="{5F466521-3A97-7E6C-462D-21B9DD7FA3F0}"/>
              </a:ext>
            </a:extLst>
          </p:cNvPr>
          <p:cNvSpPr>
            <a:spLocks noGrp="1"/>
          </p:cNvSpPr>
          <p:nvPr>
            <p:ph type="body" sz="quarter" idx="11" hasCustomPrompt="1"/>
          </p:nvPr>
        </p:nvSpPr>
        <p:spPr>
          <a:xfrm>
            <a:off x="838200" y="4259951"/>
            <a:ext cx="10515600" cy="709838"/>
          </a:xfrm>
          <a:prstGeom prst="rect">
            <a:avLst/>
          </a:prstGeom>
        </p:spPr>
        <p:txBody>
          <a:bodyPr anchor="ctr"/>
          <a:lstStyle>
            <a:lvl1pPr marL="0" indent="0" algn="ctr">
              <a:buNone/>
              <a:defRPr sz="2000" b="1"/>
            </a:lvl1pPr>
            <a:lvl2pPr marL="457200" indent="0">
              <a:buNone/>
              <a:defRPr/>
            </a:lvl2pPr>
          </a:lstStyle>
          <a:p>
            <a:pPr lvl="0"/>
            <a:r>
              <a:rPr lang="zh-CN" altLang="en-US" dirty="0"/>
              <a:t>摘要号</a:t>
            </a:r>
            <a:r>
              <a:rPr lang="en-US" altLang="zh-CN" dirty="0"/>
              <a:t>-Oral Session /Poster Session /Plenary Session</a:t>
            </a:r>
            <a:endParaRPr lang="zh-CN" altLang="en-US" dirty="0"/>
          </a:p>
        </p:txBody>
      </p:sp>
    </p:spTree>
    <p:extLst>
      <p:ext uri="{BB962C8B-B14F-4D97-AF65-F5344CB8AC3E}">
        <p14:creationId xmlns:p14="http://schemas.microsoft.com/office/powerpoint/2010/main" val="6976023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空白页">
    <p:spTree>
      <p:nvGrpSpPr>
        <p:cNvPr id="1" name=""/>
        <p:cNvGrpSpPr/>
        <p:nvPr/>
      </p:nvGrpSpPr>
      <p:grpSpPr>
        <a:xfrm>
          <a:off x="0" y="0"/>
          <a:ext cx="0" cy="0"/>
          <a:chOff x="0" y="0"/>
          <a:chExt cx="0" cy="0"/>
        </a:xfrm>
      </p:grpSpPr>
      <p:pic>
        <p:nvPicPr>
          <p:cNvPr id="3" name="图片 2" descr="背景图案&#10;&#10;描述已自动生成">
            <a:extLst>
              <a:ext uri="{FF2B5EF4-FFF2-40B4-BE49-F238E27FC236}">
                <a16:creationId xmlns:a16="http://schemas.microsoft.com/office/drawing/2014/main" id="{B4CFEDA4-FB23-DB73-7C11-B03064E168B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403"/>
            <a:ext cx="12192000" cy="6857194"/>
          </a:xfrm>
          <a:prstGeom prst="rect">
            <a:avLst/>
          </a:prstGeom>
        </p:spPr>
      </p:pic>
      <p:sp>
        <p:nvSpPr>
          <p:cNvPr id="6" name="文本占位符 7">
            <a:extLst>
              <a:ext uri="{FF2B5EF4-FFF2-40B4-BE49-F238E27FC236}">
                <a16:creationId xmlns:a16="http://schemas.microsoft.com/office/drawing/2014/main" id="{63E6CDE8-5C2F-25FC-7D61-534BE4B573DC}"/>
              </a:ext>
            </a:extLst>
          </p:cNvPr>
          <p:cNvSpPr>
            <a:spLocks noGrp="1"/>
          </p:cNvSpPr>
          <p:nvPr>
            <p:ph type="body" sz="quarter" idx="10"/>
          </p:nvPr>
        </p:nvSpPr>
        <p:spPr>
          <a:xfrm>
            <a:off x="334963" y="260350"/>
            <a:ext cx="9600973" cy="430887"/>
          </a:xfrm>
          <a:prstGeom prst="rect">
            <a:avLst/>
          </a:prstGeom>
        </p:spPr>
        <p:txBody>
          <a:bodyPr wrap="square" lIns="0" tIns="0" rIns="0" bIns="0">
            <a:noAutofit/>
          </a:bodyPr>
          <a:lstStyle>
            <a:lvl1pPr marL="0" indent="0">
              <a:lnSpc>
                <a:spcPct val="100000"/>
              </a:lnSpc>
              <a:spcBef>
                <a:spcPts val="0"/>
              </a:spcBef>
              <a:buNone/>
              <a:defRPr sz="2800" b="1">
                <a:solidFill>
                  <a:srgbClr val="404040"/>
                </a:solidFill>
              </a:defRPr>
            </a:lvl1pPr>
          </a:lstStyle>
          <a:p>
            <a:pPr lvl="0"/>
            <a:r>
              <a:rPr lang="zh-CN" altLang="en-US" dirty="0"/>
              <a:t>单击此处编辑母版文本样式</a:t>
            </a:r>
          </a:p>
        </p:txBody>
      </p:sp>
      <p:sp>
        <p:nvSpPr>
          <p:cNvPr id="2" name="文本框 1">
            <a:extLst>
              <a:ext uri="{FF2B5EF4-FFF2-40B4-BE49-F238E27FC236}">
                <a16:creationId xmlns:a16="http://schemas.microsoft.com/office/drawing/2014/main" id="{C991F558-978C-3ECD-8924-DEA653ABF741}"/>
              </a:ext>
            </a:extLst>
          </p:cNvPr>
          <p:cNvSpPr txBox="1"/>
          <p:nvPr userDrawn="1"/>
        </p:nvSpPr>
        <p:spPr>
          <a:xfrm>
            <a:off x="11998507" y="5074059"/>
            <a:ext cx="88174" cy="1652179"/>
          </a:xfrm>
          <a:prstGeom prst="rect">
            <a:avLst/>
          </a:prstGeom>
          <a:noFill/>
        </p:spPr>
        <p:txBody>
          <a:bodyPr wrap="square" lIns="0" tIns="36000" rIns="0" bIns="0">
            <a:spAutoFit/>
          </a:bodyPr>
          <a:lstStyle/>
          <a:p>
            <a:pPr algn="l"/>
            <a:r>
              <a:rPr lang="zh-CN" altLang="en-US" sz="700" dirty="0">
                <a:solidFill>
                  <a:srgbClr val="404040"/>
                </a:solidFill>
              </a:rPr>
              <a:t>本资料仅限于回复专家的学术需求</a:t>
            </a:r>
          </a:p>
        </p:txBody>
      </p:sp>
      <p:sp>
        <p:nvSpPr>
          <p:cNvPr id="9" name="文本占位符 9">
            <a:extLst>
              <a:ext uri="{FF2B5EF4-FFF2-40B4-BE49-F238E27FC236}">
                <a16:creationId xmlns:a16="http://schemas.microsoft.com/office/drawing/2014/main" id="{8F941038-E6CA-2F24-C8AC-DB58E687DE01}"/>
              </a:ext>
            </a:extLst>
          </p:cNvPr>
          <p:cNvSpPr>
            <a:spLocks noGrp="1"/>
          </p:cNvSpPr>
          <p:nvPr>
            <p:ph type="body" sz="quarter" idx="11" hasCustomPrompt="1"/>
          </p:nvPr>
        </p:nvSpPr>
        <p:spPr>
          <a:xfrm>
            <a:off x="5074376" y="6396990"/>
            <a:ext cx="6818812" cy="329248"/>
          </a:xfrm>
          <a:prstGeom prst="rect">
            <a:avLst/>
          </a:prstGeom>
        </p:spPr>
        <p:txBody>
          <a:bodyPr lIns="0" tIns="0" rIns="0" bIns="0" anchor="b" anchorCtr="0">
            <a:normAutofit/>
          </a:bodyPr>
          <a:lstStyle>
            <a:lvl1pPr marL="0" indent="0" algn="r">
              <a:lnSpc>
                <a:spcPct val="100000"/>
              </a:lnSpc>
              <a:spcBef>
                <a:spcPts val="0"/>
              </a:spcBef>
              <a:buNone/>
              <a:defRPr sz="1000">
                <a:solidFill>
                  <a:schemeClr val="tx1"/>
                </a:solidFill>
                <a:latin typeface="+mn-lt"/>
                <a:cs typeface="Calibri" panose="020F0502020204030204" pitchFamily="34" charset="0"/>
              </a:defRPr>
            </a:lvl1pPr>
          </a:lstStyle>
          <a:p>
            <a:pPr lvl="0"/>
            <a:r>
              <a:rPr lang="en-US" altLang="zh-CN" dirty="0"/>
              <a:t>2023 ASCO abstract#</a:t>
            </a:r>
            <a:endParaRPr lang="zh-CN" altLang="en-US" dirty="0"/>
          </a:p>
        </p:txBody>
      </p:sp>
      <p:sp>
        <p:nvSpPr>
          <p:cNvPr id="5" name="文本占位符 7">
            <a:extLst>
              <a:ext uri="{FF2B5EF4-FFF2-40B4-BE49-F238E27FC236}">
                <a16:creationId xmlns:a16="http://schemas.microsoft.com/office/drawing/2014/main" id="{393E0E22-B248-DBC2-271C-1D2363AFAC57}"/>
              </a:ext>
            </a:extLst>
          </p:cNvPr>
          <p:cNvSpPr>
            <a:spLocks noGrp="1"/>
          </p:cNvSpPr>
          <p:nvPr>
            <p:ph type="body" sz="quarter" idx="12"/>
          </p:nvPr>
        </p:nvSpPr>
        <p:spPr>
          <a:xfrm>
            <a:off x="801688" y="1079500"/>
            <a:ext cx="10499589" cy="4902200"/>
          </a:xfrm>
          <a:prstGeom prst="rect">
            <a:avLst/>
          </a:prstGeom>
        </p:spPr>
        <p:txBody>
          <a:bodyPr wrap="square" lIns="0" tIns="0" rIns="0" bIns="0">
            <a:noAutofit/>
          </a:bodyPr>
          <a:lstStyle>
            <a:lvl1pPr marL="0" indent="0">
              <a:lnSpc>
                <a:spcPct val="100000"/>
              </a:lnSpc>
              <a:spcBef>
                <a:spcPts val="0"/>
              </a:spcBef>
              <a:buNone/>
              <a:defRPr sz="2000" b="0">
                <a:solidFill>
                  <a:srgbClr val="404040"/>
                </a:solidFill>
              </a:defRPr>
            </a:lvl1pPr>
          </a:lstStyle>
          <a:p>
            <a:pPr lvl="0"/>
            <a:r>
              <a:rPr lang="zh-CN" altLang="en-US" dirty="0"/>
              <a:t>单击此处编辑母版文本样式</a:t>
            </a:r>
          </a:p>
        </p:txBody>
      </p:sp>
    </p:spTree>
    <p:extLst>
      <p:ext uri="{BB962C8B-B14F-4D97-AF65-F5344CB8AC3E}">
        <p14:creationId xmlns:p14="http://schemas.microsoft.com/office/powerpoint/2010/main" val="38925422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结尾页">
    <p:spTree>
      <p:nvGrpSpPr>
        <p:cNvPr id="1" name=""/>
        <p:cNvGrpSpPr/>
        <p:nvPr/>
      </p:nvGrpSpPr>
      <p:grpSpPr>
        <a:xfrm>
          <a:off x="0" y="0"/>
          <a:ext cx="0" cy="0"/>
          <a:chOff x="0" y="0"/>
          <a:chExt cx="0" cy="0"/>
        </a:xfrm>
      </p:grpSpPr>
      <p:pic>
        <p:nvPicPr>
          <p:cNvPr id="2" name="图片 1" descr="背景图案&#10;&#10;描述已自动生成">
            <a:extLst>
              <a:ext uri="{FF2B5EF4-FFF2-40B4-BE49-F238E27FC236}">
                <a16:creationId xmlns:a16="http://schemas.microsoft.com/office/drawing/2014/main" id="{74CC6547-FF8F-369F-7CE2-AFBDF57EE01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403"/>
            <a:ext cx="12192000" cy="6857194"/>
          </a:xfrm>
          <a:prstGeom prst="rect">
            <a:avLst/>
          </a:prstGeom>
        </p:spPr>
      </p:pic>
      <p:sp>
        <p:nvSpPr>
          <p:cNvPr id="7" name="文本框 6">
            <a:extLst>
              <a:ext uri="{FF2B5EF4-FFF2-40B4-BE49-F238E27FC236}">
                <a16:creationId xmlns:a16="http://schemas.microsoft.com/office/drawing/2014/main" id="{5A262446-368A-CA11-714E-C2C1980B4B0B}"/>
              </a:ext>
            </a:extLst>
          </p:cNvPr>
          <p:cNvSpPr txBox="1"/>
          <p:nvPr userDrawn="1"/>
        </p:nvSpPr>
        <p:spPr>
          <a:xfrm>
            <a:off x="3049121" y="2105561"/>
            <a:ext cx="6098240" cy="1323439"/>
          </a:xfrm>
          <a:prstGeom prst="rect">
            <a:avLst/>
          </a:prstGeom>
          <a:noFill/>
        </p:spPr>
        <p:txBody>
          <a:bodyPr wrap="square">
            <a:spAutoFit/>
          </a:bodyPr>
          <a:lstStyle/>
          <a:p>
            <a:pPr algn="ctr"/>
            <a:r>
              <a:rPr lang="en-US" altLang="zh-CN" sz="8000" b="1" kern="1200" noProof="0" dirty="0">
                <a:gradFill flip="none" rotWithShape="1">
                  <a:gsLst>
                    <a:gs pos="100000">
                      <a:srgbClr val="B20320"/>
                    </a:gs>
                    <a:gs pos="55000">
                      <a:srgbClr val="DE2300"/>
                    </a:gs>
                  </a:gsLst>
                  <a:lin ang="16200000" scaled="1"/>
                  <a:tileRect/>
                </a:gradFill>
                <a:latin typeface="+mj-lt"/>
                <a:ea typeface="+mj-ea"/>
                <a:cs typeface="+mj-cs"/>
              </a:rPr>
              <a:t>THANKS</a:t>
            </a:r>
            <a:endParaRPr lang="zh-CN" altLang="en-US" sz="8000" b="1" kern="1200" dirty="0">
              <a:gradFill flip="none" rotWithShape="1">
                <a:gsLst>
                  <a:gs pos="100000">
                    <a:srgbClr val="B20320"/>
                  </a:gs>
                  <a:gs pos="55000">
                    <a:srgbClr val="DE2300"/>
                  </a:gs>
                </a:gsLst>
                <a:lin ang="16200000" scaled="1"/>
                <a:tileRect/>
              </a:gradFill>
              <a:latin typeface="+mj-lt"/>
              <a:ea typeface="+mj-ea"/>
              <a:cs typeface="+mj-cs"/>
            </a:endParaRPr>
          </a:p>
        </p:txBody>
      </p:sp>
      <p:sp>
        <p:nvSpPr>
          <p:cNvPr id="4" name="文本框 3">
            <a:extLst>
              <a:ext uri="{FF2B5EF4-FFF2-40B4-BE49-F238E27FC236}">
                <a16:creationId xmlns:a16="http://schemas.microsoft.com/office/drawing/2014/main" id="{459CB63C-1CCB-048A-4713-36DC8FB676FB}"/>
              </a:ext>
            </a:extLst>
          </p:cNvPr>
          <p:cNvSpPr txBox="1"/>
          <p:nvPr userDrawn="1"/>
        </p:nvSpPr>
        <p:spPr>
          <a:xfrm>
            <a:off x="11998507" y="5074059"/>
            <a:ext cx="88174" cy="1652179"/>
          </a:xfrm>
          <a:prstGeom prst="rect">
            <a:avLst/>
          </a:prstGeom>
          <a:noFill/>
        </p:spPr>
        <p:txBody>
          <a:bodyPr wrap="square" lIns="0" tIns="36000" rIns="0" bIns="0">
            <a:spAutoFit/>
          </a:bodyPr>
          <a:lstStyle/>
          <a:p>
            <a:pPr algn="l"/>
            <a:r>
              <a:rPr lang="zh-CN" altLang="en-US" sz="700" dirty="0">
                <a:solidFill>
                  <a:srgbClr val="404040"/>
                </a:solidFill>
              </a:rPr>
              <a:t>本资料仅限于回复专家的学术需求</a:t>
            </a:r>
          </a:p>
        </p:txBody>
      </p:sp>
      <p:sp>
        <p:nvSpPr>
          <p:cNvPr id="5" name="Slide Number Placeholder 5">
            <a:extLst>
              <a:ext uri="{FF2B5EF4-FFF2-40B4-BE49-F238E27FC236}">
                <a16:creationId xmlns:a16="http://schemas.microsoft.com/office/drawing/2014/main" id="{0DBE135C-BDE6-5127-A165-53E6CBAA08AA}"/>
              </a:ext>
            </a:extLst>
          </p:cNvPr>
          <p:cNvSpPr txBox="1">
            <a:spLocks/>
          </p:cNvSpPr>
          <p:nvPr userDrawn="1"/>
        </p:nvSpPr>
        <p:spPr>
          <a:xfrm>
            <a:off x="11564576" y="6445204"/>
            <a:ext cx="323850" cy="323849"/>
          </a:xfrm>
          <a:prstGeom prst="rect">
            <a:avLst/>
          </a:prstGeom>
        </p:spPr>
        <p:txBody>
          <a:bodyPr lIns="0" tIns="0" rIns="0" bIns="0" anchor="ctr"/>
          <a:lstStyle>
            <a:defPPr>
              <a:defRPr lang="zh-CN"/>
            </a:defPPr>
            <a:lvl1pPr marL="0" algn="ctr" defTabSz="914400" rtl="0" eaLnBrk="1" latinLnBrk="0" hangingPunct="1">
              <a:defRPr sz="90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AEEDBFE-9E96-6945-BE20-0A000DB5BFA0}" type="slidenum">
              <a:rPr lang="en-GB" sz="800" smtClean="0">
                <a:solidFill>
                  <a:schemeClr val="bg1">
                    <a:lumMod val="50000"/>
                  </a:schemeClr>
                </a:solidFill>
                <a:latin typeface="+mn-lt"/>
              </a:rPr>
              <a:pPr/>
              <a:t>‹#›</a:t>
            </a:fld>
            <a:endParaRPr lang="en-GB" sz="800" dirty="0">
              <a:solidFill>
                <a:schemeClr val="bg1">
                  <a:lumMod val="50000"/>
                </a:schemeClr>
              </a:solidFill>
              <a:latin typeface="+mn-lt"/>
            </a:endParaRPr>
          </a:p>
        </p:txBody>
      </p:sp>
    </p:spTree>
    <p:extLst>
      <p:ext uri="{BB962C8B-B14F-4D97-AF65-F5344CB8AC3E}">
        <p14:creationId xmlns:p14="http://schemas.microsoft.com/office/powerpoint/2010/main" val="1232914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5" Type="http://schemas.openxmlformats.org/officeDocument/2006/relationships/image" Target="../media/image6.png"/><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图片 9" descr="背景图案&#10;&#10;描述已自动生成">
            <a:extLst>
              <a:ext uri="{FF2B5EF4-FFF2-40B4-BE49-F238E27FC236}">
                <a16:creationId xmlns:a16="http://schemas.microsoft.com/office/drawing/2014/main" id="{41C47F65-0087-3E94-932B-7C2B72C850C4}"/>
              </a:ext>
            </a:extLst>
          </p:cNvPr>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a:off x="0" y="403"/>
            <a:ext cx="12192000" cy="6857194"/>
          </a:xfrm>
          <a:prstGeom prst="rect">
            <a:avLst/>
          </a:prstGeom>
        </p:spPr>
      </p:pic>
      <p:grpSp>
        <p:nvGrpSpPr>
          <p:cNvPr id="29" name="组合 28">
            <a:extLst>
              <a:ext uri="{FF2B5EF4-FFF2-40B4-BE49-F238E27FC236}">
                <a16:creationId xmlns:a16="http://schemas.microsoft.com/office/drawing/2014/main" id="{5E1D565C-83B1-2AE0-C0CD-5BBBEBC30894}"/>
              </a:ext>
            </a:extLst>
          </p:cNvPr>
          <p:cNvGrpSpPr/>
          <p:nvPr userDrawn="1"/>
        </p:nvGrpSpPr>
        <p:grpSpPr>
          <a:xfrm>
            <a:off x="3352701" y="7504000"/>
            <a:ext cx="5486598" cy="598600"/>
            <a:chOff x="3352701" y="7504000"/>
            <a:chExt cx="5486598" cy="813774"/>
          </a:xfrm>
        </p:grpSpPr>
        <p:grpSp>
          <p:nvGrpSpPr>
            <p:cNvPr id="8" name="组合 7">
              <a:extLst>
                <a:ext uri="{FF2B5EF4-FFF2-40B4-BE49-F238E27FC236}">
                  <a16:creationId xmlns:a16="http://schemas.microsoft.com/office/drawing/2014/main" id="{E9C1852E-2EF1-E049-5306-103F8AFA473D}"/>
                </a:ext>
              </a:extLst>
            </p:cNvPr>
            <p:cNvGrpSpPr/>
            <p:nvPr userDrawn="1"/>
          </p:nvGrpSpPr>
          <p:grpSpPr>
            <a:xfrm>
              <a:off x="3352701" y="7504000"/>
              <a:ext cx="2671072" cy="813774"/>
              <a:chOff x="2363012" y="5730240"/>
              <a:chExt cx="4258942" cy="472440"/>
            </a:xfrm>
          </p:grpSpPr>
          <p:sp>
            <p:nvSpPr>
              <p:cNvPr id="23" name="矩形 22">
                <a:extLst>
                  <a:ext uri="{FF2B5EF4-FFF2-40B4-BE49-F238E27FC236}">
                    <a16:creationId xmlns:a16="http://schemas.microsoft.com/office/drawing/2014/main" id="{08E192F2-0D89-D1C9-775B-A8883F4FBB30}"/>
                  </a:ext>
                </a:extLst>
              </p:cNvPr>
              <p:cNvSpPr/>
              <p:nvPr/>
            </p:nvSpPr>
            <p:spPr>
              <a:xfrm>
                <a:off x="2363012" y="5730240"/>
                <a:ext cx="865216" cy="472440"/>
              </a:xfrm>
              <a:prstGeom prst="rect">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24" name="矩形 23">
                <a:extLst>
                  <a:ext uri="{FF2B5EF4-FFF2-40B4-BE49-F238E27FC236}">
                    <a16:creationId xmlns:a16="http://schemas.microsoft.com/office/drawing/2014/main" id="{1E95374F-38A8-9429-A081-0D3DE9E30ED6}"/>
                  </a:ext>
                </a:extLst>
              </p:cNvPr>
              <p:cNvSpPr/>
              <p:nvPr/>
            </p:nvSpPr>
            <p:spPr>
              <a:xfrm>
                <a:off x="3211444" y="5730240"/>
                <a:ext cx="865216" cy="472440"/>
              </a:xfrm>
              <a:prstGeom prst="rect">
                <a:avLst/>
              </a:prstGeom>
              <a:solidFill>
                <a:srgbClr val="DE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lumMod val="100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25" name="矩形 24">
                <a:extLst>
                  <a:ext uri="{FF2B5EF4-FFF2-40B4-BE49-F238E27FC236}">
                    <a16:creationId xmlns:a16="http://schemas.microsoft.com/office/drawing/2014/main" id="{25A66364-C218-998A-0731-F10E0031B369}"/>
                  </a:ext>
                </a:extLst>
              </p:cNvPr>
              <p:cNvSpPr/>
              <p:nvPr/>
            </p:nvSpPr>
            <p:spPr>
              <a:xfrm>
                <a:off x="4059875" y="5730240"/>
                <a:ext cx="865216" cy="472440"/>
              </a:xfrm>
              <a:prstGeom prst="rect">
                <a:avLst/>
              </a:prstGeom>
              <a:solidFill>
                <a:srgbClr val="F0877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lumMod val="100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26" name="矩形 25">
                <a:extLst>
                  <a:ext uri="{FF2B5EF4-FFF2-40B4-BE49-F238E27FC236}">
                    <a16:creationId xmlns:a16="http://schemas.microsoft.com/office/drawing/2014/main" id="{0416B748-F691-E3B7-9BC7-DD34E233977D}"/>
                  </a:ext>
                </a:extLst>
              </p:cNvPr>
              <p:cNvSpPr/>
              <p:nvPr/>
            </p:nvSpPr>
            <p:spPr>
              <a:xfrm>
                <a:off x="4908307" y="5730240"/>
                <a:ext cx="865216" cy="472440"/>
              </a:xfrm>
              <a:prstGeom prst="rect">
                <a:avLst/>
              </a:prstGeom>
              <a:solidFill>
                <a:srgbClr val="F4B7B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lumMod val="100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27" name="矩形 26">
                <a:extLst>
                  <a:ext uri="{FF2B5EF4-FFF2-40B4-BE49-F238E27FC236}">
                    <a16:creationId xmlns:a16="http://schemas.microsoft.com/office/drawing/2014/main" id="{E9F6D4A7-F5BE-9837-88A6-F7C3E47A1BE1}"/>
                  </a:ext>
                </a:extLst>
              </p:cNvPr>
              <p:cNvSpPr/>
              <p:nvPr/>
            </p:nvSpPr>
            <p:spPr>
              <a:xfrm>
                <a:off x="5756738" y="5730240"/>
                <a:ext cx="865216" cy="472440"/>
              </a:xfrm>
              <a:prstGeom prst="rect">
                <a:avLst/>
              </a:prstGeom>
              <a:solidFill>
                <a:srgbClr val="FFE5E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lumMod val="100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28" name="组合 27">
              <a:extLst>
                <a:ext uri="{FF2B5EF4-FFF2-40B4-BE49-F238E27FC236}">
                  <a16:creationId xmlns:a16="http://schemas.microsoft.com/office/drawing/2014/main" id="{A8A61F24-3661-04D9-67F5-7825D627485A}"/>
                </a:ext>
              </a:extLst>
            </p:cNvPr>
            <p:cNvGrpSpPr/>
            <p:nvPr userDrawn="1"/>
          </p:nvGrpSpPr>
          <p:grpSpPr>
            <a:xfrm>
              <a:off x="6170332" y="7504001"/>
              <a:ext cx="2668967" cy="813773"/>
              <a:chOff x="6170332" y="7504001"/>
              <a:chExt cx="2668967" cy="727606"/>
            </a:xfrm>
          </p:grpSpPr>
          <p:grpSp>
            <p:nvGrpSpPr>
              <p:cNvPr id="11" name="组合 10">
                <a:extLst>
                  <a:ext uri="{FF2B5EF4-FFF2-40B4-BE49-F238E27FC236}">
                    <a16:creationId xmlns:a16="http://schemas.microsoft.com/office/drawing/2014/main" id="{92A4C3C2-6303-587F-4E02-96E8471D8817}"/>
                  </a:ext>
                </a:extLst>
              </p:cNvPr>
              <p:cNvGrpSpPr/>
              <p:nvPr userDrawn="1"/>
            </p:nvGrpSpPr>
            <p:grpSpPr>
              <a:xfrm>
                <a:off x="6170332" y="7504001"/>
                <a:ext cx="2668967" cy="363803"/>
                <a:chOff x="7083227" y="2195299"/>
                <a:chExt cx="4255585" cy="328970"/>
              </a:xfrm>
            </p:grpSpPr>
            <p:sp>
              <p:nvSpPr>
                <p:cNvPr id="18" name="矩形 17">
                  <a:extLst>
                    <a:ext uri="{FF2B5EF4-FFF2-40B4-BE49-F238E27FC236}">
                      <a16:creationId xmlns:a16="http://schemas.microsoft.com/office/drawing/2014/main" id="{524360A0-404F-3291-6F27-D60877253F58}"/>
                    </a:ext>
                  </a:extLst>
                </p:cNvPr>
                <p:cNvSpPr/>
                <p:nvPr/>
              </p:nvSpPr>
              <p:spPr>
                <a:xfrm>
                  <a:off x="7083227" y="2195299"/>
                  <a:ext cx="865216" cy="328970"/>
                </a:xfrm>
                <a:prstGeom prst="rect">
                  <a:avLst/>
                </a:prstGeom>
                <a:solidFill>
                  <a:srgbClr val="40404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9" name="矩形 18">
                  <a:extLst>
                    <a:ext uri="{FF2B5EF4-FFF2-40B4-BE49-F238E27FC236}">
                      <a16:creationId xmlns:a16="http://schemas.microsoft.com/office/drawing/2014/main" id="{9A65AF01-9371-6B94-9302-7FDA3064FF81}"/>
                    </a:ext>
                  </a:extLst>
                </p:cNvPr>
                <p:cNvSpPr/>
                <p:nvPr/>
              </p:nvSpPr>
              <p:spPr>
                <a:xfrm>
                  <a:off x="7930819" y="2195299"/>
                  <a:ext cx="865216" cy="328970"/>
                </a:xfrm>
                <a:prstGeom prst="rect">
                  <a:avLst/>
                </a:prstGeom>
                <a:solidFill>
                  <a:schemeClr val="tx1">
                    <a:lumMod val="65000"/>
                    <a:lumOff val="3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320" b="0"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20" name="矩形 19">
                  <a:extLst>
                    <a:ext uri="{FF2B5EF4-FFF2-40B4-BE49-F238E27FC236}">
                      <a16:creationId xmlns:a16="http://schemas.microsoft.com/office/drawing/2014/main" id="{B3183FD1-580B-B28C-6063-6AA5D5B136BA}"/>
                    </a:ext>
                  </a:extLst>
                </p:cNvPr>
                <p:cNvSpPr/>
                <p:nvPr/>
              </p:nvSpPr>
              <p:spPr>
                <a:xfrm>
                  <a:off x="8778411" y="2195299"/>
                  <a:ext cx="865216" cy="328970"/>
                </a:xfrm>
                <a:prstGeom prst="rect">
                  <a:avLst/>
                </a:prstGeom>
                <a:solidFill>
                  <a:schemeClr val="tx1">
                    <a:lumMod val="50000"/>
                    <a:lumOff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40" b="0"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21" name="矩形 20">
                  <a:extLst>
                    <a:ext uri="{FF2B5EF4-FFF2-40B4-BE49-F238E27FC236}">
                      <a16:creationId xmlns:a16="http://schemas.microsoft.com/office/drawing/2014/main" id="{97E9D567-C400-A9FC-7D81-D8A85E49A1F9}"/>
                    </a:ext>
                  </a:extLst>
                </p:cNvPr>
                <p:cNvSpPr/>
                <p:nvPr/>
              </p:nvSpPr>
              <p:spPr>
                <a:xfrm>
                  <a:off x="9626003" y="2195299"/>
                  <a:ext cx="865216" cy="328970"/>
                </a:xfrm>
                <a:prstGeom prst="rect">
                  <a:avLst/>
                </a:prstGeom>
                <a:solidFill>
                  <a:schemeClr val="bg1">
                    <a:lumMod val="6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560" b="0"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22" name="矩形 21">
                  <a:extLst>
                    <a:ext uri="{FF2B5EF4-FFF2-40B4-BE49-F238E27FC236}">
                      <a16:creationId xmlns:a16="http://schemas.microsoft.com/office/drawing/2014/main" id="{101331D6-339F-1581-4C08-237D4757B6B0}"/>
                    </a:ext>
                  </a:extLst>
                </p:cNvPr>
                <p:cNvSpPr/>
                <p:nvPr/>
              </p:nvSpPr>
              <p:spPr>
                <a:xfrm>
                  <a:off x="10473596" y="2195299"/>
                  <a:ext cx="865216" cy="328970"/>
                </a:xfrm>
                <a:prstGeom prst="rect">
                  <a:avLst/>
                </a:prstGeom>
                <a:solidFill>
                  <a:schemeClr val="bg1">
                    <a:lumMod val="8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80" b="0"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12" name="组合 11">
                <a:extLst>
                  <a:ext uri="{FF2B5EF4-FFF2-40B4-BE49-F238E27FC236}">
                    <a16:creationId xmlns:a16="http://schemas.microsoft.com/office/drawing/2014/main" id="{FA7C6EB5-19C7-6C06-E3A2-327FEF423804}"/>
                  </a:ext>
                </a:extLst>
              </p:cNvPr>
              <p:cNvGrpSpPr/>
              <p:nvPr userDrawn="1"/>
            </p:nvGrpSpPr>
            <p:grpSpPr>
              <a:xfrm>
                <a:off x="6170333" y="7867804"/>
                <a:ext cx="2668966" cy="363803"/>
                <a:chOff x="7083228" y="2725380"/>
                <a:chExt cx="4255584" cy="328970"/>
              </a:xfrm>
            </p:grpSpPr>
            <p:sp>
              <p:nvSpPr>
                <p:cNvPr id="13" name="矩形 12">
                  <a:extLst>
                    <a:ext uri="{FF2B5EF4-FFF2-40B4-BE49-F238E27FC236}">
                      <a16:creationId xmlns:a16="http://schemas.microsoft.com/office/drawing/2014/main" id="{7594C085-AE76-780B-33F3-BA5A5E6F8155}"/>
                    </a:ext>
                  </a:extLst>
                </p:cNvPr>
                <p:cNvSpPr/>
                <p:nvPr/>
              </p:nvSpPr>
              <p:spPr>
                <a:xfrm>
                  <a:off x="7083228" y="2725380"/>
                  <a:ext cx="865216" cy="328970"/>
                </a:xfrm>
                <a:prstGeom prst="rect">
                  <a:avLst/>
                </a:prstGeom>
                <a:solidFill>
                  <a:srgbClr val="00255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4" name="矩形 13">
                  <a:extLst>
                    <a:ext uri="{FF2B5EF4-FFF2-40B4-BE49-F238E27FC236}">
                      <a16:creationId xmlns:a16="http://schemas.microsoft.com/office/drawing/2014/main" id="{E00C8F65-9F27-A928-1DD7-A3D3583A3E2E}"/>
                    </a:ext>
                  </a:extLst>
                </p:cNvPr>
                <p:cNvSpPr/>
                <p:nvPr/>
              </p:nvSpPr>
              <p:spPr>
                <a:xfrm>
                  <a:off x="7931660" y="2725380"/>
                  <a:ext cx="865216" cy="328970"/>
                </a:xfrm>
                <a:prstGeom prst="rect">
                  <a:avLst/>
                </a:prstGeom>
                <a:solidFill>
                  <a:srgbClr val="2D4C7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5" name="矩形 14">
                  <a:extLst>
                    <a:ext uri="{FF2B5EF4-FFF2-40B4-BE49-F238E27FC236}">
                      <a16:creationId xmlns:a16="http://schemas.microsoft.com/office/drawing/2014/main" id="{E0EA47E1-AC0D-55A8-30E1-64C0A6811293}"/>
                    </a:ext>
                  </a:extLst>
                </p:cNvPr>
                <p:cNvSpPr/>
                <p:nvPr/>
              </p:nvSpPr>
              <p:spPr>
                <a:xfrm>
                  <a:off x="8780091" y="2725380"/>
                  <a:ext cx="865216" cy="328970"/>
                </a:xfrm>
                <a:prstGeom prst="rect">
                  <a:avLst/>
                </a:prstGeom>
                <a:solidFill>
                  <a:srgbClr val="5B739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6" name="矩形 15">
                  <a:extLst>
                    <a:ext uri="{FF2B5EF4-FFF2-40B4-BE49-F238E27FC236}">
                      <a16:creationId xmlns:a16="http://schemas.microsoft.com/office/drawing/2014/main" id="{B992A21B-12C1-A182-7553-8FDEDC677F0D}"/>
                    </a:ext>
                  </a:extLst>
                </p:cNvPr>
                <p:cNvSpPr/>
                <p:nvPr/>
              </p:nvSpPr>
              <p:spPr>
                <a:xfrm>
                  <a:off x="9628523" y="2725380"/>
                  <a:ext cx="865216" cy="328970"/>
                </a:xfrm>
                <a:prstGeom prst="rect">
                  <a:avLst/>
                </a:prstGeom>
                <a:solidFill>
                  <a:srgbClr val="899AB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7" name="矩形 16">
                  <a:extLst>
                    <a:ext uri="{FF2B5EF4-FFF2-40B4-BE49-F238E27FC236}">
                      <a16:creationId xmlns:a16="http://schemas.microsoft.com/office/drawing/2014/main" id="{6BB34D1D-95B1-669B-F33A-AAF04ACBD04D}"/>
                    </a:ext>
                  </a:extLst>
                </p:cNvPr>
                <p:cNvSpPr/>
                <p:nvPr/>
              </p:nvSpPr>
              <p:spPr>
                <a:xfrm>
                  <a:off x="10473596" y="2725380"/>
                  <a:ext cx="865216" cy="328970"/>
                </a:xfrm>
                <a:prstGeom prst="rect">
                  <a:avLst/>
                </a:prstGeom>
                <a:solidFill>
                  <a:srgbClr val="E5E9E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grpSp>
      <p:sp>
        <p:nvSpPr>
          <p:cNvPr id="32" name="文本框 31">
            <a:extLst>
              <a:ext uri="{FF2B5EF4-FFF2-40B4-BE49-F238E27FC236}">
                <a16:creationId xmlns:a16="http://schemas.microsoft.com/office/drawing/2014/main" id="{36222647-9662-EE62-130D-D47D54B99282}"/>
              </a:ext>
            </a:extLst>
          </p:cNvPr>
          <p:cNvSpPr txBox="1"/>
          <p:nvPr userDrawn="1"/>
        </p:nvSpPr>
        <p:spPr>
          <a:xfrm>
            <a:off x="11998507" y="5074059"/>
            <a:ext cx="88174" cy="1652179"/>
          </a:xfrm>
          <a:prstGeom prst="rect">
            <a:avLst/>
          </a:prstGeom>
          <a:noFill/>
        </p:spPr>
        <p:txBody>
          <a:bodyPr wrap="square" lIns="0" tIns="36000" rIns="0" bIns="0">
            <a:spAutoFit/>
          </a:bodyPr>
          <a:lstStyle/>
          <a:p>
            <a:pPr algn="l"/>
            <a:r>
              <a:rPr lang="zh-CN" altLang="en-US" sz="700" dirty="0">
                <a:solidFill>
                  <a:srgbClr val="404040"/>
                </a:solidFill>
              </a:rPr>
              <a:t>本资料仅限于回复专家的学术需求</a:t>
            </a:r>
          </a:p>
        </p:txBody>
      </p:sp>
      <p:sp>
        <p:nvSpPr>
          <p:cNvPr id="2" name="Slide Number Placeholder 5">
            <a:extLst>
              <a:ext uri="{FF2B5EF4-FFF2-40B4-BE49-F238E27FC236}">
                <a16:creationId xmlns:a16="http://schemas.microsoft.com/office/drawing/2014/main" id="{D815ABEC-353E-8343-82C5-B0B4DA03CDC1}"/>
              </a:ext>
            </a:extLst>
          </p:cNvPr>
          <p:cNvSpPr txBox="1">
            <a:spLocks/>
          </p:cNvSpPr>
          <p:nvPr userDrawn="1"/>
        </p:nvSpPr>
        <p:spPr>
          <a:xfrm>
            <a:off x="11564576" y="6445204"/>
            <a:ext cx="323850" cy="323849"/>
          </a:xfrm>
          <a:prstGeom prst="rect">
            <a:avLst/>
          </a:prstGeom>
        </p:spPr>
        <p:txBody>
          <a:bodyPr lIns="0" tIns="0" rIns="0" bIns="0" anchor="ctr"/>
          <a:lstStyle>
            <a:defPPr>
              <a:defRPr lang="zh-CN"/>
            </a:defPPr>
            <a:lvl1pPr marL="0" algn="ctr" defTabSz="914400" rtl="0" eaLnBrk="1" latinLnBrk="0" hangingPunct="1">
              <a:defRPr sz="90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AEEDBFE-9E96-6945-BE20-0A000DB5BFA0}" type="slidenum">
              <a:rPr lang="en-GB" sz="800" smtClean="0">
                <a:solidFill>
                  <a:schemeClr val="bg1">
                    <a:lumMod val="50000"/>
                  </a:schemeClr>
                </a:solidFill>
                <a:latin typeface="+mn-lt"/>
              </a:rPr>
              <a:pPr/>
              <a:t>‹#›</a:t>
            </a:fld>
            <a:endParaRPr lang="en-GB" sz="800" dirty="0">
              <a:solidFill>
                <a:schemeClr val="bg1">
                  <a:lumMod val="50000"/>
                </a:schemeClr>
              </a:solidFill>
              <a:latin typeface="+mn-lt"/>
            </a:endParaRPr>
          </a:p>
        </p:txBody>
      </p:sp>
    </p:spTree>
    <p:extLst>
      <p:ext uri="{BB962C8B-B14F-4D97-AF65-F5344CB8AC3E}">
        <p14:creationId xmlns:p14="http://schemas.microsoft.com/office/powerpoint/2010/main" val="2908656335"/>
      </p:ext>
    </p:extLst>
  </p:cSld>
  <p:clrMap bg1="lt1" tx1="dk1" bg2="lt2" tx2="dk2" accent1="accent1" accent2="accent2" accent3="accent3" accent4="accent4" accent5="accent5" accent6="accent6" hlink="hlink" folHlink="folHlink"/>
  <p:sldLayoutIdLst>
    <p:sldLayoutId id="2147483649" r:id="rId1"/>
    <p:sldLayoutId id="2147483668" r:id="rId2"/>
    <p:sldLayoutId id="2147483673" r:id="rId3"/>
    <p:sldLayoutId id="2147483666" r:id="rId4"/>
    <p:sldLayoutId id="2147483664" r:id="rId5"/>
    <p:sldLayoutId id="2147483674" r:id="rId6"/>
  </p:sldLayoutIdLst>
  <p:hf sldNum="0" hdr="0" ftr="0" dt="0"/>
  <p:txStyles>
    <p:titleStyle>
      <a:lvl1pPr algn="l" defTabSz="914400" rtl="0" eaLnBrk="1" latinLnBrk="0" hangingPunct="1">
        <a:lnSpc>
          <a:spcPct val="90000"/>
        </a:lnSpc>
        <a:spcBef>
          <a:spcPct val="0"/>
        </a:spcBef>
        <a:buNone/>
        <a:defRPr sz="3200" b="1" kern="1200">
          <a:solidFill>
            <a:srgbClr val="404040"/>
          </a:solidFill>
          <a:latin typeface="Arial" panose="020B0604020202020204" pitchFamily="34" charset="0"/>
          <a:ea typeface="微软雅黑" panose="020B0503020204020204" pitchFamily="34" charset="-122"/>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4" userDrawn="1">
          <p15:clr>
            <a:srgbClr val="F26B43"/>
          </p15:clr>
        </p15:guide>
        <p15:guide id="2" pos="7469" userDrawn="1">
          <p15:clr>
            <a:srgbClr val="F26B43"/>
          </p15:clr>
        </p15:guide>
        <p15:guide id="3" pos="211" userDrawn="1">
          <p15:clr>
            <a:srgbClr val="F26B43"/>
          </p15:clr>
        </p15:guide>
        <p15:guide id="4" orient="horz" pos="422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图片 9" descr="背景图案&#10;&#10;描述已自动生成">
            <a:extLst>
              <a:ext uri="{FF2B5EF4-FFF2-40B4-BE49-F238E27FC236}">
                <a16:creationId xmlns:a16="http://schemas.microsoft.com/office/drawing/2014/main" id="{41C47F65-0087-3E94-932B-7C2B72C850C4}"/>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0" y="403"/>
            <a:ext cx="12192000" cy="6857194"/>
          </a:xfrm>
          <a:prstGeom prst="rect">
            <a:avLst/>
          </a:prstGeom>
        </p:spPr>
      </p:pic>
      <p:sp>
        <p:nvSpPr>
          <p:cNvPr id="32" name="文本框 31">
            <a:extLst>
              <a:ext uri="{FF2B5EF4-FFF2-40B4-BE49-F238E27FC236}">
                <a16:creationId xmlns:a16="http://schemas.microsoft.com/office/drawing/2014/main" id="{36222647-9662-EE62-130D-D47D54B99282}"/>
              </a:ext>
            </a:extLst>
          </p:cNvPr>
          <p:cNvSpPr txBox="1"/>
          <p:nvPr userDrawn="1"/>
        </p:nvSpPr>
        <p:spPr>
          <a:xfrm>
            <a:off x="11998507" y="5074059"/>
            <a:ext cx="88174" cy="1652179"/>
          </a:xfrm>
          <a:prstGeom prst="rect">
            <a:avLst/>
          </a:prstGeom>
          <a:noFill/>
        </p:spPr>
        <p:txBody>
          <a:bodyPr wrap="square" lIns="0" tIns="36000" rIns="0" bIns="0">
            <a:spAutoFit/>
          </a:bodyPr>
          <a:lstStyle/>
          <a:p>
            <a:pPr algn="l"/>
            <a:r>
              <a:rPr lang="zh-CN" altLang="en-US" sz="700" dirty="0">
                <a:solidFill>
                  <a:srgbClr val="404040"/>
                </a:solidFill>
              </a:rPr>
              <a:t>本资料仅限于回复专家的学术需求</a:t>
            </a:r>
          </a:p>
        </p:txBody>
      </p:sp>
      <p:sp>
        <p:nvSpPr>
          <p:cNvPr id="2" name="Slide Number Placeholder 5">
            <a:extLst>
              <a:ext uri="{FF2B5EF4-FFF2-40B4-BE49-F238E27FC236}">
                <a16:creationId xmlns:a16="http://schemas.microsoft.com/office/drawing/2014/main" id="{D815ABEC-353E-8343-82C5-B0B4DA03CDC1}"/>
              </a:ext>
            </a:extLst>
          </p:cNvPr>
          <p:cNvSpPr txBox="1">
            <a:spLocks/>
          </p:cNvSpPr>
          <p:nvPr userDrawn="1"/>
        </p:nvSpPr>
        <p:spPr>
          <a:xfrm>
            <a:off x="11564576" y="6445204"/>
            <a:ext cx="323850" cy="323849"/>
          </a:xfrm>
          <a:prstGeom prst="rect">
            <a:avLst/>
          </a:prstGeom>
        </p:spPr>
        <p:txBody>
          <a:bodyPr lIns="0" tIns="0" rIns="0" bIns="0" anchor="ctr"/>
          <a:lstStyle>
            <a:defPPr>
              <a:defRPr lang="zh-CN"/>
            </a:defPPr>
            <a:lvl1pPr marL="0" algn="ctr" defTabSz="914400" rtl="0" eaLnBrk="1" latinLnBrk="0" hangingPunct="1">
              <a:defRPr sz="90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AEEDBFE-9E96-6945-BE20-0A000DB5BFA0}" type="slidenum">
              <a:rPr lang="en-GB" sz="800" smtClean="0">
                <a:solidFill>
                  <a:schemeClr val="bg1">
                    <a:lumMod val="50000"/>
                  </a:schemeClr>
                </a:solidFill>
                <a:latin typeface="+mn-lt"/>
              </a:rPr>
              <a:pPr/>
              <a:t>‹#›</a:t>
            </a:fld>
            <a:endParaRPr lang="en-GB" sz="800" dirty="0">
              <a:solidFill>
                <a:schemeClr val="bg1">
                  <a:lumMod val="50000"/>
                </a:schemeClr>
              </a:solidFill>
              <a:latin typeface="+mn-lt"/>
            </a:endParaRPr>
          </a:p>
        </p:txBody>
      </p:sp>
    </p:spTree>
    <p:extLst>
      <p:ext uri="{BB962C8B-B14F-4D97-AF65-F5344CB8AC3E}">
        <p14:creationId xmlns:p14="http://schemas.microsoft.com/office/powerpoint/2010/main" val="3687067596"/>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Lst>
  <p:hf sldNum="0" hdr="0" ftr="0" dt="0"/>
  <p:txStyles>
    <p:titleStyle>
      <a:lvl1pPr algn="l" defTabSz="914400" rtl="0" eaLnBrk="1" latinLnBrk="0" hangingPunct="1">
        <a:lnSpc>
          <a:spcPct val="90000"/>
        </a:lnSpc>
        <a:spcBef>
          <a:spcPct val="0"/>
        </a:spcBef>
        <a:buNone/>
        <a:defRPr sz="3200" b="1" kern="1200">
          <a:solidFill>
            <a:srgbClr val="404040"/>
          </a:solidFill>
          <a:latin typeface="Arial" panose="020B0604020202020204" pitchFamily="34" charset="0"/>
          <a:ea typeface="微软雅黑" panose="020B0503020204020204" pitchFamily="34" charset="-122"/>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4">
          <p15:clr>
            <a:srgbClr val="F26B43"/>
          </p15:clr>
        </p15:guide>
        <p15:guide id="2" pos="7469">
          <p15:clr>
            <a:srgbClr val="F26B43"/>
          </p15:clr>
        </p15:guide>
        <p15:guide id="3" pos="211">
          <p15:clr>
            <a:srgbClr val="F26B43"/>
          </p15:clr>
        </p15:guide>
        <p15:guide id="4" orient="horz" pos="4224">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图片 9" descr="背景图案&#10;&#10;描述已自动生成">
            <a:extLst>
              <a:ext uri="{FF2B5EF4-FFF2-40B4-BE49-F238E27FC236}">
                <a16:creationId xmlns:a16="http://schemas.microsoft.com/office/drawing/2014/main" id="{41C47F65-0087-3E94-932B-7C2B72C850C4}"/>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0" y="403"/>
            <a:ext cx="12192000" cy="6857194"/>
          </a:xfrm>
          <a:prstGeom prst="rect">
            <a:avLst/>
          </a:prstGeom>
        </p:spPr>
      </p:pic>
      <p:sp>
        <p:nvSpPr>
          <p:cNvPr id="32" name="文本框 31">
            <a:extLst>
              <a:ext uri="{FF2B5EF4-FFF2-40B4-BE49-F238E27FC236}">
                <a16:creationId xmlns:a16="http://schemas.microsoft.com/office/drawing/2014/main" id="{36222647-9662-EE62-130D-D47D54B99282}"/>
              </a:ext>
            </a:extLst>
          </p:cNvPr>
          <p:cNvSpPr txBox="1"/>
          <p:nvPr userDrawn="1"/>
        </p:nvSpPr>
        <p:spPr>
          <a:xfrm>
            <a:off x="11998507" y="5074059"/>
            <a:ext cx="88174" cy="1652179"/>
          </a:xfrm>
          <a:prstGeom prst="rect">
            <a:avLst/>
          </a:prstGeom>
          <a:noFill/>
        </p:spPr>
        <p:txBody>
          <a:bodyPr wrap="square" lIns="0" tIns="36000" rIns="0" bIns="0">
            <a:spAutoFit/>
          </a:bodyPr>
          <a:lstStyle/>
          <a:p>
            <a:pPr algn="l"/>
            <a:r>
              <a:rPr lang="zh-CN" altLang="en-US" sz="700" dirty="0">
                <a:solidFill>
                  <a:srgbClr val="404040"/>
                </a:solidFill>
              </a:rPr>
              <a:t>本资料仅限于回复专家的学术需求</a:t>
            </a:r>
          </a:p>
        </p:txBody>
      </p:sp>
      <p:sp>
        <p:nvSpPr>
          <p:cNvPr id="2" name="Slide Number Placeholder 5">
            <a:extLst>
              <a:ext uri="{FF2B5EF4-FFF2-40B4-BE49-F238E27FC236}">
                <a16:creationId xmlns:a16="http://schemas.microsoft.com/office/drawing/2014/main" id="{D815ABEC-353E-8343-82C5-B0B4DA03CDC1}"/>
              </a:ext>
            </a:extLst>
          </p:cNvPr>
          <p:cNvSpPr txBox="1">
            <a:spLocks/>
          </p:cNvSpPr>
          <p:nvPr userDrawn="1"/>
        </p:nvSpPr>
        <p:spPr>
          <a:xfrm>
            <a:off x="11564576" y="6445204"/>
            <a:ext cx="323850" cy="323849"/>
          </a:xfrm>
          <a:prstGeom prst="rect">
            <a:avLst/>
          </a:prstGeom>
        </p:spPr>
        <p:txBody>
          <a:bodyPr lIns="0" tIns="0" rIns="0" bIns="0" anchor="ctr"/>
          <a:lstStyle>
            <a:defPPr>
              <a:defRPr lang="zh-CN"/>
            </a:defPPr>
            <a:lvl1pPr marL="0" algn="ctr" defTabSz="914400" rtl="0" eaLnBrk="1" latinLnBrk="0" hangingPunct="1">
              <a:defRPr sz="90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AEEDBFE-9E96-6945-BE20-0A000DB5BFA0}" type="slidenum">
              <a:rPr lang="en-GB" sz="800" smtClean="0">
                <a:solidFill>
                  <a:schemeClr val="bg1">
                    <a:lumMod val="50000"/>
                  </a:schemeClr>
                </a:solidFill>
                <a:latin typeface="+mn-lt"/>
              </a:rPr>
              <a:pPr/>
              <a:t>‹#›</a:t>
            </a:fld>
            <a:endParaRPr lang="en-GB" sz="800" dirty="0">
              <a:solidFill>
                <a:schemeClr val="bg1">
                  <a:lumMod val="50000"/>
                </a:schemeClr>
              </a:solidFill>
              <a:latin typeface="+mn-lt"/>
            </a:endParaRPr>
          </a:p>
        </p:txBody>
      </p:sp>
    </p:spTree>
    <p:extLst>
      <p:ext uri="{BB962C8B-B14F-4D97-AF65-F5344CB8AC3E}">
        <p14:creationId xmlns:p14="http://schemas.microsoft.com/office/powerpoint/2010/main" val="1071810419"/>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Lst>
  <p:hf sldNum="0" hdr="0" ftr="0" dt="0"/>
  <p:txStyles>
    <p:titleStyle>
      <a:lvl1pPr algn="l" defTabSz="914400" rtl="0" eaLnBrk="1" latinLnBrk="0" hangingPunct="1">
        <a:lnSpc>
          <a:spcPct val="90000"/>
        </a:lnSpc>
        <a:spcBef>
          <a:spcPct val="0"/>
        </a:spcBef>
        <a:buNone/>
        <a:defRPr sz="3200" b="1" kern="1200">
          <a:solidFill>
            <a:srgbClr val="404040"/>
          </a:solidFill>
          <a:latin typeface="Arial" panose="020B0604020202020204" pitchFamily="34" charset="0"/>
          <a:ea typeface="微软雅黑" panose="020B0503020204020204" pitchFamily="34" charset="-122"/>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4">
          <p15:clr>
            <a:srgbClr val="F26B43"/>
          </p15:clr>
        </p15:guide>
        <p15:guide id="2" pos="7469">
          <p15:clr>
            <a:srgbClr val="F26B43"/>
          </p15:clr>
        </p15:guide>
        <p15:guide id="3" pos="211">
          <p15:clr>
            <a:srgbClr val="F26B43"/>
          </p15:clr>
        </p15:guide>
        <p15:guide id="4" orient="horz" pos="422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8" Type="http://schemas.openxmlformats.org/officeDocument/2006/relationships/slide" Target="slide74.xml"/><Relationship Id="rId3" Type="http://schemas.openxmlformats.org/officeDocument/2006/relationships/slide" Target="slide17.xml"/><Relationship Id="rId7" Type="http://schemas.openxmlformats.org/officeDocument/2006/relationships/slide" Target="slide67.xml"/><Relationship Id="rId2" Type="http://schemas.openxmlformats.org/officeDocument/2006/relationships/slide" Target="slide6.xml"/><Relationship Id="rId1" Type="http://schemas.openxmlformats.org/officeDocument/2006/relationships/slideLayout" Target="../slideLayouts/slideLayout2.xml"/><Relationship Id="rId6" Type="http://schemas.openxmlformats.org/officeDocument/2006/relationships/slide" Target="slide56.xml"/><Relationship Id="rId5" Type="http://schemas.openxmlformats.org/officeDocument/2006/relationships/slide" Target="slide46.xml"/><Relationship Id="rId4" Type="http://schemas.openxmlformats.org/officeDocument/2006/relationships/slide" Target="slide32.xml"/></Relationships>
</file>

<file path=ppt/slides/_rels/slide4.xml.rels><?xml version="1.0" encoding="UTF-8" standalone="yes"?>
<Relationships xmlns="http://schemas.openxmlformats.org/package/2006/relationships"><Relationship Id="rId8" Type="http://schemas.openxmlformats.org/officeDocument/2006/relationships/slide" Target="slide196.xml"/><Relationship Id="rId13" Type="http://schemas.openxmlformats.org/officeDocument/2006/relationships/slide" Target="slide258.xml"/><Relationship Id="rId3" Type="http://schemas.openxmlformats.org/officeDocument/2006/relationships/slide" Target="slide104.xml"/><Relationship Id="rId7" Type="http://schemas.openxmlformats.org/officeDocument/2006/relationships/slide" Target="slide178.xml"/><Relationship Id="rId12" Type="http://schemas.openxmlformats.org/officeDocument/2006/relationships/slide" Target="slide251.xml"/><Relationship Id="rId2" Type="http://schemas.openxmlformats.org/officeDocument/2006/relationships/slide" Target="slide81.xml"/><Relationship Id="rId1" Type="http://schemas.openxmlformats.org/officeDocument/2006/relationships/slideLayout" Target="../slideLayouts/slideLayout2.xml"/><Relationship Id="rId6" Type="http://schemas.openxmlformats.org/officeDocument/2006/relationships/slide" Target="slide160.xml"/><Relationship Id="rId11" Type="http://schemas.openxmlformats.org/officeDocument/2006/relationships/slide" Target="slide245.xml"/><Relationship Id="rId5" Type="http://schemas.openxmlformats.org/officeDocument/2006/relationships/slide" Target="slide141.xml"/><Relationship Id="rId10" Type="http://schemas.openxmlformats.org/officeDocument/2006/relationships/slide" Target="slide225.xml"/><Relationship Id="rId4" Type="http://schemas.openxmlformats.org/officeDocument/2006/relationships/slide" Target="slide125.xml"/><Relationship Id="rId9" Type="http://schemas.openxmlformats.org/officeDocument/2006/relationships/slide" Target="slide211.xml"/><Relationship Id="rId14" Type="http://schemas.openxmlformats.org/officeDocument/2006/relationships/slide" Target="slide270.xml"/></Relationships>
</file>

<file path=ppt/slides/_rels/slide5.xml.rels><?xml version="1.0" encoding="UTF-8" standalone="yes"?>
<Relationships xmlns="http://schemas.openxmlformats.org/package/2006/relationships"><Relationship Id="rId8" Type="http://schemas.openxmlformats.org/officeDocument/2006/relationships/slide" Target="slide353.xml"/><Relationship Id="rId3" Type="http://schemas.openxmlformats.org/officeDocument/2006/relationships/slide" Target="slide292.xml"/><Relationship Id="rId7" Type="http://schemas.openxmlformats.org/officeDocument/2006/relationships/slide" Target="slide345.xml"/><Relationship Id="rId2" Type="http://schemas.openxmlformats.org/officeDocument/2006/relationships/slide" Target="slide280.xml"/><Relationship Id="rId1" Type="http://schemas.openxmlformats.org/officeDocument/2006/relationships/slideLayout" Target="../slideLayouts/slideLayout2.xml"/><Relationship Id="rId6" Type="http://schemas.openxmlformats.org/officeDocument/2006/relationships/slide" Target="slide331.xml"/><Relationship Id="rId5" Type="http://schemas.openxmlformats.org/officeDocument/2006/relationships/slide" Target="slide317.xml"/><Relationship Id="rId4" Type="http://schemas.openxmlformats.org/officeDocument/2006/relationships/slide" Target="slide302.xml"/><Relationship Id="rId9" Type="http://schemas.openxmlformats.org/officeDocument/2006/relationships/slide" Target="slide36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 Target="slide3.xml"/><Relationship Id="rId1" Type="http://schemas.openxmlformats.org/officeDocument/2006/relationships/slideLayout" Target="../slideLayouts/slideLayout8.xml"/><Relationship Id="rId4" Type="http://schemas.openxmlformats.org/officeDocument/2006/relationships/image" Target="../media/image17.sv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 Target="slide3.xml"/><Relationship Id="rId1" Type="http://schemas.openxmlformats.org/officeDocument/2006/relationships/slideLayout" Target="../slideLayouts/slideLayout8.xml"/><Relationship Id="rId4" Type="http://schemas.openxmlformats.org/officeDocument/2006/relationships/image" Target="../media/image17.sv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 Target="slide3.xml"/><Relationship Id="rId1" Type="http://schemas.openxmlformats.org/officeDocument/2006/relationships/slideLayout" Target="../slideLayouts/slideLayout8.xml"/><Relationship Id="rId4" Type="http://schemas.openxmlformats.org/officeDocument/2006/relationships/image" Target="../media/image17.svg"/></Relationships>
</file>

<file path=ppt/slides/_rels/slide4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 Target="slide3.xml"/><Relationship Id="rId1" Type="http://schemas.openxmlformats.org/officeDocument/2006/relationships/slideLayout" Target="../slideLayouts/slideLayout8.xml"/><Relationship Id="rId4" Type="http://schemas.openxmlformats.org/officeDocument/2006/relationships/image" Target="../media/image17.sv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8.xml"/></Relationships>
</file>

<file path=ppt/slides/_rels/slide5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8.xml"/></Relationships>
</file>

<file path=ppt/slides/_rels/slide6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8.xml"/></Relationships>
</file>

<file path=ppt/slides/_rels/slide6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8.xml"/></Relationships>
</file>

<file path=ppt/slides/_rels/slide6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8.xml"/><Relationship Id="rId4" Type="http://schemas.openxmlformats.org/officeDocument/2006/relationships/image" Target="../media/image55.png"/></Relationships>
</file>

<file path=ppt/slides/_rels/slide6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8.xml"/><Relationship Id="rId4" Type="http://schemas.openxmlformats.org/officeDocument/2006/relationships/image" Target="../media/image58.png"/></Relationships>
</file>

<file path=ppt/slides/_rels/slide6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61.png"/><Relationship Id="rId1" Type="http://schemas.openxmlformats.org/officeDocument/2006/relationships/slideLayout" Target="../slideLayouts/slideLayout8.xml"/><Relationship Id="rId5" Type="http://schemas.openxmlformats.org/officeDocument/2006/relationships/image" Target="../media/image17.svg"/><Relationship Id="rId4" Type="http://schemas.openxmlformats.org/officeDocument/2006/relationships/image" Target="../media/image16.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9.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8.xml"/></Relationships>
</file>

<file path=ppt/slides/_rels/slide7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8.xml"/></Relationships>
</file>

<file path=ppt/slides/_rels/slide7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8.xml"/><Relationship Id="rId5" Type="http://schemas.openxmlformats.org/officeDocument/2006/relationships/image" Target="../media/image68.png"/><Relationship Id="rId4" Type="http://schemas.openxmlformats.org/officeDocument/2006/relationships/image" Target="../media/image67.png"/></Relationships>
</file>

<file path=ppt/slides/_rels/slide72.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8.xml"/></Relationships>
</file>

<file path=ppt/slides/_rels/slide7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 Target="slide3.xml"/><Relationship Id="rId1" Type="http://schemas.openxmlformats.org/officeDocument/2006/relationships/slideLayout" Target="../slideLayouts/slideLayout8.xml"/><Relationship Id="rId4" Type="http://schemas.openxmlformats.org/officeDocument/2006/relationships/image" Target="../media/image17.sv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6.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8.xml"/></Relationships>
</file>

<file path=ppt/slides/_rels/slide77.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8.xml"/></Relationships>
</file>

<file path=ppt/slides/_rels/slide7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79.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8.xml"/></Relationships>
</file>

<file path=ppt/slides/_rels/slide8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 Target="slide3.xml"/><Relationship Id="rId1" Type="http://schemas.openxmlformats.org/officeDocument/2006/relationships/slideLayout" Target="../slideLayouts/slideLayout8.xml"/><Relationship Id="rId4" Type="http://schemas.openxmlformats.org/officeDocument/2006/relationships/image" Target="../media/image17.sv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3.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8.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8.xml"/></Relationships>
</file>

<file path=ppt/slides/_rels/slide86.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8.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9.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8.xml"/></Relationships>
</file>

<file path=ppt/slides/_rels/slide90.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8.xml"/></Relationships>
</file>

<file path=ppt/slides/_rels/slide9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8.xml"/></Relationships>
</file>

<file path=ppt/slides/_rels/slide92.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8.xml"/></Relationships>
</file>

<file path=ppt/slides/_rels/slide93.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8.xml"/></Relationships>
</file>

<file path=ppt/slides/_rels/slide94.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8.xml"/></Relationships>
</file>

<file path=ppt/slides/_rels/slide95.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8.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7.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8.xml"/></Relationships>
</file>

<file path=ppt/slides/_rels/slide98.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8.xml"/></Relationships>
</file>

<file path=ppt/slides/_rels/slide99.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8.xml"/></Relationships>
</file>

<file path=ppt/slides/_rels/slide100.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8.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2.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8.xml"/></Relationships>
</file>

<file path=ppt/slides/_rels/slide10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 Target="slide3.xml"/><Relationship Id="rId1" Type="http://schemas.openxmlformats.org/officeDocument/2006/relationships/slideLayout" Target="../slideLayouts/slideLayout8.xml"/><Relationship Id="rId4" Type="http://schemas.openxmlformats.org/officeDocument/2006/relationships/image" Target="../media/image17.sv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2.xml"/><Relationship Id="rId1" Type="http://schemas.openxmlformats.org/officeDocument/2006/relationships/slideLayout" Target="../slideLayouts/slideLayout8.xml"/><Relationship Id="rId5" Type="http://schemas.openxmlformats.org/officeDocument/2006/relationships/image" Target="../media/image94.png"/><Relationship Id="rId4" Type="http://schemas.openxmlformats.org/officeDocument/2006/relationships/image" Target="../media/image93.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7.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8.xml"/><Relationship Id="rId4" Type="http://schemas.openxmlformats.org/officeDocument/2006/relationships/image" Target="../media/image97.png"/></Relationships>
</file>

<file path=ppt/slides/_rels/slide108.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8.xml"/></Relationships>
</file>

<file path=ppt/slides/_rels/slide109.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8.xml"/></Relationships>
</file>

<file path=ppt/slides/_rels/slide110.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8.xml"/></Relationships>
</file>

<file path=ppt/slides/_rels/slide111.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8.xml"/></Relationships>
</file>

<file path=ppt/slides/_rels/slide112.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8.xml"/></Relationships>
</file>

<file path=ppt/slides/_rels/slide113.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8.xml"/></Relationships>
</file>

<file path=ppt/slides/_rels/slide114.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8.xml"/></Relationships>
</file>

<file path=ppt/slides/_rels/slide115.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8.xml"/></Relationships>
</file>

<file path=ppt/slides/_rels/slide116.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8.xml"/></Relationships>
</file>

<file path=ppt/slides/_rels/slide117.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8.xml"/></Relationships>
</file>

<file path=ppt/slides/_rels/slide118.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8.xml"/></Relationships>
</file>

<file path=ppt/slides/_rels/slide119.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8.xml"/></Relationships>
</file>

<file path=ppt/slides/_rels/slide120.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8.xml"/></Relationships>
</file>

<file path=ppt/slides/_rels/slide121.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8.xml"/></Relationships>
</file>

<file path=ppt/slides/_rels/slide122.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8.xml"/></Relationships>
</file>

<file path=ppt/slides/_rels/slide123.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8.xml"/></Relationships>
</file>

<file path=ppt/slides/_rels/slide1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 Target="slide3.xml"/><Relationship Id="rId1" Type="http://schemas.openxmlformats.org/officeDocument/2006/relationships/slideLayout" Target="../slideLayouts/slideLayout8.xml"/><Relationship Id="rId4" Type="http://schemas.openxmlformats.org/officeDocument/2006/relationships/image" Target="../media/image17.sv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8.xml"/></Relationships>
</file>

<file path=ppt/slides/_rels/slide127.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8.xml"/></Relationships>
</file>

<file path=ppt/slides/_rels/slide128.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8.xml"/></Relationships>
</file>

<file path=ppt/slides/_rels/slide129.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slideLayout" Target="../slideLayouts/slideLayout8.xml"/></Relationships>
</file>

<file path=ppt/slides/_rels/slide130.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8.xml"/></Relationships>
</file>

<file path=ppt/slides/_rels/slide131.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8.xml"/></Relationships>
</file>

<file path=ppt/slides/_rels/slide132.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8.xml"/></Relationships>
</file>

<file path=ppt/slides/_rels/slide133.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8.xml"/></Relationships>
</file>

<file path=ppt/slides/_rels/slide134.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8.xml"/></Relationships>
</file>

<file path=ppt/slides/_rels/slide135.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8.xml"/></Relationships>
</file>

<file path=ppt/slides/_rels/slide136.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8.xml"/></Relationships>
</file>

<file path=ppt/slides/_rels/slide137.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8.xml"/></Relationships>
</file>

<file path=ppt/slides/_rels/slide138.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8.xml"/></Relationships>
</file>

<file path=ppt/slides/_rels/slide139.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8.xml"/></Relationships>
</file>

<file path=ppt/slides/_rels/slide140.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30.png"/><Relationship Id="rId1" Type="http://schemas.openxmlformats.org/officeDocument/2006/relationships/slideLayout" Target="../slideLayouts/slideLayout8.xml"/><Relationship Id="rId5" Type="http://schemas.openxmlformats.org/officeDocument/2006/relationships/image" Target="../media/image17.svg"/><Relationship Id="rId4" Type="http://schemas.openxmlformats.org/officeDocument/2006/relationships/image" Target="../media/image16.pn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8.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7.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8.xml"/></Relationships>
</file>

<file path=ppt/slides/_rels/slide148.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8.xml"/></Relationships>
</file>

<file path=ppt/slides/_rels/slide149.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8.xml"/></Relationships>
</file>

<file path=ppt/slides/_rels/slide150.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8.xml"/></Relationships>
</file>

<file path=ppt/slides/_rels/slide151.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8.xml"/></Relationships>
</file>

<file path=ppt/slides/_rels/slide152.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8.xml"/></Relationships>
</file>

<file path=ppt/slides/_rels/slide153.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8.xml"/></Relationships>
</file>

<file path=ppt/slides/_rels/slide154.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8.xml"/></Relationships>
</file>

<file path=ppt/slides/_rels/slide155.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8.xml"/></Relationships>
</file>

<file path=ppt/slides/_rels/slide156.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8.xml"/></Relationships>
</file>

<file path=ppt/slides/_rels/slide157.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8.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9.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43.png"/><Relationship Id="rId1" Type="http://schemas.openxmlformats.org/officeDocument/2006/relationships/slideLayout" Target="../slideLayouts/slideLayout8.xml"/><Relationship Id="rId5" Type="http://schemas.openxmlformats.org/officeDocument/2006/relationships/image" Target="../media/image17.svg"/><Relationship Id="rId4" Type="http://schemas.openxmlformats.org/officeDocument/2006/relationships/image" Target="../media/image16.png"/></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8.xml"/></Relationships>
</file>

<file path=ppt/slides/_rels/slide162.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8.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5.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146.png"/><Relationship Id="rId1" Type="http://schemas.openxmlformats.org/officeDocument/2006/relationships/slideLayout" Target="../slideLayouts/slideLayout8.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7.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8.xml"/></Relationships>
</file>

<file path=ppt/slides/_rels/slide168.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8.xml"/></Relationships>
</file>

<file path=ppt/slides/_rels/slide169.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8.xml"/></Relationships>
</file>

<file path=ppt/slides/_rels/slide170.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8.xml"/></Relationships>
</file>

<file path=ppt/slides/_rels/slide171.xml.rels><?xml version="1.0" encoding="UTF-8" standalone="yes"?>
<Relationships xmlns="http://schemas.openxmlformats.org/package/2006/relationships"><Relationship Id="rId2" Type="http://schemas.openxmlformats.org/officeDocument/2006/relationships/image" Target="../media/image152.png"/><Relationship Id="rId1" Type="http://schemas.openxmlformats.org/officeDocument/2006/relationships/slideLayout" Target="../slideLayouts/slideLayout8.xml"/></Relationships>
</file>

<file path=ppt/slides/_rels/slide172.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8.xml"/></Relationships>
</file>

<file path=ppt/slides/_rels/slide173.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8.xml"/></Relationships>
</file>

<file path=ppt/slides/_rels/slide174.xml.rels><?xml version="1.0" encoding="UTF-8" standalone="yes"?>
<Relationships xmlns="http://schemas.openxmlformats.org/package/2006/relationships"><Relationship Id="rId2" Type="http://schemas.openxmlformats.org/officeDocument/2006/relationships/image" Target="../media/image155.png"/><Relationship Id="rId1" Type="http://schemas.openxmlformats.org/officeDocument/2006/relationships/slideLayout" Target="../slideLayouts/slideLayout8.xml"/></Relationships>
</file>

<file path=ppt/slides/_rels/slide175.xml.rels><?xml version="1.0" encoding="UTF-8" standalone="yes"?>
<Relationships xmlns="http://schemas.openxmlformats.org/package/2006/relationships"><Relationship Id="rId2" Type="http://schemas.openxmlformats.org/officeDocument/2006/relationships/image" Target="../media/image156.png"/><Relationship Id="rId1" Type="http://schemas.openxmlformats.org/officeDocument/2006/relationships/slideLayout" Target="../slideLayouts/slideLayout8.xml"/></Relationships>
</file>

<file path=ppt/slides/_rels/slide176.xml.rels><?xml version="1.0" encoding="UTF-8" standalone="yes"?>
<Relationships xmlns="http://schemas.openxmlformats.org/package/2006/relationships"><Relationship Id="rId2" Type="http://schemas.openxmlformats.org/officeDocument/2006/relationships/image" Target="../media/image157.png"/><Relationship Id="rId1" Type="http://schemas.openxmlformats.org/officeDocument/2006/relationships/slideLayout" Target="../slideLayouts/slideLayout8.xml"/></Relationships>
</file>

<file path=ppt/slides/_rels/slide17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 Target="slide3.xml"/><Relationship Id="rId1" Type="http://schemas.openxmlformats.org/officeDocument/2006/relationships/slideLayout" Target="../slideLayouts/slideLayout8.xml"/><Relationship Id="rId4" Type="http://schemas.openxmlformats.org/officeDocument/2006/relationships/image" Target="../media/image17.svg"/></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2.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8.xml"/></Relationships>
</file>

<file path=ppt/slides/_rels/slide183.xml.rels><?xml version="1.0" encoding="UTF-8" standalone="yes"?>
<Relationships xmlns="http://schemas.openxmlformats.org/package/2006/relationships"><Relationship Id="rId2" Type="http://schemas.openxmlformats.org/officeDocument/2006/relationships/image" Target="../media/image159.png"/><Relationship Id="rId1" Type="http://schemas.openxmlformats.org/officeDocument/2006/relationships/slideLayout" Target="../slideLayouts/slideLayout8.xml"/></Relationships>
</file>

<file path=ppt/slides/_rels/slide184.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8.xml"/></Relationships>
</file>

<file path=ppt/slides/_rels/slide185.xml.rels><?xml version="1.0" encoding="UTF-8" standalone="yes"?>
<Relationships xmlns="http://schemas.openxmlformats.org/package/2006/relationships"><Relationship Id="rId2" Type="http://schemas.openxmlformats.org/officeDocument/2006/relationships/image" Target="../media/image161.png"/><Relationship Id="rId1" Type="http://schemas.openxmlformats.org/officeDocument/2006/relationships/slideLayout" Target="../slideLayouts/slideLayout8.xml"/></Relationships>
</file>

<file path=ppt/slides/_rels/slide186.xml.rels><?xml version="1.0" encoding="UTF-8" standalone="yes"?>
<Relationships xmlns="http://schemas.openxmlformats.org/package/2006/relationships"><Relationship Id="rId2" Type="http://schemas.openxmlformats.org/officeDocument/2006/relationships/image" Target="../media/image162.png"/><Relationship Id="rId1" Type="http://schemas.openxmlformats.org/officeDocument/2006/relationships/slideLayout" Target="../slideLayouts/slideLayout8.xml"/></Relationships>
</file>

<file path=ppt/slides/_rels/slide187.xml.rels><?xml version="1.0" encoding="UTF-8" standalone="yes"?>
<Relationships xmlns="http://schemas.openxmlformats.org/package/2006/relationships"><Relationship Id="rId2" Type="http://schemas.openxmlformats.org/officeDocument/2006/relationships/image" Target="../media/image163.png"/><Relationship Id="rId1" Type="http://schemas.openxmlformats.org/officeDocument/2006/relationships/slideLayout" Target="../slideLayouts/slideLayout8.xml"/></Relationships>
</file>

<file path=ppt/slides/_rels/slide188.xml.rels><?xml version="1.0" encoding="UTF-8" standalone="yes"?>
<Relationships xmlns="http://schemas.openxmlformats.org/package/2006/relationships"><Relationship Id="rId2" Type="http://schemas.openxmlformats.org/officeDocument/2006/relationships/image" Target="../media/image164.png"/><Relationship Id="rId1" Type="http://schemas.openxmlformats.org/officeDocument/2006/relationships/slideLayout" Target="../slideLayouts/slideLayout8.xml"/></Relationships>
</file>

<file path=ppt/slides/_rels/slide189.xml.rels><?xml version="1.0" encoding="UTF-8" standalone="yes"?>
<Relationships xmlns="http://schemas.openxmlformats.org/package/2006/relationships"><Relationship Id="rId2" Type="http://schemas.openxmlformats.org/officeDocument/2006/relationships/image" Target="../media/image165.png"/><Relationship Id="rId1" Type="http://schemas.openxmlformats.org/officeDocument/2006/relationships/slideLayout" Target="../slideLayouts/slideLayout8.xml"/></Relationships>
</file>

<file path=ppt/slides/_rels/slide190.xml.rels><?xml version="1.0" encoding="UTF-8" standalone="yes"?>
<Relationships xmlns="http://schemas.openxmlformats.org/package/2006/relationships"><Relationship Id="rId2" Type="http://schemas.openxmlformats.org/officeDocument/2006/relationships/image" Target="../media/image166.png"/><Relationship Id="rId1" Type="http://schemas.openxmlformats.org/officeDocument/2006/relationships/slideLayout" Target="../slideLayouts/slideLayout8.xml"/></Relationships>
</file>

<file path=ppt/slides/_rels/slide191.xml.rels><?xml version="1.0" encoding="UTF-8" standalone="yes"?>
<Relationships xmlns="http://schemas.openxmlformats.org/package/2006/relationships"><Relationship Id="rId2" Type="http://schemas.openxmlformats.org/officeDocument/2006/relationships/image" Target="../media/image167.png"/><Relationship Id="rId1" Type="http://schemas.openxmlformats.org/officeDocument/2006/relationships/slideLayout" Target="../slideLayouts/slideLayout8.xml"/></Relationships>
</file>

<file path=ppt/slides/_rels/slide192.xml.rels><?xml version="1.0" encoding="UTF-8" standalone="yes"?>
<Relationships xmlns="http://schemas.openxmlformats.org/package/2006/relationships"><Relationship Id="rId2" Type="http://schemas.openxmlformats.org/officeDocument/2006/relationships/image" Target="../media/image168.png"/><Relationship Id="rId1" Type="http://schemas.openxmlformats.org/officeDocument/2006/relationships/slideLayout" Target="../slideLayouts/slideLayout8.xml"/></Relationships>
</file>

<file path=ppt/slides/_rels/slide193.xml.rels><?xml version="1.0" encoding="UTF-8" standalone="yes"?>
<Relationships xmlns="http://schemas.openxmlformats.org/package/2006/relationships"><Relationship Id="rId2" Type="http://schemas.openxmlformats.org/officeDocument/2006/relationships/image" Target="../media/image169.png"/><Relationship Id="rId1" Type="http://schemas.openxmlformats.org/officeDocument/2006/relationships/slideLayout" Target="../slideLayouts/slideLayout8.xml"/></Relationships>
</file>

<file path=ppt/slides/_rels/slide194.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8.xml"/></Relationships>
</file>

<file path=ppt/slides/_rels/slide19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 Target="slide3.xml"/><Relationship Id="rId1" Type="http://schemas.openxmlformats.org/officeDocument/2006/relationships/slideLayout" Target="../slideLayouts/slideLayout8.xml"/><Relationship Id="rId4" Type="http://schemas.openxmlformats.org/officeDocument/2006/relationships/image" Target="../media/image17.svg"/></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7.xml.rels><?xml version="1.0" encoding="UTF-8" standalone="yes"?>
<Relationships xmlns="http://schemas.openxmlformats.org/package/2006/relationships"><Relationship Id="rId2" Type="http://schemas.openxmlformats.org/officeDocument/2006/relationships/image" Target="../media/image171.jpeg"/><Relationship Id="rId1" Type="http://schemas.openxmlformats.org/officeDocument/2006/relationships/slideLayout" Target="../slideLayouts/slideLayout8.xml"/></Relationships>
</file>

<file path=ppt/slides/_rels/slide198.xml.rels><?xml version="1.0" encoding="UTF-8" standalone="yes"?>
<Relationships xmlns="http://schemas.openxmlformats.org/package/2006/relationships"><Relationship Id="rId2" Type="http://schemas.openxmlformats.org/officeDocument/2006/relationships/image" Target="../media/image172.jpeg"/><Relationship Id="rId1" Type="http://schemas.openxmlformats.org/officeDocument/2006/relationships/slideLayout" Target="../slideLayouts/slideLayout8.xml"/></Relationships>
</file>

<file path=ppt/slides/_rels/slide199.xml.rels><?xml version="1.0" encoding="UTF-8" standalone="yes"?>
<Relationships xmlns="http://schemas.openxmlformats.org/package/2006/relationships"><Relationship Id="rId2" Type="http://schemas.openxmlformats.org/officeDocument/2006/relationships/image" Target="../media/image173.jpeg"/><Relationship Id="rId1" Type="http://schemas.openxmlformats.org/officeDocument/2006/relationships/slideLayout" Target="../slideLayouts/slideLayout8.xml"/></Relationships>
</file>

<file path=ppt/slides/_rels/slide200.xml.rels><?xml version="1.0" encoding="UTF-8" standalone="yes"?>
<Relationships xmlns="http://schemas.openxmlformats.org/package/2006/relationships"><Relationship Id="rId2" Type="http://schemas.openxmlformats.org/officeDocument/2006/relationships/image" Target="../media/image174.jpeg"/><Relationship Id="rId1" Type="http://schemas.openxmlformats.org/officeDocument/2006/relationships/slideLayout" Target="../slideLayouts/slideLayout8.xml"/></Relationships>
</file>

<file path=ppt/slides/_rels/slide201.xml.rels><?xml version="1.0" encoding="UTF-8" standalone="yes"?>
<Relationships xmlns="http://schemas.openxmlformats.org/package/2006/relationships"><Relationship Id="rId2" Type="http://schemas.openxmlformats.org/officeDocument/2006/relationships/image" Target="../media/image175.jpeg"/><Relationship Id="rId1" Type="http://schemas.openxmlformats.org/officeDocument/2006/relationships/slideLayout" Target="../slideLayouts/slideLayout8.xml"/></Relationships>
</file>

<file path=ppt/slides/_rels/slide202.xml.rels><?xml version="1.0" encoding="UTF-8" standalone="yes"?>
<Relationships xmlns="http://schemas.openxmlformats.org/package/2006/relationships"><Relationship Id="rId2" Type="http://schemas.openxmlformats.org/officeDocument/2006/relationships/image" Target="../media/image176.jpeg"/><Relationship Id="rId1" Type="http://schemas.openxmlformats.org/officeDocument/2006/relationships/slideLayout" Target="../slideLayouts/slideLayout8.xml"/></Relationships>
</file>

<file path=ppt/slides/_rels/slide203.xml.rels><?xml version="1.0" encoding="UTF-8" standalone="yes"?>
<Relationships xmlns="http://schemas.openxmlformats.org/package/2006/relationships"><Relationship Id="rId2" Type="http://schemas.openxmlformats.org/officeDocument/2006/relationships/image" Target="../media/image177.jpeg"/><Relationship Id="rId1" Type="http://schemas.openxmlformats.org/officeDocument/2006/relationships/slideLayout" Target="../slideLayouts/slideLayout8.xml"/></Relationships>
</file>

<file path=ppt/slides/_rels/slide204.xml.rels><?xml version="1.0" encoding="UTF-8" standalone="yes"?>
<Relationships xmlns="http://schemas.openxmlformats.org/package/2006/relationships"><Relationship Id="rId2" Type="http://schemas.openxmlformats.org/officeDocument/2006/relationships/image" Target="../media/image178.jpeg"/><Relationship Id="rId1" Type="http://schemas.openxmlformats.org/officeDocument/2006/relationships/slideLayout" Target="../slideLayouts/slideLayout8.xml"/></Relationships>
</file>

<file path=ppt/slides/_rels/slide205.xml.rels><?xml version="1.0" encoding="UTF-8" standalone="yes"?>
<Relationships xmlns="http://schemas.openxmlformats.org/package/2006/relationships"><Relationship Id="rId2" Type="http://schemas.openxmlformats.org/officeDocument/2006/relationships/image" Target="../media/image179.jpeg"/><Relationship Id="rId1" Type="http://schemas.openxmlformats.org/officeDocument/2006/relationships/slideLayout" Target="../slideLayouts/slideLayout8.xml"/></Relationships>
</file>

<file path=ppt/slides/_rels/slide206.xml.rels><?xml version="1.0" encoding="UTF-8" standalone="yes"?>
<Relationships xmlns="http://schemas.openxmlformats.org/package/2006/relationships"><Relationship Id="rId2" Type="http://schemas.openxmlformats.org/officeDocument/2006/relationships/image" Target="../media/image180.jpeg"/><Relationship Id="rId1" Type="http://schemas.openxmlformats.org/officeDocument/2006/relationships/slideLayout" Target="../slideLayouts/slideLayout8.xml"/></Relationships>
</file>

<file path=ppt/slides/_rels/slide207.xml.rels><?xml version="1.0" encoding="UTF-8" standalone="yes"?>
<Relationships xmlns="http://schemas.openxmlformats.org/package/2006/relationships"><Relationship Id="rId2" Type="http://schemas.openxmlformats.org/officeDocument/2006/relationships/image" Target="../media/image181.jpeg"/><Relationship Id="rId1" Type="http://schemas.openxmlformats.org/officeDocument/2006/relationships/slideLayout" Target="../slideLayouts/slideLayout8.xml"/></Relationships>
</file>

<file path=ppt/slides/_rels/slide208.xml.rels><?xml version="1.0" encoding="UTF-8" standalone="yes"?>
<Relationships xmlns="http://schemas.openxmlformats.org/package/2006/relationships"><Relationship Id="rId2" Type="http://schemas.openxmlformats.org/officeDocument/2006/relationships/image" Target="../media/image182.jpeg"/><Relationship Id="rId1" Type="http://schemas.openxmlformats.org/officeDocument/2006/relationships/slideLayout" Target="../slideLayouts/slideLayout8.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 Target="slide3.xml"/><Relationship Id="rId1" Type="http://schemas.openxmlformats.org/officeDocument/2006/relationships/slideLayout" Target="../slideLayouts/slideLayout8.xml"/><Relationship Id="rId4" Type="http://schemas.openxmlformats.org/officeDocument/2006/relationships/image" Target="../media/image17.svg"/></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2.xml.rels><?xml version="1.0" encoding="UTF-8" standalone="yes"?>
<Relationships xmlns="http://schemas.openxmlformats.org/package/2006/relationships"><Relationship Id="rId3" Type="http://schemas.openxmlformats.org/officeDocument/2006/relationships/image" Target="../media/image184.jpeg"/><Relationship Id="rId2" Type="http://schemas.openxmlformats.org/officeDocument/2006/relationships/image" Target="../media/image183.jpeg"/><Relationship Id="rId1" Type="http://schemas.openxmlformats.org/officeDocument/2006/relationships/slideLayout" Target="../slideLayouts/slideLayout8.xml"/></Relationships>
</file>

<file path=ppt/slides/_rels/slide213.xml.rels><?xml version="1.0" encoding="UTF-8" standalone="yes"?>
<Relationships xmlns="http://schemas.openxmlformats.org/package/2006/relationships"><Relationship Id="rId2" Type="http://schemas.openxmlformats.org/officeDocument/2006/relationships/image" Target="../media/image185.jpeg"/><Relationship Id="rId1" Type="http://schemas.openxmlformats.org/officeDocument/2006/relationships/slideLayout" Target="../slideLayouts/slideLayout8.xml"/></Relationships>
</file>

<file path=ppt/slides/_rels/slide214.xml.rels><?xml version="1.0" encoding="UTF-8" standalone="yes"?>
<Relationships xmlns="http://schemas.openxmlformats.org/package/2006/relationships"><Relationship Id="rId2" Type="http://schemas.openxmlformats.org/officeDocument/2006/relationships/image" Target="../media/image186.jpeg"/><Relationship Id="rId1" Type="http://schemas.openxmlformats.org/officeDocument/2006/relationships/slideLayout" Target="../slideLayouts/slideLayout8.xml"/></Relationships>
</file>

<file path=ppt/slides/_rels/slide215.xml.rels><?xml version="1.0" encoding="UTF-8" standalone="yes"?>
<Relationships xmlns="http://schemas.openxmlformats.org/package/2006/relationships"><Relationship Id="rId2" Type="http://schemas.openxmlformats.org/officeDocument/2006/relationships/image" Target="../media/image187.jpeg"/><Relationship Id="rId1" Type="http://schemas.openxmlformats.org/officeDocument/2006/relationships/slideLayout" Target="../slideLayouts/slideLayout8.xml"/></Relationships>
</file>

<file path=ppt/slides/_rels/slide216.xml.rels><?xml version="1.0" encoding="UTF-8" standalone="yes"?>
<Relationships xmlns="http://schemas.openxmlformats.org/package/2006/relationships"><Relationship Id="rId2" Type="http://schemas.openxmlformats.org/officeDocument/2006/relationships/image" Target="../media/image188.jpeg"/><Relationship Id="rId1" Type="http://schemas.openxmlformats.org/officeDocument/2006/relationships/slideLayout" Target="../slideLayouts/slideLayout8.xml"/></Relationships>
</file>

<file path=ppt/slides/_rels/slide217.xml.rels><?xml version="1.0" encoding="UTF-8" standalone="yes"?>
<Relationships xmlns="http://schemas.openxmlformats.org/package/2006/relationships"><Relationship Id="rId2" Type="http://schemas.openxmlformats.org/officeDocument/2006/relationships/image" Target="../media/image189.jpeg"/><Relationship Id="rId1" Type="http://schemas.openxmlformats.org/officeDocument/2006/relationships/slideLayout" Target="../slideLayouts/slideLayout8.xml"/></Relationships>
</file>

<file path=ppt/slides/_rels/slide218.xml.rels><?xml version="1.0" encoding="UTF-8" standalone="yes"?>
<Relationships xmlns="http://schemas.openxmlformats.org/package/2006/relationships"><Relationship Id="rId2" Type="http://schemas.openxmlformats.org/officeDocument/2006/relationships/image" Target="../media/image190.jpeg"/><Relationship Id="rId1" Type="http://schemas.openxmlformats.org/officeDocument/2006/relationships/slideLayout" Target="../slideLayouts/slideLayout8.xml"/></Relationships>
</file>

<file path=ppt/slides/_rels/slide219.xml.rels><?xml version="1.0" encoding="UTF-8" standalone="yes"?>
<Relationships xmlns="http://schemas.openxmlformats.org/package/2006/relationships"><Relationship Id="rId2" Type="http://schemas.openxmlformats.org/officeDocument/2006/relationships/image" Target="../media/image191.jpeg"/><Relationship Id="rId1" Type="http://schemas.openxmlformats.org/officeDocument/2006/relationships/slideLayout" Target="../slideLayouts/slideLayout8.xml"/></Relationships>
</file>

<file path=ppt/slides/_rels/slide220.xml.rels><?xml version="1.0" encoding="UTF-8" standalone="yes"?>
<Relationships xmlns="http://schemas.openxmlformats.org/package/2006/relationships"><Relationship Id="rId2" Type="http://schemas.openxmlformats.org/officeDocument/2006/relationships/image" Target="../media/image192.jpeg"/><Relationship Id="rId1" Type="http://schemas.openxmlformats.org/officeDocument/2006/relationships/slideLayout" Target="../slideLayouts/slideLayout8.xml"/></Relationships>
</file>

<file path=ppt/slides/_rels/slide221.xml.rels><?xml version="1.0" encoding="UTF-8" standalone="yes"?>
<Relationships xmlns="http://schemas.openxmlformats.org/package/2006/relationships"><Relationship Id="rId2" Type="http://schemas.openxmlformats.org/officeDocument/2006/relationships/image" Target="../media/image193.jpeg"/><Relationship Id="rId1" Type="http://schemas.openxmlformats.org/officeDocument/2006/relationships/slideLayout" Target="../slideLayouts/slideLayout8.xml"/></Relationships>
</file>

<file path=ppt/slides/_rels/slide222.xml.rels><?xml version="1.0" encoding="UTF-8" standalone="yes"?>
<Relationships xmlns="http://schemas.openxmlformats.org/package/2006/relationships"><Relationship Id="rId2" Type="http://schemas.openxmlformats.org/officeDocument/2006/relationships/image" Target="../media/image194.jpeg"/><Relationship Id="rId1" Type="http://schemas.openxmlformats.org/officeDocument/2006/relationships/slideLayout" Target="../slideLayouts/slideLayout8.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 Target="slide3.xml"/><Relationship Id="rId1" Type="http://schemas.openxmlformats.org/officeDocument/2006/relationships/slideLayout" Target="../slideLayouts/slideLayout8.xml"/><Relationship Id="rId4" Type="http://schemas.openxmlformats.org/officeDocument/2006/relationships/image" Target="../media/image17.svg"/></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6.xml.rels><?xml version="1.0" encoding="UTF-8" standalone="yes"?>
<Relationships xmlns="http://schemas.openxmlformats.org/package/2006/relationships"><Relationship Id="rId3" Type="http://schemas.openxmlformats.org/officeDocument/2006/relationships/image" Target="../media/image196.jpeg"/><Relationship Id="rId2" Type="http://schemas.openxmlformats.org/officeDocument/2006/relationships/image" Target="../media/image195.jpeg"/><Relationship Id="rId1" Type="http://schemas.openxmlformats.org/officeDocument/2006/relationships/slideLayout" Target="../slideLayouts/slideLayout8.xml"/></Relationships>
</file>

<file path=ppt/slides/_rels/slide227.xml.rels><?xml version="1.0" encoding="UTF-8" standalone="yes"?>
<Relationships xmlns="http://schemas.openxmlformats.org/package/2006/relationships"><Relationship Id="rId3" Type="http://schemas.openxmlformats.org/officeDocument/2006/relationships/image" Target="../media/image198.jpeg"/><Relationship Id="rId2" Type="http://schemas.openxmlformats.org/officeDocument/2006/relationships/image" Target="../media/image197.jpeg"/><Relationship Id="rId1" Type="http://schemas.openxmlformats.org/officeDocument/2006/relationships/slideLayout" Target="../slideLayouts/slideLayout8.xml"/><Relationship Id="rId4" Type="http://schemas.openxmlformats.org/officeDocument/2006/relationships/image" Target="../media/image199.jpeg"/></Relationships>
</file>

<file path=ppt/slides/_rels/slide228.xml.rels><?xml version="1.0" encoding="UTF-8" standalone="yes"?>
<Relationships xmlns="http://schemas.openxmlformats.org/package/2006/relationships"><Relationship Id="rId2" Type="http://schemas.openxmlformats.org/officeDocument/2006/relationships/image" Target="../media/image200.jpeg"/><Relationship Id="rId1" Type="http://schemas.openxmlformats.org/officeDocument/2006/relationships/slideLayout" Target="../slideLayouts/slideLayout8.xml"/></Relationships>
</file>

<file path=ppt/slides/_rels/slide229.xml.rels><?xml version="1.0" encoding="UTF-8" standalone="yes"?>
<Relationships xmlns="http://schemas.openxmlformats.org/package/2006/relationships"><Relationship Id="rId2" Type="http://schemas.openxmlformats.org/officeDocument/2006/relationships/image" Target="../media/image201.jpeg"/><Relationship Id="rId1" Type="http://schemas.openxmlformats.org/officeDocument/2006/relationships/slideLayout" Target="../slideLayouts/slideLayout8.xml"/></Relationships>
</file>

<file path=ppt/slides/_rels/slide230.xml.rels><?xml version="1.0" encoding="UTF-8" standalone="yes"?>
<Relationships xmlns="http://schemas.openxmlformats.org/package/2006/relationships"><Relationship Id="rId2" Type="http://schemas.openxmlformats.org/officeDocument/2006/relationships/image" Target="../media/image202.jpeg"/><Relationship Id="rId1" Type="http://schemas.openxmlformats.org/officeDocument/2006/relationships/slideLayout" Target="../slideLayouts/slideLayout8.xml"/></Relationships>
</file>

<file path=ppt/slides/_rels/slide231.xml.rels><?xml version="1.0" encoding="UTF-8" standalone="yes"?>
<Relationships xmlns="http://schemas.openxmlformats.org/package/2006/relationships"><Relationship Id="rId2" Type="http://schemas.openxmlformats.org/officeDocument/2006/relationships/image" Target="../media/image203.jpeg"/><Relationship Id="rId1" Type="http://schemas.openxmlformats.org/officeDocument/2006/relationships/slideLayout" Target="../slideLayouts/slideLayout8.xml"/></Relationships>
</file>

<file path=ppt/slides/_rels/slide232.xml.rels><?xml version="1.0" encoding="UTF-8" standalone="yes"?>
<Relationships xmlns="http://schemas.openxmlformats.org/package/2006/relationships"><Relationship Id="rId2" Type="http://schemas.openxmlformats.org/officeDocument/2006/relationships/image" Target="../media/image204.jpeg"/><Relationship Id="rId1" Type="http://schemas.openxmlformats.org/officeDocument/2006/relationships/slideLayout" Target="../slideLayouts/slideLayout8.xml"/></Relationships>
</file>

<file path=ppt/slides/_rels/slide233.xml.rels><?xml version="1.0" encoding="UTF-8" standalone="yes"?>
<Relationships xmlns="http://schemas.openxmlformats.org/package/2006/relationships"><Relationship Id="rId2" Type="http://schemas.openxmlformats.org/officeDocument/2006/relationships/image" Target="../media/image205.jpeg"/><Relationship Id="rId1" Type="http://schemas.openxmlformats.org/officeDocument/2006/relationships/slideLayout" Target="../slideLayouts/slideLayout8.xml"/></Relationships>
</file>

<file path=ppt/slides/_rels/slide234.xml.rels><?xml version="1.0" encoding="UTF-8" standalone="yes"?>
<Relationships xmlns="http://schemas.openxmlformats.org/package/2006/relationships"><Relationship Id="rId2" Type="http://schemas.openxmlformats.org/officeDocument/2006/relationships/image" Target="../media/image206.jpeg"/><Relationship Id="rId1" Type="http://schemas.openxmlformats.org/officeDocument/2006/relationships/slideLayout" Target="../slideLayouts/slideLayout8.xml"/></Relationships>
</file>

<file path=ppt/slides/_rels/slide235.xml.rels><?xml version="1.0" encoding="UTF-8" standalone="yes"?>
<Relationships xmlns="http://schemas.openxmlformats.org/package/2006/relationships"><Relationship Id="rId2" Type="http://schemas.openxmlformats.org/officeDocument/2006/relationships/image" Target="../media/image207.jpeg"/><Relationship Id="rId1" Type="http://schemas.openxmlformats.org/officeDocument/2006/relationships/slideLayout" Target="../slideLayouts/slideLayout8.xml"/></Relationships>
</file>

<file path=ppt/slides/_rels/slide236.xml.rels><?xml version="1.0" encoding="UTF-8" standalone="yes"?>
<Relationships xmlns="http://schemas.openxmlformats.org/package/2006/relationships"><Relationship Id="rId2" Type="http://schemas.openxmlformats.org/officeDocument/2006/relationships/image" Target="../media/image208.jpeg"/><Relationship Id="rId1" Type="http://schemas.openxmlformats.org/officeDocument/2006/relationships/slideLayout" Target="../slideLayouts/slideLayout8.xml"/></Relationships>
</file>

<file path=ppt/slides/_rels/slide237.xml.rels><?xml version="1.0" encoding="UTF-8" standalone="yes"?>
<Relationships xmlns="http://schemas.openxmlformats.org/package/2006/relationships"><Relationship Id="rId2" Type="http://schemas.openxmlformats.org/officeDocument/2006/relationships/image" Target="../media/image209.jpeg"/><Relationship Id="rId1" Type="http://schemas.openxmlformats.org/officeDocument/2006/relationships/slideLayout" Target="../slideLayouts/slideLayout8.xml"/></Relationships>
</file>

<file path=ppt/slides/_rels/slide238.xml.rels><?xml version="1.0" encoding="UTF-8" standalone="yes"?>
<Relationships xmlns="http://schemas.openxmlformats.org/package/2006/relationships"><Relationship Id="rId2" Type="http://schemas.openxmlformats.org/officeDocument/2006/relationships/image" Target="../media/image210.jpeg"/><Relationship Id="rId1" Type="http://schemas.openxmlformats.org/officeDocument/2006/relationships/slideLayout" Target="../slideLayouts/slideLayout8.xml"/></Relationships>
</file>

<file path=ppt/slides/_rels/slide239.xml.rels><?xml version="1.0" encoding="UTF-8" standalone="yes"?>
<Relationships xmlns="http://schemas.openxmlformats.org/package/2006/relationships"><Relationship Id="rId2" Type="http://schemas.openxmlformats.org/officeDocument/2006/relationships/image" Target="../media/image211.jpeg"/><Relationship Id="rId1" Type="http://schemas.openxmlformats.org/officeDocument/2006/relationships/slideLayout" Target="../slideLayouts/slideLayout8.xml"/></Relationships>
</file>

<file path=ppt/slides/_rels/slide240.xml.rels><?xml version="1.0" encoding="UTF-8" standalone="yes"?>
<Relationships xmlns="http://schemas.openxmlformats.org/package/2006/relationships"><Relationship Id="rId2" Type="http://schemas.openxmlformats.org/officeDocument/2006/relationships/image" Target="../media/image212.jpeg"/><Relationship Id="rId1" Type="http://schemas.openxmlformats.org/officeDocument/2006/relationships/slideLayout" Target="../slideLayouts/slideLayout8.xml"/></Relationships>
</file>

<file path=ppt/slides/_rels/slide241.xml.rels><?xml version="1.0" encoding="UTF-8" standalone="yes"?>
<Relationships xmlns="http://schemas.openxmlformats.org/package/2006/relationships"><Relationship Id="rId2" Type="http://schemas.openxmlformats.org/officeDocument/2006/relationships/image" Target="../media/image213.jpeg"/><Relationship Id="rId1" Type="http://schemas.openxmlformats.org/officeDocument/2006/relationships/slideLayout" Target="../slideLayouts/slideLayout8.xml"/></Relationships>
</file>

<file path=ppt/slides/_rels/slide242.xml.rels><?xml version="1.0" encoding="UTF-8" standalone="yes"?>
<Relationships xmlns="http://schemas.openxmlformats.org/package/2006/relationships"><Relationship Id="rId2" Type="http://schemas.openxmlformats.org/officeDocument/2006/relationships/image" Target="../media/image214.jpeg"/><Relationship Id="rId1" Type="http://schemas.openxmlformats.org/officeDocument/2006/relationships/slideLayout" Target="../slideLayouts/slideLayout8.xml"/></Relationships>
</file>

<file path=ppt/slides/_rels/slide243.xml.rels><?xml version="1.0" encoding="UTF-8" standalone="yes"?>
<Relationships xmlns="http://schemas.openxmlformats.org/package/2006/relationships"><Relationship Id="rId2" Type="http://schemas.openxmlformats.org/officeDocument/2006/relationships/image" Target="../media/image215.jpeg"/><Relationship Id="rId1" Type="http://schemas.openxmlformats.org/officeDocument/2006/relationships/slideLayout" Target="../slideLayouts/slideLayout8.xml"/></Relationships>
</file>

<file path=ppt/slides/_rels/slide24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 Target="slide3.xml"/><Relationship Id="rId1" Type="http://schemas.openxmlformats.org/officeDocument/2006/relationships/slideLayout" Target="../slideLayouts/slideLayout8.xml"/><Relationship Id="rId4" Type="http://schemas.openxmlformats.org/officeDocument/2006/relationships/image" Target="../media/image17.svg"/></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8.xml.rels><?xml version="1.0" encoding="UTF-8" standalone="yes"?>
<Relationships xmlns="http://schemas.openxmlformats.org/package/2006/relationships"><Relationship Id="rId2" Type="http://schemas.openxmlformats.org/officeDocument/2006/relationships/image" Target="../media/image216.jpeg"/><Relationship Id="rId1" Type="http://schemas.openxmlformats.org/officeDocument/2006/relationships/slideLayout" Target="../slideLayouts/slideLayout8.xml"/></Relationships>
</file>

<file path=ppt/slides/_rels/slide249.xml.rels><?xml version="1.0" encoding="UTF-8" standalone="yes"?>
<Relationships xmlns="http://schemas.openxmlformats.org/package/2006/relationships"><Relationship Id="rId2" Type="http://schemas.openxmlformats.org/officeDocument/2006/relationships/image" Target="../media/image217.jpeg"/><Relationship Id="rId1" Type="http://schemas.openxmlformats.org/officeDocument/2006/relationships/slideLayout" Target="../slideLayouts/slideLayout8.xml"/></Relationships>
</file>

<file path=ppt/slides/_rels/slide25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 Target="slide3.xml"/><Relationship Id="rId1" Type="http://schemas.openxmlformats.org/officeDocument/2006/relationships/slideLayout" Target="../slideLayouts/slideLayout8.xml"/><Relationship Id="rId4" Type="http://schemas.openxmlformats.org/officeDocument/2006/relationships/image" Target="../media/image17.svg"/></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4.xml.rels><?xml version="1.0" encoding="UTF-8" standalone="yes"?>
<Relationships xmlns="http://schemas.openxmlformats.org/package/2006/relationships"><Relationship Id="rId2" Type="http://schemas.openxmlformats.org/officeDocument/2006/relationships/image" Target="../media/image218.jpeg"/><Relationship Id="rId1" Type="http://schemas.openxmlformats.org/officeDocument/2006/relationships/slideLayout" Target="../slideLayouts/slideLayout8.xml"/></Relationships>
</file>

<file path=ppt/slides/_rels/slide255.xml.rels><?xml version="1.0" encoding="UTF-8" standalone="yes"?>
<Relationships xmlns="http://schemas.openxmlformats.org/package/2006/relationships"><Relationship Id="rId2" Type="http://schemas.openxmlformats.org/officeDocument/2006/relationships/image" Target="../media/image219.jpeg"/><Relationship Id="rId1" Type="http://schemas.openxmlformats.org/officeDocument/2006/relationships/slideLayout" Target="../slideLayouts/slideLayout8.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 Target="slide3.xml"/><Relationship Id="rId1" Type="http://schemas.openxmlformats.org/officeDocument/2006/relationships/slideLayout" Target="../slideLayouts/slideLayout8.xml"/><Relationship Id="rId4" Type="http://schemas.openxmlformats.org/officeDocument/2006/relationships/image" Target="../media/image17.svg"/></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9.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1.xml.rels><?xml version="1.0" encoding="UTF-8" standalone="yes"?>
<Relationships xmlns="http://schemas.openxmlformats.org/package/2006/relationships"><Relationship Id="rId3" Type="http://schemas.openxmlformats.org/officeDocument/2006/relationships/image" Target="../media/image221.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262.xml.rels><?xml version="1.0" encoding="UTF-8" standalone="yes"?>
<Relationships xmlns="http://schemas.openxmlformats.org/package/2006/relationships"><Relationship Id="rId3" Type="http://schemas.openxmlformats.org/officeDocument/2006/relationships/image" Target="../media/image222.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263.xml.rels><?xml version="1.0" encoding="UTF-8" standalone="yes"?>
<Relationships xmlns="http://schemas.openxmlformats.org/package/2006/relationships"><Relationship Id="rId3" Type="http://schemas.openxmlformats.org/officeDocument/2006/relationships/image" Target="../media/image223.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264.xml.rels><?xml version="1.0" encoding="UTF-8" standalone="yes"?>
<Relationships xmlns="http://schemas.openxmlformats.org/package/2006/relationships"><Relationship Id="rId3" Type="http://schemas.openxmlformats.org/officeDocument/2006/relationships/image" Target="../media/image224.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265.xml.rels><?xml version="1.0" encoding="UTF-8" standalone="yes"?>
<Relationships xmlns="http://schemas.openxmlformats.org/package/2006/relationships"><Relationship Id="rId3" Type="http://schemas.openxmlformats.org/officeDocument/2006/relationships/image" Target="../media/image225.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266.xml.rels><?xml version="1.0" encoding="UTF-8" standalone="yes"?>
<Relationships xmlns="http://schemas.openxmlformats.org/package/2006/relationships"><Relationship Id="rId3" Type="http://schemas.openxmlformats.org/officeDocument/2006/relationships/image" Target="../media/image226.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267.xml.rels><?xml version="1.0" encoding="UTF-8" standalone="yes"?>
<Relationships xmlns="http://schemas.openxmlformats.org/package/2006/relationships"><Relationship Id="rId3" Type="http://schemas.openxmlformats.org/officeDocument/2006/relationships/image" Target="../media/image227.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268.xml.rels><?xml version="1.0" encoding="UTF-8" standalone="yes"?>
<Relationships xmlns="http://schemas.openxmlformats.org/package/2006/relationships"><Relationship Id="rId3" Type="http://schemas.openxmlformats.org/officeDocument/2006/relationships/image" Target="../media/image228.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26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 Target="slide3.xml"/><Relationship Id="rId1" Type="http://schemas.openxmlformats.org/officeDocument/2006/relationships/slideLayout" Target="../slideLayouts/slideLayout11.xml"/><Relationship Id="rId4" Type="http://schemas.openxmlformats.org/officeDocument/2006/relationships/image" Target="../media/image17.svg"/></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3.xml.rels><?xml version="1.0" encoding="UTF-8" standalone="yes"?>
<Relationships xmlns="http://schemas.openxmlformats.org/package/2006/relationships"><Relationship Id="rId2" Type="http://schemas.openxmlformats.org/officeDocument/2006/relationships/image" Target="../media/image229.png"/><Relationship Id="rId1" Type="http://schemas.openxmlformats.org/officeDocument/2006/relationships/slideLayout" Target="../slideLayouts/slideLayout8.xml"/></Relationships>
</file>

<file path=ppt/slides/_rels/slide274.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notesSlide" Target="../notesSlides/notesSlide12.xml"/><Relationship Id="rId1" Type="http://schemas.openxmlformats.org/officeDocument/2006/relationships/slideLayout" Target="../slideLayouts/slideLayout8.xml"/><Relationship Id="rId4" Type="http://schemas.openxmlformats.org/officeDocument/2006/relationships/image" Target="../media/image231.png"/></Relationships>
</file>

<file path=ppt/slides/_rels/slide275.xml.rels><?xml version="1.0" encoding="UTF-8" standalone="yes"?>
<Relationships xmlns="http://schemas.openxmlformats.org/package/2006/relationships"><Relationship Id="rId3" Type="http://schemas.openxmlformats.org/officeDocument/2006/relationships/image" Target="../media/image232.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276.xml.rels><?xml version="1.0" encoding="UTF-8" standalone="yes"?>
<Relationships xmlns="http://schemas.openxmlformats.org/package/2006/relationships"><Relationship Id="rId3" Type="http://schemas.openxmlformats.org/officeDocument/2006/relationships/image" Target="../media/image233.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277.xml.rels><?xml version="1.0" encoding="UTF-8" standalone="yes"?>
<Relationships xmlns="http://schemas.openxmlformats.org/package/2006/relationships"><Relationship Id="rId3" Type="http://schemas.openxmlformats.org/officeDocument/2006/relationships/image" Target="../media/image234.pn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278.xml.rels><?xml version="1.0" encoding="UTF-8" standalone="yes"?>
<Relationships xmlns="http://schemas.openxmlformats.org/package/2006/relationships"><Relationship Id="rId3" Type="http://schemas.openxmlformats.org/officeDocument/2006/relationships/image" Target="../media/image235.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27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 Target="slide3.xml"/><Relationship Id="rId1" Type="http://schemas.openxmlformats.org/officeDocument/2006/relationships/slideLayout" Target="../slideLayouts/slideLayout8.xml"/><Relationship Id="rId4" Type="http://schemas.openxmlformats.org/officeDocument/2006/relationships/image" Target="../media/image17.svg"/></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1.xml.rels><?xml version="1.0" encoding="UTF-8" standalone="yes"?>
<Relationships xmlns="http://schemas.openxmlformats.org/package/2006/relationships"><Relationship Id="rId2" Type="http://schemas.openxmlformats.org/officeDocument/2006/relationships/image" Target="../media/image236.png"/><Relationship Id="rId1" Type="http://schemas.openxmlformats.org/officeDocument/2006/relationships/slideLayout" Target="../slideLayouts/slideLayout8.xml"/></Relationships>
</file>

<file path=ppt/slides/_rels/slide282.xml.rels><?xml version="1.0" encoding="UTF-8" standalone="yes"?>
<Relationships xmlns="http://schemas.openxmlformats.org/package/2006/relationships"><Relationship Id="rId2" Type="http://schemas.openxmlformats.org/officeDocument/2006/relationships/image" Target="../media/image237.png"/><Relationship Id="rId1" Type="http://schemas.openxmlformats.org/officeDocument/2006/relationships/slideLayout" Target="../slideLayouts/slideLayout8.xml"/></Relationships>
</file>

<file path=ppt/slides/_rels/slide283.xml.rels><?xml version="1.0" encoding="UTF-8" standalone="yes"?>
<Relationships xmlns="http://schemas.openxmlformats.org/package/2006/relationships"><Relationship Id="rId2" Type="http://schemas.openxmlformats.org/officeDocument/2006/relationships/image" Target="../media/image238.png"/><Relationship Id="rId1" Type="http://schemas.openxmlformats.org/officeDocument/2006/relationships/slideLayout" Target="../slideLayouts/slideLayout8.xml"/></Relationships>
</file>

<file path=ppt/slides/_rels/slide284.xml.rels><?xml version="1.0" encoding="UTF-8" standalone="yes"?>
<Relationships xmlns="http://schemas.openxmlformats.org/package/2006/relationships"><Relationship Id="rId2" Type="http://schemas.openxmlformats.org/officeDocument/2006/relationships/image" Target="../media/image239.png"/><Relationship Id="rId1" Type="http://schemas.openxmlformats.org/officeDocument/2006/relationships/slideLayout" Target="../slideLayouts/slideLayout8.xml"/></Relationships>
</file>

<file path=ppt/slides/_rels/slide285.xml.rels><?xml version="1.0" encoding="UTF-8" standalone="yes"?>
<Relationships xmlns="http://schemas.openxmlformats.org/package/2006/relationships"><Relationship Id="rId2" Type="http://schemas.openxmlformats.org/officeDocument/2006/relationships/image" Target="../media/image240.png"/><Relationship Id="rId1" Type="http://schemas.openxmlformats.org/officeDocument/2006/relationships/slideLayout" Target="../slideLayouts/slideLayout8.xml"/></Relationships>
</file>

<file path=ppt/slides/_rels/slide286.xml.rels><?xml version="1.0" encoding="UTF-8" standalone="yes"?>
<Relationships xmlns="http://schemas.openxmlformats.org/package/2006/relationships"><Relationship Id="rId2" Type="http://schemas.openxmlformats.org/officeDocument/2006/relationships/image" Target="../media/image241.png"/><Relationship Id="rId1" Type="http://schemas.openxmlformats.org/officeDocument/2006/relationships/slideLayout" Target="../slideLayouts/slideLayout8.xml"/></Relationships>
</file>

<file path=ppt/slides/_rels/slide287.xml.rels><?xml version="1.0" encoding="UTF-8" standalone="yes"?>
<Relationships xmlns="http://schemas.openxmlformats.org/package/2006/relationships"><Relationship Id="rId2" Type="http://schemas.openxmlformats.org/officeDocument/2006/relationships/image" Target="../media/image242.png"/><Relationship Id="rId1" Type="http://schemas.openxmlformats.org/officeDocument/2006/relationships/slideLayout" Target="../slideLayouts/slideLayout8.xml"/></Relationships>
</file>

<file path=ppt/slides/_rels/slide288.xml.rels><?xml version="1.0" encoding="UTF-8" standalone="yes"?>
<Relationships xmlns="http://schemas.openxmlformats.org/package/2006/relationships"><Relationship Id="rId3" Type="http://schemas.openxmlformats.org/officeDocument/2006/relationships/image" Target="../media/image244.png"/><Relationship Id="rId2" Type="http://schemas.openxmlformats.org/officeDocument/2006/relationships/image" Target="../media/image243.png"/><Relationship Id="rId1" Type="http://schemas.openxmlformats.org/officeDocument/2006/relationships/slideLayout" Target="../slideLayouts/slideLayout8.xml"/></Relationships>
</file>

<file path=ppt/slides/_rels/slide289.xml.rels><?xml version="1.0" encoding="UTF-8" standalone="yes"?>
<Relationships xmlns="http://schemas.openxmlformats.org/package/2006/relationships"><Relationship Id="rId2" Type="http://schemas.openxmlformats.org/officeDocument/2006/relationships/image" Target="../media/image245.png"/><Relationship Id="rId1" Type="http://schemas.openxmlformats.org/officeDocument/2006/relationships/slideLayout" Target="../slideLayouts/slideLayout8.xml"/></Relationships>
</file>

<file path=ppt/slides/_rels/slide290.xml.rels><?xml version="1.0" encoding="UTF-8" standalone="yes"?>
<Relationships xmlns="http://schemas.openxmlformats.org/package/2006/relationships"><Relationship Id="rId2" Type="http://schemas.openxmlformats.org/officeDocument/2006/relationships/image" Target="../media/image246.png"/><Relationship Id="rId1" Type="http://schemas.openxmlformats.org/officeDocument/2006/relationships/slideLayout" Target="../slideLayouts/slideLayout8.xml"/></Relationships>
</file>

<file path=ppt/slides/_rels/slide29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 Target="slide3.xml"/><Relationship Id="rId1" Type="http://schemas.openxmlformats.org/officeDocument/2006/relationships/slideLayout" Target="../slideLayouts/slideLayout8.xml"/><Relationship Id="rId4" Type="http://schemas.openxmlformats.org/officeDocument/2006/relationships/image" Target="../media/image17.svg"/></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3.xml.rels><?xml version="1.0" encoding="UTF-8" standalone="yes"?>
<Relationships xmlns="http://schemas.openxmlformats.org/package/2006/relationships"><Relationship Id="rId2" Type="http://schemas.openxmlformats.org/officeDocument/2006/relationships/image" Target="../media/image247.png"/><Relationship Id="rId1" Type="http://schemas.openxmlformats.org/officeDocument/2006/relationships/slideLayout" Target="../slideLayouts/slideLayout8.xml"/></Relationships>
</file>

<file path=ppt/slides/_rels/slide294.xml.rels><?xml version="1.0" encoding="UTF-8" standalone="yes"?>
<Relationships xmlns="http://schemas.openxmlformats.org/package/2006/relationships"><Relationship Id="rId3" Type="http://schemas.openxmlformats.org/officeDocument/2006/relationships/image" Target="../media/image248.pn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295.xml.rels><?xml version="1.0" encoding="UTF-8" standalone="yes"?>
<Relationships xmlns="http://schemas.openxmlformats.org/package/2006/relationships"><Relationship Id="rId3" Type="http://schemas.openxmlformats.org/officeDocument/2006/relationships/image" Target="../media/image250.png"/><Relationship Id="rId2" Type="http://schemas.openxmlformats.org/officeDocument/2006/relationships/image" Target="../media/image249.png"/><Relationship Id="rId1" Type="http://schemas.openxmlformats.org/officeDocument/2006/relationships/slideLayout" Target="../slideLayouts/slideLayout8.xml"/></Relationships>
</file>

<file path=ppt/slides/_rels/slide296.xml.rels><?xml version="1.0" encoding="UTF-8" standalone="yes"?>
<Relationships xmlns="http://schemas.openxmlformats.org/package/2006/relationships"><Relationship Id="rId2" Type="http://schemas.openxmlformats.org/officeDocument/2006/relationships/image" Target="../media/image251.png"/><Relationship Id="rId1" Type="http://schemas.openxmlformats.org/officeDocument/2006/relationships/slideLayout" Target="../slideLayouts/slideLayout8.xml"/></Relationships>
</file>

<file path=ppt/slides/_rels/slide297.xml.rels><?xml version="1.0" encoding="UTF-8" standalone="yes"?>
<Relationships xmlns="http://schemas.openxmlformats.org/package/2006/relationships"><Relationship Id="rId2" Type="http://schemas.openxmlformats.org/officeDocument/2006/relationships/image" Target="../media/image252.png"/><Relationship Id="rId1" Type="http://schemas.openxmlformats.org/officeDocument/2006/relationships/slideLayout" Target="../slideLayouts/slideLayout8.xml"/></Relationships>
</file>

<file path=ppt/slides/_rels/slide298.xml.rels><?xml version="1.0" encoding="UTF-8" standalone="yes"?>
<Relationships xmlns="http://schemas.openxmlformats.org/package/2006/relationships"><Relationship Id="rId2" Type="http://schemas.openxmlformats.org/officeDocument/2006/relationships/image" Target="../media/image253.png"/><Relationship Id="rId1" Type="http://schemas.openxmlformats.org/officeDocument/2006/relationships/slideLayout" Target="../slideLayouts/slideLayout8.xml"/></Relationships>
</file>

<file path=ppt/slides/_rels/slide299.xml.rels><?xml version="1.0" encoding="UTF-8" standalone="yes"?>
<Relationships xmlns="http://schemas.openxmlformats.org/package/2006/relationships"><Relationship Id="rId2" Type="http://schemas.openxmlformats.org/officeDocument/2006/relationships/image" Target="../media/image254.png"/><Relationship Id="rId1" Type="http://schemas.openxmlformats.org/officeDocument/2006/relationships/slideLayout" Target="../slideLayouts/slideLayout8.xml"/></Relationships>
</file>

<file path=ppt/slides/_rels/slide300.xml.rels><?xml version="1.0" encoding="UTF-8" standalone="yes"?>
<Relationships xmlns="http://schemas.openxmlformats.org/package/2006/relationships"><Relationship Id="rId2" Type="http://schemas.openxmlformats.org/officeDocument/2006/relationships/image" Target="../media/image255.png"/><Relationship Id="rId1" Type="http://schemas.openxmlformats.org/officeDocument/2006/relationships/slideLayout" Target="../slideLayouts/slideLayout8.xml"/></Relationships>
</file>

<file path=ppt/slides/_rels/slide301.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256.png"/><Relationship Id="rId1" Type="http://schemas.openxmlformats.org/officeDocument/2006/relationships/slideLayout" Target="../slideLayouts/slideLayout8.xml"/><Relationship Id="rId5" Type="http://schemas.openxmlformats.org/officeDocument/2006/relationships/image" Target="../media/image17.svg"/><Relationship Id="rId4" Type="http://schemas.openxmlformats.org/officeDocument/2006/relationships/image" Target="../media/image16.png"/></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3.xml.rels><?xml version="1.0" encoding="UTF-8" standalone="yes"?>
<Relationships xmlns="http://schemas.openxmlformats.org/package/2006/relationships"><Relationship Id="rId3" Type="http://schemas.openxmlformats.org/officeDocument/2006/relationships/image" Target="../media/image258.png"/><Relationship Id="rId2" Type="http://schemas.openxmlformats.org/officeDocument/2006/relationships/image" Target="../media/image257.png"/><Relationship Id="rId1" Type="http://schemas.openxmlformats.org/officeDocument/2006/relationships/slideLayout" Target="../slideLayouts/slideLayout8.xml"/></Relationships>
</file>

<file path=ppt/slides/_rels/slide304.xml.rels><?xml version="1.0" encoding="UTF-8" standalone="yes"?>
<Relationships xmlns="http://schemas.openxmlformats.org/package/2006/relationships"><Relationship Id="rId2" Type="http://schemas.openxmlformats.org/officeDocument/2006/relationships/image" Target="../media/image259.png"/><Relationship Id="rId1" Type="http://schemas.openxmlformats.org/officeDocument/2006/relationships/slideLayout" Target="../slideLayouts/slideLayout8.xml"/></Relationships>
</file>

<file path=ppt/slides/_rels/slide305.xml.rels><?xml version="1.0" encoding="UTF-8" standalone="yes"?>
<Relationships xmlns="http://schemas.openxmlformats.org/package/2006/relationships"><Relationship Id="rId2" Type="http://schemas.openxmlformats.org/officeDocument/2006/relationships/image" Target="../media/image260.png"/><Relationship Id="rId1" Type="http://schemas.openxmlformats.org/officeDocument/2006/relationships/slideLayout" Target="../slideLayouts/slideLayout8.xml"/></Relationships>
</file>

<file path=ppt/slides/_rels/slide306.xml.rels><?xml version="1.0" encoding="UTF-8" standalone="yes"?>
<Relationships xmlns="http://schemas.openxmlformats.org/package/2006/relationships"><Relationship Id="rId2" Type="http://schemas.openxmlformats.org/officeDocument/2006/relationships/image" Target="../media/image261.png"/><Relationship Id="rId1" Type="http://schemas.openxmlformats.org/officeDocument/2006/relationships/slideLayout" Target="../slideLayouts/slideLayout8.xml"/></Relationships>
</file>

<file path=ppt/slides/_rels/slide307.xml.rels><?xml version="1.0" encoding="UTF-8" standalone="yes"?>
<Relationships xmlns="http://schemas.openxmlformats.org/package/2006/relationships"><Relationship Id="rId3" Type="http://schemas.openxmlformats.org/officeDocument/2006/relationships/image" Target="../media/image263.png"/><Relationship Id="rId2" Type="http://schemas.openxmlformats.org/officeDocument/2006/relationships/image" Target="../media/image262.png"/><Relationship Id="rId1" Type="http://schemas.openxmlformats.org/officeDocument/2006/relationships/slideLayout" Target="../slideLayouts/slideLayout8.xml"/></Relationships>
</file>

<file path=ppt/slides/_rels/slide308.xml.rels><?xml version="1.0" encoding="UTF-8" standalone="yes"?>
<Relationships xmlns="http://schemas.openxmlformats.org/package/2006/relationships"><Relationship Id="rId3" Type="http://schemas.openxmlformats.org/officeDocument/2006/relationships/image" Target="../media/image265.png"/><Relationship Id="rId2" Type="http://schemas.openxmlformats.org/officeDocument/2006/relationships/image" Target="../media/image264.png"/><Relationship Id="rId1" Type="http://schemas.openxmlformats.org/officeDocument/2006/relationships/slideLayout" Target="../slideLayouts/slideLayout8.xml"/></Relationships>
</file>

<file path=ppt/slides/_rels/slide309.xml.rels><?xml version="1.0" encoding="UTF-8" standalone="yes"?>
<Relationships xmlns="http://schemas.openxmlformats.org/package/2006/relationships"><Relationship Id="rId3" Type="http://schemas.openxmlformats.org/officeDocument/2006/relationships/image" Target="../media/image267.png"/><Relationship Id="rId2" Type="http://schemas.openxmlformats.org/officeDocument/2006/relationships/image" Target="../media/image266.png"/><Relationship Id="rId1" Type="http://schemas.openxmlformats.org/officeDocument/2006/relationships/slideLayout" Target="../slideLayouts/slideLayout8.xml"/></Relationships>
</file>

<file path=ppt/slides/_rels/slide310.xml.rels><?xml version="1.0" encoding="UTF-8" standalone="yes"?>
<Relationships xmlns="http://schemas.openxmlformats.org/package/2006/relationships"><Relationship Id="rId3" Type="http://schemas.openxmlformats.org/officeDocument/2006/relationships/image" Target="../media/image269.png"/><Relationship Id="rId2" Type="http://schemas.openxmlformats.org/officeDocument/2006/relationships/image" Target="../media/image268.png"/><Relationship Id="rId1" Type="http://schemas.openxmlformats.org/officeDocument/2006/relationships/slideLayout" Target="../slideLayouts/slideLayout8.xml"/></Relationships>
</file>

<file path=ppt/slides/_rels/slide311.xml.rels><?xml version="1.0" encoding="UTF-8" standalone="yes"?>
<Relationships xmlns="http://schemas.openxmlformats.org/package/2006/relationships"><Relationship Id="rId3" Type="http://schemas.openxmlformats.org/officeDocument/2006/relationships/image" Target="../media/image271.png"/><Relationship Id="rId2" Type="http://schemas.openxmlformats.org/officeDocument/2006/relationships/image" Target="../media/image270.png"/><Relationship Id="rId1" Type="http://schemas.openxmlformats.org/officeDocument/2006/relationships/slideLayout" Target="../slideLayouts/slideLayout8.xml"/></Relationships>
</file>

<file path=ppt/slides/_rels/slide312.xml.rels><?xml version="1.0" encoding="UTF-8" standalone="yes"?>
<Relationships xmlns="http://schemas.openxmlformats.org/package/2006/relationships"><Relationship Id="rId3" Type="http://schemas.openxmlformats.org/officeDocument/2006/relationships/image" Target="../media/image273.png"/><Relationship Id="rId2" Type="http://schemas.openxmlformats.org/officeDocument/2006/relationships/image" Target="../media/image272.png"/><Relationship Id="rId1" Type="http://schemas.openxmlformats.org/officeDocument/2006/relationships/slideLayout" Target="../slideLayouts/slideLayout8.xml"/></Relationships>
</file>

<file path=ppt/slides/_rels/slide313.xml.rels><?xml version="1.0" encoding="UTF-8" standalone="yes"?>
<Relationships xmlns="http://schemas.openxmlformats.org/package/2006/relationships"><Relationship Id="rId3" Type="http://schemas.openxmlformats.org/officeDocument/2006/relationships/image" Target="../media/image275.png"/><Relationship Id="rId2" Type="http://schemas.openxmlformats.org/officeDocument/2006/relationships/image" Target="../media/image274.png"/><Relationship Id="rId1" Type="http://schemas.openxmlformats.org/officeDocument/2006/relationships/slideLayout" Target="../slideLayouts/slideLayout8.xml"/></Relationships>
</file>

<file path=ppt/slides/_rels/slide314.xml.rels><?xml version="1.0" encoding="UTF-8" standalone="yes"?>
<Relationships xmlns="http://schemas.openxmlformats.org/package/2006/relationships"><Relationship Id="rId3" Type="http://schemas.openxmlformats.org/officeDocument/2006/relationships/image" Target="../media/image276.png"/><Relationship Id="rId2" Type="http://schemas.openxmlformats.org/officeDocument/2006/relationships/image" Target="../media/image271.png"/><Relationship Id="rId1" Type="http://schemas.openxmlformats.org/officeDocument/2006/relationships/slideLayout" Target="../slideLayouts/slideLayout8.xml"/></Relationships>
</file>

<file path=ppt/slides/_rels/slide315.xml.rels><?xml version="1.0" encoding="UTF-8" standalone="yes"?>
<Relationships xmlns="http://schemas.openxmlformats.org/package/2006/relationships"><Relationship Id="rId3" Type="http://schemas.openxmlformats.org/officeDocument/2006/relationships/image" Target="../media/image277.png"/><Relationship Id="rId2" Type="http://schemas.openxmlformats.org/officeDocument/2006/relationships/image" Target="../media/image275.png"/><Relationship Id="rId1" Type="http://schemas.openxmlformats.org/officeDocument/2006/relationships/slideLayout" Target="../slideLayouts/slideLayout8.xml"/></Relationships>
</file>

<file path=ppt/slides/_rels/slide316.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257.png"/><Relationship Id="rId1" Type="http://schemas.openxmlformats.org/officeDocument/2006/relationships/slideLayout" Target="../slideLayouts/slideLayout8.xml"/><Relationship Id="rId5" Type="http://schemas.openxmlformats.org/officeDocument/2006/relationships/image" Target="../media/image17.svg"/><Relationship Id="rId4" Type="http://schemas.openxmlformats.org/officeDocument/2006/relationships/image" Target="../media/image16.png"/></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8.xml.rels><?xml version="1.0" encoding="UTF-8" standalone="yes"?>
<Relationships xmlns="http://schemas.openxmlformats.org/package/2006/relationships"><Relationship Id="rId2" Type="http://schemas.openxmlformats.org/officeDocument/2006/relationships/image" Target="../media/image278.png"/><Relationship Id="rId1" Type="http://schemas.openxmlformats.org/officeDocument/2006/relationships/slideLayout" Target="../slideLayouts/slideLayout8.xml"/></Relationships>
</file>

<file path=ppt/slides/_rels/slide319.xml.rels><?xml version="1.0" encoding="UTF-8" standalone="yes"?>
<Relationships xmlns="http://schemas.openxmlformats.org/package/2006/relationships"><Relationship Id="rId2" Type="http://schemas.openxmlformats.org/officeDocument/2006/relationships/image" Target="../media/image279.png"/><Relationship Id="rId1" Type="http://schemas.openxmlformats.org/officeDocument/2006/relationships/slideLayout" Target="../slideLayouts/slideLayout8.xml"/></Relationships>
</file>

<file path=ppt/slides/_rels/slide320.xml.rels><?xml version="1.0" encoding="UTF-8" standalone="yes"?>
<Relationships xmlns="http://schemas.openxmlformats.org/package/2006/relationships"><Relationship Id="rId2" Type="http://schemas.openxmlformats.org/officeDocument/2006/relationships/image" Target="../media/image280.png"/><Relationship Id="rId1" Type="http://schemas.openxmlformats.org/officeDocument/2006/relationships/slideLayout" Target="../slideLayouts/slideLayout8.xml"/></Relationships>
</file>

<file path=ppt/slides/_rels/slide321.xml.rels><?xml version="1.0" encoding="UTF-8" standalone="yes"?>
<Relationships xmlns="http://schemas.openxmlformats.org/package/2006/relationships"><Relationship Id="rId3" Type="http://schemas.openxmlformats.org/officeDocument/2006/relationships/image" Target="../media/image282.png"/><Relationship Id="rId2" Type="http://schemas.openxmlformats.org/officeDocument/2006/relationships/image" Target="../media/image281.png"/><Relationship Id="rId1" Type="http://schemas.openxmlformats.org/officeDocument/2006/relationships/slideLayout" Target="../slideLayouts/slideLayout8.xml"/></Relationships>
</file>

<file path=ppt/slides/_rels/slide322.xml.rels><?xml version="1.0" encoding="UTF-8" standalone="yes"?>
<Relationships xmlns="http://schemas.openxmlformats.org/package/2006/relationships"><Relationship Id="rId3" Type="http://schemas.openxmlformats.org/officeDocument/2006/relationships/image" Target="../media/image284.png"/><Relationship Id="rId2" Type="http://schemas.openxmlformats.org/officeDocument/2006/relationships/image" Target="../media/image283.png"/><Relationship Id="rId1" Type="http://schemas.openxmlformats.org/officeDocument/2006/relationships/slideLayout" Target="../slideLayouts/slideLayout8.xml"/></Relationships>
</file>

<file path=ppt/slides/_rels/slide323.xml.rels><?xml version="1.0" encoding="UTF-8" standalone="yes"?>
<Relationships xmlns="http://schemas.openxmlformats.org/package/2006/relationships"><Relationship Id="rId3" Type="http://schemas.openxmlformats.org/officeDocument/2006/relationships/image" Target="../media/image286.png"/><Relationship Id="rId2" Type="http://schemas.openxmlformats.org/officeDocument/2006/relationships/image" Target="../media/image285.png"/><Relationship Id="rId1" Type="http://schemas.openxmlformats.org/officeDocument/2006/relationships/slideLayout" Target="../slideLayouts/slideLayout8.xml"/></Relationships>
</file>

<file path=ppt/slides/_rels/slide324.xml.rels><?xml version="1.0" encoding="UTF-8" standalone="yes"?>
<Relationships xmlns="http://schemas.openxmlformats.org/package/2006/relationships"><Relationship Id="rId3" Type="http://schemas.openxmlformats.org/officeDocument/2006/relationships/image" Target="../media/image288.png"/><Relationship Id="rId2" Type="http://schemas.openxmlformats.org/officeDocument/2006/relationships/image" Target="../media/image287.png"/><Relationship Id="rId1" Type="http://schemas.openxmlformats.org/officeDocument/2006/relationships/slideLayout" Target="../slideLayouts/slideLayout8.xml"/></Relationships>
</file>

<file path=ppt/slides/_rels/slide325.xml.rels><?xml version="1.0" encoding="UTF-8" standalone="yes"?>
<Relationships xmlns="http://schemas.openxmlformats.org/package/2006/relationships"><Relationship Id="rId3" Type="http://schemas.openxmlformats.org/officeDocument/2006/relationships/image" Target="../media/image290.png"/><Relationship Id="rId2" Type="http://schemas.openxmlformats.org/officeDocument/2006/relationships/image" Target="../media/image289.png"/><Relationship Id="rId1" Type="http://schemas.openxmlformats.org/officeDocument/2006/relationships/slideLayout" Target="../slideLayouts/slideLayout8.xml"/></Relationships>
</file>

<file path=ppt/slides/_rels/slide326.xml.rels><?xml version="1.0" encoding="UTF-8" standalone="yes"?>
<Relationships xmlns="http://schemas.openxmlformats.org/package/2006/relationships"><Relationship Id="rId3" Type="http://schemas.openxmlformats.org/officeDocument/2006/relationships/image" Target="../media/image292.png"/><Relationship Id="rId2" Type="http://schemas.openxmlformats.org/officeDocument/2006/relationships/image" Target="../media/image291.png"/><Relationship Id="rId1" Type="http://schemas.openxmlformats.org/officeDocument/2006/relationships/slideLayout" Target="../slideLayouts/slideLayout8.xml"/></Relationships>
</file>

<file path=ppt/slides/_rels/slide327.xml.rels><?xml version="1.0" encoding="UTF-8" standalone="yes"?>
<Relationships xmlns="http://schemas.openxmlformats.org/package/2006/relationships"><Relationship Id="rId3" Type="http://schemas.openxmlformats.org/officeDocument/2006/relationships/image" Target="../media/image294.png"/><Relationship Id="rId2" Type="http://schemas.openxmlformats.org/officeDocument/2006/relationships/image" Target="../media/image293.png"/><Relationship Id="rId1" Type="http://schemas.openxmlformats.org/officeDocument/2006/relationships/slideLayout" Target="../slideLayouts/slideLayout8.xml"/></Relationships>
</file>

<file path=ppt/slides/_rels/slide328.xml.rels><?xml version="1.0" encoding="UTF-8" standalone="yes"?>
<Relationships xmlns="http://schemas.openxmlformats.org/package/2006/relationships"><Relationship Id="rId3" Type="http://schemas.openxmlformats.org/officeDocument/2006/relationships/image" Target="../media/image296.png"/><Relationship Id="rId2" Type="http://schemas.openxmlformats.org/officeDocument/2006/relationships/image" Target="../media/image295.png"/><Relationship Id="rId1" Type="http://schemas.openxmlformats.org/officeDocument/2006/relationships/slideLayout" Target="../slideLayouts/slideLayout8.xml"/></Relationships>
</file>

<file path=ppt/slides/_rels/slide329.xml.rels><?xml version="1.0" encoding="UTF-8" standalone="yes"?>
<Relationships xmlns="http://schemas.openxmlformats.org/package/2006/relationships"><Relationship Id="rId3" Type="http://schemas.openxmlformats.org/officeDocument/2006/relationships/image" Target="../media/image298.png"/><Relationship Id="rId2" Type="http://schemas.openxmlformats.org/officeDocument/2006/relationships/image" Target="../media/image297.png"/><Relationship Id="rId1" Type="http://schemas.openxmlformats.org/officeDocument/2006/relationships/slideLayout" Target="../slideLayouts/slideLayout8.xml"/></Relationships>
</file>

<file path=ppt/slides/_rels/slide330.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299.png"/><Relationship Id="rId1" Type="http://schemas.openxmlformats.org/officeDocument/2006/relationships/slideLayout" Target="../slideLayouts/slideLayout8.xml"/><Relationship Id="rId5" Type="http://schemas.openxmlformats.org/officeDocument/2006/relationships/image" Target="../media/image17.svg"/><Relationship Id="rId4" Type="http://schemas.openxmlformats.org/officeDocument/2006/relationships/image" Target="../media/image16.png"/></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3.xml.rels><?xml version="1.0" encoding="UTF-8" standalone="yes"?>
<Relationships xmlns="http://schemas.openxmlformats.org/package/2006/relationships"><Relationship Id="rId2" Type="http://schemas.openxmlformats.org/officeDocument/2006/relationships/image" Target="../media/image300.jpeg"/><Relationship Id="rId1" Type="http://schemas.openxmlformats.org/officeDocument/2006/relationships/slideLayout" Target="../slideLayouts/slideLayout8.xml"/></Relationships>
</file>

<file path=ppt/slides/_rels/slide33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5.xml.rels><?xml version="1.0" encoding="UTF-8" standalone="yes"?>
<Relationships xmlns="http://schemas.openxmlformats.org/package/2006/relationships"><Relationship Id="rId2" Type="http://schemas.openxmlformats.org/officeDocument/2006/relationships/image" Target="../media/image301.jpeg"/><Relationship Id="rId1" Type="http://schemas.openxmlformats.org/officeDocument/2006/relationships/slideLayout" Target="../slideLayouts/slideLayout8.xml"/></Relationships>
</file>

<file path=ppt/slides/_rels/slide336.xml.rels><?xml version="1.0" encoding="UTF-8" standalone="yes"?>
<Relationships xmlns="http://schemas.openxmlformats.org/package/2006/relationships"><Relationship Id="rId2" Type="http://schemas.openxmlformats.org/officeDocument/2006/relationships/image" Target="../media/image302.jpeg"/><Relationship Id="rId1" Type="http://schemas.openxmlformats.org/officeDocument/2006/relationships/slideLayout" Target="../slideLayouts/slideLayout8.xml"/></Relationships>
</file>

<file path=ppt/slides/_rels/slide337.xml.rels><?xml version="1.0" encoding="UTF-8" standalone="yes"?>
<Relationships xmlns="http://schemas.openxmlformats.org/package/2006/relationships"><Relationship Id="rId2" Type="http://schemas.openxmlformats.org/officeDocument/2006/relationships/image" Target="../media/image303.jpeg"/><Relationship Id="rId1" Type="http://schemas.openxmlformats.org/officeDocument/2006/relationships/slideLayout" Target="../slideLayouts/slideLayout8.xml"/></Relationships>
</file>

<file path=ppt/slides/_rels/slide338.xml.rels><?xml version="1.0" encoding="UTF-8" standalone="yes"?>
<Relationships xmlns="http://schemas.openxmlformats.org/package/2006/relationships"><Relationship Id="rId2" Type="http://schemas.openxmlformats.org/officeDocument/2006/relationships/image" Target="../media/image304.jpeg"/><Relationship Id="rId1" Type="http://schemas.openxmlformats.org/officeDocument/2006/relationships/slideLayout" Target="../slideLayouts/slideLayout8.xml"/></Relationships>
</file>

<file path=ppt/slides/_rels/slide339.xml.rels><?xml version="1.0" encoding="UTF-8" standalone="yes"?>
<Relationships xmlns="http://schemas.openxmlformats.org/package/2006/relationships"><Relationship Id="rId2" Type="http://schemas.openxmlformats.org/officeDocument/2006/relationships/image" Target="../media/image305.jpeg"/><Relationship Id="rId1" Type="http://schemas.openxmlformats.org/officeDocument/2006/relationships/slideLayout" Target="../slideLayouts/slideLayout8.xml"/></Relationships>
</file>

<file path=ppt/slides/_rels/slide340.xml.rels><?xml version="1.0" encoding="UTF-8" standalone="yes"?>
<Relationships xmlns="http://schemas.openxmlformats.org/package/2006/relationships"><Relationship Id="rId2" Type="http://schemas.openxmlformats.org/officeDocument/2006/relationships/image" Target="../media/image306.jpeg"/><Relationship Id="rId1" Type="http://schemas.openxmlformats.org/officeDocument/2006/relationships/slideLayout" Target="../slideLayouts/slideLayout8.xml"/></Relationships>
</file>

<file path=ppt/slides/_rels/slide341.xml.rels><?xml version="1.0" encoding="UTF-8" standalone="yes"?>
<Relationships xmlns="http://schemas.openxmlformats.org/package/2006/relationships"><Relationship Id="rId2" Type="http://schemas.openxmlformats.org/officeDocument/2006/relationships/image" Target="../media/image307.jpeg"/><Relationship Id="rId1" Type="http://schemas.openxmlformats.org/officeDocument/2006/relationships/slideLayout" Target="../slideLayouts/slideLayout8.xml"/></Relationships>
</file>

<file path=ppt/slides/_rels/slide342.xml.rels><?xml version="1.0" encoding="UTF-8" standalone="yes"?>
<Relationships xmlns="http://schemas.openxmlformats.org/package/2006/relationships"><Relationship Id="rId2" Type="http://schemas.openxmlformats.org/officeDocument/2006/relationships/image" Target="../media/image308.jpeg"/><Relationship Id="rId1" Type="http://schemas.openxmlformats.org/officeDocument/2006/relationships/slideLayout" Target="../slideLayouts/slideLayout8.xml"/></Relationships>
</file>

<file path=ppt/slides/_rels/slide34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4.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309.jpeg"/><Relationship Id="rId1" Type="http://schemas.openxmlformats.org/officeDocument/2006/relationships/slideLayout" Target="../slideLayouts/slideLayout8.xml"/><Relationship Id="rId5" Type="http://schemas.openxmlformats.org/officeDocument/2006/relationships/image" Target="../media/image17.svg"/><Relationship Id="rId4" Type="http://schemas.openxmlformats.org/officeDocument/2006/relationships/image" Target="../media/image16.png"/></Relationships>
</file>

<file path=ppt/slides/_rels/slide3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8.xml.rels><?xml version="1.0" encoding="UTF-8" standalone="yes"?>
<Relationships xmlns="http://schemas.openxmlformats.org/package/2006/relationships"><Relationship Id="rId2" Type="http://schemas.openxmlformats.org/officeDocument/2006/relationships/image" Target="../media/image310.jpeg"/><Relationship Id="rId1" Type="http://schemas.openxmlformats.org/officeDocument/2006/relationships/slideLayout" Target="../slideLayouts/slideLayout8.xml"/></Relationships>
</file>

<file path=ppt/slides/_rels/slide349.xml.rels><?xml version="1.0" encoding="UTF-8" standalone="yes"?>
<Relationships xmlns="http://schemas.openxmlformats.org/package/2006/relationships"><Relationship Id="rId3" Type="http://schemas.openxmlformats.org/officeDocument/2006/relationships/image" Target="../media/image312.jpeg"/><Relationship Id="rId2" Type="http://schemas.openxmlformats.org/officeDocument/2006/relationships/image" Target="../media/image311.jpeg"/><Relationship Id="rId1" Type="http://schemas.openxmlformats.org/officeDocument/2006/relationships/slideLayout" Target="../slideLayouts/slideLayout8.xml"/></Relationships>
</file>

<file path=ppt/slides/_rels/slide350.xml.rels><?xml version="1.0" encoding="UTF-8" standalone="yes"?>
<Relationships xmlns="http://schemas.openxmlformats.org/package/2006/relationships"><Relationship Id="rId3" Type="http://schemas.openxmlformats.org/officeDocument/2006/relationships/image" Target="../media/image314.jpeg"/><Relationship Id="rId2" Type="http://schemas.openxmlformats.org/officeDocument/2006/relationships/image" Target="../media/image313.jpeg"/><Relationship Id="rId1" Type="http://schemas.openxmlformats.org/officeDocument/2006/relationships/slideLayout" Target="../slideLayouts/slideLayout8.xml"/></Relationships>
</file>

<file path=ppt/slides/_rels/slide351.xml.rels><?xml version="1.0" encoding="UTF-8" standalone="yes"?>
<Relationships xmlns="http://schemas.openxmlformats.org/package/2006/relationships"><Relationship Id="rId2" Type="http://schemas.openxmlformats.org/officeDocument/2006/relationships/image" Target="../media/image315.jpeg"/><Relationship Id="rId1" Type="http://schemas.openxmlformats.org/officeDocument/2006/relationships/slideLayout" Target="../slideLayouts/slideLayout8.xml"/></Relationships>
</file>

<file path=ppt/slides/_rels/slide35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 Target="slide3.xml"/><Relationship Id="rId1" Type="http://schemas.openxmlformats.org/officeDocument/2006/relationships/slideLayout" Target="../slideLayouts/slideLayout8.xml"/><Relationship Id="rId4" Type="http://schemas.openxmlformats.org/officeDocument/2006/relationships/image" Target="../media/image17.svg"/></Relationships>
</file>

<file path=ppt/slides/_rels/slide3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4.xml.rels><?xml version="1.0" encoding="UTF-8" standalone="yes"?>
<Relationships xmlns="http://schemas.openxmlformats.org/package/2006/relationships"><Relationship Id="rId2" Type="http://schemas.openxmlformats.org/officeDocument/2006/relationships/image" Target="../media/image316.png"/><Relationship Id="rId1" Type="http://schemas.openxmlformats.org/officeDocument/2006/relationships/slideLayout" Target="../slideLayouts/slideLayout8.xml"/></Relationships>
</file>

<file path=ppt/slides/_rels/slide355.xml.rels><?xml version="1.0" encoding="UTF-8" standalone="yes"?>
<Relationships xmlns="http://schemas.openxmlformats.org/package/2006/relationships"><Relationship Id="rId2" Type="http://schemas.openxmlformats.org/officeDocument/2006/relationships/image" Target="../media/image317.png"/><Relationship Id="rId1" Type="http://schemas.openxmlformats.org/officeDocument/2006/relationships/slideLayout" Target="../slideLayouts/slideLayout8.xml"/></Relationships>
</file>

<file path=ppt/slides/_rels/slide35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5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8.xml"/><Relationship Id="rId1" Type="http://schemas.openxmlformats.org/officeDocument/2006/relationships/slideLayout" Target="../slideLayouts/slideLayout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58.xml.rels><?xml version="1.0" encoding="UTF-8" standalone="yes"?>
<Relationships xmlns="http://schemas.openxmlformats.org/package/2006/relationships"><Relationship Id="rId2" Type="http://schemas.openxmlformats.org/officeDocument/2006/relationships/image" Target="../media/image318.png"/><Relationship Id="rId1" Type="http://schemas.openxmlformats.org/officeDocument/2006/relationships/slideLayout" Target="../slideLayouts/slideLayout8.xml"/></Relationships>
</file>

<file path=ppt/slides/_rels/slide359.xml.rels><?xml version="1.0" encoding="UTF-8" standalone="yes"?>
<Relationships xmlns="http://schemas.openxmlformats.org/package/2006/relationships"><Relationship Id="rId2" Type="http://schemas.openxmlformats.org/officeDocument/2006/relationships/image" Target="../media/image319.png"/><Relationship Id="rId1" Type="http://schemas.openxmlformats.org/officeDocument/2006/relationships/slideLayout" Target="../slideLayouts/slideLayout8.xml"/></Relationships>
</file>

<file path=ppt/slides/_rels/slide360.xml.rels><?xml version="1.0" encoding="UTF-8" standalone="yes"?>
<Relationships xmlns="http://schemas.openxmlformats.org/package/2006/relationships"><Relationship Id="rId2" Type="http://schemas.openxmlformats.org/officeDocument/2006/relationships/image" Target="../media/image320.png"/><Relationship Id="rId1" Type="http://schemas.openxmlformats.org/officeDocument/2006/relationships/slideLayout" Target="../slideLayouts/slideLayout8.xml"/></Relationships>
</file>

<file path=ppt/slides/_rels/slide361.xml.rels><?xml version="1.0" encoding="UTF-8" standalone="yes"?>
<Relationships xmlns="http://schemas.openxmlformats.org/package/2006/relationships"><Relationship Id="rId2" Type="http://schemas.openxmlformats.org/officeDocument/2006/relationships/image" Target="../media/image321.png"/><Relationship Id="rId1" Type="http://schemas.openxmlformats.org/officeDocument/2006/relationships/slideLayout" Target="../slideLayouts/slideLayout8.xml"/></Relationships>
</file>

<file path=ppt/slides/_rels/slide36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6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 Target="slide3.xml"/><Relationship Id="rId1" Type="http://schemas.openxmlformats.org/officeDocument/2006/relationships/slideLayout" Target="../slideLayouts/slideLayout8.xml"/><Relationship Id="rId4" Type="http://schemas.openxmlformats.org/officeDocument/2006/relationships/image" Target="../media/image17.svg"/></Relationships>
</file>

<file path=ppt/slides/_rels/slide3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5.xml.rels><?xml version="1.0" encoding="UTF-8" standalone="yes"?>
<Relationships xmlns="http://schemas.openxmlformats.org/package/2006/relationships"><Relationship Id="rId3" Type="http://schemas.openxmlformats.org/officeDocument/2006/relationships/image" Target="../media/image322.pn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366.xml.rels><?xml version="1.0" encoding="UTF-8" standalone="yes"?>
<Relationships xmlns="http://schemas.openxmlformats.org/package/2006/relationships"><Relationship Id="rId3" Type="http://schemas.openxmlformats.org/officeDocument/2006/relationships/image" Target="../media/image323.pn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36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36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36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370.xml.rels><?xml version="1.0" encoding="UTF-8" standalone="yes"?>
<Relationships xmlns="http://schemas.openxmlformats.org/package/2006/relationships"><Relationship Id="rId2" Type="http://schemas.openxmlformats.org/officeDocument/2006/relationships/image" Target="../media/image324.png"/><Relationship Id="rId1" Type="http://schemas.openxmlformats.org/officeDocument/2006/relationships/slideLayout" Target="../slideLayouts/slideLayout8.xml"/></Relationships>
</file>

<file path=ppt/slides/_rels/slide371.xml.rels><?xml version="1.0" encoding="UTF-8" standalone="yes"?>
<Relationships xmlns="http://schemas.openxmlformats.org/package/2006/relationships"><Relationship Id="rId2" Type="http://schemas.openxmlformats.org/officeDocument/2006/relationships/image" Target="../media/image325.png"/><Relationship Id="rId1" Type="http://schemas.openxmlformats.org/officeDocument/2006/relationships/slideLayout" Target="../slideLayouts/slideLayout8.xml"/></Relationships>
</file>

<file path=ppt/slides/_rels/slide372.xml.rels><?xml version="1.0" encoding="UTF-8" standalone="yes"?>
<Relationships xmlns="http://schemas.openxmlformats.org/package/2006/relationships"><Relationship Id="rId2" Type="http://schemas.openxmlformats.org/officeDocument/2006/relationships/image" Target="../media/image326.png"/><Relationship Id="rId1" Type="http://schemas.openxmlformats.org/officeDocument/2006/relationships/slideLayout" Target="../slideLayouts/slideLayout8.xml"/></Relationships>
</file>

<file path=ppt/slides/_rels/slide373.xml.rels><?xml version="1.0" encoding="UTF-8" standalone="yes"?>
<Relationships xmlns="http://schemas.openxmlformats.org/package/2006/relationships"><Relationship Id="rId2" Type="http://schemas.openxmlformats.org/officeDocument/2006/relationships/image" Target="../media/image327.png"/><Relationship Id="rId1" Type="http://schemas.openxmlformats.org/officeDocument/2006/relationships/slideLayout" Target="../slideLayouts/slideLayout8.xml"/></Relationships>
</file>

<file path=ppt/slides/_rels/slide374.xml.rels><?xml version="1.0" encoding="UTF-8" standalone="yes"?>
<Relationships xmlns="http://schemas.openxmlformats.org/package/2006/relationships"><Relationship Id="rId3" Type="http://schemas.openxmlformats.org/officeDocument/2006/relationships/image" Target="../media/image328.pn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37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376.xml.rels><?xml version="1.0" encoding="UTF-8" standalone="yes"?>
<Relationships xmlns="http://schemas.openxmlformats.org/package/2006/relationships"><Relationship Id="rId3" Type="http://schemas.openxmlformats.org/officeDocument/2006/relationships/image" Target="../media/image329.png"/><Relationship Id="rId2" Type="http://schemas.openxmlformats.org/officeDocument/2006/relationships/notesSlide" Target="../notesSlides/notesSlide26.xml"/><Relationship Id="rId1" Type="http://schemas.openxmlformats.org/officeDocument/2006/relationships/slideLayout" Target="../slideLayouts/slideLayout8.xml"/><Relationship Id="rId4" Type="http://schemas.openxmlformats.org/officeDocument/2006/relationships/image" Target="../media/image330.png"/></Relationships>
</file>

<file path=ppt/slides/_rels/slide377.xml.rels><?xml version="1.0" encoding="UTF-8" standalone="yes"?>
<Relationships xmlns="http://schemas.openxmlformats.org/package/2006/relationships"><Relationship Id="rId3" Type="http://schemas.openxmlformats.org/officeDocument/2006/relationships/image" Target="../media/image332.png"/><Relationship Id="rId2" Type="http://schemas.openxmlformats.org/officeDocument/2006/relationships/image" Target="../media/image331.png"/><Relationship Id="rId1" Type="http://schemas.openxmlformats.org/officeDocument/2006/relationships/slideLayout" Target="../slideLayouts/slideLayout8.xml"/></Relationships>
</file>

<file path=ppt/slides/_rels/slide37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 Target="slide3.xml"/><Relationship Id="rId1" Type="http://schemas.openxmlformats.org/officeDocument/2006/relationships/slideLayout" Target="../slideLayouts/slideLayout8.xml"/><Relationship Id="rId4" Type="http://schemas.openxmlformats.org/officeDocument/2006/relationships/image" Target="../media/image17.svg"/></Relationships>
</file>

<file path=ppt/slides/_rels/slide37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80018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35586-14ED-5658-7753-FD84A9230968}"/>
              </a:ext>
            </a:extLst>
          </p:cNvPr>
          <p:cNvSpPr>
            <a:spLocks noGrp="1"/>
          </p:cNvSpPr>
          <p:nvPr>
            <p:ph type="title"/>
          </p:nvPr>
        </p:nvSpPr>
        <p:spPr>
          <a:xfrm>
            <a:off x="838200" y="1866252"/>
            <a:ext cx="10515600" cy="1006429"/>
          </a:xfrm>
        </p:spPr>
        <p:txBody>
          <a:bodyPr>
            <a:noAutofit/>
          </a:bodyPr>
          <a:lstStyle/>
          <a:p>
            <a:r>
              <a:rPr lang="en-US" sz="4400" dirty="0"/>
              <a:t>2023 ASCO </a:t>
            </a:r>
            <a:r>
              <a:rPr lang="zh-CN" altLang="en-US" sz="4400" dirty="0"/>
              <a:t>消化系统肿瘤进展</a:t>
            </a:r>
            <a:r>
              <a:rPr lang="en-US" sz="4400" dirty="0"/>
              <a:t>highlights</a:t>
            </a:r>
          </a:p>
        </p:txBody>
      </p:sp>
      <p:sp>
        <p:nvSpPr>
          <p:cNvPr id="3" name="Text Placeholder 2">
            <a:extLst>
              <a:ext uri="{FF2B5EF4-FFF2-40B4-BE49-F238E27FC236}">
                <a16:creationId xmlns:a16="http://schemas.microsoft.com/office/drawing/2014/main" id="{840E50DF-66CD-7718-6C78-47A765297966}"/>
              </a:ext>
            </a:extLst>
          </p:cNvPr>
          <p:cNvSpPr>
            <a:spLocks noGrp="1"/>
          </p:cNvSpPr>
          <p:nvPr>
            <p:ph type="body" sz="quarter" idx="10"/>
          </p:nvPr>
        </p:nvSpPr>
        <p:spPr/>
        <p:txBody>
          <a:bodyPr/>
          <a:lstStyle/>
          <a:p>
            <a:r>
              <a:rPr lang="zh-CN" altLang="en-US" dirty="0"/>
              <a:t>礼来公司医学部肿瘤医学联络官（</a:t>
            </a:r>
            <a:r>
              <a:rPr lang="en-US" altLang="zh-CN" dirty="0"/>
              <a:t>MSL</a:t>
            </a:r>
            <a:r>
              <a:rPr lang="zh-CN" altLang="en-US" dirty="0"/>
              <a:t>）团队</a:t>
            </a:r>
          </a:p>
        </p:txBody>
      </p:sp>
    </p:spTree>
    <p:extLst>
      <p:ext uri="{BB962C8B-B14F-4D97-AF65-F5344CB8AC3E}">
        <p14:creationId xmlns:p14="http://schemas.microsoft.com/office/powerpoint/2010/main" val="26581455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折角 5">
            <a:extLst>
              <a:ext uri="{FF2B5EF4-FFF2-40B4-BE49-F238E27FC236}">
                <a16:creationId xmlns:a16="http://schemas.microsoft.com/office/drawing/2014/main" id="{DCB558DA-1AD1-B6E0-45FA-864FA6263105}"/>
              </a:ext>
            </a:extLst>
          </p:cNvPr>
          <p:cNvSpPr/>
          <p:nvPr/>
        </p:nvSpPr>
        <p:spPr>
          <a:xfrm>
            <a:off x="1707017" y="1097404"/>
            <a:ext cx="9828210" cy="4744154"/>
          </a:xfrm>
          <a:prstGeom prst="foldedCorner">
            <a:avLst>
              <a:gd name="adj" fmla="val 0"/>
            </a:avLst>
          </a:prstGeom>
          <a:solidFill>
            <a:srgbClr val="FDF2F2"/>
          </a:solidFill>
          <a:ln w="9525" cap="flat" cmpd="sng" algn="ctr">
            <a:solidFill>
              <a:srgbClr val="E12726">
                <a:alpha val="40000"/>
              </a:srgbClr>
            </a:solidFill>
            <a:prstDash val="solid"/>
          </a:ln>
          <a:effectLst>
            <a:outerShdw blurRad="76200" dist="12700" dir="2700000" algn="tl" rotWithShape="0">
              <a:srgbClr val="E12726">
                <a:alpha val="40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7" name="矩形: 折角 6">
            <a:extLst>
              <a:ext uri="{FF2B5EF4-FFF2-40B4-BE49-F238E27FC236}">
                <a16:creationId xmlns:a16="http://schemas.microsoft.com/office/drawing/2014/main" id="{0E3C1472-6F9F-16CD-2462-7D8D979454CF}"/>
              </a:ext>
            </a:extLst>
          </p:cNvPr>
          <p:cNvSpPr/>
          <p:nvPr/>
        </p:nvSpPr>
        <p:spPr>
          <a:xfrm>
            <a:off x="1618117" y="1016442"/>
            <a:ext cx="9828211" cy="4670204"/>
          </a:xfrm>
          <a:prstGeom prst="foldedCorner">
            <a:avLst>
              <a:gd name="adj" fmla="val 0"/>
            </a:avLst>
          </a:prstGeom>
          <a:solidFill>
            <a:sysClr val="window" lastClr="FFFFFF"/>
          </a:solidFill>
          <a:ln w="9525" cap="flat" cmpd="sng" algn="ctr">
            <a:solidFill>
              <a:srgbClr val="E12726">
                <a:alpha val="40000"/>
              </a:srgbClr>
            </a:solidFill>
            <a:prstDash val="solid"/>
          </a:ln>
          <a:effectLst/>
        </p:spPr>
        <p:txBody>
          <a:bodyPr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食管胃癌：</a:t>
            </a:r>
            <a:endParaRPr kumimoji="0" lang="en-US" altLang="zh-CN" sz="1800" b="1" i="0" u="none" strike="noStrike" kern="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7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4000-</a:t>
            </a:r>
            <a:r>
              <a:rPr kumimoji="0" lang="en-US" altLang="zh-CN" sz="17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hlinkClick r:id="rId2" action="ppaction://hlinksldjump"/>
              </a:rPr>
              <a:t>ATTRACTION-5:</a:t>
            </a:r>
            <a:r>
              <a:rPr kumimoji="0" lang="zh-CN" altLang="en-US" sz="17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hlinkClick r:id="rId2" action="ppaction://hlinksldjump"/>
              </a:rPr>
              <a:t>纳武利尤单抗联合化疗作为病理分期</a:t>
            </a:r>
            <a:r>
              <a:rPr kumimoji="0" lang="en-US" altLang="zh-CN" sz="17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hlinkClick r:id="rId2" action="ppaction://hlinksldjump"/>
              </a:rPr>
              <a:t>III</a:t>
            </a:r>
            <a:r>
              <a:rPr kumimoji="0" lang="zh-CN" altLang="en-US" sz="17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hlinkClick r:id="rId2" action="ppaction://hlinksldjump"/>
              </a:rPr>
              <a:t>期胃</a:t>
            </a:r>
            <a:r>
              <a:rPr kumimoji="0" lang="en-US" altLang="zh-CN" sz="17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hlinkClick r:id="rId2" action="ppaction://hlinksldjump"/>
              </a:rPr>
              <a:t>/</a:t>
            </a:r>
            <a:r>
              <a:rPr kumimoji="0" lang="zh-CN" altLang="en-US" sz="17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hlinkClick r:id="rId2" action="ppaction://hlinksldjump"/>
              </a:rPr>
              <a:t>胃食管交界处癌术后辅助治疗的</a:t>
            </a:r>
            <a:r>
              <a:rPr kumimoji="0" lang="en-US" altLang="zh-CN" sz="17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hlinkClick r:id="rId2" action="ppaction://hlinksldjump"/>
              </a:rPr>
              <a:t>3</a:t>
            </a:r>
            <a:r>
              <a:rPr kumimoji="0" lang="zh-CN" altLang="en-US" sz="17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hlinkClick r:id="rId2" action="ppaction://hlinksldjump"/>
              </a:rPr>
              <a:t>期研究</a:t>
            </a:r>
            <a:endParaRPr kumimoji="0" lang="en-US" altLang="zh-CN" sz="17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7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4001-</a:t>
            </a:r>
            <a:r>
              <a:rPr kumimoji="0" lang="zh-CN" altLang="en-US" sz="1700" b="0" i="0" u="none" strike="noStrike" kern="1200" cap="none" spc="0" normalizeH="0" baseline="0" noProof="0" dirty="0">
                <a:ln>
                  <a:noFill/>
                </a:ln>
                <a:solidFill>
                  <a:prstClr val="black"/>
                </a:solidFill>
                <a:effectLst/>
                <a:uLnTx/>
                <a:uFillTx/>
                <a:latin typeface="Arial"/>
                <a:ea typeface="微软雅黑"/>
                <a:cs typeface="+mn-cs"/>
                <a:hlinkClick r:id="rId3" action="ppaction://hlinksldjump"/>
              </a:rPr>
              <a:t>围手术期</a:t>
            </a:r>
            <a:r>
              <a:rPr kumimoji="0" lang="en-US" altLang="zh-CN" sz="1700" b="0" i="0" u="none" strike="noStrike" kern="1200" cap="none" spc="0" normalizeH="0" baseline="0" noProof="0" dirty="0">
                <a:ln>
                  <a:noFill/>
                </a:ln>
                <a:solidFill>
                  <a:prstClr val="black"/>
                </a:solidFill>
                <a:effectLst/>
                <a:uLnTx/>
                <a:uFillTx/>
                <a:latin typeface="Arial"/>
                <a:ea typeface="微软雅黑"/>
                <a:cs typeface="+mn-cs"/>
                <a:hlinkClick r:id="rId3" action="ppaction://hlinksldjump"/>
              </a:rPr>
              <a:t>PD-1</a:t>
            </a:r>
            <a:r>
              <a:rPr kumimoji="0" lang="zh-CN" altLang="en-US" sz="1700" b="0" i="0" u="none" strike="noStrike" kern="1200" cap="none" spc="0" normalizeH="0" baseline="0" noProof="0" dirty="0">
                <a:ln>
                  <a:noFill/>
                </a:ln>
                <a:solidFill>
                  <a:prstClr val="black"/>
                </a:solidFill>
                <a:effectLst/>
                <a:uLnTx/>
                <a:uFillTx/>
                <a:latin typeface="Arial"/>
                <a:ea typeface="微软雅黑"/>
                <a:cs typeface="+mn-cs"/>
                <a:hlinkClick r:id="rId3" action="ppaction://hlinksldjump"/>
              </a:rPr>
              <a:t>抗体特瑞普利单抗联合</a:t>
            </a:r>
            <a:r>
              <a:rPr kumimoji="0" lang="en-US" altLang="zh-CN" sz="1700" b="0" i="0" u="none" strike="noStrike" kern="1200" cap="none" spc="0" normalizeH="0" baseline="0" noProof="0" dirty="0">
                <a:ln>
                  <a:noFill/>
                </a:ln>
                <a:solidFill>
                  <a:prstClr val="black"/>
                </a:solidFill>
                <a:effectLst/>
                <a:uLnTx/>
                <a:uFillTx/>
                <a:latin typeface="Arial"/>
                <a:ea typeface="微软雅黑"/>
                <a:cs typeface="+mn-cs"/>
                <a:hlinkClick r:id="rId3" action="ppaction://hlinksldjump"/>
              </a:rPr>
              <a:t>SOX</a:t>
            </a:r>
            <a:r>
              <a:rPr kumimoji="0" lang="zh-CN" altLang="en-US" sz="1700" b="0" i="0" u="none" strike="noStrike" kern="1200" cap="none" spc="0" normalizeH="0" baseline="0" noProof="0" dirty="0">
                <a:ln>
                  <a:noFill/>
                </a:ln>
                <a:solidFill>
                  <a:prstClr val="black"/>
                </a:solidFill>
                <a:effectLst/>
                <a:uLnTx/>
                <a:uFillTx/>
                <a:latin typeface="Arial"/>
                <a:ea typeface="微软雅黑"/>
                <a:cs typeface="+mn-cs"/>
                <a:hlinkClick r:id="rId3" action="ppaction://hlinksldjump"/>
              </a:rPr>
              <a:t>或</a:t>
            </a:r>
            <a:r>
              <a:rPr kumimoji="0" lang="en-US" altLang="zh-CN" sz="1700" b="0" i="0" u="none" strike="noStrike" kern="1200" cap="none" spc="0" normalizeH="0" baseline="0" noProof="0" dirty="0">
                <a:ln>
                  <a:noFill/>
                </a:ln>
                <a:solidFill>
                  <a:prstClr val="black"/>
                </a:solidFill>
                <a:effectLst/>
                <a:uLnTx/>
                <a:uFillTx/>
                <a:latin typeface="Arial"/>
                <a:ea typeface="微软雅黑"/>
                <a:cs typeface="+mn-cs"/>
                <a:hlinkClick r:id="rId3" action="ppaction://hlinksldjump"/>
              </a:rPr>
              <a:t>XELOX</a:t>
            </a:r>
            <a:r>
              <a:rPr kumimoji="0" lang="zh-CN" altLang="en-US" sz="1700" b="0" i="0" u="none" strike="noStrike" kern="1200" cap="none" spc="0" normalizeH="0" baseline="0" noProof="0" dirty="0">
                <a:ln>
                  <a:noFill/>
                </a:ln>
                <a:solidFill>
                  <a:prstClr val="black"/>
                </a:solidFill>
                <a:effectLst/>
                <a:uLnTx/>
                <a:uFillTx/>
                <a:latin typeface="Arial"/>
                <a:ea typeface="微软雅黑"/>
                <a:cs typeface="+mn-cs"/>
                <a:hlinkClick r:id="rId3" action="ppaction://hlinksldjump"/>
              </a:rPr>
              <a:t>化疗对</a:t>
            </a:r>
            <a:r>
              <a:rPr kumimoji="0" lang="en-US" altLang="zh-CN" sz="1700" b="0" i="0" u="none" strike="noStrike" kern="1200" cap="none" spc="0" normalizeH="0" baseline="0" noProof="0" dirty="0">
                <a:ln>
                  <a:noFill/>
                </a:ln>
                <a:solidFill>
                  <a:prstClr val="black"/>
                </a:solidFill>
                <a:effectLst/>
                <a:uLnTx/>
                <a:uFillTx/>
                <a:latin typeface="Arial"/>
                <a:ea typeface="微软雅黑"/>
                <a:cs typeface="+mn-cs"/>
                <a:hlinkClick r:id="rId3" action="ppaction://hlinksldjump"/>
              </a:rPr>
              <a:t>SOX</a:t>
            </a:r>
            <a:r>
              <a:rPr kumimoji="0" lang="zh-CN" altLang="en-US" sz="1700" b="0" i="0" u="none" strike="noStrike" kern="1200" cap="none" spc="0" normalizeH="0" baseline="0" noProof="0" dirty="0">
                <a:ln>
                  <a:noFill/>
                </a:ln>
                <a:solidFill>
                  <a:prstClr val="black"/>
                </a:solidFill>
                <a:effectLst/>
                <a:uLnTx/>
                <a:uFillTx/>
                <a:latin typeface="Arial"/>
                <a:ea typeface="微软雅黑"/>
                <a:cs typeface="+mn-cs"/>
                <a:hlinkClick r:id="rId3" action="ppaction://hlinksldjump"/>
              </a:rPr>
              <a:t>或</a:t>
            </a:r>
            <a:r>
              <a:rPr kumimoji="0" lang="en-US" altLang="zh-CN" sz="1700" b="0" i="0" u="none" strike="noStrike" kern="1200" cap="none" spc="0" normalizeH="0" baseline="0" noProof="0" dirty="0">
                <a:ln>
                  <a:noFill/>
                </a:ln>
                <a:solidFill>
                  <a:prstClr val="black"/>
                </a:solidFill>
                <a:effectLst/>
                <a:uLnTx/>
                <a:uFillTx/>
                <a:latin typeface="Arial"/>
                <a:ea typeface="微软雅黑"/>
                <a:cs typeface="+mn-cs"/>
                <a:hlinkClick r:id="rId3" action="ppaction://hlinksldjump"/>
              </a:rPr>
              <a:t>XELOX</a:t>
            </a:r>
            <a:r>
              <a:rPr kumimoji="0" lang="zh-CN" altLang="en-US" sz="1700" b="0" i="0" u="none" strike="noStrike" kern="1200" cap="none" spc="0" normalizeH="0" baseline="0" noProof="0" dirty="0">
                <a:ln>
                  <a:noFill/>
                </a:ln>
                <a:solidFill>
                  <a:prstClr val="black"/>
                </a:solidFill>
                <a:effectLst/>
                <a:uLnTx/>
                <a:uFillTx/>
                <a:latin typeface="Arial"/>
                <a:ea typeface="微软雅黑"/>
                <a:cs typeface="+mn-cs"/>
                <a:hlinkClick r:id="rId3" action="ppaction://hlinksldjump"/>
              </a:rPr>
              <a:t>单独治疗局部晚期胃癌或胃食管交界处癌：前瞻性、随机、开放标签、</a:t>
            </a:r>
            <a:r>
              <a:rPr kumimoji="0" lang="en-US" altLang="zh-CN" sz="1700" b="0" i="0" u="none" strike="noStrike" kern="1200" cap="none" spc="0" normalizeH="0" baseline="0" noProof="0" dirty="0">
                <a:ln>
                  <a:noFill/>
                </a:ln>
                <a:solidFill>
                  <a:prstClr val="black"/>
                </a:solidFill>
                <a:effectLst/>
                <a:uLnTx/>
                <a:uFillTx/>
                <a:latin typeface="Arial"/>
                <a:ea typeface="微软雅黑"/>
                <a:cs typeface="+mn-cs"/>
                <a:hlinkClick r:id="rId3" action="ppaction://hlinksldjump"/>
              </a:rPr>
              <a:t>II </a:t>
            </a:r>
            <a:r>
              <a:rPr kumimoji="0" lang="zh-CN" altLang="en-US" sz="1700" b="0" i="0" u="none" strike="noStrike" kern="1200" cap="none" spc="0" normalizeH="0" baseline="0" noProof="0" dirty="0">
                <a:ln>
                  <a:noFill/>
                </a:ln>
                <a:solidFill>
                  <a:prstClr val="black"/>
                </a:solidFill>
                <a:effectLst/>
                <a:uLnTx/>
                <a:uFillTx/>
                <a:latin typeface="Arial"/>
                <a:ea typeface="微软雅黑"/>
                <a:cs typeface="+mn-cs"/>
                <a:hlinkClick r:id="rId3" action="ppaction://hlinksldjump"/>
              </a:rPr>
              <a:t>期试验的结果</a:t>
            </a:r>
            <a:endParaRPr kumimoji="0" lang="en-US" altLang="zh-CN" sz="17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700" b="0" i="0" u="none" strike="noStrike" kern="1200" cap="none" spc="0" normalizeH="0" baseline="0" noProof="0" dirty="0">
                <a:ln>
                  <a:noFill/>
                </a:ln>
                <a:solidFill>
                  <a:prstClr val="black"/>
                </a:solidFill>
                <a:effectLst/>
                <a:uLnTx/>
                <a:uFillTx/>
                <a:latin typeface="Microsoft YaHei" panose="020B0503020204020204" pitchFamily="34" charset="-122"/>
                <a:ea typeface="微软雅黑"/>
                <a:cs typeface="Calibri" panose="020F0502020204030204" pitchFamily="34" charset="0"/>
              </a:rPr>
              <a:t>Updates 405736-</a:t>
            </a:r>
            <a:r>
              <a:rPr kumimoji="0" lang="zh-CN" altLang="en-US" sz="1700" b="0" i="0" u="none" strike="noStrike" kern="1200" cap="none" spc="0" normalizeH="0" baseline="0" noProof="0" dirty="0">
                <a:ln>
                  <a:noFill/>
                </a:ln>
                <a:solidFill>
                  <a:prstClr val="black"/>
                </a:solidFill>
                <a:effectLst/>
                <a:uLnTx/>
                <a:uFillTx/>
                <a:latin typeface="Microsoft YaHei" panose="020B0503020204020204" pitchFamily="34" charset="-122"/>
                <a:ea typeface="微软雅黑"/>
                <a:cs typeface="Calibri" panose="020F0502020204030204" pitchFamily="34" charset="0"/>
                <a:hlinkClick r:id="rId4" action="ppaction://hlinksldjump"/>
              </a:rPr>
              <a:t>摘要 </a:t>
            </a:r>
            <a:r>
              <a:rPr kumimoji="0" lang="en-US" altLang="zh-CN" sz="1700" b="0" i="0" u="none" strike="noStrike" kern="1200" cap="none" spc="0" normalizeH="0" baseline="0" noProof="0" dirty="0">
                <a:ln>
                  <a:noFill/>
                </a:ln>
                <a:solidFill>
                  <a:prstClr val="black"/>
                </a:solidFill>
                <a:effectLst/>
                <a:uLnTx/>
                <a:uFillTx/>
                <a:latin typeface="Microsoft YaHei" panose="020B0503020204020204" pitchFamily="34" charset="-122"/>
                <a:ea typeface="微软雅黑"/>
                <a:cs typeface="Calibri" panose="020F0502020204030204" pitchFamily="34" charset="0"/>
                <a:hlinkClick r:id="rId4" action="ppaction://hlinksldjump"/>
              </a:rPr>
              <a:t>405736 </a:t>
            </a:r>
            <a:r>
              <a:rPr kumimoji="0" lang="zh-CN" altLang="en-US" sz="1700" b="0" i="0" u="none" strike="noStrike" kern="1200" cap="none" spc="0" normalizeH="0" baseline="0" noProof="0" dirty="0">
                <a:ln>
                  <a:noFill/>
                </a:ln>
                <a:solidFill>
                  <a:prstClr val="black"/>
                </a:solidFill>
                <a:effectLst/>
                <a:uLnTx/>
                <a:uFillTx/>
                <a:latin typeface="Microsoft YaHei" panose="020B0503020204020204" pitchFamily="34" charset="-122"/>
                <a:ea typeface="微软雅黑"/>
                <a:cs typeface="Calibri" panose="020F0502020204030204" pitchFamily="34" charset="0"/>
                <a:hlinkClick r:id="rId4" action="ppaction://hlinksldjump"/>
              </a:rPr>
              <a:t>的更新：</a:t>
            </a:r>
            <a:r>
              <a:rPr kumimoji="0" lang="en-US" altLang="zh-CN" sz="1700" b="0" i="0" u="none" strike="noStrike" kern="1200" cap="none" spc="0" normalizeH="0" baseline="0" noProof="0" dirty="0" err="1">
                <a:ln>
                  <a:noFill/>
                </a:ln>
                <a:solidFill>
                  <a:prstClr val="black"/>
                </a:solidFill>
                <a:effectLst/>
                <a:uLnTx/>
                <a:uFillTx/>
                <a:latin typeface="Microsoft YaHei" panose="020B0503020204020204" pitchFamily="34" charset="-122"/>
                <a:ea typeface="微软雅黑"/>
                <a:cs typeface="Calibri" panose="020F0502020204030204" pitchFamily="34" charset="0"/>
                <a:hlinkClick r:id="rId4" action="ppaction://hlinksldjump"/>
              </a:rPr>
              <a:t>Zolbetuximab</a:t>
            </a:r>
            <a:r>
              <a:rPr kumimoji="0" lang="en-US" altLang="zh-CN" sz="1700" b="0" i="0" u="none" strike="noStrike" kern="1200" cap="none" spc="0" normalizeH="0" baseline="0" noProof="0" dirty="0">
                <a:ln>
                  <a:noFill/>
                </a:ln>
                <a:solidFill>
                  <a:prstClr val="black"/>
                </a:solidFill>
                <a:effectLst/>
                <a:uLnTx/>
                <a:uFillTx/>
                <a:latin typeface="Microsoft YaHei" panose="020B0503020204020204" pitchFamily="34" charset="-122"/>
                <a:ea typeface="微软雅黑"/>
                <a:cs typeface="Calibri" panose="020F0502020204030204" pitchFamily="34" charset="0"/>
                <a:hlinkClick r:id="rId4" action="ppaction://hlinksldjump"/>
              </a:rPr>
              <a:t> + </a:t>
            </a:r>
            <a:r>
              <a:rPr kumimoji="0" lang="en-US" altLang="zh-CN" sz="1700" b="0" i="0" u="none" strike="noStrike" kern="1200" cap="none" spc="0" normalizeH="0" baseline="0" noProof="0" dirty="0" err="1">
                <a:ln>
                  <a:noFill/>
                </a:ln>
                <a:solidFill>
                  <a:prstClr val="black"/>
                </a:solidFill>
                <a:effectLst/>
                <a:uLnTx/>
                <a:uFillTx/>
                <a:latin typeface="Microsoft YaHei" panose="020B0503020204020204" pitchFamily="34" charset="-122"/>
                <a:ea typeface="微软雅黑"/>
                <a:cs typeface="Calibri" panose="020F0502020204030204" pitchFamily="34" charset="0"/>
                <a:hlinkClick r:id="rId4" action="ppaction://hlinksldjump"/>
              </a:rPr>
              <a:t>Capox</a:t>
            </a:r>
            <a:r>
              <a:rPr kumimoji="0" lang="zh-CN" altLang="en-US" sz="1700" b="0" i="0" u="none" strike="noStrike" kern="1200" cap="none" spc="0" normalizeH="0" baseline="0" noProof="0" dirty="0">
                <a:ln>
                  <a:noFill/>
                </a:ln>
                <a:solidFill>
                  <a:prstClr val="black"/>
                </a:solidFill>
                <a:effectLst/>
                <a:uLnTx/>
                <a:uFillTx/>
                <a:latin typeface="Microsoft YaHei" panose="020B0503020204020204" pitchFamily="34" charset="-122"/>
                <a:ea typeface="微软雅黑"/>
                <a:cs typeface="Calibri" panose="020F0502020204030204" pitchFamily="34" charset="0"/>
                <a:hlinkClick r:id="rId4" action="ppaction://hlinksldjump"/>
              </a:rPr>
              <a:t>一线治疗</a:t>
            </a:r>
            <a:r>
              <a:rPr kumimoji="0" lang="en-US" altLang="zh-CN" sz="1700" b="0" i="0" u="none" strike="noStrike" kern="1200" cap="none" spc="0" normalizeH="0" baseline="0" noProof="0" dirty="0">
                <a:ln>
                  <a:noFill/>
                </a:ln>
                <a:solidFill>
                  <a:prstClr val="black"/>
                </a:solidFill>
                <a:effectLst/>
                <a:uLnTx/>
                <a:uFillTx/>
                <a:latin typeface="Microsoft YaHei" panose="020B0503020204020204" pitchFamily="34" charset="-122"/>
                <a:ea typeface="微软雅黑"/>
                <a:cs typeface="Calibri" panose="020F0502020204030204" pitchFamily="34" charset="0"/>
                <a:hlinkClick r:id="rId4" action="ppaction://hlinksldjump"/>
              </a:rPr>
              <a:t>Claudin-18.2+ (CLDN18.2+)/HER2−</a:t>
            </a:r>
            <a:r>
              <a:rPr kumimoji="0" lang="zh-CN" altLang="en-US" sz="1700" b="0" i="0" u="none" strike="noStrike" kern="1200" cap="none" spc="0" normalizeH="0" baseline="0" noProof="0" dirty="0">
                <a:ln>
                  <a:noFill/>
                </a:ln>
                <a:solidFill>
                  <a:prstClr val="black"/>
                </a:solidFill>
                <a:effectLst/>
                <a:uLnTx/>
                <a:uFillTx/>
                <a:latin typeface="Microsoft YaHei" panose="020B0503020204020204" pitchFamily="34" charset="-122"/>
                <a:ea typeface="微软雅黑"/>
                <a:cs typeface="Calibri" panose="020F0502020204030204" pitchFamily="34" charset="0"/>
                <a:hlinkClick r:id="rId4" action="ppaction://hlinksldjump"/>
              </a:rPr>
              <a:t>局部晚期 </a:t>
            </a:r>
            <a:r>
              <a:rPr kumimoji="0" lang="en-US" altLang="zh-CN" sz="1700" b="0" i="0" u="none" strike="noStrike" kern="1200" cap="none" spc="0" normalizeH="0" baseline="0" noProof="0" dirty="0">
                <a:ln>
                  <a:noFill/>
                </a:ln>
                <a:solidFill>
                  <a:prstClr val="black"/>
                </a:solidFill>
                <a:effectLst/>
                <a:uLnTx/>
                <a:uFillTx/>
                <a:latin typeface="Microsoft YaHei" panose="020B0503020204020204" pitchFamily="34" charset="-122"/>
                <a:ea typeface="微软雅黑"/>
                <a:cs typeface="Calibri" panose="020F0502020204030204" pitchFamily="34" charset="0"/>
                <a:hlinkClick r:id="rId4" action="ppaction://hlinksldjump"/>
              </a:rPr>
              <a:t>(LA) </a:t>
            </a:r>
            <a:r>
              <a:rPr kumimoji="0" lang="zh-CN" altLang="en-US" sz="1700" b="0" i="0" u="none" strike="noStrike" kern="1200" cap="none" spc="0" normalizeH="0" baseline="0" noProof="0" dirty="0">
                <a:ln>
                  <a:noFill/>
                </a:ln>
                <a:solidFill>
                  <a:prstClr val="black"/>
                </a:solidFill>
                <a:effectLst/>
                <a:uLnTx/>
                <a:uFillTx/>
                <a:latin typeface="Microsoft YaHei" panose="020B0503020204020204" pitchFamily="34" charset="-122"/>
                <a:ea typeface="微软雅黑"/>
                <a:cs typeface="Calibri" panose="020F0502020204030204" pitchFamily="34" charset="0"/>
                <a:hlinkClick r:id="rId4" action="ppaction://hlinksldjump"/>
              </a:rPr>
              <a:t>或转移性胃或胃食管交界处 </a:t>
            </a:r>
            <a:r>
              <a:rPr kumimoji="0" lang="en-US" altLang="zh-CN" sz="1700" b="0" i="0" u="none" strike="noStrike" kern="1200" cap="none" spc="0" normalizeH="0" baseline="0" noProof="0" dirty="0">
                <a:ln>
                  <a:noFill/>
                </a:ln>
                <a:solidFill>
                  <a:prstClr val="black"/>
                </a:solidFill>
                <a:effectLst/>
                <a:uLnTx/>
                <a:uFillTx/>
                <a:latin typeface="Microsoft YaHei" panose="020B0503020204020204" pitchFamily="34" charset="-122"/>
                <a:ea typeface="微软雅黑"/>
                <a:cs typeface="Calibri" panose="020F0502020204030204" pitchFamily="34" charset="0"/>
                <a:hlinkClick r:id="rId4" action="ppaction://hlinksldjump"/>
              </a:rPr>
              <a:t>(</a:t>
            </a:r>
            <a:r>
              <a:rPr kumimoji="0" lang="en-US" altLang="zh-CN" sz="1700" b="0" i="0" u="none" strike="noStrike" kern="1200" cap="none" spc="0" normalizeH="0" baseline="0" noProof="0" dirty="0" err="1">
                <a:ln>
                  <a:noFill/>
                </a:ln>
                <a:solidFill>
                  <a:prstClr val="black"/>
                </a:solidFill>
                <a:effectLst/>
                <a:uLnTx/>
                <a:uFillTx/>
                <a:latin typeface="Microsoft YaHei" panose="020B0503020204020204" pitchFamily="34" charset="-122"/>
                <a:ea typeface="微软雅黑"/>
                <a:cs typeface="Calibri" panose="020F0502020204030204" pitchFamily="34" charset="0"/>
                <a:hlinkClick r:id="rId4" action="ppaction://hlinksldjump"/>
              </a:rPr>
              <a:t>mG</a:t>
            </a:r>
            <a:r>
              <a:rPr kumimoji="0" lang="en-US" altLang="zh-CN" sz="1700" b="0" i="0" u="none" strike="noStrike" kern="1200" cap="none" spc="0" normalizeH="0" baseline="0" noProof="0" dirty="0">
                <a:ln>
                  <a:noFill/>
                </a:ln>
                <a:solidFill>
                  <a:prstClr val="black"/>
                </a:solidFill>
                <a:effectLst/>
                <a:uLnTx/>
                <a:uFillTx/>
                <a:latin typeface="Microsoft YaHei" panose="020B0503020204020204" pitchFamily="34" charset="-122"/>
                <a:ea typeface="微软雅黑"/>
                <a:cs typeface="Calibri" panose="020F0502020204030204" pitchFamily="34" charset="0"/>
                <a:hlinkClick r:id="rId4" action="ppaction://hlinksldjump"/>
              </a:rPr>
              <a:t>/GEJ) </a:t>
            </a:r>
            <a:r>
              <a:rPr kumimoji="0" lang="zh-CN" altLang="en-US" sz="1700" b="0" i="0" u="none" strike="noStrike" kern="1200" cap="none" spc="0" normalizeH="0" baseline="0" noProof="0" dirty="0">
                <a:ln>
                  <a:noFill/>
                </a:ln>
                <a:solidFill>
                  <a:prstClr val="black"/>
                </a:solidFill>
                <a:effectLst/>
                <a:uLnTx/>
                <a:uFillTx/>
                <a:latin typeface="Microsoft YaHei" panose="020B0503020204020204" pitchFamily="34" charset="-122"/>
                <a:ea typeface="微软雅黑"/>
                <a:cs typeface="Calibri" panose="020F0502020204030204" pitchFamily="34" charset="0"/>
                <a:hlinkClick r:id="rId4" action="ppaction://hlinksldjump"/>
              </a:rPr>
              <a:t>腺癌：</a:t>
            </a:r>
            <a:r>
              <a:rPr kumimoji="0" lang="en-US" altLang="zh-CN" sz="1700" b="0" i="0" u="none" strike="noStrike" kern="1200" cap="none" spc="0" normalizeH="0" baseline="0" noProof="0" dirty="0">
                <a:ln>
                  <a:noFill/>
                </a:ln>
                <a:solidFill>
                  <a:prstClr val="black"/>
                </a:solidFill>
                <a:effectLst/>
                <a:uLnTx/>
                <a:uFillTx/>
                <a:latin typeface="Microsoft YaHei" panose="020B0503020204020204" pitchFamily="34" charset="-122"/>
                <a:ea typeface="微软雅黑"/>
                <a:cs typeface="Calibri" panose="020F0502020204030204" pitchFamily="34" charset="0"/>
                <a:hlinkClick r:id="rId4" action="ppaction://hlinksldjump"/>
              </a:rPr>
              <a:t>3</a:t>
            </a:r>
            <a:r>
              <a:rPr kumimoji="0" lang="zh-CN" altLang="en-US" sz="1700" b="0" i="0" u="none" strike="noStrike" kern="1200" cap="none" spc="0" normalizeH="0" baseline="0" noProof="0" dirty="0">
                <a:ln>
                  <a:noFill/>
                </a:ln>
                <a:solidFill>
                  <a:prstClr val="black"/>
                </a:solidFill>
                <a:effectLst/>
                <a:uLnTx/>
                <a:uFillTx/>
                <a:latin typeface="Microsoft YaHei" panose="020B0503020204020204" pitchFamily="34" charset="-122"/>
                <a:ea typeface="微软雅黑"/>
                <a:cs typeface="Calibri" panose="020F0502020204030204" pitchFamily="34" charset="0"/>
                <a:hlinkClick r:id="rId4" action="ppaction://hlinksldjump"/>
              </a:rPr>
              <a:t>期</a:t>
            </a:r>
            <a:r>
              <a:rPr kumimoji="0" lang="en-US" altLang="zh-CN" sz="1700" b="0" i="0" u="none" strike="noStrike" kern="1200" cap="none" spc="0" normalizeH="0" baseline="0" noProof="0" dirty="0">
                <a:ln>
                  <a:noFill/>
                </a:ln>
                <a:solidFill>
                  <a:prstClr val="black"/>
                </a:solidFill>
                <a:effectLst/>
                <a:uLnTx/>
                <a:uFillTx/>
                <a:latin typeface="Microsoft YaHei" panose="020B0503020204020204" pitchFamily="34" charset="-122"/>
                <a:ea typeface="微软雅黑"/>
                <a:cs typeface="Calibri" panose="020F0502020204030204" pitchFamily="34" charset="0"/>
                <a:hlinkClick r:id="rId4" action="ppaction://hlinksldjump"/>
              </a:rPr>
              <a:t>Glow</a:t>
            </a:r>
            <a:r>
              <a:rPr kumimoji="0" lang="zh-CN" altLang="en-US" sz="1700" b="0" i="0" u="none" strike="noStrike" kern="1200" cap="none" spc="0" normalizeH="0" baseline="0" noProof="0" dirty="0">
                <a:ln>
                  <a:noFill/>
                </a:ln>
                <a:solidFill>
                  <a:prstClr val="black"/>
                </a:solidFill>
                <a:effectLst/>
                <a:uLnTx/>
                <a:uFillTx/>
                <a:latin typeface="Microsoft YaHei" panose="020B0503020204020204" pitchFamily="34" charset="-122"/>
                <a:ea typeface="微软雅黑"/>
                <a:cs typeface="Calibri" panose="020F0502020204030204" pitchFamily="34" charset="0"/>
                <a:hlinkClick r:id="rId4" action="ppaction://hlinksldjump"/>
              </a:rPr>
              <a:t>研究的主要结果</a:t>
            </a:r>
            <a:endParaRPr kumimoji="0" lang="en-US" altLang="zh-CN" sz="1700" b="0" i="0" u="none" strike="noStrike" kern="1200" cap="none" spc="0" normalizeH="0" baseline="0" noProof="0" dirty="0">
              <a:ln>
                <a:noFill/>
              </a:ln>
              <a:solidFill>
                <a:prstClr val="black"/>
              </a:solidFill>
              <a:effectLst/>
              <a:uLnTx/>
              <a:uFillTx/>
              <a:latin typeface="Microsoft YaHei" panose="020B0503020204020204" pitchFamily="34" charset="-122"/>
              <a:ea typeface="微软雅黑"/>
              <a:cs typeface="Calibri" panose="020F0502020204030204" pitchFamily="34" charset="0"/>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7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4014-</a:t>
            </a:r>
            <a:r>
              <a:rPr kumimoji="0" lang="zh-CN" altLang="en-US" sz="1700" b="0" i="0" u="none" strike="noStrike" kern="1200" cap="none" spc="0" normalizeH="0" baseline="0" noProof="0" dirty="0">
                <a:ln>
                  <a:noFill/>
                </a:ln>
                <a:solidFill>
                  <a:prstClr val="black"/>
                </a:solidFill>
                <a:effectLst/>
                <a:uLnTx/>
                <a:uFillTx/>
                <a:latin typeface="Arial"/>
                <a:ea typeface="微软雅黑"/>
                <a:cs typeface="+mn-cs"/>
                <a:hlinkClick r:id="rId5" action="ppaction://hlinksldjump"/>
              </a:rPr>
              <a:t>帕博利珠单抗联合化疗治疗晚期</a:t>
            </a:r>
            <a:r>
              <a:rPr kumimoji="0" lang="en-US" altLang="zh-CN" sz="1700" b="0" i="0" u="none" strike="noStrike" kern="1200" cap="none" spc="0" normalizeH="0" baseline="0" noProof="0" dirty="0">
                <a:ln>
                  <a:noFill/>
                </a:ln>
                <a:solidFill>
                  <a:prstClr val="black"/>
                </a:solidFill>
                <a:effectLst/>
                <a:uLnTx/>
                <a:uFillTx/>
                <a:latin typeface="Arial"/>
                <a:ea typeface="微软雅黑"/>
                <a:cs typeface="+mn-cs"/>
                <a:hlinkClick r:id="rId5" action="ppaction://hlinksldjump"/>
              </a:rPr>
              <a:t>HER2</a:t>
            </a:r>
            <a:r>
              <a:rPr kumimoji="0" lang="zh-CN" altLang="en-US" sz="1700" b="0" i="0" u="none" strike="noStrike" kern="1200" cap="none" spc="0" normalizeH="0" baseline="0" noProof="0" dirty="0">
                <a:ln>
                  <a:noFill/>
                </a:ln>
                <a:solidFill>
                  <a:prstClr val="black"/>
                </a:solidFill>
                <a:effectLst/>
                <a:uLnTx/>
                <a:uFillTx/>
                <a:latin typeface="Arial"/>
                <a:ea typeface="微软雅黑"/>
                <a:cs typeface="+mn-cs"/>
                <a:hlinkClick r:id="rId5" action="ppaction://hlinksldjump"/>
              </a:rPr>
              <a:t>阴性胃或胃食管交界处 </a:t>
            </a:r>
            <a:r>
              <a:rPr kumimoji="0" lang="en-US" altLang="zh-CN" sz="1700" b="0" i="0" u="none" strike="noStrike" kern="1200" cap="none" spc="0" normalizeH="0" baseline="0" noProof="0" dirty="0">
                <a:ln>
                  <a:noFill/>
                </a:ln>
                <a:solidFill>
                  <a:prstClr val="black"/>
                </a:solidFill>
                <a:effectLst/>
                <a:uLnTx/>
                <a:uFillTx/>
                <a:latin typeface="Arial"/>
                <a:ea typeface="微软雅黑"/>
                <a:cs typeface="+mn-cs"/>
                <a:hlinkClick r:id="rId5" action="ppaction://hlinksldjump"/>
              </a:rPr>
              <a:t>(G/GEJ) </a:t>
            </a:r>
            <a:r>
              <a:rPr kumimoji="0" lang="zh-CN" altLang="en-US" sz="1700" b="0" i="0" u="none" strike="noStrike" kern="1200" cap="none" spc="0" normalizeH="0" baseline="0" noProof="0" dirty="0">
                <a:ln>
                  <a:noFill/>
                </a:ln>
                <a:solidFill>
                  <a:prstClr val="black"/>
                </a:solidFill>
                <a:effectLst/>
                <a:uLnTx/>
                <a:uFillTx/>
                <a:latin typeface="Arial"/>
                <a:ea typeface="微软雅黑"/>
                <a:cs typeface="+mn-cs"/>
                <a:hlinkClick r:id="rId5" action="ppaction://hlinksldjump"/>
              </a:rPr>
              <a:t>癌的</a:t>
            </a:r>
            <a:r>
              <a:rPr kumimoji="0" lang="en-US" altLang="zh-CN" sz="1700" b="0" i="0" u="none" strike="noStrike" kern="1200" cap="none" spc="0" normalizeH="0" baseline="0" noProof="0" dirty="0">
                <a:ln>
                  <a:noFill/>
                </a:ln>
                <a:solidFill>
                  <a:prstClr val="black"/>
                </a:solidFill>
                <a:effectLst/>
                <a:uLnTx/>
                <a:uFillTx/>
                <a:latin typeface="Arial"/>
                <a:ea typeface="微软雅黑"/>
                <a:cs typeface="+mn-cs"/>
                <a:hlinkClick r:id="rId5" action="ppaction://hlinksldjump"/>
              </a:rPr>
              <a:t>KEYNOTE-859</a:t>
            </a:r>
            <a:r>
              <a:rPr kumimoji="0" lang="zh-CN" altLang="en-US" sz="1700" b="0" i="0" u="none" strike="noStrike" kern="1200" cap="none" spc="0" normalizeH="0" baseline="0" noProof="0" dirty="0">
                <a:ln>
                  <a:noFill/>
                </a:ln>
                <a:solidFill>
                  <a:prstClr val="black"/>
                </a:solidFill>
                <a:effectLst/>
                <a:uLnTx/>
                <a:uFillTx/>
                <a:latin typeface="Arial"/>
                <a:ea typeface="微软雅黑"/>
                <a:cs typeface="+mn-cs"/>
                <a:hlinkClick r:id="rId5" action="ppaction://hlinksldjump"/>
              </a:rPr>
              <a:t>研究：方案规定的</a:t>
            </a:r>
            <a:r>
              <a:rPr kumimoji="0" lang="en-US" altLang="zh-CN" sz="1700" b="0" i="0" u="none" strike="noStrike" kern="1200" cap="none" spc="0" normalizeH="0" baseline="0" noProof="0" dirty="0">
                <a:ln>
                  <a:noFill/>
                </a:ln>
                <a:solidFill>
                  <a:prstClr val="black"/>
                </a:solidFill>
                <a:effectLst/>
                <a:uLnTx/>
                <a:uFillTx/>
                <a:latin typeface="Arial"/>
                <a:ea typeface="微软雅黑"/>
                <a:cs typeface="+mn-cs"/>
                <a:hlinkClick r:id="rId5" action="ppaction://hlinksldjump"/>
              </a:rPr>
              <a:t>PD-L1</a:t>
            </a:r>
            <a:r>
              <a:rPr kumimoji="0" lang="zh-CN" altLang="en-US" sz="1700" b="0" i="0" u="none" strike="noStrike" kern="1200" cap="none" spc="0" normalizeH="0" baseline="0" noProof="0" dirty="0">
                <a:ln>
                  <a:noFill/>
                </a:ln>
                <a:solidFill>
                  <a:prstClr val="black"/>
                </a:solidFill>
                <a:effectLst/>
                <a:uLnTx/>
                <a:uFillTx/>
                <a:latin typeface="Arial"/>
                <a:ea typeface="微软雅黑"/>
                <a:cs typeface="+mn-cs"/>
                <a:hlinkClick r:id="rId5" action="ppaction://hlinksldjump"/>
              </a:rPr>
              <a:t>选择人群的结果</a:t>
            </a:r>
            <a:endParaRPr kumimoji="0" lang="en-US" altLang="zh-CN" sz="17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700" b="0" i="0" u="none" strike="noStrike" kern="1200" cap="none" spc="0" normalizeH="0" baseline="0" noProof="0" dirty="0">
                <a:ln>
                  <a:noFill/>
                </a:ln>
                <a:solidFill>
                  <a:prstClr val="black"/>
                </a:solidFill>
                <a:effectLst/>
                <a:uLnTx/>
                <a:uFillTx/>
                <a:latin typeface="Arial"/>
                <a:ea typeface="微软雅黑"/>
                <a:cs typeface="+mn-cs"/>
              </a:rPr>
              <a:t>4027-</a:t>
            </a:r>
            <a:r>
              <a:rPr kumimoji="0" lang="en-US" altLang="zh-CN" sz="1700" b="0" i="0" u="none" strike="noStrike" kern="1200" cap="none" spc="0" normalizeH="0" baseline="0" noProof="0" dirty="0">
                <a:ln>
                  <a:noFill/>
                </a:ln>
                <a:solidFill>
                  <a:prstClr val="black"/>
                </a:solidFill>
                <a:effectLst/>
                <a:uLnTx/>
                <a:uFillTx/>
                <a:latin typeface="Arial"/>
                <a:ea typeface="微软雅黑"/>
                <a:cs typeface="+mn-cs"/>
                <a:hlinkClick r:id="rId6" action="ppaction://hlinksldjump"/>
              </a:rPr>
              <a:t>DKN-01</a:t>
            </a:r>
            <a:r>
              <a:rPr kumimoji="0" lang="zh-CN" altLang="en-US" sz="1700" b="0" i="0" u="none" strike="noStrike" kern="1200" cap="none" spc="0" normalizeH="0" baseline="0" noProof="0" dirty="0">
                <a:ln>
                  <a:noFill/>
                </a:ln>
                <a:solidFill>
                  <a:prstClr val="black"/>
                </a:solidFill>
                <a:effectLst/>
                <a:uLnTx/>
                <a:uFillTx/>
                <a:latin typeface="Arial"/>
                <a:ea typeface="微软雅黑"/>
                <a:cs typeface="+mn-cs"/>
                <a:hlinkClick r:id="rId6" action="ppaction://hlinksldjump"/>
              </a:rPr>
              <a:t>的联合替雷利珠单抗和化疗一线治疗晚期胃或胃食管腺癌 </a:t>
            </a:r>
            <a:r>
              <a:rPr kumimoji="0" lang="en-US" altLang="zh-CN" sz="1700" b="0" i="0" u="none" strike="noStrike" kern="1200" cap="none" spc="0" normalizeH="0" baseline="0" noProof="0" dirty="0">
                <a:ln>
                  <a:noFill/>
                </a:ln>
                <a:solidFill>
                  <a:prstClr val="black"/>
                </a:solidFill>
                <a:effectLst/>
                <a:uLnTx/>
                <a:uFillTx/>
                <a:latin typeface="Arial"/>
                <a:ea typeface="微软雅黑"/>
                <a:cs typeface="+mn-cs"/>
                <a:hlinkClick r:id="rId6" action="ppaction://hlinksldjump"/>
              </a:rPr>
              <a:t>(GEA)</a:t>
            </a:r>
            <a:r>
              <a:rPr kumimoji="0" lang="zh-CN" altLang="en-US" sz="1700" b="0" i="0" u="none" strike="noStrike" kern="1200" cap="none" spc="0" normalizeH="0" baseline="0" noProof="0" dirty="0">
                <a:ln>
                  <a:noFill/>
                </a:ln>
                <a:solidFill>
                  <a:prstClr val="black"/>
                </a:solidFill>
                <a:effectLst/>
                <a:uLnTx/>
                <a:uFillTx/>
                <a:latin typeface="Arial"/>
                <a:ea typeface="微软雅黑"/>
                <a:cs typeface="+mn-cs"/>
                <a:hlinkClick r:id="rId6" action="ppaction://hlinksldjump"/>
              </a:rPr>
              <a:t>的</a:t>
            </a:r>
            <a:r>
              <a:rPr kumimoji="0" lang="en-US" altLang="zh-CN" sz="1700" b="0" i="0" u="none" strike="noStrike" kern="1200" cap="none" spc="0" normalizeH="0" baseline="0" noProof="0" dirty="0">
                <a:ln>
                  <a:noFill/>
                </a:ln>
                <a:solidFill>
                  <a:prstClr val="black"/>
                </a:solidFill>
                <a:effectLst/>
                <a:uLnTx/>
                <a:uFillTx/>
                <a:latin typeface="Arial"/>
                <a:ea typeface="微软雅黑"/>
                <a:cs typeface="+mn-cs"/>
                <a:hlinkClick r:id="rId6" action="ppaction://hlinksldjump"/>
              </a:rPr>
              <a:t>2</a:t>
            </a:r>
            <a:r>
              <a:rPr kumimoji="0" lang="zh-CN" altLang="en-US" sz="1700" b="0" i="0" u="none" strike="noStrike" kern="1200" cap="none" spc="0" normalizeH="0" baseline="0" noProof="0" dirty="0">
                <a:ln>
                  <a:noFill/>
                </a:ln>
                <a:solidFill>
                  <a:prstClr val="black"/>
                </a:solidFill>
                <a:effectLst/>
                <a:uLnTx/>
                <a:uFillTx/>
                <a:latin typeface="Arial"/>
                <a:ea typeface="微软雅黑"/>
                <a:cs typeface="+mn-cs"/>
                <a:hlinkClick r:id="rId6" action="ppaction://hlinksldjump"/>
              </a:rPr>
              <a:t>期研究（</a:t>
            </a:r>
            <a:r>
              <a:rPr kumimoji="0" lang="en-US" altLang="zh-CN" sz="1700" b="0" i="0" u="none" strike="noStrike" kern="1200" cap="none" spc="0" normalizeH="0" baseline="0" noProof="0" dirty="0" err="1">
                <a:ln>
                  <a:noFill/>
                </a:ln>
                <a:solidFill>
                  <a:prstClr val="black"/>
                </a:solidFill>
                <a:effectLst/>
                <a:uLnTx/>
                <a:uFillTx/>
                <a:latin typeface="Arial"/>
                <a:ea typeface="微软雅黑"/>
                <a:cs typeface="+mn-cs"/>
                <a:hlinkClick r:id="rId6" action="ppaction://hlinksldjump"/>
              </a:rPr>
              <a:t>DisTinGuish</a:t>
            </a:r>
            <a:r>
              <a:rPr kumimoji="0" lang="zh-CN" altLang="en-US" sz="1700" b="0" i="0" u="none" strike="noStrike" kern="1200" cap="none" spc="0" normalizeH="0" baseline="0" noProof="0" dirty="0">
                <a:ln>
                  <a:noFill/>
                </a:ln>
                <a:solidFill>
                  <a:prstClr val="black"/>
                </a:solidFill>
                <a:effectLst/>
                <a:uLnTx/>
                <a:uFillTx/>
                <a:latin typeface="Arial"/>
                <a:ea typeface="微软雅黑"/>
                <a:cs typeface="+mn-cs"/>
                <a:hlinkClick r:id="rId6" action="ppaction://hlinksldjump"/>
              </a:rPr>
              <a:t>）</a:t>
            </a:r>
            <a:endParaRPr kumimoji="0" lang="en-US" altLang="zh-CN" sz="17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700" b="0" i="0" u="none" strike="noStrike" kern="1200" cap="none" spc="0" normalizeH="0" baseline="0" noProof="0" dirty="0">
                <a:ln>
                  <a:noFill/>
                </a:ln>
                <a:solidFill>
                  <a:prstClr val="black"/>
                </a:solidFill>
                <a:effectLst/>
                <a:uLnTx/>
                <a:uFillTx/>
                <a:latin typeface="Arial"/>
                <a:ea typeface="微软雅黑"/>
                <a:cs typeface="+mn-cs"/>
              </a:rPr>
              <a:t>4032-</a:t>
            </a:r>
            <a:r>
              <a:rPr kumimoji="0" lang="zh-CN" altLang="en-US" sz="1700" b="0" i="0" u="none" strike="noStrike" kern="1200" cap="none" spc="0" normalizeH="0" baseline="0" noProof="0" dirty="0">
                <a:ln>
                  <a:noFill/>
                </a:ln>
                <a:solidFill>
                  <a:prstClr val="black"/>
                </a:solidFill>
                <a:effectLst/>
                <a:uLnTx/>
                <a:uFillTx/>
                <a:latin typeface="Arial"/>
                <a:ea typeface="微软雅黑"/>
                <a:cs typeface="+mn-cs"/>
                <a:hlinkClick r:id="rId7" action="ppaction://hlinksldjump"/>
              </a:rPr>
              <a:t>雷莫西尤单抗、</a:t>
            </a:r>
            <a:r>
              <a:rPr kumimoji="0" lang="en-US" altLang="zh-CN" sz="1700" b="0" i="0" u="none" strike="noStrike" kern="1200" cap="none" spc="0" normalizeH="0" baseline="0" noProof="0" dirty="0">
                <a:ln>
                  <a:noFill/>
                </a:ln>
                <a:solidFill>
                  <a:prstClr val="black"/>
                </a:solidFill>
                <a:effectLst/>
                <a:uLnTx/>
                <a:uFillTx/>
                <a:latin typeface="Arial"/>
                <a:ea typeface="微软雅黑"/>
                <a:cs typeface="+mn-cs"/>
                <a:hlinkClick r:id="rId7" action="ppaction://hlinksldjump"/>
              </a:rPr>
              <a:t>avelumab</a:t>
            </a:r>
            <a:r>
              <a:rPr kumimoji="0" lang="zh-CN" altLang="en-US" sz="1700" b="0" i="0" u="none" strike="noStrike" kern="1200" cap="none" spc="0" normalizeH="0" baseline="0" noProof="0" dirty="0">
                <a:ln>
                  <a:noFill/>
                </a:ln>
                <a:solidFill>
                  <a:prstClr val="black"/>
                </a:solidFill>
                <a:effectLst/>
                <a:uLnTx/>
                <a:uFillTx/>
                <a:latin typeface="Arial"/>
                <a:ea typeface="微软雅黑"/>
                <a:cs typeface="+mn-cs"/>
                <a:hlinkClick r:id="rId7" action="ppaction://hlinksldjump"/>
              </a:rPr>
              <a:t>和紫杉醇</a:t>
            </a:r>
            <a:r>
              <a:rPr kumimoji="0" lang="en-US" altLang="zh-CN" sz="1700" b="0" i="0" u="none" strike="noStrike" kern="1200" cap="none" spc="0" normalizeH="0" baseline="0" noProof="0" dirty="0">
                <a:ln>
                  <a:noFill/>
                </a:ln>
                <a:solidFill>
                  <a:prstClr val="black"/>
                </a:solidFill>
                <a:effectLst/>
                <a:uLnTx/>
                <a:uFillTx/>
                <a:latin typeface="Arial"/>
                <a:ea typeface="微软雅黑"/>
                <a:cs typeface="+mn-cs"/>
                <a:hlinkClick r:id="rId7" action="ppaction://hlinksldjump"/>
              </a:rPr>
              <a:t>(RAP)</a:t>
            </a:r>
            <a:r>
              <a:rPr kumimoji="0" lang="zh-CN" altLang="en-US" sz="1700" b="0" i="0" u="none" strike="noStrike" kern="1200" cap="none" spc="0" normalizeH="0" baseline="0" noProof="0" dirty="0">
                <a:ln>
                  <a:noFill/>
                </a:ln>
                <a:solidFill>
                  <a:prstClr val="black"/>
                </a:solidFill>
                <a:effectLst/>
                <a:uLnTx/>
                <a:uFillTx/>
                <a:latin typeface="Arial"/>
                <a:ea typeface="微软雅黑"/>
                <a:cs typeface="+mn-cs"/>
                <a:hlinkClick r:id="rId7" action="ppaction://hlinksldjump"/>
              </a:rPr>
              <a:t>作为食管胃腺癌的二线治疗</a:t>
            </a:r>
            <a:r>
              <a:rPr kumimoji="0" lang="en-US" altLang="zh-CN" sz="1700" b="0" i="0" u="none" strike="noStrike" kern="1200" cap="none" spc="0" normalizeH="0" baseline="0" noProof="0" dirty="0">
                <a:ln>
                  <a:noFill/>
                </a:ln>
                <a:solidFill>
                  <a:prstClr val="black"/>
                </a:solidFill>
                <a:effectLst/>
                <a:uLnTx/>
                <a:uFillTx/>
                <a:latin typeface="Arial"/>
                <a:ea typeface="微软雅黑"/>
                <a:cs typeface="+mn-cs"/>
                <a:hlinkClick r:id="rId7" action="ppaction://hlinksldjump"/>
              </a:rPr>
              <a:t>:RAP 2</a:t>
            </a:r>
            <a:r>
              <a:rPr kumimoji="0" lang="zh-CN" altLang="en-US" sz="1700" b="0" i="0" u="none" strike="noStrike" kern="1200" cap="none" spc="0" normalizeH="0" baseline="0" noProof="0" dirty="0">
                <a:ln>
                  <a:noFill/>
                </a:ln>
                <a:solidFill>
                  <a:prstClr val="black"/>
                </a:solidFill>
                <a:effectLst/>
                <a:uLnTx/>
                <a:uFillTx/>
                <a:latin typeface="Arial"/>
                <a:ea typeface="微软雅黑"/>
                <a:cs typeface="+mn-cs"/>
                <a:hlinkClick r:id="rId7" action="ppaction://hlinksldjump"/>
              </a:rPr>
              <a:t>期试验</a:t>
            </a:r>
            <a:r>
              <a:rPr kumimoji="0" lang="en-US" altLang="zh-CN" sz="1700" b="0" i="0" u="none" strike="noStrike" kern="1200" cap="none" spc="0" normalizeH="0" baseline="0" noProof="0" dirty="0">
                <a:ln>
                  <a:noFill/>
                </a:ln>
                <a:solidFill>
                  <a:prstClr val="black"/>
                </a:solidFill>
                <a:effectLst/>
                <a:uLnTx/>
                <a:uFillTx/>
                <a:latin typeface="Arial"/>
                <a:ea typeface="微软雅黑"/>
                <a:cs typeface="+mn-cs"/>
                <a:hlinkClick r:id="rId7" action="ppaction://hlinksldjump"/>
              </a:rPr>
              <a:t>(AIO-STO-0218)</a:t>
            </a:r>
            <a:r>
              <a:rPr kumimoji="0" lang="zh-CN" altLang="en-US" sz="1700" b="0" i="0" u="none" strike="noStrike" kern="1200" cap="none" spc="0" normalizeH="0" baseline="0" noProof="0" dirty="0">
                <a:ln>
                  <a:noFill/>
                </a:ln>
                <a:solidFill>
                  <a:prstClr val="black"/>
                </a:solidFill>
                <a:effectLst/>
                <a:uLnTx/>
                <a:uFillTx/>
                <a:latin typeface="Arial"/>
                <a:ea typeface="微软雅黑"/>
                <a:cs typeface="+mn-cs"/>
                <a:hlinkClick r:id="rId7" action="ppaction://hlinksldjump"/>
              </a:rPr>
              <a:t>的最终结果</a:t>
            </a:r>
            <a:endParaRPr kumimoji="0" lang="en-US" altLang="zh-CN" sz="17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700" b="0" i="0" u="none" strike="noStrike" kern="1200" cap="none" spc="0" normalizeH="0" baseline="0" noProof="0" dirty="0">
                <a:ln>
                  <a:noFill/>
                </a:ln>
                <a:solidFill>
                  <a:prstClr val="black"/>
                </a:solidFill>
                <a:effectLst/>
                <a:uLnTx/>
                <a:uFillTx/>
                <a:latin typeface="Arial"/>
                <a:ea typeface="微软雅黑"/>
                <a:cs typeface="+mn-cs"/>
              </a:rPr>
              <a:t>4043-</a:t>
            </a:r>
            <a:r>
              <a:rPr kumimoji="0" lang="zh-CN" altLang="en-US" sz="1700" b="0" i="0" u="none" strike="noStrike" kern="1200" cap="none" spc="0" normalizeH="0" baseline="0" noProof="0" dirty="0">
                <a:ln>
                  <a:noFill/>
                </a:ln>
                <a:solidFill>
                  <a:prstClr val="black"/>
                </a:solidFill>
                <a:effectLst/>
                <a:uLnTx/>
                <a:uFillTx/>
                <a:latin typeface="Arial"/>
                <a:ea typeface="微软雅黑"/>
                <a:cs typeface="+mn-cs"/>
                <a:hlinkClick r:id="rId8" action="ppaction://hlinksldjump"/>
              </a:rPr>
              <a:t>在前瞻性</a:t>
            </a:r>
            <a:r>
              <a:rPr kumimoji="0" lang="en-US" altLang="zh-CN" sz="1700" b="0" i="0" u="none" strike="noStrike" kern="1200" cap="none" spc="0" normalizeH="0" baseline="0" noProof="0" dirty="0">
                <a:ln>
                  <a:noFill/>
                </a:ln>
                <a:solidFill>
                  <a:prstClr val="black"/>
                </a:solidFill>
                <a:effectLst/>
                <a:uLnTx/>
                <a:uFillTx/>
                <a:latin typeface="Arial"/>
                <a:ea typeface="微软雅黑"/>
                <a:cs typeface="+mn-cs"/>
                <a:hlinkClick r:id="rId8" action="ppaction://hlinksldjump"/>
              </a:rPr>
              <a:t>II</a:t>
            </a:r>
            <a:r>
              <a:rPr kumimoji="0" lang="zh-CN" altLang="en-US" sz="1700" b="0" i="0" u="none" strike="noStrike" kern="1200" cap="none" spc="0" normalizeH="0" baseline="0" noProof="0" dirty="0">
                <a:ln>
                  <a:noFill/>
                </a:ln>
                <a:solidFill>
                  <a:prstClr val="black"/>
                </a:solidFill>
                <a:effectLst/>
                <a:uLnTx/>
                <a:uFillTx/>
                <a:latin typeface="Arial"/>
                <a:ea typeface="微软雅黑"/>
                <a:cs typeface="+mn-cs"/>
                <a:hlinkClick r:id="rId8" action="ppaction://hlinksldjump"/>
              </a:rPr>
              <a:t>期</a:t>
            </a:r>
            <a:r>
              <a:rPr kumimoji="0" lang="en-US" altLang="zh-CN" sz="1700" b="0" i="0" u="none" strike="noStrike" kern="1200" cap="none" spc="0" normalizeH="0" baseline="0" noProof="0" dirty="0">
                <a:ln>
                  <a:noFill/>
                </a:ln>
                <a:solidFill>
                  <a:prstClr val="black"/>
                </a:solidFill>
                <a:effectLst/>
                <a:uLnTx/>
                <a:uFillTx/>
                <a:latin typeface="Arial"/>
                <a:ea typeface="微软雅黑"/>
                <a:cs typeface="+mn-cs"/>
                <a:hlinkClick r:id="rId8" action="ppaction://hlinksldjump"/>
              </a:rPr>
              <a:t>IKF-S628/ AIO – STO-0417 (MOONLIGHT)</a:t>
            </a:r>
            <a:r>
              <a:rPr kumimoji="0" lang="zh-CN" altLang="en-US" sz="1700" b="0" i="0" u="none" strike="noStrike" kern="1200" cap="none" spc="0" normalizeH="0" baseline="0" noProof="0" dirty="0">
                <a:ln>
                  <a:noFill/>
                </a:ln>
                <a:solidFill>
                  <a:prstClr val="black"/>
                </a:solidFill>
                <a:effectLst/>
                <a:uLnTx/>
                <a:uFillTx/>
                <a:latin typeface="Arial"/>
                <a:ea typeface="微软雅黑"/>
                <a:cs typeface="+mn-cs"/>
                <a:hlinkClick r:id="rId8" action="ppaction://hlinksldjump"/>
              </a:rPr>
              <a:t>试验中，对于接受过检查点抑制剂和化疗作为一线治疗后的晚期胃腺癌或胃食管交界处患者，使用雷莫西尤单抗联合化疗二线治疗的疗效</a:t>
            </a:r>
            <a:endParaRPr kumimoji="0" lang="en-US" altLang="zh-CN" sz="1700" b="0" i="0" u="none" strike="noStrike" kern="1200" cap="none" spc="0" normalizeH="0" baseline="0" noProof="0" dirty="0">
              <a:ln>
                <a:noFill/>
              </a:ln>
              <a:solidFill>
                <a:prstClr val="black"/>
              </a:solidFill>
              <a:effectLst/>
              <a:uLnTx/>
              <a:uFillTx/>
              <a:latin typeface="Arial"/>
              <a:ea typeface="微软雅黑"/>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zh-CN" sz="1800" b="0" i="0" u="none" strike="noStrike" kern="1200" cap="none" spc="0" normalizeH="0" baseline="0" noProof="0" dirty="0">
              <a:ln>
                <a:noFill/>
              </a:ln>
              <a:solidFill>
                <a:prstClr val="black"/>
              </a:solidFill>
              <a:effectLst/>
              <a:uLnTx/>
              <a:uFillTx/>
              <a:latin typeface="Arial"/>
              <a:ea typeface="微软雅黑"/>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zh-CN" sz="18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8" name="任意多边形: 形状 7">
            <a:extLst>
              <a:ext uri="{FF2B5EF4-FFF2-40B4-BE49-F238E27FC236}">
                <a16:creationId xmlns:a16="http://schemas.microsoft.com/office/drawing/2014/main" id="{3C44433F-90F5-E15D-DB41-B1EAEFB186E9}"/>
              </a:ext>
            </a:extLst>
          </p:cNvPr>
          <p:cNvSpPr/>
          <p:nvPr/>
        </p:nvSpPr>
        <p:spPr>
          <a:xfrm>
            <a:off x="1618117" y="1016442"/>
            <a:ext cx="830039" cy="668338"/>
          </a:xfrm>
          <a:custGeom>
            <a:avLst/>
            <a:gdLst>
              <a:gd name="connsiteX0" fmla="*/ 454245 w 830039"/>
              <a:gd name="connsiteY0" fmla="*/ 0 h 668338"/>
              <a:gd name="connsiteX1" fmla="*/ 830039 w 830039"/>
              <a:gd name="connsiteY1" fmla="*/ 0 h 668338"/>
              <a:gd name="connsiteX2" fmla="*/ 822977 w 830039"/>
              <a:gd name="connsiteY2" fmla="*/ 70048 h 668338"/>
              <a:gd name="connsiteX3" fmla="*/ 88900 w 830039"/>
              <a:gd name="connsiteY3" fmla="*/ 668338 h 668338"/>
              <a:gd name="connsiteX4" fmla="*/ 12289 w 830039"/>
              <a:gd name="connsiteY4" fmla="*/ 664470 h 668338"/>
              <a:gd name="connsiteX5" fmla="*/ 0 w 830039"/>
              <a:gd name="connsiteY5" fmla="*/ 662594 h 668338"/>
              <a:gd name="connsiteX6" fmla="*/ 0 w 830039"/>
              <a:gd name="connsiteY6" fmla="*/ 281919 h 668338"/>
              <a:gd name="connsiteX7" fmla="*/ 13395 w 830039"/>
              <a:gd name="connsiteY7" fmla="*/ 286077 h 668338"/>
              <a:gd name="connsiteX8" fmla="*/ 88900 w 830039"/>
              <a:gd name="connsiteY8" fmla="*/ 293688 h 668338"/>
              <a:gd name="connsiteX9" fmla="*/ 434108 w 830039"/>
              <a:gd name="connsiteY9" fmla="*/ 64869 h 668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30039" h="668338">
                <a:moveTo>
                  <a:pt x="454245" y="0"/>
                </a:moveTo>
                <a:lnTo>
                  <a:pt x="830039" y="0"/>
                </a:lnTo>
                <a:lnTo>
                  <a:pt x="822977" y="70048"/>
                </a:lnTo>
                <a:cubicBezTo>
                  <a:pt x="753108" y="411492"/>
                  <a:pt x="450999" y="668338"/>
                  <a:pt x="88900" y="668338"/>
                </a:cubicBezTo>
                <a:cubicBezTo>
                  <a:pt x="63036" y="668338"/>
                  <a:pt x="37478" y="667028"/>
                  <a:pt x="12289" y="664470"/>
                </a:cubicBezTo>
                <a:lnTo>
                  <a:pt x="0" y="662594"/>
                </a:lnTo>
                <a:lnTo>
                  <a:pt x="0" y="281919"/>
                </a:lnTo>
                <a:lnTo>
                  <a:pt x="13395" y="286077"/>
                </a:lnTo>
                <a:cubicBezTo>
                  <a:pt x="37784" y="291067"/>
                  <a:pt x="63036" y="293688"/>
                  <a:pt x="88900" y="293688"/>
                </a:cubicBezTo>
                <a:cubicBezTo>
                  <a:pt x="244085" y="293688"/>
                  <a:pt x="377233" y="199336"/>
                  <a:pt x="434108" y="64869"/>
                </a:cubicBezTo>
                <a:close/>
              </a:path>
            </a:pathLst>
          </a:custGeom>
          <a:solidFill>
            <a:srgbClr val="E12726">
              <a:alpha val="10000"/>
            </a:srgbClr>
          </a:solidFill>
          <a:ln w="15875" cap="sq"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a:ea typeface="微软雅黑"/>
              <a:cs typeface="+mn-cs"/>
            </a:endParaRPr>
          </a:p>
        </p:txBody>
      </p:sp>
      <p:sp>
        <p:nvSpPr>
          <p:cNvPr id="9" name="内容占位符 2">
            <a:extLst>
              <a:ext uri="{FF2B5EF4-FFF2-40B4-BE49-F238E27FC236}">
                <a16:creationId xmlns:a16="http://schemas.microsoft.com/office/drawing/2014/main" id="{8CAF6492-45BD-FA3E-02D8-24DEFB496408}"/>
              </a:ext>
            </a:extLst>
          </p:cNvPr>
          <p:cNvSpPr txBox="1">
            <a:spLocks/>
          </p:cNvSpPr>
          <p:nvPr/>
        </p:nvSpPr>
        <p:spPr>
          <a:xfrm>
            <a:off x="1941586" y="1255813"/>
            <a:ext cx="9181272" cy="4191462"/>
          </a:xfrm>
          <a:ln>
            <a:solidFill>
              <a:srgbClr val="4472C4"/>
            </a:solidFill>
          </a:ln>
        </p:spPr>
        <p:txBody>
          <a:bodyPr lIns="0" tIns="0" rIns="0" bIns="0">
            <a:noAutofit/>
          </a:bodyPr>
          <a:lstStyle>
            <a:lvl1pPr marL="342900" indent="-342900" algn="l" defTabSz="457200" rtl="0" eaLnBrk="1" latinLnBrk="0" hangingPunct="1">
              <a:lnSpc>
                <a:spcPct val="110000"/>
              </a:lnSpc>
              <a:spcBef>
                <a:spcPct val="20000"/>
              </a:spcBef>
              <a:buFont typeface="Arial" panose="020B0604020202020204"/>
              <a:buChar char="•"/>
              <a:defRPr sz="24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gn="l" defTabSz="457200" rtl="0" eaLnBrk="1" latinLnBrk="0" hangingPunct="1">
              <a:lnSpc>
                <a:spcPct val="110000"/>
              </a:lnSpc>
              <a:spcBef>
                <a:spcPct val="20000"/>
              </a:spcBef>
              <a:buFont typeface="Arial" panose="020B0604020202020204"/>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457200" rtl="0" eaLnBrk="1" latinLnBrk="0" hangingPunct="1">
              <a:lnSpc>
                <a:spcPct val="110000"/>
              </a:lnSpc>
              <a:spcBef>
                <a:spcPct val="20000"/>
              </a:spcBef>
              <a:buFont typeface="Arial" panose="020B0604020202020204"/>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457200" rtl="0" eaLnBrk="1" latinLnBrk="0" hangingPunct="1">
              <a:lnSpc>
                <a:spcPct val="110000"/>
              </a:lnSpc>
              <a:spcBef>
                <a:spcPct val="20000"/>
              </a:spcBef>
              <a:buFont typeface="Arial" panose="020B0604020202020204"/>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457200" rtl="0" eaLnBrk="1" latinLnBrk="0" hangingPunct="1">
              <a:lnSpc>
                <a:spcPct val="110000"/>
              </a:lnSpc>
              <a:spcBef>
                <a:spcPct val="20000"/>
              </a:spcBef>
              <a:buFont typeface="Arial" panose="020B0604020202020204"/>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800"/>
              </a:spcBef>
              <a:spcAft>
                <a:spcPts val="0"/>
              </a:spcAft>
              <a:buClrTx/>
              <a:buSzTx/>
              <a:buFont typeface="Arial" panose="020B0604020202020204"/>
              <a:buNone/>
              <a:tabLst/>
              <a:defRPr/>
            </a:pPr>
            <a:endParaRPr kumimoji="0" lang="zh-CN" altLang="en-US" sz="15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15043504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折角 5">
            <a:extLst>
              <a:ext uri="{FF2B5EF4-FFF2-40B4-BE49-F238E27FC236}">
                <a16:creationId xmlns:a16="http://schemas.microsoft.com/office/drawing/2014/main" id="{DCB558DA-1AD1-B6E0-45FA-864FA6263105}"/>
              </a:ext>
            </a:extLst>
          </p:cNvPr>
          <p:cNvSpPr/>
          <p:nvPr/>
        </p:nvSpPr>
        <p:spPr>
          <a:xfrm>
            <a:off x="1707017" y="1097404"/>
            <a:ext cx="9828210" cy="4893470"/>
          </a:xfrm>
          <a:prstGeom prst="foldedCorner">
            <a:avLst>
              <a:gd name="adj" fmla="val 0"/>
            </a:avLst>
          </a:prstGeom>
          <a:solidFill>
            <a:srgbClr val="FDF2F2"/>
          </a:solidFill>
          <a:ln w="9525" cap="flat" cmpd="sng" algn="ctr">
            <a:solidFill>
              <a:srgbClr val="E12726">
                <a:alpha val="40000"/>
              </a:srgbClr>
            </a:solidFill>
            <a:prstDash val="solid"/>
          </a:ln>
          <a:effectLst>
            <a:outerShdw blurRad="76200" dist="12700" dir="2700000" algn="tl" rotWithShape="0">
              <a:srgbClr val="E12726">
                <a:alpha val="40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7" name="矩形: 折角 6">
            <a:extLst>
              <a:ext uri="{FF2B5EF4-FFF2-40B4-BE49-F238E27FC236}">
                <a16:creationId xmlns:a16="http://schemas.microsoft.com/office/drawing/2014/main" id="{0E3C1472-6F9F-16CD-2462-7D8D979454CF}"/>
              </a:ext>
            </a:extLst>
          </p:cNvPr>
          <p:cNvSpPr/>
          <p:nvPr/>
        </p:nvSpPr>
        <p:spPr>
          <a:xfrm>
            <a:off x="1618117" y="1016442"/>
            <a:ext cx="9828211" cy="4893470"/>
          </a:xfrm>
          <a:prstGeom prst="foldedCorner">
            <a:avLst>
              <a:gd name="adj" fmla="val 0"/>
            </a:avLst>
          </a:prstGeom>
          <a:solidFill>
            <a:sysClr val="window" lastClr="FFFFFF"/>
          </a:solidFill>
          <a:ln w="9525" cap="flat" cmpd="sng" algn="ctr">
            <a:solidFill>
              <a:srgbClr val="E12726">
                <a:alpha val="40000"/>
              </a:srgbClr>
            </a:solidFill>
            <a:prstDash val="solid"/>
          </a:ln>
          <a:effectLst/>
        </p:spPr>
        <p:txBody>
          <a:bodyPr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结直肠癌：</a:t>
            </a:r>
            <a:endParaRPr kumimoji="0" lang="en-US" altLang="zh-CN" sz="1600" b="1" i="0" u="none" strike="noStrike" kern="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LBA2-</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hlinkClick r:id="rId2" action="ppaction://hlinksldjump"/>
              </a:rPr>
              <a:t>PROSPECT (Alliance N1048) </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hlinkClick r:id="rId2" action="ppaction://hlinksldjump"/>
              </a:rPr>
              <a:t>：新辅助放化疗对比新辅助</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hlinkClick r:id="rId2" action="ppaction://hlinksldjump"/>
              </a:rPr>
              <a:t>FOLFOX</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hlinkClick r:id="rId2" action="ppaction://hlinksldjump"/>
              </a:rPr>
              <a:t>化疗联合选择性放化疗，后序贯全肠系膜切除术</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hlinkClick r:id="rId2" action="ppaction://hlinksldjump"/>
              </a:rPr>
              <a:t>(TME)</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hlinkClick r:id="rId2" action="ppaction://hlinksldjump"/>
              </a:rPr>
              <a:t>治疗局部晚期直肠癌</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hlinkClick r:id="rId2" action="ppaction://hlinksldjump"/>
              </a:rPr>
              <a:t>(LARC) </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hlinkClick r:id="rId2" action="ppaction://hlinksldjump"/>
              </a:rPr>
              <a:t>的一项随机</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hlinkClick r:id="rId2" action="ppaction://hlinksldjump"/>
              </a:rPr>
              <a:t>III</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hlinkClick r:id="rId2" action="ppaction://hlinksldjump"/>
              </a:rPr>
              <a:t>期试验</a:t>
            </a:r>
            <a:endParaRPr kumimoji="0" lang="en-US" altLang="zh-CN" sz="14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3500-</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hlinkClick r:id="rId3" action="ppaction://hlinksldjump"/>
              </a:rPr>
              <a:t>FOLFOXIRI </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hlinkClick r:id="rId3" action="ppaction://hlinksldjump"/>
              </a:rPr>
              <a:t>联合贝伐珠单抗和阿替利珠单抗作为不可切除 </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hlinkClick r:id="rId3" action="ppaction://hlinksldjump"/>
              </a:rPr>
              <a:t>mCRC </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hlinkClick r:id="rId3" action="ppaction://hlinksldjump"/>
              </a:rPr>
              <a:t>患者的一线治疗：</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hlinkClick r:id="rId3" action="ppaction://hlinksldjump"/>
              </a:rPr>
              <a:t>Il</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hlinkClick r:id="rId3" action="ppaction://hlinksldjump"/>
              </a:rPr>
              <a:t>期随机 </a:t>
            </a:r>
            <a:r>
              <a:rPr kumimoji="0" lang="en-US" altLang="zh-CN" sz="1400" b="0" i="0" u="none" strike="noStrike" kern="1200" cap="none" spc="0" normalizeH="0" baseline="0" noProof="0" dirty="0" err="1">
                <a:ln>
                  <a:noFill/>
                </a:ln>
                <a:solidFill>
                  <a:prstClr val="black"/>
                </a:solidFill>
                <a:effectLst/>
                <a:uLnTx/>
                <a:uFillTx/>
                <a:latin typeface="Arial"/>
                <a:ea typeface="微软雅黑"/>
                <a:cs typeface="+mn-cs"/>
                <a:hlinkClick r:id="rId3" action="ppaction://hlinksldjump"/>
              </a:rPr>
              <a:t>AtezoTRIBE</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hlinkClick r:id="rId3" action="ppaction://hlinksldjump"/>
              </a:rPr>
              <a:t> </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hlinkClick r:id="rId3" action="ppaction://hlinksldjump"/>
              </a:rPr>
              <a:t>研究的更新和总生存期结果</a:t>
            </a:r>
            <a:endParaRPr kumimoji="0" lang="en-US" altLang="zh-CN" sz="14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3501-</a:t>
            </a:r>
            <a:r>
              <a:rPr kumimoji="0" lang="zh-CN" altLang="zh-CN" sz="1400" b="0" i="0" u="none" strike="noStrike" kern="1200" cap="none" spc="0" normalizeH="0" baseline="0" noProof="0" dirty="0">
                <a:ln>
                  <a:noFill/>
                </a:ln>
                <a:solidFill>
                  <a:prstClr val="black"/>
                </a:solidFill>
                <a:effectLst/>
                <a:uLnTx/>
                <a:uFillTx/>
                <a:latin typeface="Arial"/>
                <a:ea typeface="微软雅黑"/>
                <a:cs typeface="+mn-cs"/>
                <a:hlinkClick r:id="rId4" action="ppaction://hlinksldjump"/>
              </a:rPr>
              <a:t>T-DXd </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hlinkClick r:id="rId4" action="ppaction://hlinksldjump"/>
              </a:rPr>
              <a:t>治疗</a:t>
            </a:r>
            <a:r>
              <a:rPr kumimoji="0" lang="zh-CN" altLang="zh-CN" sz="1400" b="0" i="0" u="none" strike="noStrike" kern="1200" cap="none" spc="0" normalizeH="0" baseline="0" noProof="0" dirty="0">
                <a:ln>
                  <a:noFill/>
                </a:ln>
                <a:solidFill>
                  <a:prstClr val="black"/>
                </a:solidFill>
                <a:effectLst/>
                <a:uLnTx/>
                <a:uFillTx/>
                <a:latin typeface="Arial"/>
                <a:ea typeface="微软雅黑"/>
                <a:cs typeface="+mn-cs"/>
                <a:hlinkClick r:id="rId4" action="ppaction://hlinksldjump"/>
              </a:rPr>
              <a:t>HER2 过表达/扩增(HER2+) 转移性结直肠癌 (mCRC)患者：多中心、随机、</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hlinkClick r:id="rId4" action="ppaction://hlinksldjump"/>
              </a:rPr>
              <a:t>2</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hlinkClick r:id="rId4" action="ppaction://hlinksldjump"/>
              </a:rPr>
              <a:t>期</a:t>
            </a:r>
            <a:r>
              <a:rPr kumimoji="0" lang="zh-CN" altLang="zh-CN" sz="1400" b="0" i="0" u="none" strike="noStrike" kern="1200" cap="none" spc="0" normalizeH="0" baseline="0" noProof="0" dirty="0">
                <a:ln>
                  <a:noFill/>
                </a:ln>
                <a:solidFill>
                  <a:prstClr val="black"/>
                </a:solidFill>
                <a:effectLst/>
                <a:uLnTx/>
                <a:uFillTx/>
                <a:latin typeface="Arial"/>
                <a:ea typeface="微软雅黑"/>
                <a:cs typeface="+mn-cs"/>
                <a:hlinkClick r:id="rId4" action="ppaction://hlinksldjump"/>
              </a:rPr>
              <a:t>DESTINY-CRC02</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hlinkClick r:id="rId4" action="ppaction://hlinksldjump"/>
              </a:rPr>
              <a:t> </a:t>
            </a:r>
            <a:r>
              <a:rPr kumimoji="0" lang="zh-CN" altLang="zh-CN" sz="1400" b="0" i="0" u="none" strike="noStrike" kern="1200" cap="none" spc="0" normalizeH="0" baseline="0" noProof="0" dirty="0">
                <a:ln>
                  <a:noFill/>
                </a:ln>
                <a:solidFill>
                  <a:prstClr val="black"/>
                </a:solidFill>
                <a:effectLst/>
                <a:uLnTx/>
                <a:uFillTx/>
                <a:latin typeface="Arial"/>
                <a:ea typeface="微软雅黑"/>
                <a:cs typeface="+mn-cs"/>
                <a:hlinkClick r:id="rId4" action="ppaction://hlinksldjump"/>
              </a:rPr>
              <a:t>研究的</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hlinkClick r:id="rId4" action="ppaction://hlinksldjump"/>
              </a:rPr>
              <a:t>初步</a:t>
            </a:r>
            <a:r>
              <a:rPr kumimoji="0" lang="zh-CN" altLang="zh-CN" sz="1400" b="0" i="0" u="none" strike="noStrike" kern="1200" cap="none" spc="0" normalizeH="0" baseline="0" noProof="0" dirty="0">
                <a:ln>
                  <a:noFill/>
                </a:ln>
                <a:solidFill>
                  <a:prstClr val="black"/>
                </a:solidFill>
                <a:effectLst/>
                <a:uLnTx/>
                <a:uFillTx/>
                <a:latin typeface="Arial"/>
                <a:ea typeface="微软雅黑"/>
                <a:cs typeface="+mn-cs"/>
                <a:hlinkClick r:id="rId4" action="ppaction://hlinksldjump"/>
              </a:rPr>
              <a:t>结果</a:t>
            </a:r>
            <a:endParaRPr kumimoji="0" lang="en-US" altLang="zh-CN" sz="14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LBA-3503-</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hlinkClick r:id="rId5" action="ppaction://hlinksldjump"/>
              </a:rPr>
              <a:t>比较新辅助化疗与标准治疗对局部晚期结肠癌患者疗效的 </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hlinkClick r:id="rId5" action="ppaction://hlinksldjump"/>
              </a:rPr>
              <a:t>III </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hlinkClick r:id="rId5" action="ppaction://hlinksldjump"/>
              </a:rPr>
              <a:t>期随机临床试验  斯堪的纳维亚 </a:t>
            </a:r>
            <a:r>
              <a:rPr kumimoji="0" lang="en-US" altLang="zh-CN" sz="1400" b="0" i="0" u="none" strike="noStrike" kern="1200" cap="none" spc="0" normalizeH="0" baseline="0" noProof="0" dirty="0" err="1">
                <a:ln>
                  <a:noFill/>
                </a:ln>
                <a:solidFill>
                  <a:prstClr val="black"/>
                </a:solidFill>
                <a:effectLst/>
                <a:uLnTx/>
                <a:uFillTx/>
                <a:latin typeface="Arial"/>
                <a:ea typeface="微软雅黑"/>
                <a:cs typeface="+mn-cs"/>
                <a:hlinkClick r:id="rId5" action="ppaction://hlinksldjump"/>
              </a:rPr>
              <a:t>NeoCoI</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hlinkClick r:id="rId5" action="ppaction://hlinksldjump"/>
              </a:rPr>
              <a:t> </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hlinkClick r:id="rId5" action="ppaction://hlinksldjump"/>
              </a:rPr>
              <a:t>试验</a:t>
            </a:r>
            <a:endParaRPr kumimoji="0" lang="en-US" altLang="zh-CN" sz="14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LBA3504-</a:t>
            </a:r>
            <a:r>
              <a:rPr kumimoji="0" lang="en-US" altLang="en-US" sz="1400" b="0" i="0" u="none" strike="noStrike" kern="1200" cap="none" spc="0" normalizeH="0" baseline="0" noProof="0" dirty="0">
                <a:ln>
                  <a:noFill/>
                </a:ln>
                <a:solidFill>
                  <a:prstClr val="black"/>
                </a:solidFill>
                <a:effectLst/>
                <a:uLnTx/>
                <a:uFillTx/>
                <a:latin typeface="Arial"/>
                <a:ea typeface="微软雅黑"/>
                <a:cs typeface="+mn-cs"/>
                <a:hlinkClick r:id="rId6" action="ppaction://hlinksldjump"/>
              </a:rPr>
              <a:t>mFOLFlRlNOX </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hlinkClick r:id="rId6" action="ppaction://hlinksldjump"/>
              </a:rPr>
              <a:t>全程新辅助治疗与术前放化疗治疗局部晚期直肠癌患者的比较：一项 </a:t>
            </a:r>
            <a:r>
              <a:rPr kumimoji="0" lang="en-US" altLang="en-US" sz="1400" b="0" i="0" u="none" strike="noStrike" kern="1200" cap="none" spc="0" normalizeH="0" baseline="0" noProof="0" dirty="0">
                <a:ln>
                  <a:noFill/>
                </a:ln>
                <a:solidFill>
                  <a:prstClr val="black"/>
                </a:solidFill>
                <a:effectLst/>
                <a:uLnTx/>
                <a:uFillTx/>
                <a:latin typeface="Arial"/>
                <a:ea typeface="微软雅黑"/>
                <a:cs typeface="+mn-cs"/>
                <a:hlinkClick r:id="rId6" action="ppaction://hlinksldjump"/>
              </a:rPr>
              <a:t>UNICANCER </a:t>
            </a:r>
            <a:r>
              <a:rPr kumimoji="0" lang="en-US" altLang="en-US" sz="1400" b="0" i="0" u="none" strike="noStrike" kern="1200" cap="none" spc="0" normalizeH="0" baseline="0" noProof="0" dirty="0" err="1">
                <a:ln>
                  <a:noFill/>
                </a:ln>
                <a:solidFill>
                  <a:prstClr val="black"/>
                </a:solidFill>
                <a:effectLst/>
                <a:uLnTx/>
                <a:uFillTx/>
                <a:latin typeface="Arial"/>
                <a:ea typeface="微软雅黑"/>
                <a:cs typeface="+mn-cs"/>
                <a:hlinkClick r:id="rId6" action="ppaction://hlinksldjump"/>
              </a:rPr>
              <a:t>Gl</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hlinkClick r:id="rId6" action="ppaction://hlinksldjump"/>
              </a:rPr>
              <a:t>试验，</a:t>
            </a:r>
            <a:r>
              <a:rPr kumimoji="0" lang="en-US" altLang="en-US" sz="1400" b="0" i="0" u="none" strike="noStrike" kern="1200" cap="none" spc="0" normalizeH="0" baseline="0" noProof="0" dirty="0">
                <a:ln>
                  <a:noFill/>
                </a:ln>
                <a:solidFill>
                  <a:prstClr val="black"/>
                </a:solidFill>
                <a:effectLst/>
                <a:uLnTx/>
                <a:uFillTx/>
                <a:latin typeface="Arial"/>
                <a:ea typeface="微软雅黑"/>
                <a:cs typeface="+mn-cs"/>
                <a:hlinkClick r:id="rId6" action="ppaction://hlinksldjump"/>
              </a:rPr>
              <a:t>PRODIGE 23 III</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hlinkClick r:id="rId6" action="ppaction://hlinksldjump"/>
              </a:rPr>
              <a:t>期试验的</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hlinkClick r:id="rId6" action="ppaction://hlinksldjump"/>
              </a:rPr>
              <a:t>7</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hlinkClick r:id="rId6" action="ppaction://hlinksldjump"/>
              </a:rPr>
              <a:t>年结果</a:t>
            </a:r>
            <a:endParaRPr kumimoji="0" lang="en-US" altLang="zh-CN" sz="14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3505-</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hlinkClick r:id="rId7" action="ppaction://hlinksldjump"/>
              </a:rPr>
              <a:t>新辅助</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hlinkClick r:id="rId7" action="ppaction://hlinksldjump"/>
              </a:rPr>
              <a:t>mFOLFOX6±</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hlinkClick r:id="rId7" action="ppaction://hlinksldjump"/>
              </a:rPr>
              <a:t>放疗对比氟尿嘧啶</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hlinkClick r:id="rId7" action="ppaction://hlinksldjump"/>
              </a:rPr>
              <a:t>+</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hlinkClick r:id="rId7" action="ppaction://hlinksldjump"/>
              </a:rPr>
              <a:t>放疗治疗局部晚期直肠癌（</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hlinkClick r:id="rId7" action="ppaction://hlinksldjump"/>
              </a:rPr>
              <a:t>FOWARC)</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hlinkClick r:id="rId7" action="ppaction://hlinksldjump"/>
              </a:rPr>
              <a:t>的长期结局：一项多中心、随机</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hlinkClick r:id="rId7" action="ppaction://hlinksldjump"/>
              </a:rPr>
              <a:t>III</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hlinkClick r:id="rId7" action="ppaction://hlinksldjump"/>
              </a:rPr>
              <a:t>期研究</a:t>
            </a:r>
            <a:endParaRPr kumimoji="0" lang="en-US" altLang="zh-CN" sz="14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3506-</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hlinkClick r:id="rId8" action="ppaction://hlinksldjump"/>
              </a:rPr>
              <a:t>SCRUM-</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hlinkClick r:id="rId8" action="ppaction://hlinksldjump"/>
              </a:rPr>
              <a:t>日本</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hlinkClick r:id="rId8" action="ppaction://hlinksldjump"/>
              </a:rPr>
              <a:t>GOZILA</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hlinkClick r:id="rId8" action="ppaction://hlinksldjump"/>
              </a:rPr>
              <a:t>研究中的</a:t>
            </a:r>
            <a:r>
              <a:rPr kumimoji="0" lang="en-US" altLang="zh-CN" sz="1400" b="0" i="0" u="none" strike="noStrike" kern="1200" cap="none" spc="0" normalizeH="0" baseline="0" noProof="0" dirty="0" err="1">
                <a:ln>
                  <a:noFill/>
                </a:ln>
                <a:solidFill>
                  <a:prstClr val="black"/>
                </a:solidFill>
                <a:effectLst/>
                <a:uLnTx/>
                <a:uFillTx/>
                <a:latin typeface="Arial"/>
                <a:ea typeface="微软雅黑"/>
                <a:cs typeface="+mn-cs"/>
                <a:hlinkClick r:id="rId8" action="ppaction://hlinksldjump"/>
              </a:rPr>
              <a:t>NeoRAS</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hlinkClick r:id="rId8" action="ppaction://hlinksldjump"/>
              </a:rPr>
              <a:t>野生型转移性结直肠癌</a:t>
            </a:r>
            <a:endParaRPr kumimoji="0" lang="en-US" altLang="zh-CN" sz="14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3507-</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hlinkClick r:id="rId9" action="ppaction://hlinksldjump"/>
              </a:rPr>
              <a:t>基线液体活检结果对组织学确诊为</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hlinkClick r:id="rId9" action="ppaction://hlinksldjump"/>
              </a:rPr>
              <a:t>RAS-WT mCRC</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hlinkClick r:id="rId9" action="ppaction://hlinksldjump"/>
              </a:rPr>
              <a:t>患者接受</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hlinkClick r:id="rId9" action="ppaction://hlinksldjump"/>
              </a:rPr>
              <a:t>FOLFIRI+</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hlinkClick r:id="rId9" action="ppaction://hlinksldjump"/>
              </a:rPr>
              <a:t>西妥昔单抗一线治疗疗效的影响：</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hlinkClick r:id="rId9" action="ppaction://hlinksldjump"/>
              </a:rPr>
              <a:t> </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hlinkClick r:id="rId9" action="ppaction://hlinksldjump"/>
              </a:rPr>
              <a:t>来自</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hlinkClick r:id="rId9" action="ppaction://hlinksldjump"/>
              </a:rPr>
              <a:t>III</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hlinkClick r:id="rId9" action="ppaction://hlinksldjump"/>
              </a:rPr>
              <a:t>期</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hlinkClick r:id="rId9" action="ppaction://hlinksldjump"/>
              </a:rPr>
              <a:t>FIRE-4</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hlinkClick r:id="rId9" action="ppaction://hlinksldjump"/>
              </a:rPr>
              <a:t>研究（</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hlinkClick r:id="rId9" action="ppaction://hlinksldjump"/>
              </a:rPr>
              <a:t>AIO KRK-0114</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hlinkClick r:id="rId9" action="ppaction://hlinksldjump"/>
              </a:rPr>
              <a:t>）的数据</a:t>
            </a:r>
            <a:endParaRPr kumimoji="0" lang="en-US" altLang="zh-CN" sz="14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3508-</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hlinkClick r:id="rId10" action="ppaction://hlinksldjump"/>
              </a:rPr>
              <a:t>帕尼单抗在左半、</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hlinkClick r:id="rId10" action="ppaction://hlinksldjump"/>
              </a:rPr>
              <a:t>MSS/MSI-L</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hlinkClick r:id="rId10" action="ppaction://hlinksldjump"/>
              </a:rPr>
              <a:t>和</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hlinkClick r:id="rId10" action="ppaction://hlinksldjump"/>
              </a:rPr>
              <a:t>RAS/BRAF</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hlinkClick r:id="rId10" action="ppaction://hlinksldjump"/>
              </a:rPr>
              <a:t>野生型患者中的疗效：</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hlinkClick r:id="rId10" action="ppaction://hlinksldjump"/>
              </a:rPr>
              <a:t>III</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hlinkClick r:id="rId10" action="ppaction://hlinksldjump"/>
              </a:rPr>
              <a:t>期</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hlinkClick r:id="rId10" action="ppaction://hlinksldjump"/>
              </a:rPr>
              <a:t>PARADIGM</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hlinkClick r:id="rId10" action="ppaction://hlinksldjump"/>
              </a:rPr>
              <a:t>试验的生物标志物研究</a:t>
            </a:r>
            <a:endParaRPr kumimoji="0" lang="en-US" altLang="zh-CN" sz="14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3512-</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hlinkClick r:id="rId11" action="ppaction://hlinksldjump"/>
              </a:rPr>
              <a:t>曲氟尿苷</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hlinkClick r:id="rId11" action="ppaction://hlinksldjump"/>
              </a:rPr>
              <a:t>/</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hlinkClick r:id="rId11" action="ppaction://hlinksldjump"/>
              </a:rPr>
              <a:t>替匹嘧啶（</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hlinkClick r:id="rId11" action="ppaction://hlinksldjump"/>
              </a:rPr>
              <a:t>FTD/TPI</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hlinkClick r:id="rId11" action="ppaction://hlinksldjump"/>
              </a:rPr>
              <a:t>）联合贝伐珠单抗对比卡培他滨联合贝伐珠单抗的总生存期：</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hlinkClick r:id="rId11" action="ppaction://hlinksldjump"/>
              </a:rPr>
              <a:t>3</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hlinkClick r:id="rId11" action="ppaction://hlinksldjump"/>
              </a:rPr>
              <a:t>期 </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hlinkClick r:id="rId11" action="ppaction://hlinksldjump"/>
              </a:rPr>
              <a:t>SOLSTICE </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hlinkClick r:id="rId11" action="ppaction://hlinksldjump"/>
              </a:rPr>
              <a:t>研究结果</a:t>
            </a:r>
            <a:endParaRPr kumimoji="0" lang="en-US" altLang="zh-CN" sz="14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3582-</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hlinkClick r:id="rId12" action="ppaction://hlinksldjump"/>
              </a:rPr>
              <a:t>呋喹替尼联合研究者选择的化疗作为转移性结直肠癌二线治疗：一项多中心、单臂的</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hlinkClick r:id="rId12" action="ppaction://hlinksldjump"/>
              </a:rPr>
              <a:t>2</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hlinkClick r:id="rId12" action="ppaction://hlinksldjump"/>
              </a:rPr>
              <a:t>期研究</a:t>
            </a:r>
            <a:endParaRPr kumimoji="0" lang="en-US" altLang="zh-CN" sz="14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3601-</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hlinkClick r:id="rId13" action="ppaction://hlinksldjump"/>
              </a:rPr>
              <a:t>III</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hlinkClick r:id="rId13" action="ppaction://hlinksldjump"/>
              </a:rPr>
              <a:t>期 </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hlinkClick r:id="rId13" action="ppaction://hlinksldjump"/>
              </a:rPr>
              <a:t>FRESCO-2 </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hlinkClick r:id="rId13" action="ppaction://hlinksldjump"/>
              </a:rPr>
              <a:t>研究中呋喹替尼的特别关注不良事件分析</a:t>
            </a:r>
            <a:endParaRPr kumimoji="0" lang="en-US" altLang="zh-CN" sz="14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3604-</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hlinkClick r:id="rId14" action="ppaction://hlinksldjump"/>
              </a:rPr>
              <a:t>一项呋喹替尼治疗难治性转移性结直肠癌患者的全球 </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hlinkClick r:id="rId14" action="ppaction://hlinksldjump"/>
              </a:rPr>
              <a:t>III </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hlinkClick r:id="rId14" action="ppaction://hlinksldjump"/>
              </a:rPr>
              <a:t>期 </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hlinkClick r:id="rId14" action="ppaction://hlinksldjump"/>
              </a:rPr>
              <a:t>FRESCO-2 </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hlinkClick r:id="rId14" action="ppaction://hlinksldjump"/>
              </a:rPr>
              <a:t>研究中按既往治疗线数和类型的安全性和有效性亚组分析</a:t>
            </a:r>
            <a:endParaRPr kumimoji="0" lang="en-US" altLang="zh-CN" sz="1400" b="0" i="0" u="none" strike="noStrike" kern="1200" cap="none" spc="0" normalizeH="0" baseline="0" noProof="0" dirty="0">
              <a:ln>
                <a:noFill/>
              </a:ln>
              <a:solidFill>
                <a:prstClr val="black"/>
              </a:solidFill>
              <a:effectLst/>
              <a:uLnTx/>
              <a:uFillTx/>
              <a:latin typeface="Arial"/>
              <a:ea typeface="微软雅黑"/>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zh-CN" sz="18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8" name="任意多边形: 形状 7">
            <a:extLst>
              <a:ext uri="{FF2B5EF4-FFF2-40B4-BE49-F238E27FC236}">
                <a16:creationId xmlns:a16="http://schemas.microsoft.com/office/drawing/2014/main" id="{3C44433F-90F5-E15D-DB41-B1EAEFB186E9}"/>
              </a:ext>
            </a:extLst>
          </p:cNvPr>
          <p:cNvSpPr/>
          <p:nvPr/>
        </p:nvSpPr>
        <p:spPr>
          <a:xfrm>
            <a:off x="1618117" y="1016442"/>
            <a:ext cx="830039" cy="668338"/>
          </a:xfrm>
          <a:custGeom>
            <a:avLst/>
            <a:gdLst>
              <a:gd name="connsiteX0" fmla="*/ 454245 w 830039"/>
              <a:gd name="connsiteY0" fmla="*/ 0 h 668338"/>
              <a:gd name="connsiteX1" fmla="*/ 830039 w 830039"/>
              <a:gd name="connsiteY1" fmla="*/ 0 h 668338"/>
              <a:gd name="connsiteX2" fmla="*/ 822977 w 830039"/>
              <a:gd name="connsiteY2" fmla="*/ 70048 h 668338"/>
              <a:gd name="connsiteX3" fmla="*/ 88900 w 830039"/>
              <a:gd name="connsiteY3" fmla="*/ 668338 h 668338"/>
              <a:gd name="connsiteX4" fmla="*/ 12289 w 830039"/>
              <a:gd name="connsiteY4" fmla="*/ 664470 h 668338"/>
              <a:gd name="connsiteX5" fmla="*/ 0 w 830039"/>
              <a:gd name="connsiteY5" fmla="*/ 662594 h 668338"/>
              <a:gd name="connsiteX6" fmla="*/ 0 w 830039"/>
              <a:gd name="connsiteY6" fmla="*/ 281919 h 668338"/>
              <a:gd name="connsiteX7" fmla="*/ 13395 w 830039"/>
              <a:gd name="connsiteY7" fmla="*/ 286077 h 668338"/>
              <a:gd name="connsiteX8" fmla="*/ 88900 w 830039"/>
              <a:gd name="connsiteY8" fmla="*/ 293688 h 668338"/>
              <a:gd name="connsiteX9" fmla="*/ 434108 w 830039"/>
              <a:gd name="connsiteY9" fmla="*/ 64869 h 668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30039" h="668338">
                <a:moveTo>
                  <a:pt x="454245" y="0"/>
                </a:moveTo>
                <a:lnTo>
                  <a:pt x="830039" y="0"/>
                </a:lnTo>
                <a:lnTo>
                  <a:pt x="822977" y="70048"/>
                </a:lnTo>
                <a:cubicBezTo>
                  <a:pt x="753108" y="411492"/>
                  <a:pt x="450999" y="668338"/>
                  <a:pt x="88900" y="668338"/>
                </a:cubicBezTo>
                <a:cubicBezTo>
                  <a:pt x="63036" y="668338"/>
                  <a:pt x="37478" y="667028"/>
                  <a:pt x="12289" y="664470"/>
                </a:cubicBezTo>
                <a:lnTo>
                  <a:pt x="0" y="662594"/>
                </a:lnTo>
                <a:lnTo>
                  <a:pt x="0" y="281919"/>
                </a:lnTo>
                <a:lnTo>
                  <a:pt x="13395" y="286077"/>
                </a:lnTo>
                <a:cubicBezTo>
                  <a:pt x="37784" y="291067"/>
                  <a:pt x="63036" y="293688"/>
                  <a:pt x="88900" y="293688"/>
                </a:cubicBezTo>
                <a:cubicBezTo>
                  <a:pt x="244085" y="293688"/>
                  <a:pt x="377233" y="199336"/>
                  <a:pt x="434108" y="64869"/>
                </a:cubicBezTo>
                <a:close/>
              </a:path>
            </a:pathLst>
          </a:custGeom>
          <a:solidFill>
            <a:srgbClr val="E12726">
              <a:alpha val="10000"/>
            </a:srgbClr>
          </a:solidFill>
          <a:ln w="15875" cap="sq"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a:ea typeface="微软雅黑"/>
              <a:cs typeface="+mn-cs"/>
            </a:endParaRPr>
          </a:p>
        </p:txBody>
      </p:sp>
      <p:sp>
        <p:nvSpPr>
          <p:cNvPr id="9" name="内容占位符 2">
            <a:extLst>
              <a:ext uri="{FF2B5EF4-FFF2-40B4-BE49-F238E27FC236}">
                <a16:creationId xmlns:a16="http://schemas.microsoft.com/office/drawing/2014/main" id="{8CAF6492-45BD-FA3E-02D8-24DEFB496408}"/>
              </a:ext>
            </a:extLst>
          </p:cNvPr>
          <p:cNvSpPr txBox="1">
            <a:spLocks/>
          </p:cNvSpPr>
          <p:nvPr/>
        </p:nvSpPr>
        <p:spPr>
          <a:xfrm>
            <a:off x="1941586" y="1255813"/>
            <a:ext cx="9181272" cy="4191462"/>
          </a:xfrm>
          <a:ln>
            <a:solidFill>
              <a:srgbClr val="4472C4"/>
            </a:solidFill>
          </a:ln>
        </p:spPr>
        <p:txBody>
          <a:bodyPr lIns="0" tIns="0" rIns="0" bIns="0">
            <a:noAutofit/>
          </a:bodyPr>
          <a:lstStyle>
            <a:lvl1pPr marL="342900" indent="-342900" algn="l" defTabSz="457200" rtl="0" eaLnBrk="1" latinLnBrk="0" hangingPunct="1">
              <a:lnSpc>
                <a:spcPct val="110000"/>
              </a:lnSpc>
              <a:spcBef>
                <a:spcPct val="20000"/>
              </a:spcBef>
              <a:buFont typeface="Arial" panose="020B0604020202020204"/>
              <a:buChar char="•"/>
              <a:defRPr sz="24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gn="l" defTabSz="457200" rtl="0" eaLnBrk="1" latinLnBrk="0" hangingPunct="1">
              <a:lnSpc>
                <a:spcPct val="110000"/>
              </a:lnSpc>
              <a:spcBef>
                <a:spcPct val="20000"/>
              </a:spcBef>
              <a:buFont typeface="Arial" panose="020B0604020202020204"/>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457200" rtl="0" eaLnBrk="1" latinLnBrk="0" hangingPunct="1">
              <a:lnSpc>
                <a:spcPct val="110000"/>
              </a:lnSpc>
              <a:spcBef>
                <a:spcPct val="20000"/>
              </a:spcBef>
              <a:buFont typeface="Arial" panose="020B0604020202020204"/>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457200" rtl="0" eaLnBrk="1" latinLnBrk="0" hangingPunct="1">
              <a:lnSpc>
                <a:spcPct val="110000"/>
              </a:lnSpc>
              <a:spcBef>
                <a:spcPct val="20000"/>
              </a:spcBef>
              <a:buFont typeface="Arial" panose="020B0604020202020204"/>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457200" rtl="0" eaLnBrk="1" latinLnBrk="0" hangingPunct="1">
              <a:lnSpc>
                <a:spcPct val="110000"/>
              </a:lnSpc>
              <a:spcBef>
                <a:spcPct val="20000"/>
              </a:spcBef>
              <a:buFont typeface="Arial" panose="020B0604020202020204"/>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800"/>
              </a:spcBef>
              <a:spcAft>
                <a:spcPts val="0"/>
              </a:spcAft>
              <a:buClrTx/>
              <a:buSzTx/>
              <a:buFont typeface="Arial" panose="020B0604020202020204"/>
              <a:buNone/>
              <a:tabLst/>
              <a:defRPr/>
            </a:pPr>
            <a:endParaRPr kumimoji="0" lang="zh-CN" altLang="en-US" sz="15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38979025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折角 5">
            <a:extLst>
              <a:ext uri="{FF2B5EF4-FFF2-40B4-BE49-F238E27FC236}">
                <a16:creationId xmlns:a16="http://schemas.microsoft.com/office/drawing/2014/main" id="{DCB558DA-1AD1-B6E0-45FA-864FA6263105}"/>
              </a:ext>
            </a:extLst>
          </p:cNvPr>
          <p:cNvSpPr/>
          <p:nvPr/>
        </p:nvSpPr>
        <p:spPr>
          <a:xfrm>
            <a:off x="1618117" y="1097404"/>
            <a:ext cx="9917110" cy="5025100"/>
          </a:xfrm>
          <a:prstGeom prst="foldedCorner">
            <a:avLst>
              <a:gd name="adj" fmla="val 0"/>
            </a:avLst>
          </a:prstGeom>
          <a:solidFill>
            <a:srgbClr val="FDF2F2"/>
          </a:solidFill>
          <a:ln w="9525" cap="flat" cmpd="sng" algn="ctr">
            <a:solidFill>
              <a:srgbClr val="E12726">
                <a:alpha val="40000"/>
              </a:srgbClr>
            </a:solidFill>
            <a:prstDash val="solid"/>
          </a:ln>
          <a:effectLst>
            <a:outerShdw blurRad="76200" dist="12700" dir="2700000" algn="tl" rotWithShape="0">
              <a:srgbClr val="E12726">
                <a:alpha val="40000"/>
              </a:srgbClr>
            </a:outerShdw>
          </a:effectLst>
        </p:spPr>
        <p:txBody>
          <a:bodyPr rtlCol="0" anchor="ctr"/>
          <a:lstStyle/>
          <a:p>
            <a:pPr algn="ctr" defTabSz="457200"/>
            <a:endParaRPr lang="zh-CN" altLang="en-US" kern="0">
              <a:solidFill>
                <a:srgbClr val="FFFFFF"/>
              </a:solidFill>
              <a:latin typeface="微软雅黑" panose="020B0503020204020204" pitchFamily="34" charset="-122"/>
              <a:ea typeface="微软雅黑" panose="020B0503020204020204" pitchFamily="34" charset="-122"/>
            </a:endParaRPr>
          </a:p>
        </p:txBody>
      </p:sp>
      <p:sp>
        <p:nvSpPr>
          <p:cNvPr id="7" name="矩形: 折角 6">
            <a:extLst>
              <a:ext uri="{FF2B5EF4-FFF2-40B4-BE49-F238E27FC236}">
                <a16:creationId xmlns:a16="http://schemas.microsoft.com/office/drawing/2014/main" id="{0E3C1472-6F9F-16CD-2462-7D8D979454CF}"/>
              </a:ext>
            </a:extLst>
          </p:cNvPr>
          <p:cNvSpPr/>
          <p:nvPr/>
        </p:nvSpPr>
        <p:spPr>
          <a:xfrm>
            <a:off x="1529219" y="1016442"/>
            <a:ext cx="9917110" cy="5025100"/>
          </a:xfrm>
          <a:prstGeom prst="foldedCorner">
            <a:avLst>
              <a:gd name="adj" fmla="val 0"/>
            </a:avLst>
          </a:prstGeom>
          <a:solidFill>
            <a:sysClr val="window" lastClr="FFFFFF"/>
          </a:solidFill>
          <a:ln w="9525" cap="flat" cmpd="sng" algn="ctr">
            <a:solidFill>
              <a:srgbClr val="E12726">
                <a:alpha val="40000"/>
              </a:srgbClr>
            </a:solidFill>
            <a:prstDash val="solid"/>
          </a:ln>
          <a:effectLst/>
        </p:spPr>
        <p:txBody>
          <a:bodyPr rtlCol="0" anchor="t"/>
          <a:lstStyle/>
          <a:p>
            <a:pPr defTabSz="457200"/>
            <a:r>
              <a:rPr lang="zh-CN" altLang="en-US" b="1" kern="0" dirty="0">
                <a:solidFill>
                  <a:srgbClr val="C00000"/>
                </a:solidFill>
                <a:latin typeface="微软雅黑" panose="020B0503020204020204" pitchFamily="34" charset="-122"/>
                <a:ea typeface="微软雅黑" panose="020B0503020204020204" pitchFamily="34" charset="-122"/>
              </a:rPr>
              <a:t>肝癌：</a:t>
            </a:r>
            <a:endParaRPr lang="en-US" altLang="zh-CN" b="1" kern="0" dirty="0">
              <a:solidFill>
                <a:srgbClr val="C00000"/>
              </a:solidFill>
              <a:latin typeface="微软雅黑" panose="020B0503020204020204" pitchFamily="34" charset="-122"/>
              <a:ea typeface="微软雅黑" panose="020B0503020204020204" pitchFamily="34" charset="-122"/>
            </a:endParaRPr>
          </a:p>
          <a:p>
            <a:pPr marL="285750" indent="-285750" defTabSz="457200">
              <a:buFont typeface="Arial" panose="020B0604020202020204" pitchFamily="34" charset="0"/>
              <a:buChar char="•"/>
            </a:pPr>
            <a:r>
              <a:rPr lang="en-US" altLang="zh-CN" sz="1700" kern="0" dirty="0">
                <a:latin typeface="微软雅黑" panose="020B0503020204020204" pitchFamily="34" charset="-122"/>
                <a:ea typeface="微软雅黑" panose="020B0503020204020204" pitchFamily="34" charset="-122"/>
              </a:rPr>
              <a:t>4002-</a:t>
            </a:r>
            <a:r>
              <a:rPr lang="en-US" altLang="zh-CN" sz="1700" dirty="0">
                <a:hlinkClick r:id="rId2" action="ppaction://hlinksldjump"/>
              </a:rPr>
              <a:t>III</a:t>
            </a:r>
            <a:r>
              <a:rPr lang="zh-CN" altLang="en-US" sz="1700" dirty="0">
                <a:hlinkClick r:id="rId2" action="ppaction://hlinksldjump"/>
              </a:rPr>
              <a:t>期</a:t>
            </a:r>
            <a:r>
              <a:rPr lang="en-US" altLang="zh-CN" sz="1700" dirty="0">
                <a:hlinkClick r:id="rId2" action="ppaction://hlinksldjump"/>
              </a:rPr>
              <a:t>IMbrave050</a:t>
            </a:r>
            <a:r>
              <a:rPr lang="zh-CN" altLang="en-US" sz="1700" dirty="0">
                <a:hlinkClick r:id="rId2" action="ppaction://hlinksldjump"/>
              </a:rPr>
              <a:t>试验的疗效、安全性和患者报告的结果：阿替利珠单抗 </a:t>
            </a:r>
            <a:r>
              <a:rPr lang="en-US" altLang="zh-CN" sz="1700" dirty="0">
                <a:hlinkClick r:id="rId2" action="ppaction://hlinksldjump"/>
              </a:rPr>
              <a:t>+</a:t>
            </a:r>
            <a:r>
              <a:rPr lang="zh-CN" altLang="en-US" sz="1700" dirty="0">
                <a:hlinkClick r:id="rId2" action="ppaction://hlinksldjump"/>
              </a:rPr>
              <a:t>贝伐珠单抗辅助治疗 </a:t>
            </a:r>
            <a:r>
              <a:rPr lang="en-US" altLang="zh-CN" sz="1700" dirty="0">
                <a:hlinkClick r:id="rId2" action="ppaction://hlinksldjump"/>
              </a:rPr>
              <a:t>vs </a:t>
            </a:r>
            <a:r>
              <a:rPr lang="zh-CN" altLang="en-US" sz="1700" dirty="0">
                <a:hlinkClick r:id="rId2" action="ppaction://hlinksldjump"/>
              </a:rPr>
              <a:t>主动监测用于切除或消融后疾病复发高风险的肝细胞癌患者</a:t>
            </a:r>
            <a:endParaRPr lang="en-US" altLang="zh-CN" sz="1700" dirty="0"/>
          </a:p>
          <a:p>
            <a:pPr marL="285750" indent="-285750" defTabSz="457200">
              <a:buFont typeface="Arial" panose="020B0604020202020204" pitchFamily="34" charset="0"/>
              <a:buChar char="•"/>
            </a:pPr>
            <a:r>
              <a:rPr lang="en-US" altLang="zh-CN" sz="1700" kern="0" dirty="0">
                <a:latin typeface="微软雅黑" panose="020B0503020204020204" pitchFamily="34" charset="-122"/>
                <a:ea typeface="微软雅黑" panose="020B0503020204020204" pitchFamily="34" charset="-122"/>
              </a:rPr>
              <a:t>4004-</a:t>
            </a:r>
            <a:r>
              <a:rPr lang="zh-CN" altLang="en-US" sz="1700" dirty="0">
                <a:hlinkClick r:id="rId3" action="ppaction://hlinksldjump"/>
              </a:rPr>
              <a:t>在不可切除的肝细胞癌的</a:t>
            </a:r>
            <a:r>
              <a:rPr lang="en-US" altLang="zh-CN" sz="1700" dirty="0">
                <a:hlinkClick r:id="rId3" action="ppaction://hlinksldjump"/>
              </a:rPr>
              <a:t>3</a:t>
            </a:r>
            <a:r>
              <a:rPr lang="zh-CN" altLang="en-US" sz="1700" dirty="0">
                <a:hlinkClick r:id="rId3" action="ppaction://hlinksldjump"/>
              </a:rPr>
              <a:t>期</a:t>
            </a:r>
            <a:r>
              <a:rPr lang="en-US" altLang="zh-CN" sz="1700" dirty="0">
                <a:hlinkClick r:id="rId3" action="ppaction://hlinksldjump"/>
              </a:rPr>
              <a:t>HIMALAYA</a:t>
            </a:r>
            <a:r>
              <a:rPr lang="zh-CN" altLang="en-US" sz="1700" dirty="0">
                <a:hlinkClick r:id="rId3" action="ppaction://hlinksldjump"/>
              </a:rPr>
              <a:t>研究中，</a:t>
            </a:r>
            <a:r>
              <a:rPr lang="en-US" altLang="zh-CN" sz="1700" dirty="0" err="1">
                <a:hlinkClick r:id="rId3" action="ppaction://hlinksldjump"/>
              </a:rPr>
              <a:t>tremelimumab</a:t>
            </a:r>
            <a:r>
              <a:rPr lang="zh-CN" altLang="en-US" sz="1700" dirty="0">
                <a:hlinkClick r:id="rId3" action="ppaction://hlinksldjump"/>
              </a:rPr>
              <a:t>联合度伐利尤单抗发生免疫介导的不良事件的结果</a:t>
            </a:r>
            <a:endParaRPr lang="en-US" altLang="zh-CN" sz="1700" dirty="0"/>
          </a:p>
          <a:p>
            <a:pPr defTabSz="457200"/>
            <a:endParaRPr lang="en-US" altLang="zh-CN" sz="1700" dirty="0"/>
          </a:p>
          <a:p>
            <a:pPr defTabSz="457200"/>
            <a:r>
              <a:rPr lang="zh-CN" altLang="en-US" b="1" kern="0" dirty="0">
                <a:solidFill>
                  <a:srgbClr val="C00000"/>
                </a:solidFill>
                <a:latin typeface="微软雅黑" panose="020B0503020204020204" pitchFamily="34" charset="-122"/>
                <a:ea typeface="微软雅黑" panose="020B0503020204020204" pitchFamily="34" charset="-122"/>
              </a:rPr>
              <a:t>胆管癌：</a:t>
            </a:r>
            <a:endParaRPr lang="en-US" altLang="zh-CN" b="1" kern="0" dirty="0">
              <a:solidFill>
                <a:srgbClr val="C00000"/>
              </a:solidFill>
              <a:latin typeface="微软雅黑" panose="020B0503020204020204" pitchFamily="34" charset="-122"/>
              <a:ea typeface="微软雅黑" panose="020B0503020204020204" pitchFamily="34" charset="-122"/>
            </a:endParaRPr>
          </a:p>
          <a:p>
            <a:pPr marL="285750" indent="-285750" defTabSz="457200">
              <a:buFont typeface="Arial" panose="020B0604020202020204" pitchFamily="34" charset="0"/>
              <a:buChar char="•"/>
            </a:pPr>
            <a:r>
              <a:rPr lang="en-US" altLang="zh-CN" sz="1700" kern="0" dirty="0">
                <a:latin typeface="微软雅黑" panose="020B0503020204020204" pitchFamily="34" charset="-122"/>
                <a:ea typeface="微软雅黑" panose="020B0503020204020204" pitchFamily="34" charset="-122"/>
              </a:rPr>
              <a:t>4003-</a:t>
            </a:r>
            <a:r>
              <a:rPr lang="zh-CN" altLang="en-US" sz="1700" dirty="0">
                <a:hlinkClick r:id="rId4" action="ppaction://hlinksldjump"/>
              </a:rPr>
              <a:t>帕博利珠单抗联合吉西他滨</a:t>
            </a:r>
            <a:r>
              <a:rPr lang="en-US" altLang="zh-CN" sz="1700" dirty="0">
                <a:hlinkClick r:id="rId4" action="ppaction://hlinksldjump"/>
              </a:rPr>
              <a:t>+</a:t>
            </a:r>
            <a:r>
              <a:rPr lang="zh-CN" altLang="en-US" sz="1700" dirty="0">
                <a:hlinkClick r:id="rId4" action="ppaction://hlinksldjump"/>
              </a:rPr>
              <a:t>顺铂对比安慰剂联合吉西他滨</a:t>
            </a:r>
            <a:r>
              <a:rPr lang="en-US" altLang="zh-CN" sz="1700" dirty="0">
                <a:hlinkClick r:id="rId4" action="ppaction://hlinksldjump"/>
              </a:rPr>
              <a:t>+</a:t>
            </a:r>
            <a:r>
              <a:rPr lang="zh-CN" altLang="en-US" sz="1700" dirty="0">
                <a:hlinkClick r:id="rId4" action="ppaction://hlinksldjump"/>
              </a:rPr>
              <a:t>顺铂治疗晚期胆道癌的</a:t>
            </a:r>
            <a:r>
              <a:rPr lang="en-US" altLang="zh-CN" sz="1700" dirty="0">
                <a:hlinkClick r:id="rId4" action="ppaction://hlinksldjump"/>
              </a:rPr>
              <a:t>3</a:t>
            </a:r>
            <a:r>
              <a:rPr lang="zh-CN" altLang="en-US" sz="1700" dirty="0">
                <a:hlinkClick r:id="rId4" action="ppaction://hlinksldjump"/>
              </a:rPr>
              <a:t>期</a:t>
            </a:r>
            <a:r>
              <a:rPr lang="en-US" altLang="zh-CN" sz="1700" dirty="0">
                <a:hlinkClick r:id="rId4" action="ppaction://hlinksldjump"/>
              </a:rPr>
              <a:t>KEYNOTE-966</a:t>
            </a:r>
            <a:r>
              <a:rPr lang="zh-CN" altLang="en-US" sz="1700" dirty="0">
                <a:hlinkClick r:id="rId4" action="ppaction://hlinksldjump"/>
              </a:rPr>
              <a:t>研究中的健康相关生活质量</a:t>
            </a:r>
            <a:endParaRPr lang="en-US" altLang="zh-CN" sz="1700" dirty="0"/>
          </a:p>
          <a:p>
            <a:pPr marL="285750" indent="-285750" defTabSz="457200">
              <a:buFont typeface="Arial" panose="020B0604020202020204" pitchFamily="34" charset="0"/>
              <a:buChar char="•"/>
            </a:pPr>
            <a:r>
              <a:rPr lang="en-US" altLang="zh-CN" sz="1700" kern="0" dirty="0">
                <a:latin typeface="微软雅黑" panose="020B0503020204020204" pitchFamily="34" charset="-122"/>
                <a:ea typeface="微软雅黑" panose="020B0503020204020204" pitchFamily="34" charset="-122"/>
              </a:rPr>
              <a:t>4007-</a:t>
            </a:r>
            <a:r>
              <a:rPr lang="zh-CN" altLang="en-US" sz="1700" kern="0" dirty="0">
                <a:latin typeface="微软雅黑" panose="020B0503020204020204" pitchFamily="34" charset="-122"/>
                <a:ea typeface="微软雅黑" panose="020B0503020204020204" pitchFamily="34" charset="-122"/>
                <a:hlinkClick r:id="rId5" action="ppaction://hlinksldjump"/>
              </a:rPr>
              <a:t>图卡替尼和曲妥珠单抗治疗经治的</a:t>
            </a:r>
            <a:r>
              <a:rPr lang="en-US" altLang="zh-CN" sz="1700" kern="0" dirty="0">
                <a:latin typeface="微软雅黑" panose="020B0503020204020204" pitchFamily="34" charset="-122"/>
                <a:ea typeface="微软雅黑" panose="020B0503020204020204" pitchFamily="34" charset="-122"/>
                <a:hlinkClick r:id="rId5" action="ppaction://hlinksldjump"/>
              </a:rPr>
              <a:t>HER2</a:t>
            </a:r>
            <a:r>
              <a:rPr lang="zh-CN" altLang="en-US" sz="1700" kern="0" dirty="0">
                <a:latin typeface="微软雅黑" panose="020B0503020204020204" pitchFamily="34" charset="-122"/>
                <a:ea typeface="微软雅黑" panose="020B0503020204020204" pitchFamily="34" charset="-122"/>
                <a:hlinkClick r:id="rId5" action="ppaction://hlinksldjump"/>
              </a:rPr>
              <a:t>阳性转移性胆道癌</a:t>
            </a:r>
            <a:r>
              <a:rPr lang="en-US" altLang="zh-CN" sz="1700" kern="0" dirty="0">
                <a:latin typeface="微软雅黑" panose="020B0503020204020204" pitchFamily="34" charset="-122"/>
                <a:ea typeface="微软雅黑" panose="020B0503020204020204" pitchFamily="34" charset="-122"/>
                <a:hlinkClick r:id="rId5" action="ppaction://hlinksldjump"/>
              </a:rPr>
              <a:t>(SGNTUC-019):</a:t>
            </a:r>
            <a:r>
              <a:rPr lang="zh-CN" altLang="en-US" sz="1700" kern="0" dirty="0">
                <a:latin typeface="微软雅黑" panose="020B0503020204020204" pitchFamily="34" charset="-122"/>
                <a:ea typeface="微软雅黑" panose="020B0503020204020204" pitchFamily="34" charset="-122"/>
                <a:hlinkClick r:id="rId5" action="ppaction://hlinksldjump"/>
              </a:rPr>
              <a:t>一项</a:t>
            </a:r>
            <a:r>
              <a:rPr lang="en-US" altLang="zh-CN" sz="1700" kern="0" dirty="0">
                <a:latin typeface="微软雅黑" panose="020B0503020204020204" pitchFamily="34" charset="-122"/>
                <a:ea typeface="微软雅黑" panose="020B0503020204020204" pitchFamily="34" charset="-122"/>
                <a:hlinkClick r:id="rId5" action="ppaction://hlinksldjump"/>
              </a:rPr>
              <a:t>2</a:t>
            </a:r>
            <a:r>
              <a:rPr lang="zh-CN" altLang="en-US" sz="1700" kern="0" dirty="0">
                <a:latin typeface="微软雅黑" panose="020B0503020204020204" pitchFamily="34" charset="-122"/>
                <a:ea typeface="微软雅黑" panose="020B0503020204020204" pitchFamily="34" charset="-122"/>
                <a:hlinkClick r:id="rId5" action="ppaction://hlinksldjump"/>
              </a:rPr>
              <a:t>期篮子研究</a:t>
            </a:r>
            <a:endParaRPr lang="en-US" altLang="zh-CN" sz="1700" kern="0" dirty="0">
              <a:latin typeface="微软雅黑" panose="020B0503020204020204" pitchFamily="34" charset="-122"/>
              <a:ea typeface="微软雅黑" panose="020B0503020204020204" pitchFamily="34" charset="-122"/>
            </a:endParaRPr>
          </a:p>
          <a:p>
            <a:pPr marL="285750" indent="-285750" defTabSz="457200">
              <a:buFont typeface="Arial" panose="020B0604020202020204" pitchFamily="34" charset="0"/>
              <a:buChar char="•"/>
            </a:pPr>
            <a:r>
              <a:rPr lang="en-US" altLang="zh-CN" sz="1700" kern="0" dirty="0">
                <a:latin typeface="微软雅黑" panose="020B0503020204020204" pitchFamily="34" charset="-122"/>
                <a:ea typeface="微软雅黑" panose="020B0503020204020204" pitchFamily="34" charset="-122"/>
              </a:rPr>
              <a:t>4008-</a:t>
            </a:r>
            <a:r>
              <a:rPr lang="zh-CN" altLang="en-US" sz="1700" dirty="0">
                <a:hlinkClick r:id="rId6" action="ppaction://hlinksldjump"/>
              </a:rPr>
              <a:t>关键</a:t>
            </a:r>
            <a:r>
              <a:rPr lang="en-US" altLang="zh-CN" sz="1700" dirty="0">
                <a:hlinkClick r:id="rId6" action="ppaction://hlinksldjump"/>
              </a:rPr>
              <a:t>2b</a:t>
            </a:r>
            <a:r>
              <a:rPr lang="zh-CN" altLang="en-US" sz="1700" dirty="0">
                <a:hlinkClick r:id="rId6" action="ppaction://hlinksldjump"/>
              </a:rPr>
              <a:t>期 </a:t>
            </a:r>
            <a:r>
              <a:rPr lang="en-US" altLang="zh-CN" sz="1700" dirty="0">
                <a:hlinkClick r:id="rId6" action="ppaction://hlinksldjump"/>
              </a:rPr>
              <a:t>HERIZON-BTC-01</a:t>
            </a:r>
            <a:r>
              <a:rPr lang="zh-CN" altLang="en-US" sz="1700" dirty="0">
                <a:hlinkClick r:id="rId6" action="ppaction://hlinksldjump"/>
              </a:rPr>
              <a:t> 研究结果：</a:t>
            </a:r>
            <a:r>
              <a:rPr lang="en-US" altLang="zh-CN" sz="1700" dirty="0" err="1">
                <a:hlinkClick r:id="rId6" action="ppaction://hlinksldjump"/>
              </a:rPr>
              <a:t>Zanidatamab</a:t>
            </a:r>
            <a:r>
              <a:rPr lang="en-US" altLang="zh-CN" sz="1700" dirty="0">
                <a:hlinkClick r:id="rId6" action="ppaction://hlinksldjump"/>
              </a:rPr>
              <a:t> </a:t>
            </a:r>
            <a:r>
              <a:rPr lang="zh-CN" altLang="en-US" sz="1700" dirty="0">
                <a:hlinkClick r:id="rId6" action="ppaction://hlinksldjump"/>
              </a:rPr>
              <a:t>用于经治的 </a:t>
            </a:r>
            <a:r>
              <a:rPr lang="en-US" altLang="zh-CN" sz="1700" dirty="0">
                <a:hlinkClick r:id="rId6" action="ppaction://hlinksldjump"/>
              </a:rPr>
              <a:t>HER2 </a:t>
            </a:r>
            <a:r>
              <a:rPr lang="zh-CN" altLang="en-US" sz="1700" dirty="0">
                <a:hlinkClick r:id="rId6" action="ppaction://hlinksldjump"/>
              </a:rPr>
              <a:t>扩增胆道癌（</a:t>
            </a:r>
            <a:r>
              <a:rPr lang="en-US" altLang="zh-CN" sz="1700" dirty="0">
                <a:hlinkClick r:id="rId6" action="ppaction://hlinksldjump"/>
              </a:rPr>
              <a:t>BTC</a:t>
            </a:r>
            <a:r>
              <a:rPr lang="zh-CN" altLang="en-US" sz="1700" dirty="0">
                <a:hlinkClick r:id="rId6" action="ppaction://hlinksldjump"/>
              </a:rPr>
              <a:t>）</a:t>
            </a:r>
            <a:endParaRPr lang="en-US" altLang="zh-CN" sz="1700" dirty="0"/>
          </a:p>
          <a:p>
            <a:pPr marL="285750" indent="-285750" defTabSz="457200">
              <a:buFont typeface="Arial" panose="020B0604020202020204" pitchFamily="34" charset="0"/>
              <a:buChar char="•"/>
            </a:pPr>
            <a:r>
              <a:rPr lang="en-US" altLang="zh-CN" sz="1700" dirty="0"/>
              <a:t>4015-</a:t>
            </a:r>
            <a:r>
              <a:rPr lang="zh-CN" altLang="en-US" sz="1700" dirty="0">
                <a:hlinkClick r:id="rId7" action="ppaction://hlinksldjump"/>
              </a:rPr>
              <a:t>信迪利单抗和安罗替尼联合吉西他滨和顺铂一线治疗进展期胆道癌患者的有效性和安全性：一项随机、开放、多中心、</a:t>
            </a:r>
            <a:r>
              <a:rPr lang="en-US" altLang="zh-CN" sz="1700" dirty="0">
                <a:hlinkClick r:id="rId7" action="ppaction://hlinksldjump"/>
              </a:rPr>
              <a:t>2</a:t>
            </a:r>
            <a:r>
              <a:rPr lang="zh-CN" altLang="en-US" sz="1700" dirty="0">
                <a:hlinkClick r:id="rId7" action="ppaction://hlinksldjump"/>
              </a:rPr>
              <a:t>期</a:t>
            </a:r>
            <a:r>
              <a:rPr lang="en-US" altLang="zh-CN" sz="1700" dirty="0">
                <a:hlinkClick r:id="rId7" action="ppaction://hlinksldjump"/>
              </a:rPr>
              <a:t>SAGC</a:t>
            </a:r>
            <a:r>
              <a:rPr lang="zh-CN" altLang="en-US" sz="1700" dirty="0">
                <a:hlinkClick r:id="rId7" action="ppaction://hlinksldjump"/>
              </a:rPr>
              <a:t>研究</a:t>
            </a:r>
            <a:endParaRPr lang="en-US" altLang="zh-CN" sz="1700" dirty="0"/>
          </a:p>
          <a:p>
            <a:pPr defTabSz="457200"/>
            <a:endParaRPr lang="en-US" altLang="zh-CN" sz="1700" dirty="0"/>
          </a:p>
          <a:p>
            <a:pPr defTabSz="457200"/>
            <a:r>
              <a:rPr lang="zh-CN" altLang="en-US" b="1" dirty="0">
                <a:solidFill>
                  <a:srgbClr val="C00000"/>
                </a:solidFill>
              </a:rPr>
              <a:t>胰腺癌：</a:t>
            </a:r>
            <a:endParaRPr lang="en-US" altLang="zh-CN" b="1" dirty="0">
              <a:solidFill>
                <a:srgbClr val="C00000"/>
              </a:solidFill>
            </a:endParaRPr>
          </a:p>
          <a:p>
            <a:pPr marL="285750" indent="-285750" defTabSz="457200">
              <a:buFont typeface="Arial" panose="020B0604020202020204" pitchFamily="34" charset="0"/>
              <a:buChar char="•"/>
            </a:pPr>
            <a:r>
              <a:rPr lang="en-US" altLang="zh-CN" sz="1700" dirty="0"/>
              <a:t>LBA4005-</a:t>
            </a:r>
            <a:r>
              <a:rPr lang="zh-CN" altLang="en-US" sz="1700" dirty="0">
                <a:hlinkClick r:id="rId8" action="ppaction://hlinksldjump"/>
              </a:rPr>
              <a:t>短期新辅助</a:t>
            </a:r>
            <a:r>
              <a:rPr lang="en-US" altLang="zh-CN" sz="1700" dirty="0">
                <a:hlinkClick r:id="rId8" action="ppaction://hlinksldjump"/>
              </a:rPr>
              <a:t>FOLFIRINOX </a:t>
            </a:r>
            <a:r>
              <a:rPr lang="zh-CN" altLang="en-US" sz="1700" dirty="0">
                <a:hlinkClick r:id="rId8" action="ppaction://hlinksldjump"/>
              </a:rPr>
              <a:t>对比直接手术治疗可切除胰头癌：一项多中心随机</a:t>
            </a:r>
            <a:r>
              <a:rPr lang="en-US" altLang="zh-CN" sz="1700" dirty="0">
                <a:hlinkClick r:id="rId8" action="ppaction://hlinksldjump"/>
              </a:rPr>
              <a:t>Ⅱ</a:t>
            </a:r>
            <a:r>
              <a:rPr lang="zh-CN" altLang="en-US" sz="1700" dirty="0">
                <a:hlinkClick r:id="rId8" action="ppaction://hlinksldjump"/>
              </a:rPr>
              <a:t>期试验 </a:t>
            </a:r>
            <a:r>
              <a:rPr lang="en-US" altLang="zh-CN" sz="1700" dirty="0">
                <a:hlinkClick r:id="rId8" action="ppaction://hlinksldjump"/>
              </a:rPr>
              <a:t>(NORPACT-1)</a:t>
            </a:r>
            <a:endParaRPr lang="en-US" altLang="zh-CN" sz="1700" dirty="0"/>
          </a:p>
          <a:p>
            <a:pPr marL="285750" indent="-285750" defTabSz="457200">
              <a:buFont typeface="Arial" panose="020B0604020202020204" pitchFamily="34" charset="0"/>
              <a:buChar char="•"/>
            </a:pPr>
            <a:r>
              <a:rPr lang="en-US" altLang="zh-CN" sz="1700" dirty="0"/>
              <a:t>4006-</a:t>
            </a:r>
            <a:r>
              <a:rPr lang="en-US" altLang="zh-CN" sz="1700" dirty="0">
                <a:hlinkClick r:id="rId9" action="ppaction://hlinksldjump"/>
              </a:rPr>
              <a:t>NALIRIFOX </a:t>
            </a:r>
            <a:r>
              <a:rPr lang="zh-CN" altLang="en-US" sz="1700" dirty="0">
                <a:hlinkClick r:id="rId9" action="ppaction://hlinksldjump"/>
              </a:rPr>
              <a:t>对比白蛋白结合型紫杉醇</a:t>
            </a:r>
            <a:r>
              <a:rPr lang="en-US" altLang="zh-CN" sz="1700" dirty="0">
                <a:hlinkClick r:id="rId9" action="ppaction://hlinksldjump"/>
              </a:rPr>
              <a:t>+</a:t>
            </a:r>
            <a:r>
              <a:rPr lang="zh-CN" altLang="en-US" sz="1700" dirty="0">
                <a:hlinkClick r:id="rId9" action="ppaction://hlinksldjump"/>
              </a:rPr>
              <a:t>吉西他滨治疗初治转移性胰腺导管腺癌</a:t>
            </a:r>
            <a:r>
              <a:rPr lang="en-US" altLang="zh-CN" sz="1700" dirty="0">
                <a:hlinkClick r:id="rId9" action="ppaction://hlinksldjump"/>
              </a:rPr>
              <a:t>(</a:t>
            </a:r>
            <a:r>
              <a:rPr lang="en-US" altLang="zh-CN" sz="1700" dirty="0" err="1">
                <a:hlinkClick r:id="rId9" action="ppaction://hlinksldjump"/>
              </a:rPr>
              <a:t>mPDAC</a:t>
            </a:r>
            <a:r>
              <a:rPr lang="en-US" altLang="zh-CN" sz="1700" dirty="0">
                <a:hlinkClick r:id="rId9" action="ppaction://hlinksldjump"/>
              </a:rPr>
              <a:t>)</a:t>
            </a:r>
            <a:r>
              <a:rPr lang="zh-CN" altLang="en-US" sz="1700" dirty="0">
                <a:hlinkClick r:id="rId9" action="ppaction://hlinksldjump"/>
              </a:rPr>
              <a:t>患者： </a:t>
            </a:r>
            <a:r>
              <a:rPr lang="en-US" altLang="zh-CN" sz="1700" dirty="0">
                <a:hlinkClick r:id="rId9" action="ppaction://hlinksldjump"/>
              </a:rPr>
              <a:t>3</a:t>
            </a:r>
            <a:r>
              <a:rPr lang="zh-CN" altLang="en-US" sz="1700" dirty="0">
                <a:hlinkClick r:id="rId9" action="ppaction://hlinksldjump"/>
              </a:rPr>
              <a:t>期 </a:t>
            </a:r>
            <a:r>
              <a:rPr lang="en-US" altLang="zh-CN" sz="1700" dirty="0">
                <a:hlinkClick r:id="rId9" action="ppaction://hlinksldjump"/>
              </a:rPr>
              <a:t>NAPOLI 3</a:t>
            </a:r>
            <a:r>
              <a:rPr lang="zh-CN" altLang="en-US" sz="1700" dirty="0">
                <a:hlinkClick r:id="rId9" action="ppaction://hlinksldjump"/>
              </a:rPr>
              <a:t>试验的最新结果</a:t>
            </a:r>
            <a:endParaRPr lang="en-US" altLang="zh-CN" sz="1700" dirty="0"/>
          </a:p>
          <a:p>
            <a:pPr defTabSz="457200"/>
            <a:endParaRPr lang="en-US" altLang="zh-CN" dirty="0"/>
          </a:p>
          <a:p>
            <a:pPr defTabSz="457200"/>
            <a:endParaRPr lang="en-US" altLang="zh-CN" kern="0" dirty="0">
              <a:latin typeface="微软雅黑" panose="020B0503020204020204" pitchFamily="34" charset="-122"/>
              <a:ea typeface="微软雅黑" panose="020B0503020204020204" pitchFamily="34" charset="-122"/>
            </a:endParaRPr>
          </a:p>
          <a:p>
            <a:pPr defTabSz="457200"/>
            <a:endParaRPr lang="zh-CN" altLang="en-US" kern="0" dirty="0">
              <a:latin typeface="微软雅黑" panose="020B0503020204020204" pitchFamily="34" charset="-122"/>
              <a:ea typeface="微软雅黑" panose="020B0503020204020204" pitchFamily="34" charset="-122"/>
            </a:endParaRPr>
          </a:p>
        </p:txBody>
      </p:sp>
      <p:sp>
        <p:nvSpPr>
          <p:cNvPr id="8" name="任意多边形: 形状 7">
            <a:extLst>
              <a:ext uri="{FF2B5EF4-FFF2-40B4-BE49-F238E27FC236}">
                <a16:creationId xmlns:a16="http://schemas.microsoft.com/office/drawing/2014/main" id="{3C44433F-90F5-E15D-DB41-B1EAEFB186E9}"/>
              </a:ext>
            </a:extLst>
          </p:cNvPr>
          <p:cNvSpPr/>
          <p:nvPr/>
        </p:nvSpPr>
        <p:spPr>
          <a:xfrm>
            <a:off x="1618117" y="1016442"/>
            <a:ext cx="830039" cy="668338"/>
          </a:xfrm>
          <a:custGeom>
            <a:avLst/>
            <a:gdLst>
              <a:gd name="connsiteX0" fmla="*/ 454245 w 830039"/>
              <a:gd name="connsiteY0" fmla="*/ 0 h 668338"/>
              <a:gd name="connsiteX1" fmla="*/ 830039 w 830039"/>
              <a:gd name="connsiteY1" fmla="*/ 0 h 668338"/>
              <a:gd name="connsiteX2" fmla="*/ 822977 w 830039"/>
              <a:gd name="connsiteY2" fmla="*/ 70048 h 668338"/>
              <a:gd name="connsiteX3" fmla="*/ 88900 w 830039"/>
              <a:gd name="connsiteY3" fmla="*/ 668338 h 668338"/>
              <a:gd name="connsiteX4" fmla="*/ 12289 w 830039"/>
              <a:gd name="connsiteY4" fmla="*/ 664470 h 668338"/>
              <a:gd name="connsiteX5" fmla="*/ 0 w 830039"/>
              <a:gd name="connsiteY5" fmla="*/ 662594 h 668338"/>
              <a:gd name="connsiteX6" fmla="*/ 0 w 830039"/>
              <a:gd name="connsiteY6" fmla="*/ 281919 h 668338"/>
              <a:gd name="connsiteX7" fmla="*/ 13395 w 830039"/>
              <a:gd name="connsiteY7" fmla="*/ 286077 h 668338"/>
              <a:gd name="connsiteX8" fmla="*/ 88900 w 830039"/>
              <a:gd name="connsiteY8" fmla="*/ 293688 h 668338"/>
              <a:gd name="connsiteX9" fmla="*/ 434108 w 830039"/>
              <a:gd name="connsiteY9" fmla="*/ 64869 h 668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30039" h="668338">
                <a:moveTo>
                  <a:pt x="454245" y="0"/>
                </a:moveTo>
                <a:lnTo>
                  <a:pt x="830039" y="0"/>
                </a:lnTo>
                <a:lnTo>
                  <a:pt x="822977" y="70048"/>
                </a:lnTo>
                <a:cubicBezTo>
                  <a:pt x="753108" y="411492"/>
                  <a:pt x="450999" y="668338"/>
                  <a:pt x="88900" y="668338"/>
                </a:cubicBezTo>
                <a:cubicBezTo>
                  <a:pt x="63036" y="668338"/>
                  <a:pt x="37478" y="667028"/>
                  <a:pt x="12289" y="664470"/>
                </a:cubicBezTo>
                <a:lnTo>
                  <a:pt x="0" y="662594"/>
                </a:lnTo>
                <a:lnTo>
                  <a:pt x="0" y="281919"/>
                </a:lnTo>
                <a:lnTo>
                  <a:pt x="13395" y="286077"/>
                </a:lnTo>
                <a:cubicBezTo>
                  <a:pt x="37784" y="291067"/>
                  <a:pt x="63036" y="293688"/>
                  <a:pt x="88900" y="293688"/>
                </a:cubicBezTo>
                <a:cubicBezTo>
                  <a:pt x="244085" y="293688"/>
                  <a:pt x="377233" y="199336"/>
                  <a:pt x="434108" y="64869"/>
                </a:cubicBezTo>
                <a:close/>
              </a:path>
            </a:pathLst>
          </a:custGeom>
          <a:solidFill>
            <a:srgbClr val="E12726">
              <a:alpha val="10000"/>
            </a:srgbClr>
          </a:solidFill>
          <a:ln w="15875" cap="sq"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a:ea typeface="微软雅黑"/>
              <a:cs typeface="+mn-cs"/>
            </a:endParaRPr>
          </a:p>
        </p:txBody>
      </p:sp>
      <p:sp>
        <p:nvSpPr>
          <p:cNvPr id="9" name="内容占位符 2">
            <a:extLst>
              <a:ext uri="{FF2B5EF4-FFF2-40B4-BE49-F238E27FC236}">
                <a16:creationId xmlns:a16="http://schemas.microsoft.com/office/drawing/2014/main" id="{8CAF6492-45BD-FA3E-02D8-24DEFB496408}"/>
              </a:ext>
            </a:extLst>
          </p:cNvPr>
          <p:cNvSpPr txBox="1">
            <a:spLocks/>
          </p:cNvSpPr>
          <p:nvPr/>
        </p:nvSpPr>
        <p:spPr>
          <a:xfrm>
            <a:off x="1941586" y="1255813"/>
            <a:ext cx="9181272" cy="4191462"/>
          </a:xfrm>
          <a:ln>
            <a:solidFill>
              <a:srgbClr val="4472C4"/>
            </a:solidFill>
          </a:ln>
        </p:spPr>
        <p:txBody>
          <a:bodyPr lIns="0" tIns="0" rIns="0" bIns="0">
            <a:noAutofit/>
          </a:bodyPr>
          <a:lstStyle>
            <a:lvl1pPr marL="342900" indent="-342900" algn="l" defTabSz="457200" rtl="0" eaLnBrk="1" latinLnBrk="0" hangingPunct="1">
              <a:lnSpc>
                <a:spcPct val="110000"/>
              </a:lnSpc>
              <a:spcBef>
                <a:spcPct val="20000"/>
              </a:spcBef>
              <a:buFont typeface="Arial" panose="020B0604020202020204"/>
              <a:buChar char="•"/>
              <a:defRPr sz="24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gn="l" defTabSz="457200" rtl="0" eaLnBrk="1" latinLnBrk="0" hangingPunct="1">
              <a:lnSpc>
                <a:spcPct val="110000"/>
              </a:lnSpc>
              <a:spcBef>
                <a:spcPct val="20000"/>
              </a:spcBef>
              <a:buFont typeface="Arial" panose="020B0604020202020204"/>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457200" rtl="0" eaLnBrk="1" latinLnBrk="0" hangingPunct="1">
              <a:lnSpc>
                <a:spcPct val="110000"/>
              </a:lnSpc>
              <a:spcBef>
                <a:spcPct val="20000"/>
              </a:spcBef>
              <a:buFont typeface="Arial" panose="020B0604020202020204"/>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457200" rtl="0" eaLnBrk="1" latinLnBrk="0" hangingPunct="1">
              <a:lnSpc>
                <a:spcPct val="110000"/>
              </a:lnSpc>
              <a:spcBef>
                <a:spcPct val="20000"/>
              </a:spcBef>
              <a:buFont typeface="Arial" panose="020B0604020202020204"/>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457200" rtl="0" eaLnBrk="1" latinLnBrk="0" hangingPunct="1">
              <a:lnSpc>
                <a:spcPct val="110000"/>
              </a:lnSpc>
              <a:spcBef>
                <a:spcPct val="20000"/>
              </a:spcBef>
              <a:buFont typeface="Arial" panose="020B0604020202020204"/>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800"/>
              </a:spcBef>
              <a:spcAft>
                <a:spcPts val="0"/>
              </a:spcAft>
              <a:buClrTx/>
              <a:buSzTx/>
              <a:buFont typeface="Arial" panose="020B0604020202020204"/>
              <a:buNone/>
              <a:tabLst/>
              <a:defRPr/>
            </a:pPr>
            <a:endParaRPr kumimoji="0" lang="zh-CN" altLang="en-US" sz="15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28421857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7FA7AF5-731F-ED2F-CE15-2B0EDA1FBB8D}"/>
              </a:ext>
            </a:extLst>
          </p:cNvPr>
          <p:cNvSpPr>
            <a:spLocks noGrp="1"/>
          </p:cNvSpPr>
          <p:nvPr>
            <p:ph type="title"/>
          </p:nvPr>
        </p:nvSpPr>
        <p:spPr/>
        <p:txBody>
          <a:bodyPr>
            <a:normAutofit fontScale="90000"/>
          </a:bodyPr>
          <a:lstStyle/>
          <a:p>
            <a:r>
              <a:rPr lang="en-US" altLang="zh-CN" dirty="0"/>
              <a:t>ATTRACTION-5:</a:t>
            </a:r>
            <a:r>
              <a:rPr lang="zh-CN" altLang="en-US" dirty="0"/>
              <a:t>纳武利尤单抗联合化疗作为病理分期</a:t>
            </a:r>
            <a:r>
              <a:rPr lang="en-US" altLang="zh-CN" dirty="0"/>
              <a:t>III</a:t>
            </a:r>
            <a:r>
              <a:rPr lang="zh-CN" altLang="en-US" dirty="0"/>
              <a:t>期胃</a:t>
            </a:r>
            <a:r>
              <a:rPr lang="en-US" altLang="zh-CN" dirty="0"/>
              <a:t>/</a:t>
            </a:r>
            <a:r>
              <a:rPr lang="zh-CN" altLang="en-US" dirty="0"/>
              <a:t>胃食管交界处癌术后辅助治疗的</a:t>
            </a:r>
            <a:r>
              <a:rPr lang="en-US" altLang="zh-CN" dirty="0"/>
              <a:t>3</a:t>
            </a:r>
            <a:r>
              <a:rPr lang="zh-CN" altLang="en-US" dirty="0"/>
              <a:t>期研究</a:t>
            </a:r>
          </a:p>
        </p:txBody>
      </p:sp>
      <p:sp>
        <p:nvSpPr>
          <p:cNvPr id="3" name="文本占位符 2">
            <a:extLst>
              <a:ext uri="{FF2B5EF4-FFF2-40B4-BE49-F238E27FC236}">
                <a16:creationId xmlns:a16="http://schemas.microsoft.com/office/drawing/2014/main" id="{E985E624-1F9B-BBF9-A1A1-2ACCA2B35963}"/>
              </a:ext>
            </a:extLst>
          </p:cNvPr>
          <p:cNvSpPr>
            <a:spLocks noGrp="1"/>
          </p:cNvSpPr>
          <p:nvPr>
            <p:ph type="body" sz="quarter" idx="10"/>
          </p:nvPr>
        </p:nvSpPr>
        <p:spPr/>
        <p:txBody>
          <a:bodyPr/>
          <a:lstStyle/>
          <a:p>
            <a:r>
              <a:rPr lang="en-US" altLang="zh-CN" sz="1600" dirty="0"/>
              <a:t>Masanori </a:t>
            </a:r>
            <a:r>
              <a:rPr lang="en-US" altLang="zh-CN" sz="1600" dirty="0" err="1"/>
              <a:t>Terashima</a:t>
            </a:r>
            <a:r>
              <a:rPr lang="en-US" altLang="zh-CN" sz="1600" dirty="0"/>
              <a:t>, Yoon-Koo Kang, Young-Woo Kim, </a:t>
            </a:r>
            <a:r>
              <a:rPr lang="en-US" altLang="zh-CN" sz="1600" dirty="0" err="1"/>
              <a:t>Narikazu</a:t>
            </a:r>
            <a:r>
              <a:rPr lang="en-US" altLang="zh-CN" sz="1600" dirty="0"/>
              <a:t> </a:t>
            </a:r>
            <a:r>
              <a:rPr lang="en-US" altLang="zh-CN" sz="1600" dirty="0" err="1"/>
              <a:t>Boku</a:t>
            </a:r>
            <a:r>
              <a:rPr lang="en-US" altLang="zh-CN" sz="1600" dirty="0"/>
              <a:t>, Hyun Cheol </a:t>
            </a:r>
            <a:r>
              <a:rPr lang="en-US" altLang="zh-CN" sz="1600" dirty="0" err="1"/>
              <a:t>Cheol</a:t>
            </a:r>
            <a:r>
              <a:rPr lang="en-US" altLang="zh-CN" sz="1600" dirty="0"/>
              <a:t> Chung, Jen-Shi Chen, </a:t>
            </a:r>
            <a:r>
              <a:rPr lang="en-US" altLang="zh-CN" sz="1600" dirty="0" err="1"/>
              <a:t>Jiafu</a:t>
            </a:r>
            <a:r>
              <a:rPr lang="en-US" altLang="zh-CN" sz="1600" dirty="0"/>
              <a:t> Ji, Ta-Sen Yeh, Li-</a:t>
            </a:r>
            <a:r>
              <a:rPr lang="en-US" altLang="zh-CN" sz="1600" dirty="0" err="1"/>
              <a:t>Tzong</a:t>
            </a:r>
            <a:r>
              <a:rPr lang="en-US" altLang="zh-CN" sz="1600" dirty="0"/>
              <a:t> Chen, Min-</a:t>
            </a:r>
            <a:r>
              <a:rPr lang="en-US" altLang="zh-CN" sz="1600" dirty="0" err="1"/>
              <a:t>Hee</a:t>
            </a:r>
            <a:r>
              <a:rPr lang="en-US" altLang="zh-CN" sz="1600" dirty="0"/>
              <a:t> Ryu, Jong </a:t>
            </a:r>
            <a:r>
              <a:rPr lang="en-US" altLang="zh-CN" sz="1600" dirty="0" err="1"/>
              <a:t>Gwang</a:t>
            </a:r>
            <a:r>
              <a:rPr lang="en-US" altLang="zh-CN" sz="1600" dirty="0"/>
              <a:t> Kim, Takeshi Omori, Sun Young </a:t>
            </a:r>
            <a:r>
              <a:rPr lang="en-US" altLang="zh-CN" sz="1600" dirty="0" err="1"/>
              <a:t>Rha</a:t>
            </a:r>
            <a:r>
              <a:rPr lang="en-US" altLang="zh-CN" sz="1600" dirty="0"/>
              <a:t>, Tae-Yong Kim, </a:t>
            </a:r>
            <a:r>
              <a:rPr lang="en-US" altLang="zh-CN" sz="1600" dirty="0" err="1"/>
              <a:t>Keun</a:t>
            </a:r>
            <a:r>
              <a:rPr lang="en-US" altLang="zh-CN" sz="1600" dirty="0"/>
              <a:t> Won Ryu, Shinichi </a:t>
            </a:r>
            <a:r>
              <a:rPr lang="en-US" altLang="zh-CN" sz="1600" dirty="0" err="1"/>
              <a:t>Sakuramoto</a:t>
            </a:r>
            <a:r>
              <a:rPr lang="en-US" altLang="zh-CN" sz="1600" dirty="0"/>
              <a:t>, </a:t>
            </a:r>
            <a:r>
              <a:rPr lang="en-US" altLang="zh-CN" sz="1600" dirty="0" err="1"/>
              <a:t>Yasunori</a:t>
            </a:r>
            <a:r>
              <a:rPr lang="en-US" altLang="zh-CN" sz="1600" dirty="0"/>
              <a:t> Nishida, Norimasa Fukushima, Takanobu Yamada, Mitsuru </a:t>
            </a:r>
            <a:r>
              <a:rPr lang="en-US" altLang="zh-CN" sz="1600" dirty="0" err="1"/>
              <a:t>Sasako</a:t>
            </a:r>
            <a:endParaRPr lang="zh-CN" altLang="en-US" sz="1600" dirty="0"/>
          </a:p>
        </p:txBody>
      </p:sp>
      <p:sp>
        <p:nvSpPr>
          <p:cNvPr id="4" name="文本占位符 3">
            <a:extLst>
              <a:ext uri="{FF2B5EF4-FFF2-40B4-BE49-F238E27FC236}">
                <a16:creationId xmlns:a16="http://schemas.microsoft.com/office/drawing/2014/main" id="{639FC6EE-1CD6-1415-8A7A-920A66720BF6}"/>
              </a:ext>
            </a:extLst>
          </p:cNvPr>
          <p:cNvSpPr>
            <a:spLocks noGrp="1"/>
          </p:cNvSpPr>
          <p:nvPr>
            <p:ph type="body" sz="quarter" idx="11"/>
          </p:nvPr>
        </p:nvSpPr>
        <p:spPr/>
        <p:txBody>
          <a:bodyPr/>
          <a:lstStyle/>
          <a:p>
            <a:r>
              <a:rPr lang="en-US" altLang="zh-CN" dirty="0"/>
              <a:t>Abstract 4000-Oral session</a:t>
            </a:r>
            <a:endParaRPr lang="zh-CN" altLang="en-US" dirty="0"/>
          </a:p>
        </p:txBody>
      </p:sp>
    </p:spTree>
    <p:extLst>
      <p:ext uri="{BB962C8B-B14F-4D97-AF65-F5344CB8AC3E}">
        <p14:creationId xmlns:p14="http://schemas.microsoft.com/office/powerpoint/2010/main" val="19781180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背景</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en-US" altLang="zh-CN" dirty="0"/>
              <a:t>Masanori </a:t>
            </a:r>
            <a:r>
              <a:rPr lang="en-US" altLang="zh-CN" dirty="0" err="1"/>
              <a:t>Terashima,et</a:t>
            </a:r>
            <a:r>
              <a:rPr lang="zh-CN" altLang="en-US" dirty="0"/>
              <a:t> </a:t>
            </a:r>
            <a:r>
              <a:rPr lang="en-US" altLang="zh-CN" dirty="0"/>
              <a:t>al.2023</a:t>
            </a:r>
            <a:r>
              <a:rPr lang="zh-CN" altLang="en-US" dirty="0"/>
              <a:t> </a:t>
            </a:r>
            <a:r>
              <a:rPr lang="en-US" altLang="zh-CN" dirty="0"/>
              <a:t>ASCO</a:t>
            </a:r>
            <a:r>
              <a:rPr lang="zh-CN" altLang="en-US" dirty="0"/>
              <a:t> </a:t>
            </a:r>
            <a:r>
              <a:rPr lang="en-US" altLang="zh-CN" dirty="0"/>
              <a:t>Abstract 4000</a:t>
            </a:r>
            <a:endParaRPr lang="zh-CN" altLang="en-US" dirty="0"/>
          </a:p>
        </p:txBody>
      </p:sp>
      <p:sp>
        <p:nvSpPr>
          <p:cNvPr id="4" name="文本占位符 3">
            <a:extLst>
              <a:ext uri="{FF2B5EF4-FFF2-40B4-BE49-F238E27FC236}">
                <a16:creationId xmlns:a16="http://schemas.microsoft.com/office/drawing/2014/main" id="{46F2D972-3489-7B83-96F7-D0A44F9C6259}"/>
              </a:ext>
            </a:extLst>
          </p:cNvPr>
          <p:cNvSpPr>
            <a:spLocks noGrp="1"/>
          </p:cNvSpPr>
          <p:nvPr>
            <p:ph type="body" sz="quarter" idx="12"/>
          </p:nvPr>
        </p:nvSpPr>
        <p:spPr/>
        <p:txBody>
          <a:bodyPr/>
          <a:lstStyle/>
          <a:p>
            <a:pPr marL="342900" indent="-342900">
              <a:lnSpc>
                <a:spcPct val="150000"/>
              </a:lnSpc>
              <a:buFont typeface="Arial" panose="020B0604020202020204" pitchFamily="34" charset="0"/>
              <a:buChar char="•"/>
            </a:pPr>
            <a:r>
              <a:rPr lang="zh-CN" altLang="en-US" dirty="0">
                <a:solidFill>
                  <a:schemeClr val="tx1"/>
                </a:solidFill>
              </a:rPr>
              <a:t>可切除的胃</a:t>
            </a:r>
            <a:r>
              <a:rPr lang="en-US" altLang="zh-CN" dirty="0">
                <a:solidFill>
                  <a:schemeClr val="tx1"/>
                </a:solidFill>
              </a:rPr>
              <a:t>/</a:t>
            </a:r>
            <a:r>
              <a:rPr lang="zh-CN" altLang="en-US" dirty="0">
                <a:solidFill>
                  <a:schemeClr val="tx1"/>
                </a:solidFill>
              </a:rPr>
              <a:t>胃食管交界处（</a:t>
            </a:r>
            <a:r>
              <a:rPr lang="en-US" altLang="zh-CN" dirty="0">
                <a:solidFill>
                  <a:schemeClr val="tx1"/>
                </a:solidFill>
              </a:rPr>
              <a:t>G/GEJ</a:t>
            </a:r>
            <a:r>
              <a:rPr lang="zh-CN" altLang="en-US" dirty="0">
                <a:solidFill>
                  <a:schemeClr val="tx1"/>
                </a:solidFill>
              </a:rPr>
              <a:t>）癌的标准治疗在西方和亚洲国家有所差异</a:t>
            </a:r>
            <a:r>
              <a:rPr lang="en-US" altLang="zh-CN" baseline="30000" dirty="0">
                <a:solidFill>
                  <a:schemeClr val="tx1"/>
                </a:solidFill>
              </a:rPr>
              <a:t>1</a:t>
            </a:r>
            <a:r>
              <a:rPr lang="zh-CN" altLang="en-US" baseline="30000" dirty="0">
                <a:solidFill>
                  <a:schemeClr val="tx1"/>
                </a:solidFill>
              </a:rPr>
              <a:t>，</a:t>
            </a:r>
            <a:r>
              <a:rPr lang="en-US" altLang="zh-CN" baseline="30000" dirty="0">
                <a:solidFill>
                  <a:schemeClr val="tx1"/>
                </a:solidFill>
              </a:rPr>
              <a:t>2</a:t>
            </a:r>
          </a:p>
          <a:p>
            <a:pPr marL="1028700" lvl="1" indent="-342900">
              <a:lnSpc>
                <a:spcPct val="150000"/>
              </a:lnSpc>
            </a:pPr>
            <a:r>
              <a:rPr lang="zh-CN" altLang="en-US" dirty="0"/>
              <a:t>围手术期化疗在西方国家是首选，但在亚洲并不是标准的治疗方式</a:t>
            </a:r>
            <a:endParaRPr lang="en-US" altLang="zh-CN" dirty="0"/>
          </a:p>
          <a:p>
            <a:pPr marL="1028700" lvl="1" indent="-342900">
              <a:lnSpc>
                <a:spcPct val="150000"/>
              </a:lnSpc>
            </a:pPr>
            <a:r>
              <a:rPr lang="zh-CN" altLang="en-US" dirty="0"/>
              <a:t>在亚洲，</a:t>
            </a:r>
            <a:r>
              <a:rPr lang="en-US" altLang="zh-CN" dirty="0"/>
              <a:t>D2</a:t>
            </a:r>
            <a:r>
              <a:rPr lang="zh-CN" altLang="en-US" dirty="0"/>
              <a:t>或更大范围的胃癌切除术后辅助化疗广泛被用作为病理分期</a:t>
            </a:r>
            <a:r>
              <a:rPr lang="en-US" altLang="zh-CN" dirty="0"/>
              <a:t>III</a:t>
            </a:r>
            <a:r>
              <a:rPr lang="zh-CN" altLang="en-US" dirty="0"/>
              <a:t>期</a:t>
            </a:r>
            <a:r>
              <a:rPr lang="en-US" altLang="zh-CN" dirty="0"/>
              <a:t>G/GEJ</a:t>
            </a:r>
            <a:r>
              <a:rPr lang="zh-CN" altLang="en-US" dirty="0"/>
              <a:t>癌的标准治疗，尽管疗效仍有提高的空间</a:t>
            </a:r>
            <a:endParaRPr lang="en-US" altLang="zh-CN" dirty="0"/>
          </a:p>
          <a:p>
            <a:pPr marL="342900" indent="-342900">
              <a:lnSpc>
                <a:spcPct val="150000"/>
              </a:lnSpc>
              <a:buFont typeface="Arial" panose="020B0604020202020204" pitchFamily="34" charset="0"/>
              <a:buChar char="•"/>
            </a:pPr>
            <a:r>
              <a:rPr lang="zh-CN" altLang="en-US" dirty="0">
                <a:solidFill>
                  <a:schemeClr val="tx1"/>
                </a:solidFill>
              </a:rPr>
              <a:t>纳武利尤单抗</a:t>
            </a:r>
            <a:r>
              <a:rPr lang="en-US" altLang="zh-CN" dirty="0">
                <a:solidFill>
                  <a:schemeClr val="tx1"/>
                </a:solidFill>
              </a:rPr>
              <a:t>+</a:t>
            </a:r>
            <a:r>
              <a:rPr lang="zh-CN" altLang="en-US" dirty="0">
                <a:solidFill>
                  <a:schemeClr val="tx1"/>
                </a:solidFill>
              </a:rPr>
              <a:t>化疗或纳武利尤单抗单药治疗晚期或复发</a:t>
            </a:r>
            <a:r>
              <a:rPr lang="en-US" altLang="zh-CN" dirty="0">
                <a:solidFill>
                  <a:schemeClr val="tx1"/>
                </a:solidFill>
              </a:rPr>
              <a:t>G/GEJ</a:t>
            </a:r>
            <a:r>
              <a:rPr lang="zh-CN" altLang="en-US" dirty="0">
                <a:solidFill>
                  <a:schemeClr val="tx1"/>
                </a:solidFill>
              </a:rPr>
              <a:t>癌显示出临床获益</a:t>
            </a:r>
            <a:r>
              <a:rPr lang="en-US" altLang="zh-CN" baseline="30000" dirty="0">
                <a:solidFill>
                  <a:schemeClr val="tx1"/>
                </a:solidFill>
              </a:rPr>
              <a:t>3-5</a:t>
            </a:r>
          </a:p>
          <a:p>
            <a:pPr marL="342900" indent="-342900">
              <a:lnSpc>
                <a:spcPct val="150000"/>
              </a:lnSpc>
              <a:buFont typeface="Arial" panose="020B0604020202020204" pitchFamily="34" charset="0"/>
              <a:buChar char="•"/>
            </a:pPr>
            <a:r>
              <a:rPr lang="zh-CN" altLang="en-US" dirty="0">
                <a:solidFill>
                  <a:schemeClr val="tx1"/>
                </a:solidFill>
              </a:rPr>
              <a:t>预期纳武利尤单抗在</a:t>
            </a:r>
            <a:r>
              <a:rPr lang="en-US" altLang="zh-CN" dirty="0">
                <a:solidFill>
                  <a:schemeClr val="tx1"/>
                </a:solidFill>
              </a:rPr>
              <a:t>G/GEJ</a:t>
            </a:r>
            <a:r>
              <a:rPr lang="zh-CN" altLang="en-US" dirty="0">
                <a:solidFill>
                  <a:schemeClr val="tx1"/>
                </a:solidFill>
              </a:rPr>
              <a:t>癌术后辅助治疗中会观察到其在晚期疾病中的疗效</a:t>
            </a:r>
            <a:endParaRPr lang="en-US" altLang="zh-CN" dirty="0">
              <a:solidFill>
                <a:schemeClr val="tx1"/>
              </a:solidFill>
            </a:endParaRPr>
          </a:p>
          <a:p>
            <a:pPr marL="342900" indent="-342900">
              <a:lnSpc>
                <a:spcPct val="150000"/>
              </a:lnSpc>
              <a:buFont typeface="Arial" panose="020B0604020202020204" pitchFamily="34" charset="0"/>
              <a:buChar char="•"/>
            </a:pPr>
            <a:r>
              <a:rPr lang="en-US" altLang="zh-CN" dirty="0">
                <a:solidFill>
                  <a:schemeClr val="tx1"/>
                </a:solidFill>
              </a:rPr>
              <a:t>ATTRACTION-5</a:t>
            </a:r>
            <a:r>
              <a:rPr lang="zh-CN" altLang="en-US" dirty="0">
                <a:solidFill>
                  <a:schemeClr val="tx1"/>
                </a:solidFill>
              </a:rPr>
              <a:t>是首次评估纳武利尤单抗</a:t>
            </a:r>
            <a:r>
              <a:rPr lang="en-US" altLang="zh-CN" dirty="0">
                <a:solidFill>
                  <a:schemeClr val="tx1"/>
                </a:solidFill>
              </a:rPr>
              <a:t>+</a:t>
            </a:r>
            <a:r>
              <a:rPr lang="zh-CN" altLang="en-US" dirty="0">
                <a:solidFill>
                  <a:schemeClr val="tx1"/>
                </a:solidFill>
              </a:rPr>
              <a:t>化疗用于行</a:t>
            </a:r>
            <a:r>
              <a:rPr lang="en-US" altLang="zh-CN" dirty="0">
                <a:solidFill>
                  <a:schemeClr val="tx1"/>
                </a:solidFill>
              </a:rPr>
              <a:t>D2</a:t>
            </a:r>
            <a:r>
              <a:rPr lang="zh-CN" altLang="en-US" dirty="0">
                <a:solidFill>
                  <a:schemeClr val="tx1"/>
                </a:solidFill>
              </a:rPr>
              <a:t>或更大范围的胃癌切除术的</a:t>
            </a:r>
            <a:r>
              <a:rPr lang="en-US" altLang="zh-CN" dirty="0" err="1">
                <a:solidFill>
                  <a:schemeClr val="tx1"/>
                </a:solidFill>
              </a:rPr>
              <a:t>pStage</a:t>
            </a:r>
            <a:r>
              <a:rPr lang="en-US" altLang="zh-CN" dirty="0">
                <a:solidFill>
                  <a:schemeClr val="tx1"/>
                </a:solidFill>
              </a:rPr>
              <a:t> III</a:t>
            </a:r>
            <a:r>
              <a:rPr lang="zh-CN" altLang="en-US" dirty="0">
                <a:solidFill>
                  <a:schemeClr val="tx1"/>
                </a:solidFill>
              </a:rPr>
              <a:t>期</a:t>
            </a:r>
            <a:r>
              <a:rPr lang="en-US" altLang="zh-CN" dirty="0">
                <a:solidFill>
                  <a:schemeClr val="tx1"/>
                </a:solidFill>
              </a:rPr>
              <a:t>G/GEJ</a:t>
            </a:r>
            <a:r>
              <a:rPr lang="zh-CN" altLang="en-US" dirty="0">
                <a:solidFill>
                  <a:schemeClr val="tx1"/>
                </a:solidFill>
              </a:rPr>
              <a:t>癌患者的疗效和安全性的</a:t>
            </a:r>
            <a:r>
              <a:rPr lang="en-US" altLang="zh-CN" dirty="0">
                <a:solidFill>
                  <a:schemeClr val="tx1"/>
                </a:solidFill>
              </a:rPr>
              <a:t>3</a:t>
            </a:r>
            <a:r>
              <a:rPr lang="zh-CN" altLang="en-US" dirty="0">
                <a:solidFill>
                  <a:schemeClr val="tx1"/>
                </a:solidFill>
              </a:rPr>
              <a:t>期研究</a:t>
            </a:r>
            <a:endParaRPr lang="en-US" altLang="zh-CN" dirty="0">
              <a:solidFill>
                <a:schemeClr val="tx1"/>
              </a:solidFill>
            </a:endParaRPr>
          </a:p>
          <a:p>
            <a:endParaRPr lang="zh-CN" altLang="en-US" dirty="0"/>
          </a:p>
        </p:txBody>
      </p:sp>
      <p:sp>
        <p:nvSpPr>
          <p:cNvPr id="5" name="文本占位符 2">
            <a:extLst>
              <a:ext uri="{FF2B5EF4-FFF2-40B4-BE49-F238E27FC236}">
                <a16:creationId xmlns:a16="http://schemas.microsoft.com/office/drawing/2014/main" id="{F31F8421-2004-74A4-5958-8D784107AECB}"/>
              </a:ext>
            </a:extLst>
          </p:cNvPr>
          <p:cNvSpPr txBox="1">
            <a:spLocks/>
          </p:cNvSpPr>
          <p:nvPr/>
        </p:nvSpPr>
        <p:spPr>
          <a:xfrm>
            <a:off x="298812"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tx1"/>
                </a:solidFill>
                <a:latin typeface="+mn-lt"/>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a:ln>
                  <a:noFill/>
                </a:ln>
                <a:solidFill>
                  <a:prstClr val="black"/>
                </a:solidFill>
                <a:effectLst/>
                <a:uLnTx/>
                <a:uFillTx/>
                <a:latin typeface="Arial"/>
                <a:ea typeface="微软雅黑" panose="020B0503020204020204" pitchFamily="34" charset="-122"/>
                <a:cs typeface="Calibri" panose="020F0502020204030204" pitchFamily="34" charset="0"/>
              </a:rPr>
              <a:t>1.Lancet 2020;396:635-48;</a:t>
            </a:r>
            <a:r>
              <a:rPr kumimoji="0" lang="zh-CN" altLang="en-US" sz="1000" b="0" i="0" u="none" strike="noStrike" kern="1200" cap="none" spc="0" normalizeH="0" baseline="0" noProof="0" dirty="0">
                <a:ln>
                  <a:noFill/>
                </a:ln>
                <a:solidFill>
                  <a:prstClr val="black"/>
                </a:solidFill>
                <a:effectLst/>
                <a:uLnTx/>
                <a:uFillTx/>
                <a:latin typeface="Arial"/>
                <a:ea typeface="微软雅黑" panose="020B0503020204020204" pitchFamily="34" charset="-122"/>
                <a:cs typeface="Calibri" panose="020F0502020204030204" pitchFamily="34" charset="0"/>
              </a:rPr>
              <a:t> </a:t>
            </a:r>
            <a:r>
              <a:rPr kumimoji="0" lang="en-US" altLang="zh-CN" sz="1000" b="0" i="0" u="none" strike="noStrike" kern="1200" cap="none" spc="0" normalizeH="0" baseline="0" noProof="0" dirty="0">
                <a:ln>
                  <a:noFill/>
                </a:ln>
                <a:solidFill>
                  <a:prstClr val="black"/>
                </a:solidFill>
                <a:effectLst/>
                <a:uLnTx/>
                <a:uFillTx/>
                <a:latin typeface="Arial"/>
                <a:ea typeface="微软雅黑" panose="020B0503020204020204" pitchFamily="34" charset="-122"/>
                <a:cs typeface="Calibri" panose="020F0502020204030204" pitchFamily="34" charset="0"/>
              </a:rPr>
              <a:t>2Ann</a:t>
            </a:r>
            <a:r>
              <a:rPr kumimoji="0" lang="zh-CN" altLang="en-US" sz="1000" b="0" i="0" u="none" strike="noStrike" kern="1200" cap="none" spc="0" normalizeH="0" baseline="0" noProof="0" dirty="0">
                <a:ln>
                  <a:noFill/>
                </a:ln>
                <a:solidFill>
                  <a:prstClr val="black"/>
                </a:solidFill>
                <a:effectLst/>
                <a:uLnTx/>
                <a:uFillTx/>
                <a:latin typeface="Arial"/>
                <a:ea typeface="微软雅黑" panose="020B0503020204020204" pitchFamily="34" charset="-122"/>
                <a:cs typeface="Calibri" panose="020F0502020204030204" pitchFamily="34" charset="0"/>
              </a:rPr>
              <a:t> </a:t>
            </a:r>
            <a:r>
              <a:rPr kumimoji="0" lang="en-US" altLang="zh-CN" sz="1000" b="0" i="0" u="none" strike="noStrike" kern="1200" cap="none" spc="0" normalizeH="0" baseline="0" noProof="0" dirty="0">
                <a:ln>
                  <a:noFill/>
                </a:ln>
                <a:solidFill>
                  <a:prstClr val="black"/>
                </a:solidFill>
                <a:effectLst/>
                <a:uLnTx/>
                <a:uFillTx/>
                <a:latin typeface="Arial"/>
                <a:ea typeface="微软雅黑" panose="020B0503020204020204" pitchFamily="34" charset="-122"/>
                <a:cs typeface="Calibri" panose="020F0502020204030204" pitchFamily="34" charset="0"/>
              </a:rPr>
              <a:t>Oncol,2016;27:38-49;</a:t>
            </a:r>
            <a:r>
              <a:rPr kumimoji="0" lang="zh-CN" altLang="en-US" sz="1000" b="0" i="0" u="none" strike="noStrike" kern="1200" cap="none" spc="0" normalizeH="0" baseline="0" noProof="0" dirty="0">
                <a:ln>
                  <a:noFill/>
                </a:ln>
                <a:solidFill>
                  <a:prstClr val="black"/>
                </a:solidFill>
                <a:effectLst/>
                <a:uLnTx/>
                <a:uFillTx/>
                <a:latin typeface="Arial"/>
                <a:ea typeface="微软雅黑" panose="020B0503020204020204" pitchFamily="34" charset="-122"/>
                <a:cs typeface="Calibri" panose="020F0502020204030204" pitchFamily="34" charset="0"/>
              </a:rPr>
              <a:t> </a:t>
            </a:r>
            <a:r>
              <a:rPr kumimoji="0" lang="en-US" altLang="zh-CN" sz="1000" b="0" i="0" u="none" strike="noStrike" kern="1200" cap="none" spc="0" normalizeH="0" baseline="0" noProof="0" dirty="0">
                <a:ln>
                  <a:noFill/>
                </a:ln>
                <a:solidFill>
                  <a:prstClr val="black"/>
                </a:solidFill>
                <a:effectLst/>
                <a:uLnTx/>
                <a:uFillTx/>
                <a:latin typeface="Arial"/>
                <a:ea typeface="微软雅黑" panose="020B0503020204020204" pitchFamily="34" charset="-122"/>
                <a:cs typeface="Calibri" panose="020F0502020204030204" pitchFamily="34" charset="0"/>
              </a:rPr>
              <a:t>3.Lancet</a:t>
            </a:r>
            <a:r>
              <a:rPr kumimoji="0" lang="zh-CN" altLang="en-US" sz="1000" b="0" i="0" u="none" strike="noStrike" kern="1200" cap="none" spc="0" normalizeH="0" baseline="0" noProof="0" dirty="0">
                <a:ln>
                  <a:noFill/>
                </a:ln>
                <a:solidFill>
                  <a:prstClr val="black"/>
                </a:solidFill>
                <a:effectLst/>
                <a:uLnTx/>
                <a:uFillTx/>
                <a:latin typeface="Arial"/>
                <a:ea typeface="微软雅黑" panose="020B0503020204020204" pitchFamily="34" charset="-122"/>
                <a:cs typeface="Calibri" panose="020F0502020204030204" pitchFamily="34" charset="0"/>
              </a:rPr>
              <a:t> </a:t>
            </a:r>
            <a:r>
              <a:rPr kumimoji="0" lang="en-US" altLang="zh-CN" sz="1000" b="0" i="0" u="none" strike="noStrike" kern="1200" cap="none" spc="0" normalizeH="0" baseline="0" noProof="0" dirty="0">
                <a:ln>
                  <a:noFill/>
                </a:ln>
                <a:solidFill>
                  <a:prstClr val="black"/>
                </a:solidFill>
                <a:effectLst/>
                <a:uLnTx/>
                <a:uFillTx/>
                <a:latin typeface="Arial"/>
                <a:ea typeface="微软雅黑" panose="020B0503020204020204" pitchFamily="34" charset="-122"/>
                <a:cs typeface="Calibri" panose="020F0502020204030204" pitchFamily="34" charset="0"/>
              </a:rPr>
              <a:t>2021;398:27-40;</a:t>
            </a:r>
            <a:r>
              <a:rPr kumimoji="0" lang="zh-CN" altLang="en-US" sz="1000" b="0" i="0" u="none" strike="noStrike" kern="1200" cap="none" spc="0" normalizeH="0" baseline="0" noProof="0" dirty="0">
                <a:ln>
                  <a:noFill/>
                </a:ln>
                <a:solidFill>
                  <a:prstClr val="black"/>
                </a:solidFill>
                <a:effectLst/>
                <a:uLnTx/>
                <a:uFillTx/>
                <a:latin typeface="Arial"/>
                <a:ea typeface="微软雅黑" panose="020B0503020204020204" pitchFamily="34" charset="-122"/>
                <a:cs typeface="Calibri" panose="020F0502020204030204" pitchFamily="34" charset="0"/>
              </a:rPr>
              <a:t> </a:t>
            </a:r>
            <a:r>
              <a:rPr kumimoji="0" lang="en-US" altLang="zh-CN" sz="1000" b="0" i="0" u="none" strike="noStrike" kern="1200" cap="none" spc="0" normalizeH="0" baseline="0" noProof="0" dirty="0">
                <a:ln>
                  <a:noFill/>
                </a:ln>
                <a:solidFill>
                  <a:prstClr val="black"/>
                </a:solidFill>
                <a:effectLst/>
                <a:uLnTx/>
                <a:uFillTx/>
                <a:latin typeface="Arial"/>
                <a:ea typeface="微软雅黑" panose="020B0503020204020204" pitchFamily="34" charset="-122"/>
                <a:cs typeface="Calibri" panose="020F0502020204030204" pitchFamily="34" charset="0"/>
              </a:rPr>
              <a:t>4.Lancet</a:t>
            </a:r>
            <a:r>
              <a:rPr kumimoji="0" lang="zh-CN" altLang="en-US" sz="1000" b="0" i="0" u="none" strike="noStrike" kern="1200" cap="none" spc="0" normalizeH="0" baseline="0" noProof="0" dirty="0">
                <a:ln>
                  <a:noFill/>
                </a:ln>
                <a:solidFill>
                  <a:prstClr val="black"/>
                </a:solidFill>
                <a:effectLst/>
                <a:uLnTx/>
                <a:uFillTx/>
                <a:latin typeface="Arial"/>
                <a:ea typeface="微软雅黑" panose="020B0503020204020204" pitchFamily="34" charset="-122"/>
                <a:cs typeface="Calibri" panose="020F0502020204030204" pitchFamily="34" charset="0"/>
              </a:rPr>
              <a:t> </a:t>
            </a:r>
            <a:r>
              <a:rPr kumimoji="0" lang="en-US" altLang="zh-CN" sz="1000" b="0" i="0" u="none" strike="noStrike" kern="1200" cap="none" spc="0" normalizeH="0" baseline="0" noProof="0" dirty="0">
                <a:ln>
                  <a:noFill/>
                </a:ln>
                <a:solidFill>
                  <a:prstClr val="black"/>
                </a:solidFill>
                <a:effectLst/>
                <a:uLnTx/>
                <a:uFillTx/>
                <a:latin typeface="Arial"/>
                <a:ea typeface="微软雅黑" panose="020B0503020204020204" pitchFamily="34" charset="-122"/>
                <a:cs typeface="Calibri" panose="020F0502020204030204" pitchFamily="34" charset="0"/>
              </a:rPr>
              <a:t>Oncol.2022;23:234-247;</a:t>
            </a:r>
            <a:r>
              <a:rPr kumimoji="0" lang="zh-CN" altLang="en-US" sz="1000" b="0" i="0" u="none" strike="noStrike" kern="1200" cap="none" spc="0" normalizeH="0" baseline="0" noProof="0" dirty="0">
                <a:ln>
                  <a:noFill/>
                </a:ln>
                <a:solidFill>
                  <a:prstClr val="black"/>
                </a:solidFill>
                <a:effectLst/>
                <a:uLnTx/>
                <a:uFillTx/>
                <a:latin typeface="Arial"/>
                <a:ea typeface="微软雅黑" panose="020B0503020204020204" pitchFamily="34" charset="-122"/>
                <a:cs typeface="Calibri" panose="020F0502020204030204" pitchFamily="34" charset="0"/>
              </a:rPr>
              <a:t> </a:t>
            </a:r>
            <a:r>
              <a:rPr kumimoji="0" lang="en-US" altLang="zh-CN" sz="1000" b="0" i="0" u="none" strike="noStrike" kern="1200" cap="none" spc="0" normalizeH="0" baseline="0" noProof="0" dirty="0">
                <a:ln>
                  <a:noFill/>
                </a:ln>
                <a:solidFill>
                  <a:prstClr val="black"/>
                </a:solidFill>
                <a:effectLst/>
                <a:uLnTx/>
                <a:uFillTx/>
                <a:latin typeface="Arial"/>
                <a:ea typeface="微软雅黑" panose="020B0503020204020204" pitchFamily="34" charset="-122"/>
                <a:cs typeface="Calibri" panose="020F0502020204030204" pitchFamily="34" charset="0"/>
              </a:rPr>
              <a:t>5.Lancet</a:t>
            </a:r>
            <a:r>
              <a:rPr kumimoji="0" lang="zh-CN" altLang="en-US" sz="1000" b="0" i="0" u="none" strike="noStrike" kern="1200" cap="none" spc="0" normalizeH="0" baseline="0" noProof="0" dirty="0">
                <a:ln>
                  <a:noFill/>
                </a:ln>
                <a:solidFill>
                  <a:prstClr val="black"/>
                </a:solidFill>
                <a:effectLst/>
                <a:uLnTx/>
                <a:uFillTx/>
                <a:latin typeface="Arial"/>
                <a:ea typeface="微软雅黑" panose="020B0503020204020204" pitchFamily="34" charset="-122"/>
                <a:cs typeface="Calibri" panose="020F0502020204030204" pitchFamily="34" charset="0"/>
              </a:rPr>
              <a:t> </a:t>
            </a:r>
            <a:r>
              <a:rPr kumimoji="0" lang="en-US" altLang="zh-CN" sz="1000" b="0" i="0" u="none" strike="noStrike" kern="1200" cap="none" spc="0" normalizeH="0" baseline="0" noProof="0" dirty="0">
                <a:ln>
                  <a:noFill/>
                </a:ln>
                <a:solidFill>
                  <a:prstClr val="black"/>
                </a:solidFill>
                <a:effectLst/>
                <a:uLnTx/>
                <a:uFillTx/>
                <a:latin typeface="Arial"/>
                <a:ea typeface="微软雅黑" panose="020B0503020204020204" pitchFamily="34" charset="-122"/>
                <a:cs typeface="Calibri" panose="020F0502020204030204" pitchFamily="34" charset="0"/>
              </a:rPr>
              <a:t>2017;390:2461-2471</a:t>
            </a:r>
          </a:p>
        </p:txBody>
      </p:sp>
    </p:spTree>
    <p:extLst>
      <p:ext uri="{BB962C8B-B14F-4D97-AF65-F5344CB8AC3E}">
        <p14:creationId xmlns:p14="http://schemas.microsoft.com/office/powerpoint/2010/main" val="734417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27E672C4-13FE-E109-3A94-0CBB1F47AB9B}"/>
              </a:ext>
            </a:extLst>
          </p:cNvPr>
          <p:cNvSpPr>
            <a:spLocks noGrp="1"/>
          </p:cNvSpPr>
          <p:nvPr>
            <p:ph type="body" sz="quarter" idx="10"/>
          </p:nvPr>
        </p:nvSpPr>
        <p:spPr/>
        <p:txBody>
          <a:bodyPr/>
          <a:lstStyle/>
          <a:p>
            <a:r>
              <a:rPr lang="zh-CN" altLang="en-US" dirty="0"/>
              <a:t>研究设计</a:t>
            </a:r>
          </a:p>
        </p:txBody>
      </p:sp>
      <p:sp>
        <p:nvSpPr>
          <p:cNvPr id="3" name="文本占位符 2">
            <a:extLst>
              <a:ext uri="{FF2B5EF4-FFF2-40B4-BE49-F238E27FC236}">
                <a16:creationId xmlns:a16="http://schemas.microsoft.com/office/drawing/2014/main" id="{FB6C04CB-1D75-8D3E-5D31-764745914D24}"/>
              </a:ext>
            </a:extLst>
          </p:cNvPr>
          <p:cNvSpPr>
            <a:spLocks noGrp="1"/>
          </p:cNvSpPr>
          <p:nvPr>
            <p:ph type="body" sz="quarter" idx="11"/>
          </p:nvPr>
        </p:nvSpPr>
        <p:spPr/>
        <p:txBody>
          <a:bodyPr/>
          <a:lstStyle/>
          <a:p>
            <a:r>
              <a:rPr lang="en-US" altLang="zh-CN" dirty="0"/>
              <a:t>Masanori </a:t>
            </a:r>
            <a:r>
              <a:rPr lang="en-US" altLang="zh-CN" dirty="0" err="1"/>
              <a:t>Terashima,et</a:t>
            </a:r>
            <a:r>
              <a:rPr lang="zh-CN" altLang="en-US" dirty="0"/>
              <a:t> </a:t>
            </a:r>
            <a:r>
              <a:rPr lang="en-US" altLang="zh-CN" dirty="0"/>
              <a:t>al.2023</a:t>
            </a:r>
            <a:r>
              <a:rPr lang="zh-CN" altLang="en-US" dirty="0"/>
              <a:t> </a:t>
            </a:r>
            <a:r>
              <a:rPr lang="en-US" altLang="zh-CN" dirty="0"/>
              <a:t>ASCO</a:t>
            </a:r>
            <a:r>
              <a:rPr lang="zh-CN" altLang="en-US" dirty="0"/>
              <a:t> </a:t>
            </a:r>
            <a:r>
              <a:rPr lang="en-US" altLang="zh-CN" dirty="0"/>
              <a:t>Abstract 4000</a:t>
            </a:r>
            <a:endParaRPr lang="zh-CN" altLang="en-US" dirty="0"/>
          </a:p>
        </p:txBody>
      </p:sp>
      <p:sp>
        <p:nvSpPr>
          <p:cNvPr id="4" name="文本占位符 3">
            <a:extLst>
              <a:ext uri="{FF2B5EF4-FFF2-40B4-BE49-F238E27FC236}">
                <a16:creationId xmlns:a16="http://schemas.microsoft.com/office/drawing/2014/main" id="{4FFE9E06-1C23-D78F-FF3A-894387C68D8E}"/>
              </a:ext>
            </a:extLst>
          </p:cNvPr>
          <p:cNvSpPr>
            <a:spLocks noGrp="1"/>
          </p:cNvSpPr>
          <p:nvPr>
            <p:ph type="body" sz="quarter" idx="12"/>
          </p:nvPr>
        </p:nvSpPr>
        <p:spPr>
          <a:xfrm>
            <a:off x="801688" y="1079500"/>
            <a:ext cx="10499589" cy="430887"/>
          </a:xfrm>
        </p:spPr>
        <p:txBody>
          <a:bodyPr/>
          <a:lstStyle/>
          <a:p>
            <a:r>
              <a:rPr lang="zh-CN" altLang="en-US" dirty="0"/>
              <a:t>亚洲人群</a:t>
            </a:r>
            <a:r>
              <a:rPr lang="en-US" altLang="zh-CN" dirty="0"/>
              <a:t>[</a:t>
            </a:r>
            <a:r>
              <a:rPr lang="zh-CN" altLang="en-US" dirty="0"/>
              <a:t>日本、韩国、中国</a:t>
            </a:r>
            <a:r>
              <a:rPr lang="en-US" altLang="zh-CN" dirty="0"/>
              <a:t>(</a:t>
            </a:r>
            <a:r>
              <a:rPr lang="zh-CN" altLang="en-US" dirty="0"/>
              <a:t>大陆及台湾</a:t>
            </a:r>
            <a:r>
              <a:rPr lang="en-US" altLang="zh-CN" dirty="0"/>
              <a:t>)]</a:t>
            </a:r>
            <a:r>
              <a:rPr lang="zh-CN" altLang="en-US" dirty="0"/>
              <a:t>的双盲、安慰剂对照的</a:t>
            </a:r>
            <a:r>
              <a:rPr lang="en-US" altLang="zh-CN" dirty="0"/>
              <a:t>3</a:t>
            </a:r>
            <a:r>
              <a:rPr lang="zh-CN" altLang="en-US" dirty="0"/>
              <a:t>期研究</a:t>
            </a:r>
            <a:r>
              <a:rPr lang="en-US" altLang="zh-CN" baseline="30000" dirty="0"/>
              <a:t>a</a:t>
            </a:r>
            <a:endParaRPr lang="zh-CN" altLang="en-US" baseline="30000" dirty="0"/>
          </a:p>
        </p:txBody>
      </p:sp>
      <p:sp>
        <p:nvSpPr>
          <p:cNvPr id="13" name="文本框 12">
            <a:extLst>
              <a:ext uri="{FF2B5EF4-FFF2-40B4-BE49-F238E27FC236}">
                <a16:creationId xmlns:a16="http://schemas.microsoft.com/office/drawing/2014/main" id="{E4A80875-0E1B-7CF6-0A5E-0D901C691F4A}"/>
              </a:ext>
            </a:extLst>
          </p:cNvPr>
          <p:cNvSpPr txBox="1"/>
          <p:nvPr/>
        </p:nvSpPr>
        <p:spPr>
          <a:xfrm>
            <a:off x="591352" y="4424493"/>
            <a:ext cx="10660500" cy="92333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计划样本量：</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700</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例患者（假设</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HR=0.67</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3</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年</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RFS</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71% vs 60%</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a:t>
            </a:r>
            <a:endParaRPr kumimoji="0" lang="en-US" altLang="zh-CN" sz="18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2017</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年</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2</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月至</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2019</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年</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8</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月期间，患者进行随机</a:t>
            </a:r>
            <a:endParaRPr kumimoji="0" lang="en-US" altLang="zh-CN" sz="18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临床数据截止时间为</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2022</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年</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8</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月，在这一时间点最后随机患者的最短随访时间为</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36</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个月</a:t>
            </a:r>
          </a:p>
        </p:txBody>
      </p:sp>
      <p:grpSp>
        <p:nvGrpSpPr>
          <p:cNvPr id="20" name="组合 19">
            <a:extLst>
              <a:ext uri="{FF2B5EF4-FFF2-40B4-BE49-F238E27FC236}">
                <a16:creationId xmlns:a16="http://schemas.microsoft.com/office/drawing/2014/main" id="{21BCE2A6-5C3C-4A1A-DFBC-C728D941DF99}"/>
              </a:ext>
            </a:extLst>
          </p:cNvPr>
          <p:cNvGrpSpPr/>
          <p:nvPr/>
        </p:nvGrpSpPr>
        <p:grpSpPr>
          <a:xfrm>
            <a:off x="637289" y="1898650"/>
            <a:ext cx="11249386" cy="2241874"/>
            <a:chOff x="686714" y="1470649"/>
            <a:chExt cx="11249386" cy="2241874"/>
          </a:xfrm>
        </p:grpSpPr>
        <p:sp>
          <p:nvSpPr>
            <p:cNvPr id="5" name="矩形: 圆角 4">
              <a:extLst>
                <a:ext uri="{FF2B5EF4-FFF2-40B4-BE49-F238E27FC236}">
                  <a16:creationId xmlns:a16="http://schemas.microsoft.com/office/drawing/2014/main" id="{327FDF2E-3FB7-B940-D462-EA2FEB711FF1}"/>
                </a:ext>
              </a:extLst>
            </p:cNvPr>
            <p:cNvSpPr/>
            <p:nvPr/>
          </p:nvSpPr>
          <p:spPr>
            <a:xfrm>
              <a:off x="686714" y="1754951"/>
              <a:ext cx="2435192" cy="12897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prstClr val="white"/>
                  </a:solidFill>
                  <a:effectLst/>
                  <a:uLnTx/>
                  <a:uFillTx/>
                  <a:latin typeface="微软雅黑"/>
                  <a:ea typeface="微软雅黑"/>
                  <a:cs typeface="+mn-cs"/>
                </a:rPr>
                <a:t>主要纳入标准：</a:t>
              </a:r>
              <a:endParaRPr kumimoji="0" lang="en-US" altLang="zh-CN" sz="1200" b="1" i="0" u="none" strike="noStrike" kern="1200" cap="none" spc="0" normalizeH="0" baseline="0" noProof="0" dirty="0">
                <a:ln>
                  <a:noFill/>
                </a:ln>
                <a:solidFill>
                  <a:prstClr val="white"/>
                </a:solidFill>
                <a:effectLst/>
                <a:uLnTx/>
                <a:uFillTx/>
                <a:latin typeface="微软雅黑"/>
                <a:ea typeface="微软雅黑"/>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200" b="0" i="0" u="none" strike="noStrike" kern="1200" cap="none" spc="0" normalizeH="0" baseline="0" noProof="0" dirty="0">
                  <a:ln>
                    <a:noFill/>
                  </a:ln>
                  <a:solidFill>
                    <a:prstClr val="white"/>
                  </a:solidFill>
                  <a:effectLst/>
                  <a:uLnTx/>
                  <a:uFillTx/>
                  <a:latin typeface="微软雅黑"/>
                  <a:ea typeface="微软雅黑"/>
                  <a:cs typeface="+mn-cs"/>
                </a:rPr>
                <a:t>pStage III GC/GEJC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200" b="0" i="0" u="none" strike="noStrike" kern="1200" cap="none" spc="0" normalizeH="0" baseline="0" noProof="0" dirty="0">
                  <a:ln>
                    <a:noFill/>
                  </a:ln>
                  <a:solidFill>
                    <a:prstClr val="white"/>
                  </a:solidFill>
                  <a:effectLst/>
                  <a:uLnTx/>
                  <a:uFillTx/>
                  <a:latin typeface="微软雅黑"/>
                  <a:ea typeface="微软雅黑"/>
                  <a:cs typeface="+mn-cs"/>
                </a:rPr>
                <a:t>D2</a:t>
              </a:r>
              <a:r>
                <a:rPr kumimoji="0" lang="zh-CN" altLang="en-US" sz="1200" b="0" i="0" u="none" strike="noStrike" kern="1200" cap="none" spc="0" normalizeH="0" baseline="0" noProof="0" dirty="0">
                  <a:ln>
                    <a:noFill/>
                  </a:ln>
                  <a:solidFill>
                    <a:prstClr val="white"/>
                  </a:solidFill>
                  <a:effectLst/>
                  <a:uLnTx/>
                  <a:uFillTx/>
                  <a:latin typeface="微软雅黑"/>
                  <a:ea typeface="微软雅黑"/>
                  <a:cs typeface="+mn-cs"/>
                </a:rPr>
                <a:t>或更大范围胃癌切除术</a:t>
              </a:r>
              <a:endParaRPr kumimoji="0" lang="en-US" altLang="zh-CN" sz="1200" b="0" i="0" u="none" strike="noStrike" kern="1200" cap="none" spc="0" normalizeH="0" baseline="0" noProof="0" dirty="0">
                <a:ln>
                  <a:noFill/>
                </a:ln>
                <a:solidFill>
                  <a:prstClr val="white"/>
                </a:solidFill>
                <a:effectLst/>
                <a:uLnTx/>
                <a:uFillTx/>
                <a:latin typeface="微软雅黑"/>
                <a:ea typeface="微软雅黑"/>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200" b="0" i="0" u="none" strike="noStrike" kern="1200" cap="none" spc="0" normalizeH="0" baseline="0" noProof="0" dirty="0">
                  <a:ln>
                    <a:noFill/>
                  </a:ln>
                  <a:solidFill>
                    <a:prstClr val="white"/>
                  </a:solidFill>
                  <a:effectLst/>
                  <a:uLnTx/>
                  <a:uFillTx/>
                  <a:latin typeface="微软雅黑"/>
                  <a:ea typeface="微软雅黑"/>
                  <a:cs typeface="+mn-cs"/>
                </a:rPr>
                <a:t>ECOG PS 0-1</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200" b="0" i="0" u="none" strike="noStrike" kern="1200" cap="none" spc="0" normalizeH="0" baseline="0" noProof="0" dirty="0">
                  <a:ln>
                    <a:noFill/>
                  </a:ln>
                  <a:solidFill>
                    <a:prstClr val="white"/>
                  </a:solidFill>
                  <a:effectLst/>
                  <a:uLnTx/>
                  <a:uFillTx/>
                  <a:latin typeface="微软雅黑"/>
                  <a:ea typeface="微软雅黑"/>
                  <a:cs typeface="+mn-cs"/>
                </a:rPr>
                <a:t>肿瘤标本可用于</a:t>
              </a:r>
              <a:r>
                <a:rPr kumimoji="0" lang="en-US" altLang="zh-CN" sz="1200" b="0" i="0" u="none" strike="noStrike" kern="1200" cap="none" spc="0" normalizeH="0" baseline="0" noProof="0" dirty="0">
                  <a:ln>
                    <a:noFill/>
                  </a:ln>
                  <a:solidFill>
                    <a:prstClr val="white"/>
                  </a:solidFill>
                  <a:effectLst/>
                  <a:uLnTx/>
                  <a:uFillTx/>
                  <a:latin typeface="微软雅黑"/>
                  <a:ea typeface="微软雅黑"/>
                  <a:cs typeface="+mn-cs"/>
                </a:rPr>
                <a:t>PD-L1</a:t>
              </a:r>
              <a:r>
                <a:rPr kumimoji="0" lang="zh-CN" altLang="en-US" sz="1200" b="0" i="0" u="none" strike="noStrike" kern="1200" cap="none" spc="0" normalizeH="0" baseline="0" noProof="0" dirty="0">
                  <a:ln>
                    <a:noFill/>
                  </a:ln>
                  <a:solidFill>
                    <a:prstClr val="white"/>
                  </a:solidFill>
                  <a:effectLst/>
                  <a:uLnTx/>
                  <a:uFillTx/>
                  <a:latin typeface="微软雅黑"/>
                  <a:ea typeface="微软雅黑"/>
                  <a:cs typeface="+mn-cs"/>
                </a:rPr>
                <a:t>检测</a:t>
              </a:r>
            </a:p>
          </p:txBody>
        </p:sp>
        <p:sp>
          <p:nvSpPr>
            <p:cNvPr id="7" name="椭圆 6">
              <a:extLst>
                <a:ext uri="{FF2B5EF4-FFF2-40B4-BE49-F238E27FC236}">
                  <a16:creationId xmlns:a16="http://schemas.microsoft.com/office/drawing/2014/main" id="{1AAE6817-4016-728A-DF5A-E6F318AF3E23}"/>
                </a:ext>
              </a:extLst>
            </p:cNvPr>
            <p:cNvSpPr/>
            <p:nvPr/>
          </p:nvSpPr>
          <p:spPr>
            <a:xfrm>
              <a:off x="5182352" y="2087021"/>
              <a:ext cx="643030" cy="625643"/>
            </a:xfrm>
            <a:prstGeom prst="ellips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4472C4">
                      <a:lumMod val="50000"/>
                    </a:srgbClr>
                  </a:solidFill>
                  <a:effectLst/>
                  <a:uLnTx/>
                  <a:uFillTx/>
                  <a:latin typeface="微软雅黑"/>
                  <a:ea typeface="微软雅黑"/>
                  <a:cs typeface="+mn-cs"/>
                </a:rPr>
                <a:t>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4472C4">
                      <a:lumMod val="50000"/>
                    </a:srgbClr>
                  </a:solidFill>
                  <a:effectLst/>
                  <a:uLnTx/>
                  <a:uFillTx/>
                  <a:latin typeface="微软雅黑"/>
                  <a:ea typeface="微软雅黑"/>
                  <a:cs typeface="+mn-cs"/>
                </a:rPr>
                <a:t>1:1</a:t>
              </a:r>
              <a:endParaRPr kumimoji="0" lang="zh-CN" altLang="en-US" sz="1200" b="0" i="0" u="none" strike="noStrike" kern="1200" cap="none" spc="0" normalizeH="0" baseline="0" noProof="0" dirty="0">
                <a:ln>
                  <a:noFill/>
                </a:ln>
                <a:solidFill>
                  <a:srgbClr val="4472C4">
                    <a:lumMod val="50000"/>
                  </a:srgbClr>
                </a:solidFill>
                <a:effectLst/>
                <a:uLnTx/>
                <a:uFillTx/>
                <a:latin typeface="微软雅黑"/>
                <a:ea typeface="微软雅黑"/>
                <a:cs typeface="+mn-cs"/>
              </a:endParaRPr>
            </a:p>
          </p:txBody>
        </p:sp>
        <p:sp>
          <p:nvSpPr>
            <p:cNvPr id="8" name="矩形: 圆角 7">
              <a:extLst>
                <a:ext uri="{FF2B5EF4-FFF2-40B4-BE49-F238E27FC236}">
                  <a16:creationId xmlns:a16="http://schemas.microsoft.com/office/drawing/2014/main" id="{6C93B47D-3398-26D7-9F94-EEFE332BBB8D}"/>
                </a:ext>
              </a:extLst>
            </p:cNvPr>
            <p:cNvSpPr/>
            <p:nvPr/>
          </p:nvSpPr>
          <p:spPr>
            <a:xfrm>
              <a:off x="6140671" y="1470649"/>
              <a:ext cx="2435193" cy="87031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a:ea typeface="微软雅黑"/>
                  <a:cs typeface="+mn-cs"/>
                </a:rPr>
                <a:t>纳武利尤单抗 </a:t>
              </a:r>
              <a:r>
                <a:rPr kumimoji="0" lang="en-US" altLang="zh-CN" sz="1200" b="0" i="0" u="none" strike="noStrike" kern="1200" cap="none" spc="0" normalizeH="0" baseline="0" noProof="0" dirty="0">
                  <a:ln>
                    <a:noFill/>
                  </a:ln>
                  <a:solidFill>
                    <a:prstClr val="white"/>
                  </a:solidFill>
                  <a:effectLst/>
                  <a:uLnTx/>
                  <a:uFillTx/>
                  <a:latin typeface="微软雅黑"/>
                  <a:ea typeface="微软雅黑"/>
                  <a:cs typeface="+mn-cs"/>
                </a:rPr>
                <a:t>360mg IV Q3W</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solidFill>
                  <a:effectLst/>
                  <a:uLnTx/>
                  <a:uFillTx/>
                  <a:latin typeface="微软雅黑"/>
                  <a:ea typeface="微软雅黑"/>
                  <a:cs typeface="+mn-cs"/>
                </a:rPr>
                <a:t>+</a:t>
              </a:r>
              <a:r>
                <a:rPr kumimoji="0" lang="zh-CN" altLang="en-US" sz="1200" b="0" i="0" u="none" strike="noStrike" kern="1200" cap="none" spc="0" normalizeH="0" baseline="0" noProof="0" dirty="0">
                  <a:ln>
                    <a:noFill/>
                  </a:ln>
                  <a:solidFill>
                    <a:prstClr val="white"/>
                  </a:solidFill>
                  <a:effectLst/>
                  <a:uLnTx/>
                  <a:uFillTx/>
                  <a:latin typeface="微软雅黑"/>
                  <a:ea typeface="微软雅黑"/>
                  <a:cs typeface="+mn-cs"/>
                </a:rPr>
                <a:t>化疗</a:t>
              </a:r>
              <a:endParaRPr kumimoji="0" lang="en-US" altLang="zh-CN" sz="1200" b="0" i="0" u="none" strike="noStrike" kern="1200" cap="none" spc="0" normalizeH="0" baseline="0" noProof="0" dirty="0">
                <a:ln>
                  <a:noFill/>
                </a:ln>
                <a:solidFill>
                  <a:prstClr val="white"/>
                </a:solidFill>
                <a:effectLst/>
                <a:uLnTx/>
                <a:uFillTx/>
                <a:latin typeface="微软雅黑"/>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a:ea typeface="微软雅黑"/>
                  <a:cs typeface="+mn-cs"/>
                </a:rPr>
                <a:t>（</a:t>
              </a:r>
              <a:r>
                <a:rPr kumimoji="0" lang="en-US" altLang="zh-CN" sz="1200" b="0" i="0" u="none" strike="noStrike" kern="1200" cap="none" spc="0" normalizeH="0" baseline="0" noProof="0" dirty="0">
                  <a:ln>
                    <a:noFill/>
                  </a:ln>
                  <a:solidFill>
                    <a:prstClr val="white"/>
                  </a:solidFill>
                  <a:effectLst/>
                  <a:uLnTx/>
                  <a:uFillTx/>
                  <a:latin typeface="微软雅黑"/>
                  <a:ea typeface="微软雅黑"/>
                  <a:cs typeface="+mn-cs"/>
                </a:rPr>
                <a:t>N=377</a:t>
              </a:r>
              <a:r>
                <a:rPr kumimoji="0" lang="zh-CN" altLang="en-US" sz="1200" b="0" i="0" u="none" strike="noStrike" kern="1200" cap="none" spc="0" normalizeH="0" baseline="0" noProof="0" dirty="0">
                  <a:ln>
                    <a:noFill/>
                  </a:ln>
                  <a:solidFill>
                    <a:prstClr val="white"/>
                  </a:solidFill>
                  <a:effectLst/>
                  <a:uLnTx/>
                  <a:uFillTx/>
                  <a:latin typeface="微软雅黑"/>
                  <a:ea typeface="微软雅黑"/>
                  <a:cs typeface="+mn-cs"/>
                </a:rPr>
                <a:t>）</a:t>
              </a:r>
              <a:endParaRPr kumimoji="0" lang="en-US" altLang="zh-CN" sz="12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9" name="矩形: 圆角 8">
              <a:extLst>
                <a:ext uri="{FF2B5EF4-FFF2-40B4-BE49-F238E27FC236}">
                  <a16:creationId xmlns:a16="http://schemas.microsoft.com/office/drawing/2014/main" id="{104EC6F8-C634-BEEF-8467-B01429C9226D}"/>
                </a:ext>
              </a:extLst>
            </p:cNvPr>
            <p:cNvSpPr/>
            <p:nvPr/>
          </p:nvSpPr>
          <p:spPr>
            <a:xfrm>
              <a:off x="6147954" y="2440601"/>
              <a:ext cx="2435192" cy="8466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4472C4">
                      <a:lumMod val="50000"/>
                    </a:srgbClr>
                  </a:solidFill>
                  <a:effectLst/>
                  <a:uLnTx/>
                  <a:uFillTx/>
                  <a:latin typeface="微软雅黑"/>
                  <a:ea typeface="微软雅黑"/>
                  <a:cs typeface="+mn-cs"/>
                </a:rPr>
                <a:t>安慰剂 </a:t>
              </a:r>
              <a:r>
                <a:rPr kumimoji="0" lang="en-US" altLang="zh-CN" sz="1200" b="0" i="0" u="none" strike="noStrike" kern="1200" cap="none" spc="0" normalizeH="0" baseline="0" noProof="0" dirty="0">
                  <a:ln>
                    <a:noFill/>
                  </a:ln>
                  <a:solidFill>
                    <a:srgbClr val="4472C4">
                      <a:lumMod val="50000"/>
                    </a:srgbClr>
                  </a:solidFill>
                  <a:effectLst/>
                  <a:uLnTx/>
                  <a:uFillTx/>
                  <a:latin typeface="微软雅黑"/>
                  <a:ea typeface="微软雅黑"/>
                  <a:cs typeface="+mn-cs"/>
                </a:rPr>
                <a:t>IV Q3W</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4472C4">
                      <a:lumMod val="50000"/>
                    </a:srgbClr>
                  </a:solidFill>
                  <a:effectLst/>
                  <a:uLnTx/>
                  <a:uFillTx/>
                  <a:latin typeface="微软雅黑"/>
                  <a:ea typeface="微软雅黑"/>
                  <a:cs typeface="+mn-cs"/>
                </a:rPr>
                <a:t>+</a:t>
              </a:r>
              <a:r>
                <a:rPr kumimoji="0" lang="zh-CN" altLang="en-US" sz="1200" b="0" i="0" u="none" strike="noStrike" kern="1200" cap="none" spc="0" normalizeH="0" baseline="0" noProof="0" dirty="0">
                  <a:ln>
                    <a:noFill/>
                  </a:ln>
                  <a:solidFill>
                    <a:srgbClr val="4472C4">
                      <a:lumMod val="50000"/>
                    </a:srgbClr>
                  </a:solidFill>
                  <a:effectLst/>
                  <a:uLnTx/>
                  <a:uFillTx/>
                  <a:latin typeface="微软雅黑"/>
                  <a:ea typeface="微软雅黑"/>
                  <a:cs typeface="+mn-cs"/>
                </a:rPr>
                <a:t>化疗</a:t>
              </a:r>
              <a:endParaRPr kumimoji="0" lang="en-US" altLang="zh-CN" sz="1200" b="0" i="0" u="none" strike="noStrike" kern="1200" cap="none" spc="0" normalizeH="0" baseline="0" noProof="0" dirty="0">
                <a:ln>
                  <a:noFill/>
                </a:ln>
                <a:solidFill>
                  <a:srgbClr val="4472C4">
                    <a:lumMod val="50000"/>
                  </a:srgbClr>
                </a:solidFill>
                <a:effectLst/>
                <a:uLnTx/>
                <a:uFillTx/>
                <a:latin typeface="微软雅黑"/>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4472C4">
                      <a:lumMod val="50000"/>
                    </a:srgbClr>
                  </a:solidFill>
                  <a:effectLst/>
                  <a:uLnTx/>
                  <a:uFillTx/>
                  <a:latin typeface="微软雅黑"/>
                  <a:ea typeface="微软雅黑"/>
                  <a:cs typeface="+mn-cs"/>
                </a:rPr>
                <a:t>（</a:t>
              </a:r>
              <a:r>
                <a:rPr kumimoji="0" lang="en-US" altLang="zh-CN" sz="1200" b="0" i="0" u="none" strike="noStrike" kern="1200" cap="none" spc="0" normalizeH="0" baseline="0" noProof="0" dirty="0">
                  <a:ln>
                    <a:noFill/>
                  </a:ln>
                  <a:solidFill>
                    <a:srgbClr val="4472C4">
                      <a:lumMod val="50000"/>
                    </a:srgbClr>
                  </a:solidFill>
                  <a:effectLst/>
                  <a:uLnTx/>
                  <a:uFillTx/>
                  <a:latin typeface="微软雅黑"/>
                  <a:ea typeface="微软雅黑"/>
                  <a:cs typeface="+mn-cs"/>
                </a:rPr>
                <a:t>N=378</a:t>
              </a:r>
              <a:r>
                <a:rPr kumimoji="0" lang="zh-CN" altLang="en-US" sz="1200" b="0" i="0" u="none" strike="noStrike" kern="1200" cap="none" spc="0" normalizeH="0" baseline="0" noProof="0" dirty="0">
                  <a:ln>
                    <a:noFill/>
                  </a:ln>
                  <a:solidFill>
                    <a:srgbClr val="4472C4">
                      <a:lumMod val="50000"/>
                    </a:srgbClr>
                  </a:solidFill>
                  <a:effectLst/>
                  <a:uLnTx/>
                  <a:uFillTx/>
                  <a:latin typeface="微软雅黑"/>
                  <a:ea typeface="微软雅黑"/>
                  <a:cs typeface="+mn-cs"/>
                </a:rPr>
                <a:t>）</a:t>
              </a:r>
            </a:p>
          </p:txBody>
        </p:sp>
        <p:sp>
          <p:nvSpPr>
            <p:cNvPr id="10" name="矩形 9">
              <a:extLst>
                <a:ext uri="{FF2B5EF4-FFF2-40B4-BE49-F238E27FC236}">
                  <a16:creationId xmlns:a16="http://schemas.microsoft.com/office/drawing/2014/main" id="{1A49EF0E-0F78-AEF5-96E6-E36AD27567B0}"/>
                </a:ext>
              </a:extLst>
            </p:cNvPr>
            <p:cNvSpPr/>
            <p:nvPr/>
          </p:nvSpPr>
          <p:spPr>
            <a:xfrm>
              <a:off x="8946013" y="1632303"/>
              <a:ext cx="2195945" cy="141732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prstClr val="black"/>
                  </a:solidFill>
                  <a:effectLst/>
                  <a:uLnTx/>
                  <a:uFillTx/>
                  <a:latin typeface="微软雅黑"/>
                  <a:ea typeface="微软雅黑"/>
                  <a:cs typeface="+mn-cs"/>
                </a:rPr>
                <a:t>主要终点：</a:t>
              </a:r>
              <a:endParaRPr kumimoji="0" lang="en-US" altLang="zh-CN" sz="1200" b="1" i="0" u="none" strike="noStrike" kern="1200" cap="none" spc="0" normalizeH="0" baseline="0" noProof="0" dirty="0">
                <a:ln>
                  <a:noFill/>
                </a:ln>
                <a:solidFill>
                  <a:prstClr val="black"/>
                </a:solidFill>
                <a:effectLst/>
                <a:uLnTx/>
                <a:uFillTx/>
                <a:latin typeface="微软雅黑"/>
                <a:ea typeface="微软雅黑"/>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200" b="0" i="0" u="none" strike="noStrike" kern="1200" cap="none" spc="0" normalizeH="0" baseline="0" noProof="0" dirty="0">
                  <a:ln>
                    <a:noFill/>
                  </a:ln>
                  <a:solidFill>
                    <a:prstClr val="black"/>
                  </a:solidFill>
                  <a:effectLst/>
                  <a:uLnTx/>
                  <a:uFillTx/>
                  <a:latin typeface="微软雅黑"/>
                  <a:ea typeface="微软雅黑"/>
                  <a:cs typeface="+mn-cs"/>
                </a:rPr>
                <a:t>根据</a:t>
              </a:r>
              <a:r>
                <a:rPr kumimoji="0" lang="en-US" altLang="zh-CN" sz="1200" b="0" i="0" u="none" strike="noStrike" kern="1200" cap="none" spc="0" normalizeH="0" baseline="0" noProof="0" dirty="0">
                  <a:ln>
                    <a:noFill/>
                  </a:ln>
                  <a:solidFill>
                    <a:prstClr val="black"/>
                  </a:solidFill>
                  <a:effectLst/>
                  <a:uLnTx/>
                  <a:uFillTx/>
                  <a:latin typeface="微软雅黑"/>
                  <a:ea typeface="微软雅黑"/>
                  <a:cs typeface="+mn-cs"/>
                </a:rPr>
                <a:t>BICR</a:t>
              </a:r>
              <a:r>
                <a:rPr kumimoji="0" lang="zh-CN" altLang="en-US" sz="1200" b="0" i="0" u="none" strike="noStrike" kern="1200" cap="none" spc="0" normalizeH="0" baseline="0" noProof="0" dirty="0">
                  <a:ln>
                    <a:noFill/>
                  </a:ln>
                  <a:solidFill>
                    <a:prstClr val="black"/>
                  </a:solidFill>
                  <a:effectLst/>
                  <a:uLnTx/>
                  <a:uFillTx/>
                  <a:latin typeface="微软雅黑"/>
                  <a:ea typeface="微软雅黑"/>
                  <a:cs typeface="+mn-cs"/>
                </a:rPr>
                <a:t>评估的</a:t>
              </a:r>
              <a:r>
                <a:rPr kumimoji="0" lang="en-US" altLang="zh-CN" sz="1200" b="0" i="0" u="none" strike="noStrike" kern="1200" cap="none" spc="0" normalizeH="0" baseline="0" noProof="0" dirty="0">
                  <a:ln>
                    <a:noFill/>
                  </a:ln>
                  <a:solidFill>
                    <a:prstClr val="black"/>
                  </a:solidFill>
                  <a:effectLst/>
                  <a:uLnTx/>
                  <a:uFillTx/>
                  <a:latin typeface="微软雅黑"/>
                  <a:ea typeface="微软雅黑"/>
                  <a:cs typeface="+mn-cs"/>
                </a:rPr>
                <a:t>RFS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prstClr val="black"/>
                  </a:solidFill>
                  <a:effectLst/>
                  <a:uLnTx/>
                  <a:uFillTx/>
                  <a:latin typeface="微软雅黑"/>
                  <a:ea typeface="微软雅黑"/>
                  <a:cs typeface="+mn-cs"/>
                </a:rPr>
                <a:t>次要终点：</a:t>
              </a:r>
              <a:endParaRPr kumimoji="0" lang="en-US" altLang="zh-CN" sz="1200" b="1" i="0" u="none" strike="noStrike" kern="1200" cap="none" spc="0" normalizeH="0" baseline="0" noProof="0" dirty="0">
                <a:ln>
                  <a:noFill/>
                </a:ln>
                <a:solidFill>
                  <a:prstClr val="black"/>
                </a:solidFill>
                <a:effectLst/>
                <a:uLnTx/>
                <a:uFillTx/>
                <a:latin typeface="微软雅黑"/>
                <a:ea typeface="微软雅黑"/>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200" b="0" i="0" u="none" strike="noStrike" kern="1200" cap="none" spc="0" normalizeH="0" baseline="0" noProof="0" dirty="0">
                  <a:ln>
                    <a:noFill/>
                  </a:ln>
                  <a:solidFill>
                    <a:prstClr val="black"/>
                  </a:solidFill>
                  <a:effectLst/>
                  <a:uLnTx/>
                  <a:uFillTx/>
                  <a:latin typeface="微软雅黑"/>
                  <a:ea typeface="微软雅黑"/>
                  <a:cs typeface="+mn-cs"/>
                </a:rPr>
                <a:t>根据研究者评估的</a:t>
              </a:r>
              <a:r>
                <a:rPr kumimoji="0" lang="en-US" altLang="zh-CN" sz="1200" b="0" i="0" u="none" strike="noStrike" kern="1200" cap="none" spc="0" normalizeH="0" baseline="0" noProof="0" dirty="0">
                  <a:ln>
                    <a:noFill/>
                  </a:ln>
                  <a:solidFill>
                    <a:prstClr val="black"/>
                  </a:solidFill>
                  <a:effectLst/>
                  <a:uLnTx/>
                  <a:uFillTx/>
                  <a:latin typeface="微软雅黑"/>
                  <a:ea typeface="微软雅黑"/>
                  <a:cs typeface="+mn-cs"/>
                </a:rPr>
                <a:t>RFS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200" b="0" i="0" u="none" strike="noStrike" kern="1200" cap="none" spc="0" normalizeH="0" baseline="0" noProof="0" dirty="0">
                  <a:ln>
                    <a:noFill/>
                  </a:ln>
                  <a:solidFill>
                    <a:prstClr val="black"/>
                  </a:solidFill>
                  <a:effectLst/>
                  <a:uLnTx/>
                  <a:uFillTx/>
                  <a:latin typeface="微软雅黑"/>
                  <a:ea typeface="微软雅黑"/>
                  <a:cs typeface="+mn-cs"/>
                </a:rPr>
                <a:t>OS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200" b="0" i="0" u="none" strike="noStrike" kern="1200" cap="none" spc="0" normalizeH="0" baseline="0" noProof="0" dirty="0">
                  <a:ln>
                    <a:noFill/>
                  </a:ln>
                  <a:solidFill>
                    <a:prstClr val="black"/>
                  </a:solidFill>
                  <a:effectLst/>
                  <a:uLnTx/>
                  <a:uFillTx/>
                  <a:latin typeface="微软雅黑"/>
                  <a:ea typeface="微软雅黑"/>
                  <a:cs typeface="+mn-cs"/>
                </a:rPr>
                <a:t>安全性</a:t>
              </a:r>
              <a:endParaRPr kumimoji="0" lang="en-US" altLang="zh-CN" sz="12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1" name="文本框 10">
              <a:extLst>
                <a:ext uri="{FF2B5EF4-FFF2-40B4-BE49-F238E27FC236}">
                  <a16:creationId xmlns:a16="http://schemas.microsoft.com/office/drawing/2014/main" id="{4B48A3DE-3DB5-FBE1-3072-139F4D75D02C}"/>
                </a:ext>
              </a:extLst>
            </p:cNvPr>
            <p:cNvSpPr txBox="1"/>
            <p:nvPr/>
          </p:nvSpPr>
          <p:spPr>
            <a:xfrm>
              <a:off x="3244333" y="3004936"/>
              <a:ext cx="290362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分层因素：</a:t>
              </a:r>
              <a:endParaRPr kumimoji="0" lang="en-US" altLang="zh-CN" sz="12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分期（</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IIIA/IIIB/IIIC</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a:t>
              </a:r>
              <a:endParaRPr kumimoji="0" lang="en-US" altLang="zh-CN" sz="12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国家（日本</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韩国</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其他）</a:t>
              </a:r>
            </a:p>
          </p:txBody>
        </p:sp>
        <p:sp>
          <p:nvSpPr>
            <p:cNvPr id="12" name="文本框 11">
              <a:extLst>
                <a:ext uri="{FF2B5EF4-FFF2-40B4-BE49-F238E27FC236}">
                  <a16:creationId xmlns:a16="http://schemas.microsoft.com/office/drawing/2014/main" id="{086AD67D-BEB8-3111-B3BF-C4EC6C69CD8C}"/>
                </a:ext>
              </a:extLst>
            </p:cNvPr>
            <p:cNvSpPr txBox="1"/>
            <p:nvPr/>
          </p:nvSpPr>
          <p:spPr>
            <a:xfrm>
              <a:off x="8696311" y="3066192"/>
              <a:ext cx="323978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治疗持续时间：</a:t>
              </a:r>
              <a:endParaRPr kumimoji="0" lang="en-US" altLang="zh-CN" sz="12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最多</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1</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年（纳武利尤单抗</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安慰剂，</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S-1</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a:t>
              </a:r>
              <a:endParaRPr kumimoji="0" lang="en-US" altLang="zh-CN" sz="12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最多</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6</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个月（</a:t>
              </a:r>
              <a:r>
                <a:rPr kumimoji="0" lang="en-US" altLang="zh-CN" sz="1200" b="0" i="0" u="none" strike="noStrike" kern="1200" cap="none" spc="0" normalizeH="0" baseline="0" noProof="0" dirty="0" err="1">
                  <a:ln>
                    <a:noFill/>
                  </a:ln>
                  <a:solidFill>
                    <a:prstClr val="black"/>
                  </a:solidFill>
                  <a:effectLst/>
                  <a:uLnTx/>
                  <a:uFillTx/>
                  <a:latin typeface="Arial"/>
                  <a:ea typeface="微软雅黑"/>
                  <a:cs typeface="+mn-cs"/>
                </a:rPr>
                <a:t>CapeOX</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a:t>
              </a:r>
            </a:p>
          </p:txBody>
        </p:sp>
        <p:cxnSp>
          <p:nvCxnSpPr>
            <p:cNvPr id="15" name="直接连接符 14">
              <a:extLst>
                <a:ext uri="{FF2B5EF4-FFF2-40B4-BE49-F238E27FC236}">
                  <a16:creationId xmlns:a16="http://schemas.microsoft.com/office/drawing/2014/main" id="{A492A459-3799-99A4-624E-E6E0AC3BE286}"/>
                </a:ext>
              </a:extLst>
            </p:cNvPr>
            <p:cNvCxnSpPr>
              <a:stCxn id="5" idx="3"/>
              <a:endCxn id="7" idx="2"/>
            </p:cNvCxnSpPr>
            <p:nvPr/>
          </p:nvCxnSpPr>
          <p:spPr>
            <a:xfrm flipV="1">
              <a:off x="3121906" y="2399843"/>
              <a:ext cx="2060446" cy="1"/>
            </a:xfrm>
            <a:prstGeom prst="line">
              <a:avLst/>
            </a:prstGeom>
          </p:spPr>
          <p:style>
            <a:lnRef idx="3">
              <a:schemeClr val="accent1"/>
            </a:lnRef>
            <a:fillRef idx="0">
              <a:schemeClr val="accent1"/>
            </a:fillRef>
            <a:effectRef idx="2">
              <a:schemeClr val="accent1"/>
            </a:effectRef>
            <a:fontRef idx="minor">
              <a:schemeClr val="tx1"/>
            </a:fontRef>
          </p:style>
        </p:cxnSp>
        <p:cxnSp>
          <p:nvCxnSpPr>
            <p:cNvPr id="17" name="直接箭头连接符 16">
              <a:extLst>
                <a:ext uri="{FF2B5EF4-FFF2-40B4-BE49-F238E27FC236}">
                  <a16:creationId xmlns:a16="http://schemas.microsoft.com/office/drawing/2014/main" id="{6BBCA124-8819-482F-971D-911E571CD54C}"/>
                </a:ext>
              </a:extLst>
            </p:cNvPr>
            <p:cNvCxnSpPr>
              <a:stCxn id="7" idx="7"/>
              <a:endCxn id="8" idx="1"/>
            </p:cNvCxnSpPr>
            <p:nvPr/>
          </p:nvCxnSpPr>
          <p:spPr>
            <a:xfrm flipV="1">
              <a:off x="5731212" y="1905806"/>
              <a:ext cx="409459" cy="272838"/>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19" name="直接箭头连接符 18">
              <a:extLst>
                <a:ext uri="{FF2B5EF4-FFF2-40B4-BE49-F238E27FC236}">
                  <a16:creationId xmlns:a16="http://schemas.microsoft.com/office/drawing/2014/main" id="{0CE2B48B-BF67-F9E0-32D7-F570C3258A3F}"/>
                </a:ext>
              </a:extLst>
            </p:cNvPr>
            <p:cNvCxnSpPr>
              <a:stCxn id="7" idx="5"/>
              <a:endCxn id="9" idx="1"/>
            </p:cNvCxnSpPr>
            <p:nvPr/>
          </p:nvCxnSpPr>
          <p:spPr>
            <a:xfrm>
              <a:off x="5731212" y="2621041"/>
              <a:ext cx="416742" cy="24286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6" name="矩形 5">
              <a:extLst>
                <a:ext uri="{FF2B5EF4-FFF2-40B4-BE49-F238E27FC236}">
                  <a16:creationId xmlns:a16="http://schemas.microsoft.com/office/drawing/2014/main" id="{FAB36CAE-F6E6-7348-1465-5C6743A69958}"/>
                </a:ext>
              </a:extLst>
            </p:cNvPr>
            <p:cNvSpPr/>
            <p:nvPr/>
          </p:nvSpPr>
          <p:spPr>
            <a:xfrm>
              <a:off x="3464373" y="1898650"/>
              <a:ext cx="1362079" cy="1008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prstClr val="black"/>
                  </a:solidFill>
                  <a:effectLst/>
                  <a:uLnTx/>
                  <a:uFillTx/>
                  <a:latin typeface="微软雅黑"/>
                  <a:ea typeface="微软雅黑"/>
                  <a:cs typeface="+mn-cs"/>
                </a:rPr>
                <a:t>研究者选择的辅助化疗</a:t>
              </a:r>
              <a:r>
                <a:rPr kumimoji="0" lang="en-US" altLang="zh-CN" sz="1200" b="1" i="0" u="none" strike="noStrike" kern="1200" cap="none" spc="0" normalizeH="0" baseline="0" noProof="0" dirty="0">
                  <a:ln>
                    <a:noFill/>
                  </a:ln>
                  <a:solidFill>
                    <a:prstClr val="black"/>
                  </a:solidFill>
                  <a:effectLst/>
                  <a:uLnTx/>
                  <a:uFillTx/>
                  <a:latin typeface="微软雅黑"/>
                  <a:ea typeface="微软雅黑"/>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black"/>
                  </a:solidFill>
                  <a:effectLst/>
                  <a:uLnTx/>
                  <a:uFillTx/>
                  <a:latin typeface="微软雅黑"/>
                  <a:ea typeface="微软雅黑"/>
                  <a:cs typeface="+mn-cs"/>
                </a:rPr>
                <a:t>S-1</a:t>
              </a:r>
              <a:r>
                <a:rPr kumimoji="0" lang="en-US" altLang="zh-CN" sz="1200" b="0" i="0" u="none" strike="noStrike" kern="1200" cap="none" spc="0" normalizeH="0" baseline="30000" noProof="0" dirty="0">
                  <a:ln>
                    <a:noFill/>
                  </a:ln>
                  <a:solidFill>
                    <a:prstClr val="black"/>
                  </a:solidFill>
                  <a:effectLst/>
                  <a:uLnTx/>
                  <a:uFillTx/>
                  <a:latin typeface="微软雅黑"/>
                  <a:ea typeface="微软雅黑"/>
                  <a:cs typeface="+mn-cs"/>
                </a:rPr>
                <a:t>b</a:t>
              </a:r>
              <a:r>
                <a:rPr kumimoji="0" lang="zh-CN" altLang="en-US" sz="1200" b="0" i="0" u="none" strike="noStrike" kern="1200" cap="none" spc="0" normalizeH="0" baseline="0" noProof="0" dirty="0">
                  <a:ln>
                    <a:noFill/>
                  </a:ln>
                  <a:solidFill>
                    <a:prstClr val="black"/>
                  </a:solidFill>
                  <a:effectLst/>
                  <a:uLnTx/>
                  <a:uFillTx/>
                  <a:latin typeface="微软雅黑"/>
                  <a:ea typeface="微软雅黑"/>
                  <a:cs typeface="+mn-cs"/>
                </a:rPr>
                <a:t>或</a:t>
              </a:r>
              <a:r>
                <a:rPr kumimoji="0" lang="en-US" altLang="zh-CN" sz="1200" b="0" i="0" u="none" strike="noStrike" kern="1200" cap="none" spc="0" normalizeH="0" baseline="0" noProof="0" dirty="0" err="1">
                  <a:ln>
                    <a:noFill/>
                  </a:ln>
                  <a:solidFill>
                    <a:prstClr val="black"/>
                  </a:solidFill>
                  <a:effectLst/>
                  <a:uLnTx/>
                  <a:uFillTx/>
                  <a:latin typeface="微软雅黑"/>
                  <a:ea typeface="微软雅黑"/>
                  <a:cs typeface="+mn-cs"/>
                </a:rPr>
                <a:t>CapeOX</a:t>
              </a:r>
              <a:r>
                <a:rPr kumimoji="0" lang="en-US" altLang="zh-CN" sz="1200" b="0" i="0" u="none" strike="noStrike" kern="1200" cap="none" spc="0" normalizeH="0" baseline="30000" noProof="0" dirty="0" err="1">
                  <a:ln>
                    <a:noFill/>
                  </a:ln>
                  <a:solidFill>
                    <a:prstClr val="black"/>
                  </a:solidFill>
                  <a:effectLst/>
                  <a:uLnTx/>
                  <a:uFillTx/>
                  <a:latin typeface="微软雅黑"/>
                  <a:ea typeface="微软雅黑"/>
                  <a:cs typeface="+mn-cs"/>
                </a:rPr>
                <a:t>c</a:t>
              </a:r>
              <a:endParaRPr kumimoji="0" lang="zh-CN" altLang="en-US" sz="1200" b="0" i="0" u="none" strike="noStrike" kern="1200" cap="none" spc="0" normalizeH="0" baseline="30000" noProof="0" dirty="0">
                <a:ln>
                  <a:noFill/>
                </a:ln>
                <a:solidFill>
                  <a:prstClr val="black"/>
                </a:solidFill>
                <a:effectLst/>
                <a:uLnTx/>
                <a:uFillTx/>
                <a:latin typeface="微软雅黑"/>
                <a:ea typeface="微软雅黑"/>
                <a:cs typeface="+mn-cs"/>
              </a:endParaRPr>
            </a:p>
          </p:txBody>
        </p:sp>
      </p:grpSp>
      <p:sp>
        <p:nvSpPr>
          <p:cNvPr id="22" name="文本框 21">
            <a:extLst>
              <a:ext uri="{FF2B5EF4-FFF2-40B4-BE49-F238E27FC236}">
                <a16:creationId xmlns:a16="http://schemas.microsoft.com/office/drawing/2014/main" id="{68DDF004-F29E-7929-A150-2D7CB09BFF48}"/>
              </a:ext>
            </a:extLst>
          </p:cNvPr>
          <p:cNvSpPr txBox="1"/>
          <p:nvPr/>
        </p:nvSpPr>
        <p:spPr>
          <a:xfrm>
            <a:off x="173616" y="5890516"/>
            <a:ext cx="11762483" cy="57708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prstClr val="black"/>
                </a:solidFill>
                <a:effectLst/>
                <a:uLnTx/>
                <a:uFillTx/>
                <a:latin typeface="微软雅黑"/>
                <a:ea typeface="微软雅黑"/>
                <a:cs typeface="+mn-cs"/>
              </a:rPr>
              <a:t>a ClinicalTrial.gov number,NCT03006705;b S-1</a:t>
            </a:r>
            <a:r>
              <a:rPr kumimoji="0" lang="zh-CN" altLang="en-US" sz="1050" b="0" i="0" u="none" strike="noStrike" kern="1200" cap="none" spc="0" normalizeH="0" baseline="0" noProof="0" dirty="0">
                <a:ln>
                  <a:noFill/>
                </a:ln>
                <a:solidFill>
                  <a:prstClr val="black"/>
                </a:solidFill>
                <a:effectLst/>
                <a:uLnTx/>
                <a:uFillTx/>
                <a:latin typeface="微软雅黑"/>
                <a:ea typeface="微软雅黑"/>
                <a:cs typeface="+mn-cs"/>
              </a:rPr>
              <a:t>治疗：</a:t>
            </a:r>
            <a:r>
              <a:rPr kumimoji="0" lang="en-US" altLang="zh-CN" sz="1050" b="0" i="0" u="none" strike="noStrike" kern="1200" cap="none" spc="0" normalizeH="0" baseline="0" noProof="0" dirty="0">
                <a:ln>
                  <a:noFill/>
                </a:ln>
                <a:solidFill>
                  <a:prstClr val="black"/>
                </a:solidFill>
                <a:effectLst/>
                <a:uLnTx/>
                <a:uFillTx/>
                <a:latin typeface="微软雅黑"/>
                <a:ea typeface="微软雅黑"/>
                <a:cs typeface="+mn-cs"/>
              </a:rPr>
              <a:t>S-1 40mg/m</a:t>
            </a:r>
            <a:r>
              <a:rPr kumimoji="0" lang="en-US" altLang="zh-CN" sz="1050" b="0" i="0" u="none" strike="noStrike" kern="1200" cap="none" spc="0" normalizeH="0" baseline="30000" noProof="0" dirty="0">
                <a:ln>
                  <a:noFill/>
                </a:ln>
                <a:solidFill>
                  <a:prstClr val="black"/>
                </a:solidFill>
                <a:effectLst/>
                <a:uLnTx/>
                <a:uFillTx/>
                <a:latin typeface="微软雅黑"/>
                <a:ea typeface="微软雅黑"/>
                <a:cs typeface="+mn-cs"/>
              </a:rPr>
              <a:t>2</a:t>
            </a:r>
            <a:r>
              <a:rPr kumimoji="0" lang="en-US" altLang="zh-CN" sz="1050" b="0" i="0" u="none" strike="noStrike" kern="1200" cap="none" spc="0" normalizeH="0" baseline="0" noProof="0" dirty="0">
                <a:ln>
                  <a:noFill/>
                </a:ln>
                <a:solidFill>
                  <a:prstClr val="black"/>
                </a:solidFill>
                <a:effectLst/>
                <a:uLnTx/>
                <a:uFillTx/>
                <a:latin typeface="微软雅黑"/>
                <a:ea typeface="微软雅黑"/>
                <a:cs typeface="+mn-cs"/>
              </a:rPr>
              <a:t>/</a:t>
            </a:r>
            <a:r>
              <a:rPr kumimoji="0" lang="zh-CN" altLang="en-US" sz="1050" b="0" i="0" u="none" strike="noStrike" kern="1200" cap="none" spc="0" normalizeH="0" baseline="0" noProof="0" dirty="0">
                <a:ln>
                  <a:noFill/>
                </a:ln>
                <a:solidFill>
                  <a:prstClr val="black"/>
                </a:solidFill>
                <a:effectLst/>
                <a:uLnTx/>
                <a:uFillTx/>
                <a:latin typeface="微软雅黑"/>
                <a:ea typeface="微软雅黑"/>
                <a:cs typeface="+mn-cs"/>
              </a:rPr>
              <a:t>剂 口服，每天两次（</a:t>
            </a:r>
            <a:r>
              <a:rPr kumimoji="0" lang="en-US" altLang="zh-CN" sz="1050" b="0" i="0" u="none" strike="noStrike" kern="1200" cap="none" spc="0" normalizeH="0" baseline="0" noProof="0" dirty="0">
                <a:ln>
                  <a:noFill/>
                </a:ln>
                <a:solidFill>
                  <a:prstClr val="black"/>
                </a:solidFill>
                <a:effectLst/>
                <a:uLnTx/>
                <a:uFillTx/>
                <a:latin typeface="微软雅黑"/>
                <a:ea typeface="微软雅黑"/>
                <a:cs typeface="+mn-cs"/>
              </a:rPr>
              <a:t>d1-28</a:t>
            </a:r>
            <a:r>
              <a:rPr kumimoji="0" lang="zh-CN" altLang="en-US" sz="1050" b="0" i="0" u="none" strike="noStrike" kern="1200" cap="none" spc="0" normalizeH="0" baseline="0" noProof="0" dirty="0">
                <a:ln>
                  <a:noFill/>
                </a:ln>
                <a:solidFill>
                  <a:prstClr val="black"/>
                </a:solidFill>
                <a:effectLst/>
                <a:uLnTx/>
                <a:uFillTx/>
                <a:latin typeface="微软雅黑"/>
                <a:ea typeface="微软雅黑"/>
                <a:cs typeface="+mn-cs"/>
              </a:rPr>
              <a:t>），</a:t>
            </a:r>
            <a:r>
              <a:rPr kumimoji="0" lang="en-US" altLang="zh-CN" sz="1050" b="0" i="0" u="none" strike="noStrike" kern="1200" cap="none" spc="0" normalizeH="0" baseline="0" noProof="0" dirty="0">
                <a:ln>
                  <a:noFill/>
                </a:ln>
                <a:solidFill>
                  <a:prstClr val="black"/>
                </a:solidFill>
                <a:effectLst/>
                <a:uLnTx/>
                <a:uFillTx/>
                <a:latin typeface="微软雅黑"/>
                <a:ea typeface="微软雅黑"/>
                <a:cs typeface="+mn-cs"/>
              </a:rPr>
              <a:t>Q6W</a:t>
            </a:r>
            <a:r>
              <a:rPr kumimoji="0" lang="zh-CN" altLang="en-US" sz="1050" b="0" i="0" u="none" strike="noStrike" kern="1200" cap="none" spc="0" normalizeH="0" baseline="0" noProof="0" dirty="0">
                <a:ln>
                  <a:noFill/>
                </a:ln>
                <a:solidFill>
                  <a:prstClr val="black"/>
                </a:solidFill>
                <a:effectLst/>
                <a:uLnTx/>
                <a:uFillTx/>
                <a:latin typeface="微软雅黑"/>
                <a:ea typeface="微软雅黑"/>
                <a:cs typeface="+mn-cs"/>
              </a:rPr>
              <a:t>；</a:t>
            </a:r>
            <a:r>
              <a:rPr kumimoji="0" lang="en-US" altLang="zh-CN" sz="1050" b="0" i="0" u="none" strike="noStrike" kern="1200" cap="none" spc="0" normalizeH="0" baseline="0" noProof="0" dirty="0">
                <a:ln>
                  <a:noFill/>
                </a:ln>
                <a:solidFill>
                  <a:prstClr val="black"/>
                </a:solidFill>
                <a:effectLst/>
                <a:uLnTx/>
                <a:uFillTx/>
                <a:latin typeface="微软雅黑"/>
                <a:ea typeface="微软雅黑"/>
                <a:cs typeface="+mn-cs"/>
              </a:rPr>
              <a:t>c </a:t>
            </a:r>
            <a:r>
              <a:rPr kumimoji="0" lang="en-US" altLang="zh-CN" sz="1050" b="0" i="0" u="none" strike="noStrike" kern="1200" cap="none" spc="0" normalizeH="0" baseline="0" noProof="0" dirty="0" err="1">
                <a:ln>
                  <a:noFill/>
                </a:ln>
                <a:solidFill>
                  <a:prstClr val="black"/>
                </a:solidFill>
                <a:effectLst/>
                <a:uLnTx/>
                <a:uFillTx/>
                <a:latin typeface="微软雅黑"/>
                <a:ea typeface="微软雅黑"/>
                <a:cs typeface="+mn-cs"/>
              </a:rPr>
              <a:t>CapeOX</a:t>
            </a:r>
            <a:r>
              <a:rPr kumimoji="0" lang="zh-CN" altLang="en-US" sz="1050" b="0" i="0" u="none" strike="noStrike" kern="1200" cap="none" spc="0" normalizeH="0" baseline="0" noProof="0" dirty="0">
                <a:ln>
                  <a:noFill/>
                </a:ln>
                <a:solidFill>
                  <a:prstClr val="black"/>
                </a:solidFill>
                <a:effectLst/>
                <a:uLnTx/>
                <a:uFillTx/>
                <a:latin typeface="微软雅黑"/>
                <a:ea typeface="微软雅黑"/>
                <a:cs typeface="+mn-cs"/>
              </a:rPr>
              <a:t>治疗：奥沙利铂 </a:t>
            </a:r>
            <a:r>
              <a:rPr kumimoji="0" lang="en-US" altLang="zh-CN" sz="1050" b="0" i="0" u="none" strike="noStrike" kern="1200" cap="none" spc="0" normalizeH="0" baseline="0" noProof="0" dirty="0">
                <a:ln>
                  <a:noFill/>
                </a:ln>
                <a:solidFill>
                  <a:prstClr val="black"/>
                </a:solidFill>
                <a:effectLst/>
                <a:uLnTx/>
                <a:uFillTx/>
                <a:latin typeface="微软雅黑"/>
                <a:ea typeface="微软雅黑"/>
                <a:cs typeface="+mn-cs"/>
              </a:rPr>
              <a:t>130mg/m</a:t>
            </a:r>
            <a:r>
              <a:rPr kumimoji="0" lang="en-US" altLang="zh-CN" sz="1050" b="0" i="0" u="none" strike="noStrike" kern="1200" cap="none" spc="0" normalizeH="0" baseline="30000" noProof="0" dirty="0">
                <a:ln>
                  <a:noFill/>
                </a:ln>
                <a:solidFill>
                  <a:prstClr val="black"/>
                </a:solidFill>
                <a:effectLst/>
                <a:uLnTx/>
                <a:uFillTx/>
                <a:latin typeface="微软雅黑"/>
                <a:ea typeface="微软雅黑"/>
                <a:cs typeface="+mn-cs"/>
              </a:rPr>
              <a:t>2 </a:t>
            </a:r>
            <a:r>
              <a:rPr kumimoji="0" lang="en-US" altLang="zh-CN" sz="1050" b="0" i="0" u="none" strike="noStrike" kern="1200" cap="none" spc="0" normalizeH="0" baseline="0" noProof="0" dirty="0">
                <a:ln>
                  <a:noFill/>
                </a:ln>
                <a:solidFill>
                  <a:prstClr val="black"/>
                </a:solidFill>
                <a:effectLst/>
                <a:uLnTx/>
                <a:uFillTx/>
                <a:latin typeface="微软雅黑"/>
                <a:ea typeface="微软雅黑"/>
                <a:cs typeface="+mn-cs"/>
              </a:rPr>
              <a:t> IV </a:t>
            </a:r>
            <a:r>
              <a:rPr kumimoji="0" lang="zh-CN" altLang="en-US" sz="1050" b="0" i="0" u="none" strike="noStrike" kern="1200" cap="none" spc="0" normalizeH="0" baseline="0" noProof="0" dirty="0">
                <a:ln>
                  <a:noFill/>
                </a:ln>
                <a:solidFill>
                  <a:prstClr val="black"/>
                </a:solidFill>
                <a:effectLst/>
                <a:uLnTx/>
                <a:uFillTx/>
                <a:latin typeface="微软雅黑"/>
                <a:ea typeface="微软雅黑"/>
                <a:cs typeface="+mn-cs"/>
              </a:rPr>
              <a:t>每天一次（</a:t>
            </a:r>
            <a:r>
              <a:rPr kumimoji="0" lang="en-US" altLang="zh-CN" sz="1050" b="0" i="0" u="none" strike="noStrike" kern="1200" cap="none" spc="0" normalizeH="0" baseline="0" noProof="0" dirty="0">
                <a:ln>
                  <a:noFill/>
                </a:ln>
                <a:solidFill>
                  <a:prstClr val="black"/>
                </a:solidFill>
                <a:effectLst/>
                <a:uLnTx/>
                <a:uFillTx/>
                <a:latin typeface="微软雅黑"/>
                <a:ea typeface="微软雅黑"/>
                <a:cs typeface="+mn-cs"/>
              </a:rPr>
              <a:t>d1</a:t>
            </a:r>
            <a:r>
              <a:rPr kumimoji="0" lang="zh-CN" altLang="en-US" sz="1050" b="0" i="0" u="none" strike="noStrike" kern="1200" cap="none" spc="0" normalizeH="0" baseline="0" noProof="0" dirty="0">
                <a:ln>
                  <a:noFill/>
                </a:ln>
                <a:solidFill>
                  <a:prstClr val="black"/>
                </a:solidFill>
                <a:effectLst/>
                <a:uLnTx/>
                <a:uFillTx/>
                <a:latin typeface="微软雅黑"/>
                <a:ea typeface="微软雅黑"/>
                <a:cs typeface="+mn-cs"/>
              </a:rPr>
              <a:t>），卡培他滨 </a:t>
            </a:r>
            <a:r>
              <a:rPr kumimoji="0" lang="en-US" altLang="zh-CN" sz="1050" b="0" i="0" u="none" strike="noStrike" kern="1200" cap="none" spc="0" normalizeH="0" baseline="0" noProof="0" dirty="0">
                <a:ln>
                  <a:noFill/>
                </a:ln>
                <a:solidFill>
                  <a:prstClr val="black"/>
                </a:solidFill>
                <a:effectLst/>
                <a:uLnTx/>
                <a:uFillTx/>
                <a:latin typeface="微软雅黑"/>
                <a:ea typeface="微软雅黑"/>
                <a:cs typeface="+mn-cs"/>
              </a:rPr>
              <a:t>1000mg/m</a:t>
            </a:r>
            <a:r>
              <a:rPr kumimoji="0" lang="en-US" altLang="zh-CN" sz="1050" b="0" i="0" u="none" strike="noStrike" kern="1200" cap="none" spc="0" normalizeH="0" baseline="30000" noProof="0" dirty="0">
                <a:ln>
                  <a:noFill/>
                </a:ln>
                <a:solidFill>
                  <a:prstClr val="black"/>
                </a:solidFill>
                <a:effectLst/>
                <a:uLnTx/>
                <a:uFillTx/>
                <a:latin typeface="微软雅黑"/>
                <a:ea typeface="微软雅黑"/>
                <a:cs typeface="+mn-cs"/>
              </a:rPr>
              <a:t>2</a:t>
            </a:r>
            <a:r>
              <a:rPr kumimoji="0" lang="en-US" altLang="zh-CN" sz="1050" b="0" i="0" u="none" strike="noStrike" kern="1200" cap="none" spc="0" normalizeH="0" baseline="0" noProof="0" dirty="0">
                <a:ln>
                  <a:noFill/>
                </a:ln>
                <a:solidFill>
                  <a:prstClr val="black"/>
                </a:solidFill>
                <a:effectLst/>
                <a:uLnTx/>
                <a:uFillTx/>
                <a:latin typeface="微软雅黑"/>
                <a:ea typeface="微软雅黑"/>
                <a:cs typeface="+mn-cs"/>
              </a:rPr>
              <a:t>/</a:t>
            </a:r>
            <a:r>
              <a:rPr kumimoji="0" lang="zh-CN" altLang="en-US" sz="1050" b="0" i="0" u="none" strike="noStrike" kern="1200" cap="none" spc="0" normalizeH="0" baseline="0" noProof="0" dirty="0">
                <a:ln>
                  <a:noFill/>
                </a:ln>
                <a:solidFill>
                  <a:prstClr val="black"/>
                </a:solidFill>
                <a:effectLst/>
                <a:uLnTx/>
                <a:uFillTx/>
                <a:latin typeface="微软雅黑"/>
                <a:ea typeface="微软雅黑"/>
                <a:cs typeface="+mn-cs"/>
              </a:rPr>
              <a:t>剂 口服 每天两次（</a:t>
            </a:r>
            <a:r>
              <a:rPr kumimoji="0" lang="en-US" altLang="zh-CN" sz="1050" b="0" i="0" u="none" strike="noStrike" kern="1200" cap="none" spc="0" normalizeH="0" baseline="0" noProof="0" dirty="0">
                <a:ln>
                  <a:noFill/>
                </a:ln>
                <a:solidFill>
                  <a:prstClr val="black"/>
                </a:solidFill>
                <a:effectLst/>
                <a:uLnTx/>
                <a:uFillTx/>
                <a:latin typeface="微软雅黑"/>
                <a:ea typeface="微软雅黑"/>
                <a:cs typeface="+mn-cs"/>
              </a:rPr>
              <a:t>d1-14</a:t>
            </a:r>
            <a:r>
              <a:rPr kumimoji="0" lang="zh-CN" altLang="en-US" sz="1050" b="0" i="0" u="none" strike="noStrike" kern="1200" cap="none" spc="0" normalizeH="0" baseline="0" noProof="0" dirty="0">
                <a:ln>
                  <a:noFill/>
                </a:ln>
                <a:solidFill>
                  <a:prstClr val="black"/>
                </a:solidFill>
                <a:effectLst/>
                <a:uLnTx/>
                <a:uFillTx/>
                <a:latin typeface="微软雅黑"/>
                <a:ea typeface="微软雅黑"/>
                <a:cs typeface="+mn-cs"/>
              </a:rPr>
              <a:t>）</a:t>
            </a:r>
            <a:r>
              <a:rPr kumimoji="0" lang="en-US" altLang="zh-CN" sz="1050" b="0" i="0" u="none" strike="noStrike" kern="1200" cap="none" spc="0" normalizeH="0" baseline="0" noProof="0" dirty="0">
                <a:ln>
                  <a:noFill/>
                </a:ln>
                <a:solidFill>
                  <a:prstClr val="black"/>
                </a:solidFill>
                <a:effectLst/>
                <a:uLnTx/>
                <a:uFillTx/>
                <a:latin typeface="微软雅黑"/>
                <a:ea typeface="微软雅黑"/>
                <a:cs typeface="+mn-cs"/>
              </a:rPr>
              <a:t>,Q3W</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solidFill>
                <a:effectLst/>
                <a:uLnTx/>
                <a:uFillTx/>
                <a:latin typeface="微软雅黑"/>
                <a:ea typeface="微软雅黑"/>
                <a:cs typeface="+mn-cs"/>
              </a:rPr>
              <a:t>缩写：</a:t>
            </a:r>
            <a:r>
              <a:rPr kumimoji="0" lang="en-US" altLang="zh-CN" sz="1050" b="0" i="0" u="none" strike="noStrike" kern="1200" cap="none" spc="0" normalizeH="0" baseline="0" noProof="0" dirty="0">
                <a:ln>
                  <a:noFill/>
                </a:ln>
                <a:solidFill>
                  <a:prstClr val="black"/>
                </a:solidFill>
                <a:effectLst/>
                <a:uLnTx/>
                <a:uFillTx/>
                <a:latin typeface="微软雅黑"/>
                <a:ea typeface="微软雅黑"/>
                <a:cs typeface="+mn-cs"/>
              </a:rPr>
              <a:t>BICR</a:t>
            </a:r>
            <a:r>
              <a:rPr kumimoji="0" lang="zh-CN" altLang="en-US" sz="1050" b="0" i="0" u="none" strike="noStrike" kern="1200" cap="none" spc="0" normalizeH="0" baseline="0" noProof="0" dirty="0">
                <a:ln>
                  <a:noFill/>
                </a:ln>
                <a:solidFill>
                  <a:prstClr val="black"/>
                </a:solidFill>
                <a:effectLst/>
                <a:uLnTx/>
                <a:uFillTx/>
                <a:latin typeface="微软雅黑"/>
                <a:ea typeface="微软雅黑"/>
                <a:cs typeface="+mn-cs"/>
              </a:rPr>
              <a:t>：盲法独立中心评估；</a:t>
            </a:r>
            <a:r>
              <a:rPr kumimoji="0" lang="en-US" altLang="zh-CN" sz="1050" b="0" i="0" u="none" strike="noStrike" kern="1200" cap="none" spc="0" normalizeH="0" baseline="0" noProof="0" dirty="0" err="1">
                <a:ln>
                  <a:noFill/>
                </a:ln>
                <a:solidFill>
                  <a:prstClr val="black"/>
                </a:solidFill>
                <a:effectLst/>
                <a:uLnTx/>
                <a:uFillTx/>
                <a:latin typeface="微软雅黑"/>
                <a:ea typeface="微软雅黑"/>
                <a:cs typeface="+mn-cs"/>
              </a:rPr>
              <a:t>CapeOX</a:t>
            </a:r>
            <a:r>
              <a:rPr kumimoji="0" lang="zh-CN" altLang="en-US" sz="1050" b="0" i="0" u="none" strike="noStrike" kern="1200" cap="none" spc="0" normalizeH="0" baseline="0" noProof="0" dirty="0">
                <a:ln>
                  <a:noFill/>
                </a:ln>
                <a:solidFill>
                  <a:prstClr val="black"/>
                </a:solidFill>
                <a:effectLst/>
                <a:uLnTx/>
                <a:uFillTx/>
                <a:latin typeface="微软雅黑"/>
                <a:ea typeface="微软雅黑"/>
                <a:cs typeface="+mn-cs"/>
              </a:rPr>
              <a:t>：卡培他滨</a:t>
            </a:r>
            <a:r>
              <a:rPr kumimoji="0" lang="en-US" altLang="zh-CN" sz="1050" b="0" i="0" u="none" strike="noStrike" kern="1200" cap="none" spc="0" normalizeH="0" baseline="0" noProof="0" dirty="0">
                <a:ln>
                  <a:noFill/>
                </a:ln>
                <a:solidFill>
                  <a:prstClr val="black"/>
                </a:solidFill>
                <a:effectLst/>
                <a:uLnTx/>
                <a:uFillTx/>
                <a:latin typeface="微软雅黑"/>
                <a:ea typeface="微软雅黑"/>
                <a:cs typeface="+mn-cs"/>
              </a:rPr>
              <a:t>/</a:t>
            </a:r>
            <a:r>
              <a:rPr kumimoji="0" lang="zh-CN" altLang="en-US" sz="1050" b="0" i="0" u="none" strike="noStrike" kern="1200" cap="none" spc="0" normalizeH="0" baseline="0" noProof="0" dirty="0">
                <a:ln>
                  <a:noFill/>
                </a:ln>
                <a:solidFill>
                  <a:prstClr val="black"/>
                </a:solidFill>
                <a:effectLst/>
                <a:uLnTx/>
                <a:uFillTx/>
                <a:latin typeface="微软雅黑"/>
                <a:ea typeface="微软雅黑"/>
                <a:cs typeface="+mn-cs"/>
              </a:rPr>
              <a:t>奥沙利铂；</a:t>
            </a:r>
            <a:r>
              <a:rPr kumimoji="0" lang="en-US" altLang="zh-CN" sz="1050" b="0" i="0" u="none" strike="noStrike" kern="1200" cap="none" spc="0" normalizeH="0" baseline="0" noProof="0" dirty="0">
                <a:ln>
                  <a:noFill/>
                </a:ln>
                <a:solidFill>
                  <a:prstClr val="black"/>
                </a:solidFill>
                <a:effectLst/>
                <a:uLnTx/>
                <a:uFillTx/>
                <a:latin typeface="微软雅黑"/>
                <a:ea typeface="微软雅黑"/>
                <a:cs typeface="+mn-cs"/>
              </a:rPr>
              <a:t>GC</a:t>
            </a:r>
            <a:r>
              <a:rPr kumimoji="0" lang="zh-CN" altLang="en-US" sz="1050" b="0" i="0" u="none" strike="noStrike" kern="1200" cap="none" spc="0" normalizeH="0" baseline="0" noProof="0" dirty="0">
                <a:ln>
                  <a:noFill/>
                </a:ln>
                <a:solidFill>
                  <a:prstClr val="black"/>
                </a:solidFill>
                <a:effectLst/>
                <a:uLnTx/>
                <a:uFillTx/>
                <a:latin typeface="微软雅黑"/>
                <a:ea typeface="微软雅黑"/>
                <a:cs typeface="+mn-cs"/>
              </a:rPr>
              <a:t>：胃癌；</a:t>
            </a:r>
            <a:r>
              <a:rPr kumimoji="0" lang="en-US" altLang="zh-CN" sz="1050" b="0" i="0" u="none" strike="noStrike" kern="1200" cap="none" spc="0" normalizeH="0" baseline="0" noProof="0" dirty="0">
                <a:ln>
                  <a:noFill/>
                </a:ln>
                <a:solidFill>
                  <a:prstClr val="black"/>
                </a:solidFill>
                <a:effectLst/>
                <a:uLnTx/>
                <a:uFillTx/>
                <a:latin typeface="微软雅黑"/>
                <a:ea typeface="微软雅黑"/>
                <a:cs typeface="+mn-cs"/>
              </a:rPr>
              <a:t>GEJC</a:t>
            </a:r>
            <a:r>
              <a:rPr kumimoji="0" lang="zh-CN" altLang="en-US" sz="1050" b="0" i="0" u="none" strike="noStrike" kern="1200" cap="none" spc="0" normalizeH="0" baseline="0" noProof="0" dirty="0">
                <a:ln>
                  <a:noFill/>
                </a:ln>
                <a:solidFill>
                  <a:prstClr val="black"/>
                </a:solidFill>
                <a:effectLst/>
                <a:uLnTx/>
                <a:uFillTx/>
                <a:latin typeface="微软雅黑"/>
                <a:ea typeface="微软雅黑"/>
                <a:cs typeface="+mn-cs"/>
              </a:rPr>
              <a:t>：胃食管交界处癌；</a:t>
            </a:r>
            <a:r>
              <a:rPr kumimoji="0" lang="en-US" altLang="zh-CN" sz="1050" b="0" i="0" u="none" strike="noStrike" kern="1200" cap="none" spc="0" normalizeH="0" baseline="0" noProof="0" dirty="0">
                <a:ln>
                  <a:noFill/>
                </a:ln>
                <a:solidFill>
                  <a:prstClr val="black"/>
                </a:solidFill>
                <a:effectLst/>
                <a:uLnTx/>
                <a:uFillTx/>
                <a:latin typeface="微软雅黑"/>
                <a:ea typeface="微软雅黑"/>
                <a:cs typeface="+mn-cs"/>
              </a:rPr>
              <a:t>IV</a:t>
            </a:r>
            <a:r>
              <a:rPr kumimoji="0" lang="zh-CN" altLang="en-US" sz="1050" b="0" i="0" u="none" strike="noStrike" kern="1200" cap="none" spc="0" normalizeH="0" baseline="0" noProof="0" dirty="0">
                <a:ln>
                  <a:noFill/>
                </a:ln>
                <a:solidFill>
                  <a:prstClr val="black"/>
                </a:solidFill>
                <a:effectLst/>
                <a:uLnTx/>
                <a:uFillTx/>
                <a:latin typeface="微软雅黑"/>
                <a:ea typeface="微软雅黑"/>
                <a:cs typeface="+mn-cs"/>
              </a:rPr>
              <a:t>：静脉；</a:t>
            </a:r>
            <a:r>
              <a:rPr kumimoji="0" lang="en-US" altLang="zh-CN" sz="1050" b="0" i="0" u="none" strike="noStrike" kern="1200" cap="none" spc="0" normalizeH="0" baseline="0" noProof="0" dirty="0">
                <a:ln>
                  <a:noFill/>
                </a:ln>
                <a:solidFill>
                  <a:prstClr val="black"/>
                </a:solidFill>
                <a:effectLst/>
                <a:uLnTx/>
                <a:uFillTx/>
                <a:latin typeface="微软雅黑"/>
                <a:ea typeface="微软雅黑"/>
                <a:cs typeface="+mn-cs"/>
              </a:rPr>
              <a:t>Q3W</a:t>
            </a:r>
            <a:r>
              <a:rPr kumimoji="0" lang="zh-CN" altLang="en-US" sz="1050" b="0" i="0" u="none" strike="noStrike" kern="1200" cap="none" spc="0" normalizeH="0" baseline="0" noProof="0" dirty="0">
                <a:ln>
                  <a:noFill/>
                </a:ln>
                <a:solidFill>
                  <a:prstClr val="black"/>
                </a:solidFill>
                <a:effectLst/>
                <a:uLnTx/>
                <a:uFillTx/>
                <a:latin typeface="微软雅黑"/>
                <a:ea typeface="微软雅黑"/>
                <a:cs typeface="+mn-cs"/>
              </a:rPr>
              <a:t>，每</a:t>
            </a:r>
            <a:r>
              <a:rPr kumimoji="0" lang="en-US" altLang="zh-CN" sz="1050" b="0" i="0" u="none" strike="noStrike" kern="1200" cap="none" spc="0" normalizeH="0" baseline="0" noProof="0" dirty="0">
                <a:ln>
                  <a:noFill/>
                </a:ln>
                <a:solidFill>
                  <a:prstClr val="black"/>
                </a:solidFill>
                <a:effectLst/>
                <a:uLnTx/>
                <a:uFillTx/>
                <a:latin typeface="微软雅黑"/>
                <a:ea typeface="微软雅黑"/>
                <a:cs typeface="+mn-cs"/>
              </a:rPr>
              <a:t>3</a:t>
            </a:r>
            <a:r>
              <a:rPr kumimoji="0" lang="zh-CN" altLang="en-US" sz="1050" b="0" i="0" u="none" strike="noStrike" kern="1200" cap="none" spc="0" normalizeH="0" baseline="0" noProof="0" dirty="0">
                <a:ln>
                  <a:noFill/>
                </a:ln>
                <a:solidFill>
                  <a:prstClr val="black"/>
                </a:solidFill>
                <a:effectLst/>
                <a:uLnTx/>
                <a:uFillTx/>
                <a:latin typeface="微软雅黑"/>
                <a:ea typeface="微软雅黑"/>
                <a:cs typeface="+mn-cs"/>
              </a:rPr>
              <a:t>周；</a:t>
            </a:r>
            <a:r>
              <a:rPr kumimoji="0" lang="en-US" altLang="zh-CN" sz="1050" b="0" i="0" u="none" strike="noStrike" kern="1200" cap="none" spc="0" normalizeH="0" baseline="0" noProof="0" dirty="0">
                <a:ln>
                  <a:noFill/>
                </a:ln>
                <a:solidFill>
                  <a:prstClr val="black"/>
                </a:solidFill>
                <a:effectLst/>
                <a:uLnTx/>
                <a:uFillTx/>
                <a:latin typeface="微软雅黑"/>
                <a:ea typeface="微软雅黑"/>
                <a:cs typeface="+mn-cs"/>
              </a:rPr>
              <a:t>Q6W</a:t>
            </a:r>
            <a:r>
              <a:rPr kumimoji="0" lang="zh-CN" altLang="en-US" sz="1050" b="0" i="0" u="none" strike="noStrike" kern="1200" cap="none" spc="0" normalizeH="0" baseline="0" noProof="0" dirty="0">
                <a:ln>
                  <a:noFill/>
                </a:ln>
                <a:solidFill>
                  <a:prstClr val="black"/>
                </a:solidFill>
                <a:effectLst/>
                <a:uLnTx/>
                <a:uFillTx/>
                <a:latin typeface="微软雅黑"/>
                <a:ea typeface="微软雅黑"/>
                <a:cs typeface="+mn-cs"/>
              </a:rPr>
              <a:t>：每</a:t>
            </a:r>
            <a:r>
              <a:rPr kumimoji="0" lang="en-US" altLang="zh-CN" sz="1050" b="0" i="0" u="none" strike="noStrike" kern="1200" cap="none" spc="0" normalizeH="0" baseline="0" noProof="0" dirty="0">
                <a:ln>
                  <a:noFill/>
                </a:ln>
                <a:solidFill>
                  <a:prstClr val="black"/>
                </a:solidFill>
                <a:effectLst/>
                <a:uLnTx/>
                <a:uFillTx/>
                <a:latin typeface="微软雅黑"/>
                <a:ea typeface="微软雅黑"/>
                <a:cs typeface="+mn-cs"/>
              </a:rPr>
              <a:t>6</a:t>
            </a:r>
            <a:r>
              <a:rPr kumimoji="0" lang="zh-CN" altLang="en-US" sz="1050" b="0" i="0" u="none" strike="noStrike" kern="1200" cap="none" spc="0" normalizeH="0" baseline="0" noProof="0" dirty="0">
                <a:ln>
                  <a:noFill/>
                </a:ln>
                <a:solidFill>
                  <a:prstClr val="black"/>
                </a:solidFill>
                <a:effectLst/>
                <a:uLnTx/>
                <a:uFillTx/>
                <a:latin typeface="微软雅黑"/>
                <a:ea typeface="微软雅黑"/>
                <a:cs typeface="+mn-cs"/>
              </a:rPr>
              <a:t>周；</a:t>
            </a:r>
            <a:r>
              <a:rPr kumimoji="0" lang="en-US" altLang="zh-CN" sz="1050" b="0" i="0" u="none" strike="noStrike" kern="1200" cap="none" spc="0" normalizeH="0" baseline="0" noProof="0" dirty="0">
                <a:ln>
                  <a:noFill/>
                </a:ln>
                <a:solidFill>
                  <a:prstClr val="black"/>
                </a:solidFill>
                <a:effectLst/>
                <a:uLnTx/>
                <a:uFillTx/>
                <a:latin typeface="微软雅黑"/>
                <a:ea typeface="微软雅黑"/>
                <a:cs typeface="+mn-cs"/>
              </a:rPr>
              <a:t>S-1:</a:t>
            </a:r>
            <a:r>
              <a:rPr kumimoji="0" lang="zh-CN" altLang="en-US" sz="1050" b="0" i="0" u="none" strike="noStrike" kern="1200" cap="none" spc="0" normalizeH="0" baseline="0" noProof="0" dirty="0">
                <a:ln>
                  <a:noFill/>
                </a:ln>
                <a:solidFill>
                  <a:prstClr val="black"/>
                </a:solidFill>
                <a:effectLst/>
                <a:uLnTx/>
                <a:uFillTx/>
                <a:latin typeface="微软雅黑"/>
                <a:ea typeface="微软雅黑"/>
                <a:cs typeface="+mn-cs"/>
              </a:rPr>
              <a:t>替吉奥</a:t>
            </a:r>
            <a:r>
              <a:rPr kumimoji="0" lang="en-US" altLang="zh-CN" sz="1050" b="0" i="0" u="none" strike="noStrike" kern="1200" cap="none" spc="0" normalizeH="0" baseline="0" noProof="0" dirty="0">
                <a:ln>
                  <a:noFill/>
                </a:ln>
                <a:solidFill>
                  <a:prstClr val="black"/>
                </a:solidFill>
                <a:effectLst/>
                <a:uLnTx/>
                <a:uFillTx/>
                <a:latin typeface="微软雅黑"/>
                <a:ea typeface="微软雅黑"/>
                <a:cs typeface="+mn-cs"/>
              </a:rPr>
              <a:t>(</a:t>
            </a:r>
            <a:r>
              <a:rPr kumimoji="0" lang="zh-CN" altLang="en-US" sz="1050" b="0" i="0" u="none" strike="noStrike" kern="1200" cap="none" spc="0" normalizeH="0" baseline="0" noProof="0" dirty="0">
                <a:ln>
                  <a:noFill/>
                </a:ln>
                <a:solidFill>
                  <a:srgbClr val="333333"/>
                </a:solidFill>
                <a:effectLst/>
                <a:uLnTx/>
                <a:uFillTx/>
                <a:latin typeface="Arial" panose="020B0604020202020204" pitchFamily="34" charset="0"/>
                <a:ea typeface="微软雅黑"/>
                <a:cs typeface="+mn-cs"/>
              </a:rPr>
              <a:t>替加氟</a:t>
            </a:r>
            <a:r>
              <a:rPr kumimoji="0" lang="en-US" altLang="zh-CN" sz="1050" b="0" i="0" u="none" strike="noStrike" kern="1200" cap="none" spc="0" normalizeH="0" baseline="0" noProof="0" dirty="0">
                <a:ln>
                  <a:noFill/>
                </a:ln>
                <a:solidFill>
                  <a:srgbClr val="333333"/>
                </a:solidFill>
                <a:effectLst/>
                <a:uLnTx/>
                <a:uFillTx/>
                <a:latin typeface="Arial" panose="020B0604020202020204" pitchFamily="34" charset="0"/>
                <a:ea typeface="微软雅黑"/>
                <a:cs typeface="+mn-cs"/>
              </a:rPr>
              <a:t>/</a:t>
            </a:r>
            <a:r>
              <a:rPr kumimoji="0" lang="zh-CN" altLang="en-US" sz="1050" b="0" i="0" u="none" strike="noStrike" kern="1200" cap="none" spc="0" normalizeH="0" baseline="0" noProof="0" dirty="0">
                <a:ln>
                  <a:noFill/>
                </a:ln>
                <a:solidFill>
                  <a:srgbClr val="333333"/>
                </a:solidFill>
                <a:effectLst/>
                <a:uLnTx/>
                <a:uFillTx/>
                <a:latin typeface="Arial" panose="020B0604020202020204" pitchFamily="34" charset="0"/>
                <a:ea typeface="微软雅黑"/>
                <a:cs typeface="+mn-cs"/>
              </a:rPr>
              <a:t>吉美嘧啶</a:t>
            </a:r>
            <a:r>
              <a:rPr kumimoji="0" lang="en-US" altLang="zh-CN" sz="1050" b="0" i="0" u="none" strike="noStrike" kern="1200" cap="none" spc="0" normalizeH="0" baseline="0" noProof="0" dirty="0">
                <a:ln>
                  <a:noFill/>
                </a:ln>
                <a:solidFill>
                  <a:srgbClr val="333333"/>
                </a:solidFill>
                <a:effectLst/>
                <a:uLnTx/>
                <a:uFillTx/>
                <a:latin typeface="Arial" panose="020B0604020202020204" pitchFamily="34" charset="0"/>
                <a:ea typeface="微软雅黑"/>
                <a:cs typeface="+mn-cs"/>
              </a:rPr>
              <a:t>/</a:t>
            </a:r>
            <a:r>
              <a:rPr kumimoji="0" lang="zh-CN" altLang="en-US" sz="1050" b="0" i="0" u="none" strike="noStrike" kern="1200" cap="none" spc="0" normalizeH="0" baseline="0" noProof="0" dirty="0">
                <a:ln>
                  <a:noFill/>
                </a:ln>
                <a:solidFill>
                  <a:srgbClr val="333333"/>
                </a:solidFill>
                <a:effectLst/>
                <a:uLnTx/>
                <a:uFillTx/>
                <a:latin typeface="Arial" panose="020B0604020202020204" pitchFamily="34" charset="0"/>
                <a:ea typeface="微软雅黑"/>
                <a:cs typeface="+mn-cs"/>
              </a:rPr>
              <a:t>奥替拉西</a:t>
            </a:r>
            <a:r>
              <a:rPr kumimoji="0" lang="en-US" altLang="zh-CN" sz="1050" b="0" i="0" u="none" strike="noStrike" kern="1200" cap="none" spc="0" normalizeH="0" baseline="0" noProof="0" dirty="0">
                <a:ln>
                  <a:noFill/>
                </a:ln>
                <a:solidFill>
                  <a:prstClr val="black"/>
                </a:solidFill>
                <a:effectLst/>
                <a:uLnTx/>
                <a:uFillTx/>
                <a:latin typeface="微软雅黑"/>
                <a:ea typeface="微软雅黑"/>
                <a:cs typeface="+mn-cs"/>
              </a:rPr>
              <a:t>)</a:t>
            </a:r>
          </a:p>
        </p:txBody>
      </p:sp>
    </p:spTree>
    <p:extLst>
      <p:ext uri="{BB962C8B-B14F-4D97-AF65-F5344CB8AC3E}">
        <p14:creationId xmlns:p14="http://schemas.microsoft.com/office/powerpoint/2010/main" val="27205464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4205EF03-88D7-0F3E-DFD0-48186F1F1FEB}"/>
              </a:ext>
            </a:extLst>
          </p:cNvPr>
          <p:cNvSpPr>
            <a:spLocks noGrp="1"/>
          </p:cNvSpPr>
          <p:nvPr>
            <p:ph type="body" sz="quarter" idx="10"/>
          </p:nvPr>
        </p:nvSpPr>
        <p:spPr/>
        <p:txBody>
          <a:bodyPr/>
          <a:lstStyle/>
          <a:p>
            <a:r>
              <a:rPr lang="zh-CN" altLang="en-US" dirty="0"/>
              <a:t>基线特征</a:t>
            </a:r>
          </a:p>
        </p:txBody>
      </p:sp>
      <p:sp>
        <p:nvSpPr>
          <p:cNvPr id="3" name="文本占位符 2">
            <a:extLst>
              <a:ext uri="{FF2B5EF4-FFF2-40B4-BE49-F238E27FC236}">
                <a16:creationId xmlns:a16="http://schemas.microsoft.com/office/drawing/2014/main" id="{2B0C8009-677F-3757-7CB1-8394F4BC6E0D}"/>
              </a:ext>
            </a:extLst>
          </p:cNvPr>
          <p:cNvSpPr>
            <a:spLocks noGrp="1"/>
          </p:cNvSpPr>
          <p:nvPr>
            <p:ph type="body" sz="quarter" idx="11"/>
          </p:nvPr>
        </p:nvSpPr>
        <p:spPr/>
        <p:txBody>
          <a:bodyPr/>
          <a:lstStyle/>
          <a:p>
            <a:r>
              <a:rPr lang="en-US" altLang="zh-CN" dirty="0"/>
              <a:t>Masanori </a:t>
            </a:r>
            <a:r>
              <a:rPr lang="en-US" altLang="zh-CN" dirty="0" err="1"/>
              <a:t>Terashima,et</a:t>
            </a:r>
            <a:r>
              <a:rPr lang="zh-CN" altLang="en-US" dirty="0"/>
              <a:t> </a:t>
            </a:r>
            <a:r>
              <a:rPr lang="en-US" altLang="zh-CN" dirty="0"/>
              <a:t>al.2023</a:t>
            </a:r>
            <a:r>
              <a:rPr lang="zh-CN" altLang="en-US" dirty="0"/>
              <a:t> </a:t>
            </a:r>
            <a:r>
              <a:rPr lang="en-US" altLang="zh-CN" dirty="0"/>
              <a:t>ASCO</a:t>
            </a:r>
            <a:r>
              <a:rPr lang="zh-CN" altLang="en-US" dirty="0"/>
              <a:t> </a:t>
            </a:r>
            <a:r>
              <a:rPr lang="en-US" altLang="zh-CN" dirty="0"/>
              <a:t>Abstract 4000</a:t>
            </a:r>
            <a:endParaRPr lang="zh-CN" altLang="en-US" dirty="0"/>
          </a:p>
        </p:txBody>
      </p:sp>
      <p:pic>
        <p:nvPicPr>
          <p:cNvPr id="6" name="图片 5">
            <a:extLst>
              <a:ext uri="{FF2B5EF4-FFF2-40B4-BE49-F238E27FC236}">
                <a16:creationId xmlns:a16="http://schemas.microsoft.com/office/drawing/2014/main" id="{BB4EE197-0DD9-CB2B-9A90-C727AD57214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14341" y="1171224"/>
            <a:ext cx="11163317" cy="5225766"/>
          </a:xfrm>
          <a:prstGeom prst="rect">
            <a:avLst/>
          </a:prstGeom>
        </p:spPr>
      </p:pic>
    </p:spTree>
    <p:extLst>
      <p:ext uri="{BB962C8B-B14F-4D97-AF65-F5344CB8AC3E}">
        <p14:creationId xmlns:p14="http://schemas.microsoft.com/office/powerpoint/2010/main" val="33097339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8C4F53B8-FE08-05CD-58D5-27250080F068}"/>
              </a:ext>
            </a:extLst>
          </p:cNvPr>
          <p:cNvSpPr>
            <a:spLocks noGrp="1"/>
          </p:cNvSpPr>
          <p:nvPr>
            <p:ph type="body" sz="quarter" idx="10"/>
          </p:nvPr>
        </p:nvSpPr>
        <p:spPr/>
        <p:txBody>
          <a:bodyPr/>
          <a:lstStyle/>
          <a:p>
            <a:r>
              <a:rPr lang="zh-CN" altLang="en-US" dirty="0"/>
              <a:t>暴露和处置</a:t>
            </a:r>
          </a:p>
        </p:txBody>
      </p:sp>
      <p:sp>
        <p:nvSpPr>
          <p:cNvPr id="3" name="文本占位符 2">
            <a:extLst>
              <a:ext uri="{FF2B5EF4-FFF2-40B4-BE49-F238E27FC236}">
                <a16:creationId xmlns:a16="http://schemas.microsoft.com/office/drawing/2014/main" id="{69E6F7B6-B1DE-360C-6B99-59BA22DE727B}"/>
              </a:ext>
            </a:extLst>
          </p:cNvPr>
          <p:cNvSpPr>
            <a:spLocks noGrp="1"/>
          </p:cNvSpPr>
          <p:nvPr>
            <p:ph type="body" sz="quarter" idx="11"/>
          </p:nvPr>
        </p:nvSpPr>
        <p:spPr/>
        <p:txBody>
          <a:bodyPr/>
          <a:lstStyle/>
          <a:p>
            <a:r>
              <a:rPr lang="en-US" altLang="zh-CN" dirty="0"/>
              <a:t>Masanori </a:t>
            </a:r>
            <a:r>
              <a:rPr lang="en-US" altLang="zh-CN" dirty="0" err="1"/>
              <a:t>Terashima,et</a:t>
            </a:r>
            <a:r>
              <a:rPr lang="zh-CN" altLang="en-US" dirty="0"/>
              <a:t> </a:t>
            </a:r>
            <a:r>
              <a:rPr lang="en-US" altLang="zh-CN" dirty="0"/>
              <a:t>al.2023</a:t>
            </a:r>
            <a:r>
              <a:rPr lang="zh-CN" altLang="en-US" dirty="0"/>
              <a:t> </a:t>
            </a:r>
            <a:r>
              <a:rPr lang="en-US" altLang="zh-CN" dirty="0"/>
              <a:t>ASCO</a:t>
            </a:r>
            <a:r>
              <a:rPr lang="zh-CN" altLang="en-US" dirty="0"/>
              <a:t> </a:t>
            </a:r>
            <a:r>
              <a:rPr lang="en-US" altLang="zh-CN" dirty="0"/>
              <a:t>Abstract 4000</a:t>
            </a:r>
            <a:endParaRPr lang="zh-CN" altLang="en-US" dirty="0"/>
          </a:p>
        </p:txBody>
      </p:sp>
      <p:pic>
        <p:nvPicPr>
          <p:cNvPr id="6" name="图片 5">
            <a:extLst>
              <a:ext uri="{FF2B5EF4-FFF2-40B4-BE49-F238E27FC236}">
                <a16:creationId xmlns:a16="http://schemas.microsoft.com/office/drawing/2014/main" id="{E24048C0-34C6-A2B0-3C2A-8E116BFC7D8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83902" y="958140"/>
            <a:ext cx="10900175" cy="5308229"/>
          </a:xfrm>
          <a:prstGeom prst="rect">
            <a:avLst/>
          </a:prstGeom>
        </p:spPr>
      </p:pic>
    </p:spTree>
    <p:extLst>
      <p:ext uri="{BB962C8B-B14F-4D97-AF65-F5344CB8AC3E}">
        <p14:creationId xmlns:p14="http://schemas.microsoft.com/office/powerpoint/2010/main" val="28200905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B7668CB7-FAD8-DDCB-E117-A873F9C184CF}"/>
              </a:ext>
            </a:extLst>
          </p:cNvPr>
          <p:cNvSpPr>
            <a:spLocks noGrp="1"/>
          </p:cNvSpPr>
          <p:nvPr>
            <p:ph type="body" sz="quarter" idx="10"/>
          </p:nvPr>
        </p:nvSpPr>
        <p:spPr/>
        <p:txBody>
          <a:bodyPr/>
          <a:lstStyle/>
          <a:p>
            <a:r>
              <a:rPr lang="zh-CN" altLang="en-US" dirty="0"/>
              <a:t>主要终点：根据</a:t>
            </a:r>
            <a:r>
              <a:rPr lang="en-US" altLang="zh-CN" dirty="0"/>
              <a:t>BICR</a:t>
            </a:r>
            <a:r>
              <a:rPr lang="zh-CN" altLang="en-US" dirty="0"/>
              <a:t>评估的</a:t>
            </a:r>
            <a:r>
              <a:rPr lang="en-US" altLang="zh-CN" dirty="0"/>
              <a:t>RFS</a:t>
            </a:r>
            <a:endParaRPr lang="zh-CN" altLang="en-US" dirty="0"/>
          </a:p>
        </p:txBody>
      </p:sp>
      <p:sp>
        <p:nvSpPr>
          <p:cNvPr id="3" name="文本占位符 2">
            <a:extLst>
              <a:ext uri="{FF2B5EF4-FFF2-40B4-BE49-F238E27FC236}">
                <a16:creationId xmlns:a16="http://schemas.microsoft.com/office/drawing/2014/main" id="{CDBDC02F-831A-4FF4-FC1A-4A2257EF9C6A}"/>
              </a:ext>
            </a:extLst>
          </p:cNvPr>
          <p:cNvSpPr>
            <a:spLocks noGrp="1"/>
          </p:cNvSpPr>
          <p:nvPr>
            <p:ph type="body" sz="quarter" idx="11"/>
          </p:nvPr>
        </p:nvSpPr>
        <p:spPr/>
        <p:txBody>
          <a:bodyPr/>
          <a:lstStyle/>
          <a:p>
            <a:r>
              <a:rPr lang="en-US" altLang="zh-CN" dirty="0"/>
              <a:t>Masanori </a:t>
            </a:r>
            <a:r>
              <a:rPr lang="en-US" altLang="zh-CN" dirty="0" err="1"/>
              <a:t>Terashima,et</a:t>
            </a:r>
            <a:r>
              <a:rPr lang="zh-CN" altLang="en-US" dirty="0"/>
              <a:t> </a:t>
            </a:r>
            <a:r>
              <a:rPr lang="en-US" altLang="zh-CN" dirty="0"/>
              <a:t>al.2023</a:t>
            </a:r>
            <a:r>
              <a:rPr lang="zh-CN" altLang="en-US" dirty="0"/>
              <a:t> </a:t>
            </a:r>
            <a:r>
              <a:rPr lang="en-US" altLang="zh-CN" dirty="0"/>
              <a:t>ASCO</a:t>
            </a:r>
            <a:r>
              <a:rPr lang="zh-CN" altLang="en-US" dirty="0"/>
              <a:t> </a:t>
            </a:r>
            <a:r>
              <a:rPr lang="en-US" altLang="zh-CN" dirty="0"/>
              <a:t>Abstract 4000</a:t>
            </a:r>
            <a:endParaRPr lang="zh-CN" altLang="en-US" dirty="0"/>
          </a:p>
        </p:txBody>
      </p:sp>
      <p:pic>
        <p:nvPicPr>
          <p:cNvPr id="6" name="图片 5">
            <a:extLst>
              <a:ext uri="{FF2B5EF4-FFF2-40B4-BE49-F238E27FC236}">
                <a16:creationId xmlns:a16="http://schemas.microsoft.com/office/drawing/2014/main" id="{F1CE7DFA-F980-8BD4-7AE5-104EFAFA396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25696" y="988583"/>
            <a:ext cx="8813984" cy="5305581"/>
          </a:xfrm>
          <a:prstGeom prst="rect">
            <a:avLst/>
          </a:prstGeom>
        </p:spPr>
      </p:pic>
    </p:spTree>
    <p:extLst>
      <p:ext uri="{BB962C8B-B14F-4D97-AF65-F5344CB8AC3E}">
        <p14:creationId xmlns:p14="http://schemas.microsoft.com/office/powerpoint/2010/main" val="11598481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188156E2-FF2B-D730-06D6-22F35CB48584}"/>
              </a:ext>
            </a:extLst>
          </p:cNvPr>
          <p:cNvSpPr>
            <a:spLocks noGrp="1"/>
          </p:cNvSpPr>
          <p:nvPr>
            <p:ph type="body" sz="quarter" idx="10"/>
          </p:nvPr>
        </p:nvSpPr>
        <p:spPr/>
        <p:txBody>
          <a:bodyPr/>
          <a:lstStyle/>
          <a:p>
            <a:r>
              <a:rPr lang="zh-CN" altLang="en-US" dirty="0"/>
              <a:t>根据</a:t>
            </a:r>
            <a:r>
              <a:rPr lang="en-US" altLang="zh-CN" dirty="0"/>
              <a:t>BICR</a:t>
            </a:r>
            <a:r>
              <a:rPr lang="zh-CN" altLang="en-US" dirty="0"/>
              <a:t>评估的</a:t>
            </a:r>
            <a:r>
              <a:rPr lang="en-US" altLang="zh-CN" dirty="0"/>
              <a:t>RFS</a:t>
            </a:r>
            <a:r>
              <a:rPr lang="zh-CN" altLang="en-US" dirty="0"/>
              <a:t>亚组分析</a:t>
            </a:r>
          </a:p>
        </p:txBody>
      </p:sp>
      <p:sp>
        <p:nvSpPr>
          <p:cNvPr id="3" name="文本占位符 2">
            <a:extLst>
              <a:ext uri="{FF2B5EF4-FFF2-40B4-BE49-F238E27FC236}">
                <a16:creationId xmlns:a16="http://schemas.microsoft.com/office/drawing/2014/main" id="{1616FA26-CEAA-D865-6F16-D4B9EDB94B1F}"/>
              </a:ext>
            </a:extLst>
          </p:cNvPr>
          <p:cNvSpPr>
            <a:spLocks noGrp="1"/>
          </p:cNvSpPr>
          <p:nvPr>
            <p:ph type="body" sz="quarter" idx="11"/>
          </p:nvPr>
        </p:nvSpPr>
        <p:spPr/>
        <p:txBody>
          <a:bodyPr/>
          <a:lstStyle/>
          <a:p>
            <a:r>
              <a:rPr lang="en-US" altLang="zh-CN" dirty="0"/>
              <a:t>Masanori </a:t>
            </a:r>
            <a:r>
              <a:rPr lang="en-US" altLang="zh-CN" dirty="0" err="1"/>
              <a:t>Terashima,et</a:t>
            </a:r>
            <a:r>
              <a:rPr lang="zh-CN" altLang="en-US" dirty="0"/>
              <a:t> </a:t>
            </a:r>
            <a:r>
              <a:rPr lang="en-US" altLang="zh-CN" dirty="0"/>
              <a:t>al.2023</a:t>
            </a:r>
            <a:r>
              <a:rPr lang="zh-CN" altLang="en-US" dirty="0"/>
              <a:t> </a:t>
            </a:r>
            <a:r>
              <a:rPr lang="en-US" altLang="zh-CN" dirty="0"/>
              <a:t>ASCO</a:t>
            </a:r>
            <a:r>
              <a:rPr lang="zh-CN" altLang="en-US" dirty="0"/>
              <a:t> </a:t>
            </a:r>
            <a:r>
              <a:rPr lang="en-US" altLang="zh-CN" dirty="0"/>
              <a:t>Abstract 4000</a:t>
            </a:r>
            <a:endParaRPr lang="zh-CN" altLang="en-US" dirty="0"/>
          </a:p>
        </p:txBody>
      </p:sp>
      <p:pic>
        <p:nvPicPr>
          <p:cNvPr id="6" name="图片 5">
            <a:extLst>
              <a:ext uri="{FF2B5EF4-FFF2-40B4-BE49-F238E27FC236}">
                <a16:creationId xmlns:a16="http://schemas.microsoft.com/office/drawing/2014/main" id="{110D1086-5FEA-8192-4F3C-3DAD2B3C9CE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134725" y="763794"/>
            <a:ext cx="7486795" cy="5686923"/>
          </a:xfrm>
          <a:prstGeom prst="rect">
            <a:avLst/>
          </a:prstGeom>
        </p:spPr>
      </p:pic>
    </p:spTree>
    <p:extLst>
      <p:ext uri="{BB962C8B-B14F-4D97-AF65-F5344CB8AC3E}">
        <p14:creationId xmlns:p14="http://schemas.microsoft.com/office/powerpoint/2010/main" val="5769919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BD501360-4A02-F041-4F40-E754C4BDA0FA}"/>
              </a:ext>
            </a:extLst>
          </p:cNvPr>
          <p:cNvSpPr>
            <a:spLocks noGrp="1"/>
          </p:cNvSpPr>
          <p:nvPr>
            <p:ph type="body" sz="quarter" idx="10"/>
          </p:nvPr>
        </p:nvSpPr>
        <p:spPr/>
        <p:txBody>
          <a:bodyPr/>
          <a:lstStyle/>
          <a:p>
            <a:r>
              <a:rPr lang="zh-CN" altLang="en-US" dirty="0"/>
              <a:t>次要终点：</a:t>
            </a:r>
            <a:r>
              <a:rPr lang="en-US" altLang="zh-CN" dirty="0"/>
              <a:t>RFS(</a:t>
            </a:r>
            <a:r>
              <a:rPr lang="zh-CN" altLang="en-US" dirty="0"/>
              <a:t>研究者评估</a:t>
            </a:r>
            <a:r>
              <a:rPr lang="en-US" altLang="zh-CN" dirty="0"/>
              <a:t>)</a:t>
            </a:r>
            <a:r>
              <a:rPr lang="zh-CN" altLang="en-US" dirty="0"/>
              <a:t>和</a:t>
            </a:r>
            <a:r>
              <a:rPr lang="en-US" altLang="zh-CN" dirty="0"/>
              <a:t>OS</a:t>
            </a:r>
            <a:endParaRPr lang="zh-CN" altLang="en-US" dirty="0"/>
          </a:p>
        </p:txBody>
      </p:sp>
      <p:sp>
        <p:nvSpPr>
          <p:cNvPr id="3" name="文本占位符 2">
            <a:extLst>
              <a:ext uri="{FF2B5EF4-FFF2-40B4-BE49-F238E27FC236}">
                <a16:creationId xmlns:a16="http://schemas.microsoft.com/office/drawing/2014/main" id="{BF40FD87-5AE2-1900-517D-87B429E7D96C}"/>
              </a:ext>
            </a:extLst>
          </p:cNvPr>
          <p:cNvSpPr>
            <a:spLocks noGrp="1"/>
          </p:cNvSpPr>
          <p:nvPr>
            <p:ph type="body" sz="quarter" idx="11"/>
          </p:nvPr>
        </p:nvSpPr>
        <p:spPr/>
        <p:txBody>
          <a:bodyPr/>
          <a:lstStyle/>
          <a:p>
            <a:r>
              <a:rPr lang="en-US" altLang="zh-CN" dirty="0"/>
              <a:t>Masanori </a:t>
            </a:r>
            <a:r>
              <a:rPr lang="en-US" altLang="zh-CN" dirty="0" err="1"/>
              <a:t>Terashima,et</a:t>
            </a:r>
            <a:r>
              <a:rPr lang="zh-CN" altLang="en-US" dirty="0"/>
              <a:t> </a:t>
            </a:r>
            <a:r>
              <a:rPr lang="en-US" altLang="zh-CN" dirty="0"/>
              <a:t>al.2023</a:t>
            </a:r>
            <a:r>
              <a:rPr lang="zh-CN" altLang="en-US" dirty="0"/>
              <a:t> </a:t>
            </a:r>
            <a:r>
              <a:rPr lang="en-US" altLang="zh-CN" dirty="0"/>
              <a:t>ASCO</a:t>
            </a:r>
            <a:r>
              <a:rPr lang="zh-CN" altLang="en-US" dirty="0"/>
              <a:t> </a:t>
            </a:r>
            <a:r>
              <a:rPr lang="en-US" altLang="zh-CN" dirty="0"/>
              <a:t>Abstract 4000</a:t>
            </a:r>
            <a:endParaRPr lang="zh-CN" altLang="en-US" dirty="0"/>
          </a:p>
        </p:txBody>
      </p:sp>
      <p:pic>
        <p:nvPicPr>
          <p:cNvPr id="6" name="图片 5">
            <a:extLst>
              <a:ext uri="{FF2B5EF4-FFF2-40B4-BE49-F238E27FC236}">
                <a16:creationId xmlns:a16="http://schemas.microsoft.com/office/drawing/2014/main" id="{1C408304-73E3-5684-0D9C-35CB82FB83F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32912" y="1062258"/>
            <a:ext cx="11126175" cy="5084542"/>
          </a:xfrm>
          <a:prstGeom prst="rect">
            <a:avLst/>
          </a:prstGeom>
        </p:spPr>
      </p:pic>
    </p:spTree>
    <p:extLst>
      <p:ext uri="{BB962C8B-B14F-4D97-AF65-F5344CB8AC3E}">
        <p14:creationId xmlns:p14="http://schemas.microsoft.com/office/powerpoint/2010/main" val="30174358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D0787699-A527-24BE-FAEF-BC9FABCFC68B}"/>
              </a:ext>
            </a:extLst>
          </p:cNvPr>
          <p:cNvSpPr>
            <a:spLocks noGrp="1"/>
          </p:cNvSpPr>
          <p:nvPr>
            <p:ph type="body" sz="quarter" idx="10"/>
          </p:nvPr>
        </p:nvSpPr>
        <p:spPr/>
        <p:txBody>
          <a:bodyPr/>
          <a:lstStyle/>
          <a:p>
            <a:r>
              <a:rPr lang="zh-CN" altLang="en-US" dirty="0"/>
              <a:t>安全性汇总</a:t>
            </a:r>
          </a:p>
        </p:txBody>
      </p:sp>
      <p:sp>
        <p:nvSpPr>
          <p:cNvPr id="3" name="文本占位符 2">
            <a:extLst>
              <a:ext uri="{FF2B5EF4-FFF2-40B4-BE49-F238E27FC236}">
                <a16:creationId xmlns:a16="http://schemas.microsoft.com/office/drawing/2014/main" id="{B11B54D2-EDFA-F247-AB47-6085236C934F}"/>
              </a:ext>
            </a:extLst>
          </p:cNvPr>
          <p:cNvSpPr>
            <a:spLocks noGrp="1"/>
          </p:cNvSpPr>
          <p:nvPr>
            <p:ph type="body" sz="quarter" idx="11"/>
          </p:nvPr>
        </p:nvSpPr>
        <p:spPr/>
        <p:txBody>
          <a:bodyPr/>
          <a:lstStyle/>
          <a:p>
            <a:r>
              <a:rPr lang="en-US" altLang="zh-CN" dirty="0"/>
              <a:t>Masanori </a:t>
            </a:r>
            <a:r>
              <a:rPr lang="en-US" altLang="zh-CN" dirty="0" err="1"/>
              <a:t>Terashima,et</a:t>
            </a:r>
            <a:r>
              <a:rPr lang="zh-CN" altLang="en-US" dirty="0"/>
              <a:t> </a:t>
            </a:r>
            <a:r>
              <a:rPr lang="en-US" altLang="zh-CN" dirty="0"/>
              <a:t>al.2023</a:t>
            </a:r>
            <a:r>
              <a:rPr lang="zh-CN" altLang="en-US" dirty="0"/>
              <a:t> </a:t>
            </a:r>
            <a:r>
              <a:rPr lang="en-US" altLang="zh-CN" dirty="0"/>
              <a:t>ASCO</a:t>
            </a:r>
            <a:r>
              <a:rPr lang="zh-CN" altLang="en-US" dirty="0"/>
              <a:t> </a:t>
            </a:r>
            <a:r>
              <a:rPr lang="en-US" altLang="zh-CN" dirty="0"/>
              <a:t>Abstract 4000</a:t>
            </a:r>
            <a:endParaRPr lang="zh-CN" altLang="en-US" dirty="0"/>
          </a:p>
        </p:txBody>
      </p:sp>
      <p:pic>
        <p:nvPicPr>
          <p:cNvPr id="6" name="图片 5">
            <a:extLst>
              <a:ext uri="{FF2B5EF4-FFF2-40B4-BE49-F238E27FC236}">
                <a16:creationId xmlns:a16="http://schemas.microsoft.com/office/drawing/2014/main" id="{EB7A8F49-8BAA-49E6-8892-88B10D4BB44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63990" y="1071151"/>
            <a:ext cx="11152090" cy="5182602"/>
          </a:xfrm>
          <a:prstGeom prst="rect">
            <a:avLst/>
          </a:prstGeom>
        </p:spPr>
      </p:pic>
    </p:spTree>
    <p:extLst>
      <p:ext uri="{BB962C8B-B14F-4D97-AF65-F5344CB8AC3E}">
        <p14:creationId xmlns:p14="http://schemas.microsoft.com/office/powerpoint/2010/main" val="50696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23FF7917-4C3C-FAB2-D2BC-DC485CFCB1B8}"/>
              </a:ext>
            </a:extLst>
          </p:cNvPr>
          <p:cNvSpPr>
            <a:spLocks noGrp="1"/>
          </p:cNvSpPr>
          <p:nvPr>
            <p:ph type="body" sz="quarter" idx="10"/>
          </p:nvPr>
        </p:nvSpPr>
        <p:spPr/>
        <p:txBody>
          <a:bodyPr/>
          <a:lstStyle/>
          <a:p>
            <a:r>
              <a:rPr lang="zh-CN" altLang="en-US" dirty="0"/>
              <a:t>具有潜在免疫病因的治疗相关</a:t>
            </a:r>
            <a:r>
              <a:rPr lang="en-US" altLang="zh-CN" dirty="0"/>
              <a:t>AEs</a:t>
            </a:r>
            <a:endParaRPr lang="zh-CN" altLang="en-US" dirty="0"/>
          </a:p>
        </p:txBody>
      </p:sp>
      <p:sp>
        <p:nvSpPr>
          <p:cNvPr id="3" name="文本占位符 2">
            <a:extLst>
              <a:ext uri="{FF2B5EF4-FFF2-40B4-BE49-F238E27FC236}">
                <a16:creationId xmlns:a16="http://schemas.microsoft.com/office/drawing/2014/main" id="{09946654-B364-CA4D-E047-1B3C5A8BAF7C}"/>
              </a:ext>
            </a:extLst>
          </p:cNvPr>
          <p:cNvSpPr>
            <a:spLocks noGrp="1"/>
          </p:cNvSpPr>
          <p:nvPr>
            <p:ph type="body" sz="quarter" idx="11"/>
          </p:nvPr>
        </p:nvSpPr>
        <p:spPr/>
        <p:txBody>
          <a:bodyPr/>
          <a:lstStyle/>
          <a:p>
            <a:r>
              <a:rPr lang="en-US" altLang="zh-CN" dirty="0"/>
              <a:t>Masanori </a:t>
            </a:r>
            <a:r>
              <a:rPr lang="en-US" altLang="zh-CN" dirty="0" err="1"/>
              <a:t>Terashima,et</a:t>
            </a:r>
            <a:r>
              <a:rPr lang="zh-CN" altLang="en-US" dirty="0"/>
              <a:t> </a:t>
            </a:r>
            <a:r>
              <a:rPr lang="en-US" altLang="zh-CN" dirty="0"/>
              <a:t>al.2023</a:t>
            </a:r>
            <a:r>
              <a:rPr lang="zh-CN" altLang="en-US" dirty="0"/>
              <a:t> </a:t>
            </a:r>
            <a:r>
              <a:rPr lang="en-US" altLang="zh-CN" dirty="0"/>
              <a:t>ASCO</a:t>
            </a:r>
            <a:r>
              <a:rPr lang="zh-CN" altLang="en-US" dirty="0"/>
              <a:t> </a:t>
            </a:r>
            <a:r>
              <a:rPr lang="en-US" altLang="zh-CN" dirty="0"/>
              <a:t>Abstract 4000</a:t>
            </a:r>
            <a:endParaRPr lang="zh-CN" altLang="en-US" dirty="0"/>
          </a:p>
        </p:txBody>
      </p:sp>
      <p:pic>
        <p:nvPicPr>
          <p:cNvPr id="6" name="图片 5">
            <a:extLst>
              <a:ext uri="{FF2B5EF4-FFF2-40B4-BE49-F238E27FC236}">
                <a16:creationId xmlns:a16="http://schemas.microsoft.com/office/drawing/2014/main" id="{61C8DD5D-6937-D725-9AD1-74A4B260B202}"/>
              </a:ext>
            </a:extLst>
          </p:cNvPr>
          <p:cNvPicPr>
            <a:picLocks noChangeAspect="1"/>
          </p:cNvPicPr>
          <p:nvPr/>
        </p:nvPicPr>
        <p:blipFill>
          <a:blip r:embed="rId2"/>
          <a:stretch>
            <a:fillRect/>
          </a:stretch>
        </p:blipFill>
        <p:spPr>
          <a:xfrm>
            <a:off x="801425" y="1218610"/>
            <a:ext cx="10589149" cy="3841069"/>
          </a:xfrm>
          <a:prstGeom prst="rect">
            <a:avLst/>
          </a:prstGeom>
        </p:spPr>
      </p:pic>
    </p:spTree>
    <p:extLst>
      <p:ext uri="{BB962C8B-B14F-4D97-AF65-F5344CB8AC3E}">
        <p14:creationId xmlns:p14="http://schemas.microsoft.com/office/powerpoint/2010/main" val="12056632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9BA9F229-DDFD-873D-22AF-A1A38F26EE0A}"/>
              </a:ext>
            </a:extLst>
          </p:cNvPr>
          <p:cNvSpPr>
            <a:spLocks noGrp="1"/>
          </p:cNvSpPr>
          <p:nvPr>
            <p:ph type="body" sz="quarter" idx="10"/>
          </p:nvPr>
        </p:nvSpPr>
        <p:spPr/>
        <p:txBody>
          <a:bodyPr/>
          <a:lstStyle/>
          <a:p>
            <a:r>
              <a:rPr lang="zh-CN" altLang="en-US" dirty="0"/>
              <a:t>总结</a:t>
            </a:r>
          </a:p>
        </p:txBody>
      </p:sp>
      <p:sp>
        <p:nvSpPr>
          <p:cNvPr id="3" name="文本占位符 2">
            <a:extLst>
              <a:ext uri="{FF2B5EF4-FFF2-40B4-BE49-F238E27FC236}">
                <a16:creationId xmlns:a16="http://schemas.microsoft.com/office/drawing/2014/main" id="{79A0A06C-0362-55FC-EC8F-B7DD7E4F334F}"/>
              </a:ext>
            </a:extLst>
          </p:cNvPr>
          <p:cNvSpPr>
            <a:spLocks noGrp="1"/>
          </p:cNvSpPr>
          <p:nvPr>
            <p:ph type="body" sz="quarter" idx="11"/>
          </p:nvPr>
        </p:nvSpPr>
        <p:spPr/>
        <p:txBody>
          <a:bodyPr/>
          <a:lstStyle/>
          <a:p>
            <a:r>
              <a:rPr lang="en-US" altLang="zh-CN" dirty="0"/>
              <a:t>Masanori </a:t>
            </a:r>
            <a:r>
              <a:rPr lang="en-US" altLang="zh-CN" dirty="0" err="1"/>
              <a:t>Terashima,et</a:t>
            </a:r>
            <a:r>
              <a:rPr lang="zh-CN" altLang="en-US" dirty="0"/>
              <a:t> </a:t>
            </a:r>
            <a:r>
              <a:rPr lang="en-US" altLang="zh-CN" dirty="0"/>
              <a:t>al.2023</a:t>
            </a:r>
            <a:r>
              <a:rPr lang="zh-CN" altLang="en-US" dirty="0"/>
              <a:t> </a:t>
            </a:r>
            <a:r>
              <a:rPr lang="en-US" altLang="zh-CN" dirty="0"/>
              <a:t>ASCO</a:t>
            </a:r>
            <a:r>
              <a:rPr lang="zh-CN" altLang="en-US" dirty="0"/>
              <a:t> </a:t>
            </a:r>
            <a:r>
              <a:rPr lang="en-US" altLang="zh-CN" dirty="0"/>
              <a:t>Abstract 4000</a:t>
            </a:r>
            <a:endParaRPr lang="zh-CN" altLang="en-US" dirty="0"/>
          </a:p>
        </p:txBody>
      </p:sp>
      <p:sp>
        <p:nvSpPr>
          <p:cNvPr id="4" name="文本占位符 3">
            <a:extLst>
              <a:ext uri="{FF2B5EF4-FFF2-40B4-BE49-F238E27FC236}">
                <a16:creationId xmlns:a16="http://schemas.microsoft.com/office/drawing/2014/main" id="{D9CFDE05-A2D6-BBC9-214A-36F1164D615B}"/>
              </a:ext>
            </a:extLst>
          </p:cNvPr>
          <p:cNvSpPr>
            <a:spLocks noGrp="1"/>
          </p:cNvSpPr>
          <p:nvPr>
            <p:ph type="body" sz="quarter" idx="12"/>
          </p:nvPr>
        </p:nvSpPr>
        <p:spPr/>
        <p:txBody>
          <a:bodyPr/>
          <a:lstStyle/>
          <a:p>
            <a:pPr marL="342900" indent="-342900">
              <a:lnSpc>
                <a:spcPct val="150000"/>
              </a:lnSpc>
              <a:buFont typeface="Arial" panose="020B0604020202020204" pitchFamily="34" charset="0"/>
              <a:buChar char="•"/>
            </a:pPr>
            <a:r>
              <a:rPr lang="en-US" altLang="zh-CN" sz="2400" dirty="0"/>
              <a:t>ATTRACTION-5</a:t>
            </a:r>
            <a:r>
              <a:rPr lang="zh-CN" altLang="en-US" sz="2400" dirty="0"/>
              <a:t>是一项对比了纳武利尤单抗</a:t>
            </a:r>
            <a:r>
              <a:rPr lang="en-US" altLang="zh-CN" sz="2400" dirty="0"/>
              <a:t>+</a:t>
            </a:r>
            <a:r>
              <a:rPr lang="zh-CN" altLang="en-US" sz="2400" dirty="0"/>
              <a:t>化疗和安慰剂</a:t>
            </a:r>
            <a:r>
              <a:rPr lang="en-US" altLang="zh-CN" sz="2400" dirty="0"/>
              <a:t>+</a:t>
            </a:r>
            <a:r>
              <a:rPr lang="zh-CN" altLang="en-US" sz="2400" dirty="0"/>
              <a:t>化疗辅助治疗</a:t>
            </a:r>
            <a:r>
              <a:rPr lang="en-US" altLang="zh-CN" sz="2400" dirty="0"/>
              <a:t>pStage III</a:t>
            </a:r>
            <a:r>
              <a:rPr lang="zh-CN" altLang="en-US" sz="2400" dirty="0"/>
              <a:t>期</a:t>
            </a:r>
            <a:r>
              <a:rPr lang="en-US" altLang="zh-CN" sz="2400" dirty="0"/>
              <a:t>G/GEJ</a:t>
            </a:r>
            <a:r>
              <a:rPr lang="zh-CN" altLang="en-US" sz="2400" dirty="0"/>
              <a:t>癌患者的</a:t>
            </a:r>
            <a:r>
              <a:rPr lang="en-US" altLang="zh-CN" sz="2400" dirty="0"/>
              <a:t>3</a:t>
            </a:r>
            <a:r>
              <a:rPr lang="zh-CN" altLang="en-US" sz="2400" dirty="0"/>
              <a:t>期研究，未达到</a:t>
            </a:r>
            <a:r>
              <a:rPr lang="en-US" altLang="zh-CN" sz="2400" dirty="0"/>
              <a:t>RFS</a:t>
            </a:r>
            <a:r>
              <a:rPr lang="zh-CN" altLang="en-US" sz="2400" dirty="0"/>
              <a:t>的主要研究终点</a:t>
            </a:r>
            <a:endParaRPr lang="en-US" altLang="zh-CN" sz="2400" dirty="0"/>
          </a:p>
          <a:p>
            <a:pPr marL="342900" indent="-342900">
              <a:lnSpc>
                <a:spcPct val="150000"/>
              </a:lnSpc>
              <a:buFont typeface="Arial" panose="020B0604020202020204" pitchFamily="34" charset="0"/>
              <a:buChar char="•"/>
            </a:pPr>
            <a:r>
              <a:rPr lang="zh-CN" altLang="en-US" sz="2400" dirty="0"/>
              <a:t>纳武利尤单抗</a:t>
            </a:r>
            <a:r>
              <a:rPr lang="en-US" altLang="zh-CN" sz="2400" dirty="0"/>
              <a:t>+</a:t>
            </a:r>
            <a:r>
              <a:rPr lang="zh-CN" altLang="en-US" sz="2400" dirty="0"/>
              <a:t>化疗的安全性与已知的纳武利尤单抗联合各种辅助化疗方案的安全性一致</a:t>
            </a:r>
            <a:endParaRPr lang="en-US" altLang="zh-CN" sz="2400" dirty="0"/>
          </a:p>
          <a:p>
            <a:pPr marL="342900" indent="-342900">
              <a:lnSpc>
                <a:spcPct val="150000"/>
              </a:lnSpc>
              <a:buFont typeface="Arial" panose="020B0604020202020204" pitchFamily="34" charset="0"/>
              <a:buChar char="•"/>
            </a:pPr>
            <a:r>
              <a:rPr lang="zh-CN" altLang="en-US" sz="2400"/>
              <a:t>以理解</a:t>
            </a:r>
            <a:r>
              <a:rPr lang="en-US" altLang="zh-CN" sz="2400" dirty="0"/>
              <a:t>ATTRACTION-5</a:t>
            </a:r>
            <a:r>
              <a:rPr lang="zh-CN" altLang="en-US" sz="2400" dirty="0"/>
              <a:t>结果的进一步分析是有必要的，因为在一些亚组中观察到相对获益的结果</a:t>
            </a:r>
            <a:endParaRPr lang="en-US" altLang="zh-CN" sz="2400" dirty="0"/>
          </a:p>
          <a:p>
            <a:endParaRPr lang="zh-CN" altLang="en-US" dirty="0"/>
          </a:p>
        </p:txBody>
      </p:sp>
      <p:pic>
        <p:nvPicPr>
          <p:cNvPr id="5" name="Graphic 4" descr="House with solid fill">
            <a:hlinkClick r:id="rId2" action="ppaction://hlinksldjump"/>
            <a:extLst>
              <a:ext uri="{FF2B5EF4-FFF2-40B4-BE49-F238E27FC236}">
                <a16:creationId xmlns:a16="http://schemas.microsoft.com/office/drawing/2014/main" id="{81346CFF-5ACC-CE50-3C10-1DFDEFEF90CC}"/>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047804" y="5959350"/>
            <a:ext cx="567642" cy="567642"/>
          </a:xfrm>
          <a:prstGeom prst="rect">
            <a:avLst/>
          </a:prstGeom>
        </p:spPr>
      </p:pic>
    </p:spTree>
    <p:extLst>
      <p:ext uri="{BB962C8B-B14F-4D97-AF65-F5344CB8AC3E}">
        <p14:creationId xmlns:p14="http://schemas.microsoft.com/office/powerpoint/2010/main" val="4219638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7FA7AF5-731F-ED2F-CE15-2B0EDA1FBB8D}"/>
              </a:ext>
            </a:extLst>
          </p:cNvPr>
          <p:cNvSpPr>
            <a:spLocks noGrp="1"/>
          </p:cNvSpPr>
          <p:nvPr>
            <p:ph type="title"/>
          </p:nvPr>
        </p:nvSpPr>
        <p:spPr>
          <a:xfrm>
            <a:off x="838200" y="1691640"/>
            <a:ext cx="10515600" cy="1421673"/>
          </a:xfrm>
        </p:spPr>
        <p:txBody>
          <a:bodyPr>
            <a:normAutofit fontScale="90000"/>
          </a:bodyPr>
          <a:lstStyle/>
          <a:p>
            <a:r>
              <a:rPr lang="zh-CN" altLang="en-US" dirty="0"/>
              <a:t>围手术期</a:t>
            </a:r>
            <a:r>
              <a:rPr lang="en-US" altLang="zh-CN" dirty="0"/>
              <a:t>PD-1</a:t>
            </a:r>
            <a:r>
              <a:rPr lang="zh-CN" altLang="en-US" dirty="0"/>
              <a:t>抗体特瑞普利单抗联合</a:t>
            </a:r>
            <a:r>
              <a:rPr lang="en-US" altLang="zh-CN" dirty="0"/>
              <a:t>SOX</a:t>
            </a:r>
            <a:r>
              <a:rPr lang="zh-CN" altLang="en-US" dirty="0"/>
              <a:t>或</a:t>
            </a:r>
            <a:r>
              <a:rPr lang="en-US" altLang="zh-CN" dirty="0"/>
              <a:t>XELOX</a:t>
            </a:r>
            <a:r>
              <a:rPr lang="zh-CN" altLang="en-US" dirty="0"/>
              <a:t>化疗对</a:t>
            </a:r>
            <a:r>
              <a:rPr lang="en-US" altLang="zh-CN" dirty="0"/>
              <a:t>SOX</a:t>
            </a:r>
            <a:r>
              <a:rPr lang="zh-CN" altLang="en-US" dirty="0"/>
              <a:t>或</a:t>
            </a:r>
            <a:r>
              <a:rPr lang="en-US" altLang="zh-CN" dirty="0"/>
              <a:t>XELOX</a:t>
            </a:r>
            <a:r>
              <a:rPr lang="zh-CN" altLang="en-US" dirty="0"/>
              <a:t>单独治疗局部晚期胃癌或胃食管交界处癌：前瞻性、随机、开放标签、</a:t>
            </a:r>
            <a:r>
              <a:rPr lang="en-US" altLang="zh-CN" dirty="0"/>
              <a:t>II </a:t>
            </a:r>
            <a:r>
              <a:rPr lang="zh-CN" altLang="en-US" dirty="0"/>
              <a:t>期试验的结果</a:t>
            </a:r>
          </a:p>
        </p:txBody>
      </p:sp>
      <p:sp>
        <p:nvSpPr>
          <p:cNvPr id="3" name="文本占位符 2">
            <a:extLst>
              <a:ext uri="{FF2B5EF4-FFF2-40B4-BE49-F238E27FC236}">
                <a16:creationId xmlns:a16="http://schemas.microsoft.com/office/drawing/2014/main" id="{E985E624-1F9B-BBF9-A1A1-2ACCA2B35963}"/>
              </a:ext>
            </a:extLst>
          </p:cNvPr>
          <p:cNvSpPr>
            <a:spLocks noGrp="1"/>
          </p:cNvSpPr>
          <p:nvPr>
            <p:ph type="body" sz="quarter" idx="10"/>
          </p:nvPr>
        </p:nvSpPr>
        <p:spPr/>
        <p:txBody>
          <a:bodyPr/>
          <a:lstStyle/>
          <a:p>
            <a:r>
              <a:rPr lang="en-US" altLang="zh-CN" sz="1600" dirty="0" err="1"/>
              <a:t>Shuqiang</a:t>
            </a:r>
            <a:r>
              <a:rPr lang="en-US" altLang="zh-CN" sz="1600" dirty="0"/>
              <a:t> Yuan, Run-Cong </a:t>
            </a:r>
            <a:r>
              <a:rPr lang="en-US" altLang="zh-CN" sz="1600" dirty="0" err="1"/>
              <a:t>Nie</a:t>
            </a:r>
            <a:r>
              <a:rPr lang="en-US" altLang="zh-CN" sz="1600" dirty="0"/>
              <a:t>, Ying Jin, Cheng-</a:t>
            </a:r>
            <a:r>
              <a:rPr lang="en-US" altLang="zh-CN" sz="1600" dirty="0" err="1"/>
              <a:t>cai</a:t>
            </a:r>
            <a:r>
              <a:rPr lang="en-US" altLang="zh-CN" sz="1600" dirty="0"/>
              <a:t> Liang, Rui Jian, Yuan-fang Li, </a:t>
            </a:r>
            <a:r>
              <a:rPr lang="en-US" altLang="zh-CN" sz="1600" dirty="0" err="1"/>
              <a:t>Haibo</a:t>
            </a:r>
            <a:r>
              <a:rPr lang="en-US" altLang="zh-CN" sz="1600" dirty="0"/>
              <a:t> </a:t>
            </a:r>
            <a:r>
              <a:rPr lang="en-US" altLang="zh-CN" sz="1600" dirty="0" err="1"/>
              <a:t>Qiu</a:t>
            </a:r>
            <a:r>
              <a:rPr lang="en-US" altLang="zh-CN" sz="1600" dirty="0"/>
              <a:t>, Wei Wang, Shi Chen, Dong-sheng Zhang, Chun-</a:t>
            </a:r>
            <a:r>
              <a:rPr lang="en-US" altLang="zh-CN" sz="1600" dirty="0" err="1"/>
              <a:t>yu</a:t>
            </a:r>
            <a:r>
              <a:rPr lang="en-US" altLang="zh-CN" sz="1600" dirty="0"/>
              <a:t> Huang, Yi-</a:t>
            </a:r>
            <a:r>
              <a:rPr lang="en-US" altLang="zh-CN" sz="1600" dirty="0" err="1"/>
              <a:t>hong</a:t>
            </a:r>
            <a:r>
              <a:rPr lang="en-US" altLang="zh-CN" sz="1600" dirty="0"/>
              <a:t> Ling, </a:t>
            </a:r>
            <a:r>
              <a:rPr lang="en-US" altLang="zh-CN" sz="1600" dirty="0" err="1"/>
              <a:t>Qiu-xia</a:t>
            </a:r>
            <a:r>
              <a:rPr lang="en-US" altLang="zh-CN" sz="1600" dirty="0"/>
              <a:t> Yang, Zi-Xian Wang, Wen-long Guan, Ying-</a:t>
            </a:r>
            <a:r>
              <a:rPr lang="en-US" altLang="zh-CN" sz="1600" dirty="0" err="1"/>
              <a:t>bo</a:t>
            </a:r>
            <a:r>
              <a:rPr lang="en-US" altLang="zh-CN" sz="1600" dirty="0"/>
              <a:t> Chen, Xiao-</a:t>
            </a:r>
            <a:r>
              <a:rPr lang="en-US" altLang="zh-CN" sz="1600" dirty="0" err="1"/>
              <a:t>wei</a:t>
            </a:r>
            <a:r>
              <a:rPr lang="en-US" altLang="zh-CN" sz="1600" dirty="0"/>
              <a:t> Sun, Zhi-</a:t>
            </a:r>
            <a:r>
              <a:rPr lang="en-US" altLang="zh-CN" sz="1600" dirty="0" err="1"/>
              <a:t>wei</a:t>
            </a:r>
            <a:r>
              <a:rPr lang="en-US" altLang="zh-CN" sz="1600" dirty="0"/>
              <a:t> Zhou, Feng Wang, Rui-Hua Xu</a:t>
            </a:r>
            <a:endParaRPr lang="zh-CN" altLang="en-US" sz="1600" dirty="0"/>
          </a:p>
        </p:txBody>
      </p:sp>
      <p:sp>
        <p:nvSpPr>
          <p:cNvPr id="4" name="文本占位符 3">
            <a:extLst>
              <a:ext uri="{FF2B5EF4-FFF2-40B4-BE49-F238E27FC236}">
                <a16:creationId xmlns:a16="http://schemas.microsoft.com/office/drawing/2014/main" id="{639FC6EE-1CD6-1415-8A7A-920A66720BF6}"/>
              </a:ext>
            </a:extLst>
          </p:cNvPr>
          <p:cNvSpPr>
            <a:spLocks noGrp="1"/>
          </p:cNvSpPr>
          <p:nvPr>
            <p:ph type="body" sz="quarter" idx="11"/>
          </p:nvPr>
        </p:nvSpPr>
        <p:spPr/>
        <p:txBody>
          <a:bodyPr/>
          <a:lstStyle/>
          <a:p>
            <a:r>
              <a:rPr lang="en-US" altLang="zh-CN" dirty="0"/>
              <a:t>Abstract 4001-Oral session</a:t>
            </a:r>
            <a:endParaRPr lang="zh-CN" altLang="en-US" dirty="0"/>
          </a:p>
        </p:txBody>
      </p:sp>
    </p:spTree>
    <p:extLst>
      <p:ext uri="{BB962C8B-B14F-4D97-AF65-F5344CB8AC3E}">
        <p14:creationId xmlns:p14="http://schemas.microsoft.com/office/powerpoint/2010/main" val="36121240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介绍</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en-US" altLang="zh-CN" dirty="0" err="1"/>
              <a:t>Shuqiang</a:t>
            </a:r>
            <a:r>
              <a:rPr lang="en-US" altLang="zh-CN" dirty="0"/>
              <a:t> </a:t>
            </a:r>
            <a:r>
              <a:rPr lang="en-US" altLang="zh-CN" dirty="0" err="1"/>
              <a:t>Yuan,et</a:t>
            </a:r>
            <a:r>
              <a:rPr lang="zh-CN" altLang="en-US" dirty="0"/>
              <a:t> </a:t>
            </a:r>
            <a:r>
              <a:rPr lang="en-US" altLang="zh-CN" dirty="0"/>
              <a:t>al.2023</a:t>
            </a:r>
            <a:r>
              <a:rPr lang="zh-CN" altLang="en-US" dirty="0"/>
              <a:t> </a:t>
            </a:r>
            <a:r>
              <a:rPr lang="en-US" altLang="zh-CN" dirty="0"/>
              <a:t>ASCO</a:t>
            </a:r>
            <a:r>
              <a:rPr lang="zh-CN" altLang="en-US" dirty="0"/>
              <a:t> </a:t>
            </a:r>
            <a:r>
              <a:rPr lang="en-US" altLang="zh-CN" dirty="0"/>
              <a:t>Abstract</a:t>
            </a:r>
            <a:r>
              <a:rPr lang="zh-CN" altLang="en-US" dirty="0"/>
              <a:t> </a:t>
            </a:r>
            <a:r>
              <a:rPr lang="en-US" altLang="zh-CN" dirty="0"/>
              <a:t>4001</a:t>
            </a:r>
            <a:endParaRPr lang="zh-CN" altLang="en-US" dirty="0"/>
          </a:p>
        </p:txBody>
      </p:sp>
      <p:sp>
        <p:nvSpPr>
          <p:cNvPr id="4" name="文本占位符 3">
            <a:extLst>
              <a:ext uri="{FF2B5EF4-FFF2-40B4-BE49-F238E27FC236}">
                <a16:creationId xmlns:a16="http://schemas.microsoft.com/office/drawing/2014/main" id="{46F2D972-3489-7B83-96F7-D0A44F9C6259}"/>
              </a:ext>
            </a:extLst>
          </p:cNvPr>
          <p:cNvSpPr>
            <a:spLocks noGrp="1"/>
          </p:cNvSpPr>
          <p:nvPr>
            <p:ph type="body" sz="quarter" idx="12"/>
          </p:nvPr>
        </p:nvSpPr>
        <p:spPr/>
        <p:txBody>
          <a:bodyPr/>
          <a:lstStyle/>
          <a:p>
            <a:pPr marL="342900" indent="-342900">
              <a:lnSpc>
                <a:spcPct val="150000"/>
              </a:lnSpc>
              <a:buFont typeface="Arial" panose="020B0604020202020204" pitchFamily="34" charset="0"/>
              <a:buChar char="•"/>
            </a:pPr>
            <a:r>
              <a:rPr lang="zh-CN" altLang="en-US" dirty="0"/>
              <a:t>围手术化疗是胃和胃食管交界处癌的标准治疗（</a:t>
            </a:r>
            <a:r>
              <a:rPr lang="en-US" altLang="zh-CN" dirty="0"/>
              <a:t>FLOT4/RESOLVE</a:t>
            </a:r>
            <a:r>
              <a:rPr lang="zh-CN" altLang="en-US" dirty="0"/>
              <a:t>研究）</a:t>
            </a:r>
            <a:r>
              <a:rPr lang="en-US" altLang="zh-CN" baseline="30000" dirty="0"/>
              <a:t>1-2</a:t>
            </a:r>
          </a:p>
          <a:p>
            <a:pPr marL="342900" indent="-342900">
              <a:lnSpc>
                <a:spcPct val="150000"/>
              </a:lnSpc>
              <a:buFont typeface="Arial" panose="020B0604020202020204" pitchFamily="34" charset="0"/>
              <a:buChar char="•"/>
            </a:pPr>
            <a:r>
              <a:rPr lang="zh-CN" altLang="en-US" dirty="0"/>
              <a:t>然而，局部晚期胃癌的预后仍不尽人意</a:t>
            </a:r>
            <a:endParaRPr lang="en-US" altLang="zh-CN" dirty="0"/>
          </a:p>
          <a:p>
            <a:pPr marL="342900" indent="-342900">
              <a:lnSpc>
                <a:spcPct val="150000"/>
              </a:lnSpc>
              <a:buFont typeface="Arial" panose="020B0604020202020204" pitchFamily="34" charset="0"/>
              <a:buChar char="•"/>
            </a:pPr>
            <a:r>
              <a:rPr lang="zh-CN" altLang="en-US" dirty="0"/>
              <a:t>在晚期或转移性胃和胃食管交界处癌中，标准一线化疗联合抗</a:t>
            </a:r>
            <a:r>
              <a:rPr lang="en-US" altLang="zh-CN" dirty="0"/>
              <a:t>PD-1/PD-L1</a:t>
            </a:r>
            <a:r>
              <a:rPr lang="zh-CN" altLang="en-US" dirty="0"/>
              <a:t>显示出更长的生存期</a:t>
            </a:r>
            <a:r>
              <a:rPr lang="en-US" altLang="zh-CN" baseline="30000" dirty="0"/>
              <a:t>3-4</a:t>
            </a:r>
          </a:p>
          <a:p>
            <a:pPr marL="342900" indent="-342900">
              <a:lnSpc>
                <a:spcPct val="150000"/>
              </a:lnSpc>
              <a:buFont typeface="Arial" panose="020B0604020202020204" pitchFamily="34" charset="0"/>
              <a:buChar char="•"/>
            </a:pPr>
            <a:r>
              <a:rPr lang="zh-CN" altLang="en-US" dirty="0"/>
              <a:t>我们展示在局部晚期胃癌患者围手术期化疗（</a:t>
            </a:r>
            <a:r>
              <a:rPr lang="en-US" altLang="zh-CN" dirty="0"/>
              <a:t>SOX/XELOX</a:t>
            </a:r>
            <a:r>
              <a:rPr lang="zh-CN" altLang="en-US" dirty="0"/>
              <a:t>）中添加</a:t>
            </a:r>
            <a:r>
              <a:rPr lang="en-US" altLang="zh-CN" dirty="0"/>
              <a:t>PD-1</a:t>
            </a:r>
            <a:r>
              <a:rPr lang="zh-CN" altLang="en-US" dirty="0"/>
              <a:t>抑制剂特瑞普利单抗的结果</a:t>
            </a:r>
            <a:endParaRPr lang="en-US" altLang="zh-CN" dirty="0"/>
          </a:p>
          <a:p>
            <a:endParaRPr lang="zh-CN" altLang="en-US" dirty="0"/>
          </a:p>
        </p:txBody>
      </p:sp>
      <p:sp>
        <p:nvSpPr>
          <p:cNvPr id="5" name="文本占位符 2">
            <a:extLst>
              <a:ext uri="{FF2B5EF4-FFF2-40B4-BE49-F238E27FC236}">
                <a16:creationId xmlns:a16="http://schemas.microsoft.com/office/drawing/2014/main" id="{DC8B8C39-A2CD-614D-0D01-AA5D7D12102F}"/>
              </a:ext>
            </a:extLst>
          </p:cNvPr>
          <p:cNvSpPr txBox="1">
            <a:spLocks/>
          </p:cNvSpPr>
          <p:nvPr/>
        </p:nvSpPr>
        <p:spPr>
          <a:xfrm>
            <a:off x="167095" y="6205339"/>
            <a:ext cx="7504943"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tx1"/>
                </a:solidFill>
                <a:latin typeface="+mn-lt"/>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a:ln>
                  <a:noFill/>
                </a:ln>
                <a:solidFill>
                  <a:prstClr val="black"/>
                </a:solidFill>
                <a:effectLst/>
                <a:uLnTx/>
                <a:uFillTx/>
                <a:latin typeface="Arial"/>
                <a:ea typeface="微软雅黑" panose="020B0503020204020204" pitchFamily="34" charset="-122"/>
                <a:cs typeface="Calibri" panose="020F0502020204030204" pitchFamily="34" charset="0"/>
              </a:rPr>
              <a:t>1.AI-Batran et </a:t>
            </a:r>
            <a:r>
              <a:rPr kumimoji="0" lang="en-US" altLang="zh-CN" sz="1000" b="0" i="0" u="none" strike="noStrike" kern="1200" cap="none" spc="0" normalizeH="0" baseline="0" noProof="0" dirty="0" err="1">
                <a:ln>
                  <a:noFill/>
                </a:ln>
                <a:solidFill>
                  <a:prstClr val="black"/>
                </a:solidFill>
                <a:effectLst/>
                <a:uLnTx/>
                <a:uFillTx/>
                <a:latin typeface="Arial"/>
                <a:ea typeface="微软雅黑" panose="020B0503020204020204" pitchFamily="34" charset="-122"/>
                <a:cs typeface="Calibri" panose="020F0502020204030204" pitchFamily="34" charset="0"/>
              </a:rPr>
              <a:t>al.Lancet</a:t>
            </a:r>
            <a:r>
              <a:rPr kumimoji="0" lang="en-US" altLang="zh-CN" sz="1000" b="0" i="0" u="none" strike="noStrike" kern="1200" cap="none" spc="0" normalizeH="0" baseline="0" noProof="0" dirty="0">
                <a:ln>
                  <a:noFill/>
                </a:ln>
                <a:solidFill>
                  <a:prstClr val="black"/>
                </a:solidFill>
                <a:effectLst/>
                <a:uLnTx/>
                <a:uFillTx/>
                <a:latin typeface="Arial"/>
                <a:ea typeface="微软雅黑" panose="020B0503020204020204" pitchFamily="34" charset="-122"/>
                <a:cs typeface="Calibri" panose="020F0502020204030204" pitchFamily="34" charset="0"/>
              </a:rPr>
              <a:t> 2019; 2.Zhang et </a:t>
            </a:r>
            <a:r>
              <a:rPr kumimoji="0" lang="en-US" altLang="zh-CN" sz="1000" b="0" i="0" u="none" strike="noStrike" kern="1200" cap="none" spc="0" normalizeH="0" baseline="0" noProof="0" dirty="0" err="1">
                <a:ln>
                  <a:noFill/>
                </a:ln>
                <a:solidFill>
                  <a:prstClr val="black"/>
                </a:solidFill>
                <a:effectLst/>
                <a:uLnTx/>
                <a:uFillTx/>
                <a:latin typeface="Arial"/>
                <a:ea typeface="微软雅黑" panose="020B0503020204020204" pitchFamily="34" charset="-122"/>
                <a:cs typeface="Calibri" panose="020F0502020204030204" pitchFamily="34" charset="0"/>
              </a:rPr>
              <a:t>al.Lancet</a:t>
            </a:r>
            <a:r>
              <a:rPr kumimoji="0" lang="en-US" altLang="zh-CN" sz="1000" b="0" i="0" u="none" strike="noStrike" kern="1200" cap="none" spc="0" normalizeH="0" baseline="0" noProof="0" dirty="0">
                <a:ln>
                  <a:noFill/>
                </a:ln>
                <a:solidFill>
                  <a:prstClr val="black"/>
                </a:solidFill>
                <a:effectLst/>
                <a:uLnTx/>
                <a:uFillTx/>
                <a:latin typeface="Arial"/>
                <a:ea typeface="微软雅黑" panose="020B0503020204020204" pitchFamily="34" charset="-122"/>
                <a:cs typeface="Calibri" panose="020F0502020204030204" pitchFamily="34" charset="0"/>
              </a:rPr>
              <a:t> Oncol 2021;3.Janjigian et </a:t>
            </a:r>
            <a:r>
              <a:rPr kumimoji="0" lang="en-US" altLang="zh-CN" sz="1000" b="0" i="0" u="none" strike="noStrike" kern="1200" cap="none" spc="0" normalizeH="0" baseline="0" noProof="0" dirty="0" err="1">
                <a:ln>
                  <a:noFill/>
                </a:ln>
                <a:solidFill>
                  <a:prstClr val="black"/>
                </a:solidFill>
                <a:effectLst/>
                <a:uLnTx/>
                <a:uFillTx/>
                <a:latin typeface="Arial"/>
                <a:ea typeface="微软雅黑" panose="020B0503020204020204" pitchFamily="34" charset="-122"/>
                <a:cs typeface="Calibri" panose="020F0502020204030204" pitchFamily="34" charset="0"/>
              </a:rPr>
              <a:t>al.Lancet</a:t>
            </a:r>
            <a:r>
              <a:rPr kumimoji="0" lang="en-US" altLang="zh-CN" sz="1000" b="0" i="0" u="none" strike="noStrike" kern="1200" cap="none" spc="0" normalizeH="0" baseline="0" noProof="0" dirty="0">
                <a:ln>
                  <a:noFill/>
                </a:ln>
                <a:solidFill>
                  <a:prstClr val="black"/>
                </a:solidFill>
                <a:effectLst/>
                <a:uLnTx/>
                <a:uFillTx/>
                <a:latin typeface="Arial"/>
                <a:ea typeface="微软雅黑" panose="020B0503020204020204" pitchFamily="34" charset="-122"/>
                <a:cs typeface="Calibri" panose="020F0502020204030204" pitchFamily="34" charset="0"/>
              </a:rPr>
              <a:t> 2021;4.Kang et </a:t>
            </a:r>
            <a:r>
              <a:rPr kumimoji="0" lang="en-US" altLang="zh-CN" sz="1000" b="0" i="0" u="none" strike="noStrike" kern="1200" cap="none" spc="0" normalizeH="0" baseline="0" noProof="0" dirty="0" err="1">
                <a:ln>
                  <a:noFill/>
                </a:ln>
                <a:solidFill>
                  <a:prstClr val="black"/>
                </a:solidFill>
                <a:effectLst/>
                <a:uLnTx/>
                <a:uFillTx/>
                <a:latin typeface="Arial"/>
                <a:ea typeface="微软雅黑" panose="020B0503020204020204" pitchFamily="34" charset="-122"/>
                <a:cs typeface="Calibri" panose="020F0502020204030204" pitchFamily="34" charset="0"/>
              </a:rPr>
              <a:t>al,Lancet</a:t>
            </a:r>
            <a:r>
              <a:rPr kumimoji="0" lang="zh-CN" altLang="en-US" sz="1000" b="0" i="0" u="none" strike="noStrike" kern="1200" cap="none" spc="0" normalizeH="0" baseline="0" noProof="0" dirty="0">
                <a:ln>
                  <a:noFill/>
                </a:ln>
                <a:solidFill>
                  <a:prstClr val="black"/>
                </a:solidFill>
                <a:effectLst/>
                <a:uLnTx/>
                <a:uFillTx/>
                <a:latin typeface="Arial"/>
                <a:ea typeface="微软雅黑" panose="020B0503020204020204" pitchFamily="34" charset="-122"/>
                <a:cs typeface="Calibri" panose="020F0502020204030204" pitchFamily="34" charset="0"/>
              </a:rPr>
              <a:t> </a:t>
            </a:r>
            <a:r>
              <a:rPr kumimoji="0" lang="en-US" altLang="zh-CN" sz="1000" b="0" i="0" u="none" strike="noStrike" kern="1200" cap="none" spc="0" normalizeH="0" baseline="0" noProof="0" dirty="0">
                <a:ln>
                  <a:noFill/>
                </a:ln>
                <a:solidFill>
                  <a:prstClr val="black"/>
                </a:solidFill>
                <a:effectLst/>
                <a:uLnTx/>
                <a:uFillTx/>
                <a:latin typeface="Arial"/>
                <a:ea typeface="微软雅黑" panose="020B0503020204020204" pitchFamily="34" charset="-122"/>
                <a:cs typeface="Calibri" panose="020F0502020204030204" pitchFamily="34" charset="0"/>
              </a:rPr>
              <a:t>Oncol</a:t>
            </a:r>
            <a:r>
              <a:rPr kumimoji="0" lang="zh-CN" altLang="en-US" sz="1000" b="0" i="0" u="none" strike="noStrike" kern="1200" cap="none" spc="0" normalizeH="0" baseline="0" noProof="0" dirty="0">
                <a:ln>
                  <a:noFill/>
                </a:ln>
                <a:solidFill>
                  <a:prstClr val="black"/>
                </a:solidFill>
                <a:effectLst/>
                <a:uLnTx/>
                <a:uFillTx/>
                <a:latin typeface="Arial"/>
                <a:ea typeface="微软雅黑" panose="020B0503020204020204" pitchFamily="34" charset="-122"/>
                <a:cs typeface="Calibri" panose="020F0502020204030204" pitchFamily="34" charset="0"/>
              </a:rPr>
              <a:t> </a:t>
            </a:r>
            <a:r>
              <a:rPr kumimoji="0" lang="en-US" altLang="zh-CN" sz="1000" b="0" i="0" u="none" strike="noStrike" kern="1200" cap="none" spc="0" normalizeH="0" baseline="0" noProof="0" dirty="0">
                <a:ln>
                  <a:noFill/>
                </a:ln>
                <a:solidFill>
                  <a:prstClr val="black"/>
                </a:solidFill>
                <a:effectLst/>
                <a:uLnTx/>
                <a:uFillTx/>
                <a:latin typeface="Arial"/>
                <a:ea typeface="微软雅黑" panose="020B0503020204020204" pitchFamily="34" charset="-122"/>
                <a:cs typeface="Calibri" panose="020F0502020204030204" pitchFamily="34" charset="0"/>
              </a:rPr>
              <a:t>2022</a:t>
            </a:r>
          </a:p>
        </p:txBody>
      </p:sp>
    </p:spTree>
    <p:extLst>
      <p:ext uri="{BB962C8B-B14F-4D97-AF65-F5344CB8AC3E}">
        <p14:creationId xmlns:p14="http://schemas.microsoft.com/office/powerpoint/2010/main" val="38778223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AE7F27BE-57ED-C74F-8427-FEA0BBAFECC2}"/>
              </a:ext>
            </a:extLst>
          </p:cNvPr>
          <p:cNvSpPr>
            <a:spLocks noGrp="1"/>
          </p:cNvSpPr>
          <p:nvPr>
            <p:ph type="body" sz="quarter" idx="10"/>
          </p:nvPr>
        </p:nvSpPr>
        <p:spPr/>
        <p:txBody>
          <a:bodyPr/>
          <a:lstStyle/>
          <a:p>
            <a:r>
              <a:rPr lang="zh-CN" altLang="en-US" dirty="0"/>
              <a:t>研究设计</a:t>
            </a:r>
          </a:p>
        </p:txBody>
      </p:sp>
      <p:sp>
        <p:nvSpPr>
          <p:cNvPr id="4" name="文本占位符 3">
            <a:extLst>
              <a:ext uri="{FF2B5EF4-FFF2-40B4-BE49-F238E27FC236}">
                <a16:creationId xmlns:a16="http://schemas.microsoft.com/office/drawing/2014/main" id="{4D19D01F-FDCD-C15D-7459-BE83262C93BE}"/>
              </a:ext>
            </a:extLst>
          </p:cNvPr>
          <p:cNvSpPr>
            <a:spLocks noGrp="1"/>
          </p:cNvSpPr>
          <p:nvPr>
            <p:ph type="body" sz="quarter" idx="12"/>
          </p:nvPr>
        </p:nvSpPr>
        <p:spPr>
          <a:xfrm>
            <a:off x="801689" y="1079500"/>
            <a:ext cx="10185626" cy="403911"/>
          </a:xfrm>
        </p:spPr>
        <p:txBody>
          <a:bodyPr/>
          <a:lstStyle/>
          <a:p>
            <a:r>
              <a:rPr lang="zh-CN" altLang="en-US" dirty="0"/>
              <a:t>一项随机开放标签的</a:t>
            </a:r>
            <a:r>
              <a:rPr lang="en-US" altLang="zh-CN" dirty="0"/>
              <a:t>2</a:t>
            </a:r>
            <a:r>
              <a:rPr lang="zh-CN" altLang="en-US" dirty="0"/>
              <a:t>期试验</a:t>
            </a:r>
          </a:p>
        </p:txBody>
      </p:sp>
      <p:sp>
        <p:nvSpPr>
          <p:cNvPr id="5" name="文本占位符 2">
            <a:extLst>
              <a:ext uri="{FF2B5EF4-FFF2-40B4-BE49-F238E27FC236}">
                <a16:creationId xmlns:a16="http://schemas.microsoft.com/office/drawing/2014/main" id="{AD100598-491A-C856-67EB-CA346BA8BF1F}"/>
              </a:ext>
            </a:extLst>
          </p:cNvPr>
          <p:cNvSpPr>
            <a:spLocks noGrp="1"/>
          </p:cNvSpPr>
          <p:nvPr>
            <p:ph type="body" sz="quarter" idx="11"/>
          </p:nvPr>
        </p:nvSpPr>
        <p:spPr>
          <a:xfrm>
            <a:off x="5074376" y="6396990"/>
            <a:ext cx="6818812" cy="329248"/>
          </a:xfrm>
        </p:spPr>
        <p:txBody>
          <a:bodyPr/>
          <a:lstStyle/>
          <a:p>
            <a:r>
              <a:rPr lang="en-US" altLang="zh-CN" dirty="0" err="1"/>
              <a:t>Shuqiang</a:t>
            </a:r>
            <a:r>
              <a:rPr lang="en-US" altLang="zh-CN" dirty="0"/>
              <a:t> </a:t>
            </a:r>
            <a:r>
              <a:rPr lang="en-US" altLang="zh-CN" dirty="0" err="1"/>
              <a:t>Yuan,et</a:t>
            </a:r>
            <a:r>
              <a:rPr lang="zh-CN" altLang="en-US" dirty="0"/>
              <a:t> </a:t>
            </a:r>
            <a:r>
              <a:rPr lang="en-US" altLang="zh-CN" dirty="0"/>
              <a:t>al.2023</a:t>
            </a:r>
            <a:r>
              <a:rPr lang="zh-CN" altLang="en-US" dirty="0"/>
              <a:t> </a:t>
            </a:r>
            <a:r>
              <a:rPr lang="en-US" altLang="zh-CN" dirty="0"/>
              <a:t>ASCO</a:t>
            </a:r>
            <a:r>
              <a:rPr lang="zh-CN" altLang="en-US" dirty="0"/>
              <a:t> </a:t>
            </a:r>
            <a:r>
              <a:rPr lang="en-US" altLang="zh-CN" dirty="0"/>
              <a:t>Abstract</a:t>
            </a:r>
            <a:r>
              <a:rPr lang="zh-CN" altLang="en-US" dirty="0"/>
              <a:t> </a:t>
            </a:r>
            <a:r>
              <a:rPr lang="en-US" altLang="zh-CN" dirty="0"/>
              <a:t>4001</a:t>
            </a:r>
            <a:endParaRPr lang="zh-CN" altLang="en-US" dirty="0"/>
          </a:p>
        </p:txBody>
      </p:sp>
      <p:sp>
        <p:nvSpPr>
          <p:cNvPr id="7" name="矩形 6">
            <a:extLst>
              <a:ext uri="{FF2B5EF4-FFF2-40B4-BE49-F238E27FC236}">
                <a16:creationId xmlns:a16="http://schemas.microsoft.com/office/drawing/2014/main" id="{8A4DE7D8-E665-F483-E599-65A464142AD7}"/>
              </a:ext>
            </a:extLst>
          </p:cNvPr>
          <p:cNvSpPr/>
          <p:nvPr/>
        </p:nvSpPr>
        <p:spPr>
          <a:xfrm>
            <a:off x="3422910" y="1492404"/>
            <a:ext cx="2859315" cy="1043216"/>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white"/>
                </a:solidFill>
                <a:effectLst/>
                <a:uLnTx/>
                <a:uFillTx/>
                <a:latin typeface="Arial"/>
                <a:ea typeface="微软雅黑"/>
                <a:cs typeface="+mn-cs"/>
              </a:rPr>
              <a:t>分层因素：</a:t>
            </a:r>
            <a:endParaRPr kumimoji="0" lang="en-US" altLang="zh-CN" sz="1400" b="1" i="0" u="none" strike="noStrike" kern="1200" cap="none" spc="0" normalizeH="0" baseline="0" noProof="0" dirty="0">
              <a:ln>
                <a:noFill/>
              </a:ln>
              <a:solidFill>
                <a:prstClr val="white"/>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肿瘤部位（胃 </a:t>
            </a:r>
            <a:r>
              <a:rPr kumimoji="0" lang="en-US" altLang="zh-CN" sz="1400" b="0" i="0" u="none" strike="noStrike" kern="1200" cap="none" spc="0" normalizeH="0" baseline="0" noProof="0" dirty="0">
                <a:ln>
                  <a:noFill/>
                </a:ln>
                <a:solidFill>
                  <a:prstClr val="white"/>
                </a:solidFill>
                <a:effectLst/>
                <a:uLnTx/>
                <a:uFillTx/>
                <a:latin typeface="Arial"/>
                <a:ea typeface="微软雅黑"/>
                <a:cs typeface="+mn-cs"/>
              </a:rPr>
              <a:t>vs GEJ</a:t>
            </a: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a:t>
            </a:r>
            <a:endParaRPr kumimoji="0" lang="en-US" altLang="zh-CN" sz="1400" b="0" i="0" u="none" strike="noStrike" kern="1200" cap="none" spc="0" normalizeH="0" baseline="0" noProof="0" dirty="0">
              <a:ln>
                <a:noFill/>
              </a:ln>
              <a:solidFill>
                <a:prstClr val="white"/>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400" b="0" i="0" u="none" strike="noStrike" kern="1200" cap="none" spc="0" normalizeH="0" baseline="0" noProof="0" dirty="0" err="1">
                <a:ln>
                  <a:noFill/>
                </a:ln>
                <a:solidFill>
                  <a:prstClr val="white"/>
                </a:solidFill>
                <a:effectLst/>
                <a:uLnTx/>
                <a:uFillTx/>
                <a:latin typeface="Arial"/>
                <a:ea typeface="微软雅黑"/>
                <a:cs typeface="+mn-cs"/>
              </a:rPr>
              <a:t>Lauren,s</a:t>
            </a: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分型（弥漫型 </a:t>
            </a:r>
            <a:r>
              <a:rPr kumimoji="0" lang="en-US" altLang="zh-CN" sz="1400" b="0" i="0" u="none" strike="noStrike" kern="1200" cap="none" spc="0" normalizeH="0" baseline="0" noProof="0" dirty="0">
                <a:ln>
                  <a:noFill/>
                </a:ln>
                <a:solidFill>
                  <a:prstClr val="white"/>
                </a:solidFill>
                <a:effectLst/>
                <a:uLnTx/>
                <a:uFillTx/>
                <a:latin typeface="Arial"/>
                <a:ea typeface="微软雅黑"/>
                <a:cs typeface="+mn-cs"/>
              </a:rPr>
              <a:t>vs </a:t>
            </a: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肠型</a:t>
            </a:r>
            <a:r>
              <a:rPr kumimoji="0" lang="en-US" altLang="zh-CN" sz="1400" b="0" i="0" u="none" strike="noStrike" kern="1200" cap="none" spc="0" normalizeH="0" baseline="0" noProof="0" dirty="0">
                <a:ln>
                  <a:noFill/>
                </a:ln>
                <a:solidFill>
                  <a:prstClr val="white"/>
                </a:solidFill>
                <a:effectLst/>
                <a:uLnTx/>
                <a:uFillTx/>
                <a:latin typeface="Arial"/>
                <a:ea typeface="微软雅黑"/>
                <a:cs typeface="+mn-cs"/>
              </a:rPr>
              <a:t>/</a:t>
            </a: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混合型）</a:t>
            </a:r>
            <a:endParaRPr kumimoji="0" lang="en-US" altLang="zh-CN" sz="14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9" name="矩形: 圆角 8">
            <a:extLst>
              <a:ext uri="{FF2B5EF4-FFF2-40B4-BE49-F238E27FC236}">
                <a16:creationId xmlns:a16="http://schemas.microsoft.com/office/drawing/2014/main" id="{7A49EE2E-0640-12A4-3753-FFA40333FFE7}"/>
              </a:ext>
            </a:extLst>
          </p:cNvPr>
          <p:cNvSpPr/>
          <p:nvPr/>
        </p:nvSpPr>
        <p:spPr>
          <a:xfrm>
            <a:off x="801689" y="2628197"/>
            <a:ext cx="2859315" cy="2546874"/>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white"/>
                </a:solidFill>
                <a:effectLst/>
                <a:uLnTx/>
                <a:uFillTx/>
                <a:latin typeface="Arial"/>
                <a:ea typeface="微软雅黑"/>
                <a:cs typeface="+mn-cs"/>
              </a:rPr>
              <a:t>主要纳入标准：</a:t>
            </a:r>
            <a:endParaRPr kumimoji="0" lang="en-US" altLang="zh-CN" sz="1600" b="1" i="0" u="none" strike="noStrike" kern="1200" cap="none" spc="0" normalizeH="0" baseline="0" noProof="0" dirty="0">
              <a:ln>
                <a:noFill/>
              </a:ln>
              <a:solidFill>
                <a:prstClr val="white"/>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solidFill>
                <a:effectLst/>
                <a:uLnTx/>
                <a:uFillTx/>
                <a:latin typeface="Arial"/>
                <a:ea typeface="微软雅黑"/>
                <a:cs typeface="+mn-cs"/>
              </a:rPr>
              <a:t>组织学确认为</a:t>
            </a:r>
            <a:r>
              <a:rPr kumimoji="0" lang="en-US" altLang="zh-CN" sz="1600" b="0" i="0" u="none" strike="noStrike" kern="1200" cap="none" spc="0" normalizeH="0" baseline="0" noProof="0" dirty="0">
                <a:ln>
                  <a:noFill/>
                </a:ln>
                <a:solidFill>
                  <a:prstClr val="white"/>
                </a:solidFill>
                <a:effectLst/>
                <a:uLnTx/>
                <a:uFillTx/>
                <a:latin typeface="Arial"/>
                <a:ea typeface="微软雅黑"/>
                <a:cs typeface="+mn-cs"/>
              </a:rPr>
              <a:t>cT3-4aN+M0 </a:t>
            </a:r>
            <a:r>
              <a:rPr kumimoji="0" lang="zh-CN" altLang="en-US" sz="1600" b="0" i="0" u="none" strike="noStrike" kern="1200" cap="none" spc="0" normalizeH="0" baseline="0" noProof="0" dirty="0">
                <a:ln>
                  <a:noFill/>
                </a:ln>
                <a:solidFill>
                  <a:prstClr val="white"/>
                </a:solidFill>
                <a:effectLst/>
                <a:uLnTx/>
                <a:uFillTx/>
                <a:latin typeface="Arial"/>
                <a:ea typeface="微软雅黑"/>
                <a:cs typeface="+mn-cs"/>
              </a:rPr>
              <a:t>胃</a:t>
            </a:r>
            <a:r>
              <a:rPr kumimoji="0" lang="en-US" altLang="zh-CN" sz="1600" b="0" i="0" u="none" strike="noStrike" kern="1200" cap="none" spc="0" normalizeH="0" baseline="0" noProof="0" dirty="0">
                <a:ln>
                  <a:noFill/>
                </a:ln>
                <a:solidFill>
                  <a:prstClr val="white"/>
                </a:solidFill>
                <a:effectLst/>
                <a:uLnTx/>
                <a:uFillTx/>
                <a:latin typeface="Arial"/>
                <a:ea typeface="微软雅黑"/>
                <a:cs typeface="+mn-cs"/>
              </a:rPr>
              <a:t>/</a:t>
            </a:r>
            <a:r>
              <a:rPr kumimoji="0" lang="zh-CN" altLang="en-US" sz="1600" b="0" i="0" u="none" strike="noStrike" kern="1200" cap="none" spc="0" normalizeH="0" baseline="0" noProof="0" dirty="0">
                <a:ln>
                  <a:noFill/>
                </a:ln>
                <a:solidFill>
                  <a:prstClr val="white"/>
                </a:solidFill>
                <a:effectLst/>
                <a:uLnTx/>
                <a:uFillTx/>
                <a:latin typeface="Arial"/>
                <a:ea typeface="微软雅黑"/>
                <a:cs typeface="+mn-cs"/>
              </a:rPr>
              <a:t>胃食管交界处腺癌</a:t>
            </a:r>
            <a:endParaRPr kumimoji="0" lang="en-US" altLang="zh-CN" sz="1600" b="0" i="0" u="none" strike="noStrike" kern="1200" cap="none" spc="0" normalizeH="0" baseline="0" noProof="0" dirty="0">
              <a:ln>
                <a:noFill/>
              </a:ln>
              <a:solidFill>
                <a:prstClr val="white"/>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600" b="0" i="0" u="none" strike="noStrike" kern="1200" cap="none" spc="0" normalizeH="0" baseline="0" noProof="0" dirty="0">
                <a:ln>
                  <a:noFill/>
                </a:ln>
                <a:solidFill>
                  <a:prstClr val="white"/>
                </a:solidFill>
                <a:effectLst/>
                <a:uLnTx/>
                <a:uFillTx/>
                <a:latin typeface="Arial"/>
                <a:ea typeface="微软雅黑"/>
                <a:cs typeface="+mn-cs"/>
              </a:rPr>
              <a:t>ECOG PS 0-1</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solidFill>
                <a:effectLst/>
                <a:uLnTx/>
                <a:uFillTx/>
                <a:latin typeface="Arial"/>
                <a:ea typeface="微软雅黑"/>
                <a:cs typeface="+mn-cs"/>
              </a:rPr>
              <a:t>可手术切除的</a:t>
            </a:r>
          </a:p>
        </p:txBody>
      </p:sp>
      <p:sp>
        <p:nvSpPr>
          <p:cNvPr id="10" name="矩形: 圆角 9">
            <a:extLst>
              <a:ext uri="{FF2B5EF4-FFF2-40B4-BE49-F238E27FC236}">
                <a16:creationId xmlns:a16="http://schemas.microsoft.com/office/drawing/2014/main" id="{D6CCB79C-7A98-96A6-601D-4D9343CF2AED}"/>
              </a:ext>
            </a:extLst>
          </p:cNvPr>
          <p:cNvSpPr/>
          <p:nvPr/>
        </p:nvSpPr>
        <p:spPr>
          <a:xfrm>
            <a:off x="6600146" y="2010277"/>
            <a:ext cx="5200696" cy="1904325"/>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特瑞普利单抗 </a:t>
            </a:r>
            <a:r>
              <a:rPr kumimoji="0" lang="en-US" altLang="zh-CN" sz="1400" b="0" i="0" u="none" strike="noStrike" kern="1200" cap="none" spc="0" normalizeH="0" baseline="0" noProof="0" dirty="0">
                <a:ln>
                  <a:noFill/>
                </a:ln>
                <a:solidFill>
                  <a:prstClr val="white"/>
                </a:solidFill>
                <a:effectLst/>
                <a:uLnTx/>
                <a:uFillTx/>
                <a:latin typeface="Arial"/>
                <a:ea typeface="微软雅黑"/>
                <a:cs typeface="+mn-cs"/>
              </a:rPr>
              <a:t>240mg+SOX</a:t>
            </a:r>
            <a:r>
              <a:rPr kumimoji="0" lang="en-US" altLang="zh-CN" sz="1400" b="0" i="0" u="none" strike="noStrike" kern="1200" cap="none" spc="0" normalizeH="0" baseline="30000" noProof="0" dirty="0">
                <a:ln>
                  <a:noFill/>
                </a:ln>
                <a:solidFill>
                  <a:prstClr val="white"/>
                </a:solidFill>
                <a:effectLst/>
                <a:uLnTx/>
                <a:uFillTx/>
                <a:latin typeface="Arial"/>
                <a:ea typeface="微软雅黑"/>
                <a:cs typeface="+mn-cs"/>
              </a:rPr>
              <a:t>1</a:t>
            </a:r>
            <a:r>
              <a:rPr kumimoji="0" lang="en-US" altLang="zh-CN" sz="1400" b="0" i="0" u="none" strike="noStrike" kern="1200" cap="none" spc="0" normalizeH="0" baseline="0" noProof="0" dirty="0">
                <a:ln>
                  <a:noFill/>
                </a:ln>
                <a:solidFill>
                  <a:prstClr val="white"/>
                </a:solidFill>
                <a:effectLst/>
                <a:uLnTx/>
                <a:uFillTx/>
                <a:latin typeface="Arial"/>
                <a:ea typeface="微软雅黑"/>
                <a:cs typeface="+mn-cs"/>
              </a:rPr>
              <a:t>/XELOX</a:t>
            </a:r>
            <a:r>
              <a:rPr kumimoji="0" lang="en-US" altLang="zh-CN" sz="1400" b="0" i="0" u="none" strike="noStrike" kern="1200" cap="none" spc="0" normalizeH="0" baseline="30000" noProof="0" dirty="0">
                <a:ln>
                  <a:noFill/>
                </a:ln>
                <a:solidFill>
                  <a:prstClr val="white"/>
                </a:solidFill>
                <a:effectLst/>
                <a:uLnTx/>
                <a:uFillTx/>
                <a:latin typeface="Arial"/>
                <a:ea typeface="微软雅黑"/>
                <a:cs typeface="+mn-cs"/>
              </a:rPr>
              <a:t>2  </a:t>
            </a:r>
            <a:r>
              <a:rPr kumimoji="0" lang="en-US" altLang="zh-CN" sz="1400" b="0" i="0" u="none" strike="noStrike" kern="1200" cap="none" spc="0" normalizeH="0" baseline="0" noProof="0" dirty="0">
                <a:ln>
                  <a:noFill/>
                </a:ln>
                <a:solidFill>
                  <a:prstClr val="white"/>
                </a:solidFill>
                <a:effectLst/>
                <a:uLnTx/>
                <a:uFillTx/>
                <a:latin typeface="Arial"/>
                <a:ea typeface="微软雅黑"/>
                <a:cs typeface="+mn-cs"/>
              </a:rPr>
              <a:t>q3w 3</a:t>
            </a: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周期</a:t>
            </a:r>
            <a:endParaRPr kumimoji="0" lang="en-US" altLang="zh-CN" sz="1400" b="0" i="0" u="none" strike="noStrike" kern="1200" cap="none" spc="0" normalizeH="0" baseline="0" noProof="0" dirty="0">
              <a:ln>
                <a:noFill/>
              </a:ln>
              <a:solidFill>
                <a:prstClr val="white"/>
              </a:solidFill>
              <a:effectLst/>
              <a:uLnTx/>
              <a:uFillTx/>
              <a:latin typeface="Arial"/>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a:t>
            </a:r>
            <a:endParaRPr kumimoji="0" lang="en-US" altLang="zh-CN" sz="1400" b="0" i="0" u="none" strike="noStrike" kern="1200" cap="none" spc="0" normalizeH="0" baseline="0" noProof="0" dirty="0">
              <a:ln>
                <a:noFill/>
              </a:ln>
              <a:solidFill>
                <a:prstClr val="white"/>
              </a:solidFill>
              <a:effectLst/>
              <a:uLnTx/>
              <a:uFillTx/>
              <a:latin typeface="Arial"/>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手术</a:t>
            </a:r>
            <a:endParaRPr kumimoji="0" lang="en-US" altLang="zh-CN" sz="1400" b="0" i="0" u="none" strike="noStrike" kern="1200" cap="none" spc="0" normalizeH="0" baseline="0" noProof="0" dirty="0">
              <a:ln>
                <a:noFill/>
              </a:ln>
              <a:solidFill>
                <a:prstClr val="white"/>
              </a:solidFill>
              <a:effectLst/>
              <a:uLnTx/>
              <a:uFillTx/>
              <a:latin typeface="Arial"/>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a:t>
            </a:r>
            <a:endParaRPr kumimoji="0" lang="en-US" altLang="zh-CN" sz="1400" b="0" i="0" u="none" strike="noStrike" kern="1200" cap="none" spc="0" normalizeH="0" baseline="0" noProof="0" dirty="0">
              <a:ln>
                <a:noFill/>
              </a:ln>
              <a:solidFill>
                <a:prstClr val="white"/>
              </a:solidFill>
              <a:effectLst/>
              <a:uLnTx/>
              <a:uFillTx/>
              <a:latin typeface="Arial"/>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特瑞普利单抗 </a:t>
            </a:r>
            <a:r>
              <a:rPr kumimoji="0" lang="en-US" altLang="zh-CN" sz="1400" b="0" i="0" u="none" strike="noStrike" kern="1200" cap="none" spc="0" normalizeH="0" baseline="0" noProof="0" dirty="0">
                <a:ln>
                  <a:noFill/>
                </a:ln>
                <a:solidFill>
                  <a:prstClr val="white"/>
                </a:solidFill>
                <a:effectLst/>
                <a:uLnTx/>
                <a:uFillTx/>
                <a:latin typeface="Arial"/>
                <a:ea typeface="微软雅黑"/>
                <a:cs typeface="+mn-cs"/>
              </a:rPr>
              <a:t>240mg+SOX/XELOX q3w 5</a:t>
            </a: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周期</a:t>
            </a:r>
            <a:endParaRPr kumimoji="0" lang="en-US" altLang="zh-CN" sz="1400" b="0" i="0" u="none" strike="noStrike" kern="1200" cap="none" spc="0" normalizeH="0" baseline="0" noProof="0" dirty="0">
              <a:ln>
                <a:noFill/>
              </a:ln>
              <a:solidFill>
                <a:prstClr val="white"/>
              </a:solidFill>
              <a:effectLst/>
              <a:uLnTx/>
              <a:uFillTx/>
              <a:latin typeface="Arial"/>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a:t>
            </a:r>
            <a:endParaRPr kumimoji="0" lang="en-US" altLang="zh-CN" sz="1400" b="0" i="0" u="none" strike="noStrike" kern="1200" cap="none" spc="0" normalizeH="0" baseline="0" noProof="0" dirty="0">
              <a:ln>
                <a:noFill/>
              </a:ln>
              <a:solidFill>
                <a:prstClr val="white"/>
              </a:solidFill>
              <a:effectLst/>
              <a:uLnTx/>
              <a:uFillTx/>
              <a:latin typeface="Arial"/>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特瑞普利单抗 </a:t>
            </a:r>
            <a:r>
              <a:rPr kumimoji="0" lang="en-US" altLang="zh-CN" sz="1400" b="0" i="0" u="none" strike="noStrike" kern="1200" cap="none" spc="0" normalizeH="0" baseline="0" noProof="0" dirty="0">
                <a:ln>
                  <a:noFill/>
                </a:ln>
                <a:solidFill>
                  <a:prstClr val="white"/>
                </a:solidFill>
                <a:effectLst/>
                <a:uLnTx/>
                <a:uFillTx/>
                <a:latin typeface="Arial"/>
                <a:ea typeface="微软雅黑"/>
                <a:cs typeface="+mn-cs"/>
              </a:rPr>
              <a:t>240mg 6</a:t>
            </a: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个月</a:t>
            </a:r>
            <a:endParaRPr kumimoji="0" lang="en-US" altLang="zh-CN" sz="14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11" name="矩形: 圆角 10">
            <a:extLst>
              <a:ext uri="{FF2B5EF4-FFF2-40B4-BE49-F238E27FC236}">
                <a16:creationId xmlns:a16="http://schemas.microsoft.com/office/drawing/2014/main" id="{51C91288-0C7D-2154-3DE2-84B6FE266598}"/>
              </a:ext>
            </a:extLst>
          </p:cNvPr>
          <p:cNvSpPr/>
          <p:nvPr/>
        </p:nvSpPr>
        <p:spPr>
          <a:xfrm>
            <a:off x="6590211" y="4143814"/>
            <a:ext cx="5123544" cy="1726310"/>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white"/>
                </a:solidFill>
                <a:effectLst/>
                <a:uLnTx/>
                <a:uFillTx/>
                <a:latin typeface="Arial"/>
                <a:ea typeface="微软雅黑"/>
                <a:cs typeface="+mn-cs"/>
              </a:rPr>
              <a:t>SOX/XELOX q3w 3</a:t>
            </a: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周期</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手术</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white"/>
                </a:solidFill>
                <a:effectLst/>
                <a:uLnTx/>
                <a:uFillTx/>
                <a:latin typeface="Arial"/>
                <a:ea typeface="微软雅黑"/>
                <a:cs typeface="+mn-cs"/>
              </a:rPr>
              <a:t>SOX/XELOX q3w 5</a:t>
            </a: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周期</a:t>
            </a:r>
          </a:p>
        </p:txBody>
      </p:sp>
      <p:sp>
        <p:nvSpPr>
          <p:cNvPr id="13" name="文本框 12">
            <a:extLst>
              <a:ext uri="{FF2B5EF4-FFF2-40B4-BE49-F238E27FC236}">
                <a16:creationId xmlns:a16="http://schemas.microsoft.com/office/drawing/2014/main" id="{8C7CE07E-8310-36C3-57AD-B322264AB0BE}"/>
              </a:ext>
            </a:extLst>
          </p:cNvPr>
          <p:cNvSpPr txBox="1"/>
          <p:nvPr/>
        </p:nvSpPr>
        <p:spPr>
          <a:xfrm>
            <a:off x="255268" y="6231295"/>
            <a:ext cx="10325645"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black"/>
                </a:solidFill>
                <a:effectLst/>
                <a:uLnTx/>
                <a:uFillTx/>
                <a:latin typeface="微软雅黑"/>
                <a:ea typeface="微软雅黑"/>
                <a:cs typeface="+mn-cs"/>
              </a:rPr>
              <a:t>1.S-1</a:t>
            </a:r>
            <a:r>
              <a:rPr kumimoji="0" lang="zh-CN" altLang="en-US" sz="1000" b="0" i="0" u="none" strike="noStrike" kern="1200" cap="none" spc="0" normalizeH="0" baseline="0" noProof="0" dirty="0">
                <a:ln>
                  <a:noFill/>
                </a:ln>
                <a:solidFill>
                  <a:prstClr val="black"/>
                </a:solidFill>
                <a:effectLst/>
                <a:uLnTx/>
                <a:uFillTx/>
                <a:latin typeface="微软雅黑"/>
                <a:ea typeface="微软雅黑"/>
                <a:cs typeface="+mn-cs"/>
              </a:rPr>
              <a:t>，</a:t>
            </a:r>
            <a:r>
              <a:rPr kumimoji="0" lang="en-US" altLang="zh-CN" sz="1000" b="0" i="0" u="none" strike="noStrike" kern="1200" cap="none" spc="0" normalizeH="0" baseline="0" noProof="0" dirty="0">
                <a:ln>
                  <a:noFill/>
                </a:ln>
                <a:solidFill>
                  <a:prstClr val="black"/>
                </a:solidFill>
                <a:effectLst/>
                <a:uLnTx/>
                <a:uFillTx/>
                <a:latin typeface="微软雅黑"/>
                <a:ea typeface="微软雅黑"/>
                <a:cs typeface="+mn-cs"/>
              </a:rPr>
              <a:t>40-60mg </a:t>
            </a:r>
            <a:r>
              <a:rPr kumimoji="0" lang="zh-CN" altLang="en-US" sz="1000" b="0" i="0" u="none" strike="noStrike" kern="1200" cap="none" spc="0" normalizeH="0" baseline="0" noProof="0" dirty="0">
                <a:ln>
                  <a:noFill/>
                </a:ln>
                <a:solidFill>
                  <a:prstClr val="black"/>
                </a:solidFill>
                <a:effectLst/>
                <a:uLnTx/>
                <a:uFillTx/>
                <a:latin typeface="微软雅黑"/>
                <a:ea typeface="微软雅黑"/>
                <a:cs typeface="+mn-cs"/>
              </a:rPr>
              <a:t>每天两次，连续</a:t>
            </a:r>
            <a:r>
              <a:rPr kumimoji="0" lang="en-US" altLang="zh-CN" sz="1000" b="0" i="0" u="none" strike="noStrike" kern="1200" cap="none" spc="0" normalizeH="0" baseline="0" noProof="0" dirty="0">
                <a:ln>
                  <a:noFill/>
                </a:ln>
                <a:solidFill>
                  <a:prstClr val="black"/>
                </a:solidFill>
                <a:effectLst/>
                <a:uLnTx/>
                <a:uFillTx/>
                <a:latin typeface="微软雅黑"/>
                <a:ea typeface="微软雅黑"/>
                <a:cs typeface="+mn-cs"/>
              </a:rPr>
              <a:t>2</a:t>
            </a:r>
            <a:r>
              <a:rPr kumimoji="0" lang="zh-CN" altLang="en-US" sz="1000" b="0" i="0" u="none" strike="noStrike" kern="1200" cap="none" spc="0" normalizeH="0" baseline="0" noProof="0" dirty="0">
                <a:ln>
                  <a:noFill/>
                </a:ln>
                <a:solidFill>
                  <a:prstClr val="black"/>
                </a:solidFill>
                <a:effectLst/>
                <a:uLnTx/>
                <a:uFillTx/>
                <a:latin typeface="微软雅黑"/>
                <a:ea typeface="微软雅黑"/>
                <a:cs typeface="+mn-cs"/>
              </a:rPr>
              <a:t>周，随后休息</a:t>
            </a:r>
            <a:r>
              <a:rPr kumimoji="0" lang="en-US" altLang="zh-CN" sz="1000" b="0" i="0" u="none" strike="noStrike" kern="1200" cap="none" spc="0" normalizeH="0" baseline="0" noProof="0" dirty="0">
                <a:ln>
                  <a:noFill/>
                </a:ln>
                <a:solidFill>
                  <a:prstClr val="black"/>
                </a:solidFill>
                <a:effectLst/>
                <a:uLnTx/>
                <a:uFillTx/>
                <a:latin typeface="微软雅黑"/>
                <a:ea typeface="微软雅黑"/>
                <a:cs typeface="+mn-cs"/>
              </a:rPr>
              <a:t>1</a:t>
            </a:r>
            <a:r>
              <a:rPr kumimoji="0" lang="zh-CN" altLang="en-US" sz="1000" b="0" i="0" u="none" strike="noStrike" kern="1200" cap="none" spc="0" normalizeH="0" baseline="0" noProof="0" dirty="0">
                <a:ln>
                  <a:noFill/>
                </a:ln>
                <a:solidFill>
                  <a:prstClr val="black"/>
                </a:solidFill>
                <a:effectLst/>
                <a:uLnTx/>
                <a:uFillTx/>
                <a:latin typeface="微软雅黑"/>
                <a:ea typeface="微软雅黑"/>
                <a:cs typeface="+mn-cs"/>
              </a:rPr>
              <a:t>周；奥沙利铂 </a:t>
            </a:r>
            <a:r>
              <a:rPr kumimoji="0" lang="en-US" altLang="zh-CN" sz="1000" b="0" i="0" u="none" strike="noStrike" kern="1200" cap="none" spc="0" normalizeH="0" baseline="0" noProof="0" dirty="0">
                <a:ln>
                  <a:noFill/>
                </a:ln>
                <a:solidFill>
                  <a:prstClr val="black"/>
                </a:solidFill>
                <a:effectLst/>
                <a:uLnTx/>
                <a:uFillTx/>
                <a:latin typeface="微软雅黑"/>
                <a:ea typeface="微软雅黑"/>
                <a:cs typeface="+mn-cs"/>
              </a:rPr>
              <a:t>130mg/m</a:t>
            </a:r>
            <a:r>
              <a:rPr kumimoji="0" lang="en-US" altLang="zh-CN" sz="1000" b="0" i="0" u="none" strike="noStrike" kern="1200" cap="none" spc="0" normalizeH="0" baseline="30000" noProof="0" dirty="0">
                <a:ln>
                  <a:noFill/>
                </a:ln>
                <a:solidFill>
                  <a:prstClr val="black"/>
                </a:solidFill>
                <a:effectLst/>
                <a:uLnTx/>
                <a:uFillTx/>
                <a:latin typeface="微软雅黑"/>
                <a:ea typeface="微软雅黑"/>
                <a:cs typeface="+mn-cs"/>
              </a:rPr>
              <a:t>2</a:t>
            </a:r>
            <a:r>
              <a:rPr kumimoji="0" lang="en-US" altLang="zh-CN" sz="1000" b="0" i="0" u="none" strike="noStrike" kern="1200" cap="none" spc="0" normalizeH="0" baseline="0" noProof="0" dirty="0">
                <a:ln>
                  <a:noFill/>
                </a:ln>
                <a:solidFill>
                  <a:prstClr val="black"/>
                </a:solidFill>
                <a:effectLst/>
                <a:uLnTx/>
                <a:uFillTx/>
                <a:latin typeface="微软雅黑"/>
                <a:ea typeface="微软雅黑"/>
                <a:cs typeface="+mn-cs"/>
              </a:rPr>
              <a:t> d1</a:t>
            </a:r>
            <a:r>
              <a:rPr kumimoji="0" lang="zh-CN" altLang="en-US" sz="1000" b="0" i="0" u="none" strike="noStrike" kern="1200" cap="none" spc="0" normalizeH="0" baseline="0" noProof="0" dirty="0">
                <a:ln>
                  <a:noFill/>
                </a:ln>
                <a:solidFill>
                  <a:prstClr val="black"/>
                </a:solidFill>
                <a:effectLst/>
                <a:uLnTx/>
                <a:uFillTx/>
                <a:latin typeface="微软雅黑"/>
                <a:ea typeface="微软雅黑"/>
                <a:cs typeface="+mn-cs"/>
              </a:rPr>
              <a:t>；每</a:t>
            </a:r>
            <a:r>
              <a:rPr kumimoji="0" lang="en-US" altLang="zh-CN" sz="1000" b="0" i="0" u="none" strike="noStrike" kern="1200" cap="none" spc="0" normalizeH="0" baseline="0" noProof="0" dirty="0">
                <a:ln>
                  <a:noFill/>
                </a:ln>
                <a:solidFill>
                  <a:prstClr val="black"/>
                </a:solidFill>
                <a:effectLst/>
                <a:uLnTx/>
                <a:uFillTx/>
                <a:latin typeface="微软雅黑"/>
                <a:ea typeface="微软雅黑"/>
                <a:cs typeface="+mn-cs"/>
              </a:rPr>
              <a:t>3</a:t>
            </a:r>
            <a:r>
              <a:rPr kumimoji="0" lang="zh-CN" altLang="en-US" sz="1000" b="0" i="0" u="none" strike="noStrike" kern="1200" cap="none" spc="0" normalizeH="0" baseline="0" noProof="0" dirty="0">
                <a:ln>
                  <a:noFill/>
                </a:ln>
                <a:solidFill>
                  <a:prstClr val="black"/>
                </a:solidFill>
                <a:effectLst/>
                <a:uLnTx/>
                <a:uFillTx/>
                <a:latin typeface="微软雅黑"/>
                <a:ea typeface="微软雅黑"/>
                <a:cs typeface="+mn-cs"/>
              </a:rPr>
              <a:t>周</a:t>
            </a:r>
            <a:endParaRPr kumimoji="0" lang="en-US" altLang="zh-CN" sz="1000" b="0" i="0" u="none" strike="noStrike" kern="1200" cap="none" spc="0" normalizeH="0" baseline="0" noProof="0" dirty="0">
              <a:ln>
                <a:noFill/>
              </a:ln>
              <a:solidFill>
                <a:prstClr val="black"/>
              </a:solidFill>
              <a:effectLst/>
              <a:uLnTx/>
              <a:uFillTx/>
              <a:latin typeface="微软雅黑"/>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black"/>
                </a:solidFill>
                <a:effectLst/>
                <a:uLnTx/>
                <a:uFillTx/>
                <a:latin typeface="微软雅黑"/>
                <a:ea typeface="微软雅黑"/>
                <a:cs typeface="+mn-cs"/>
              </a:rPr>
              <a:t>2.</a:t>
            </a:r>
            <a:r>
              <a:rPr kumimoji="0" lang="zh-CN" altLang="en-US" sz="1000" b="0" i="0" u="none" strike="noStrike" kern="1200" cap="none" spc="0" normalizeH="0" baseline="0" noProof="0" dirty="0">
                <a:ln>
                  <a:noFill/>
                </a:ln>
                <a:solidFill>
                  <a:prstClr val="black"/>
                </a:solidFill>
                <a:effectLst/>
                <a:uLnTx/>
                <a:uFillTx/>
                <a:latin typeface="微软雅黑"/>
                <a:ea typeface="微软雅黑"/>
                <a:cs typeface="+mn-cs"/>
              </a:rPr>
              <a:t>卡培他滨 </a:t>
            </a:r>
            <a:r>
              <a:rPr kumimoji="0" lang="en-US" altLang="zh-CN" sz="1000" b="0" i="0" u="none" strike="noStrike" kern="1200" cap="none" spc="0" normalizeH="0" baseline="0" noProof="0" dirty="0">
                <a:ln>
                  <a:noFill/>
                </a:ln>
                <a:solidFill>
                  <a:prstClr val="black"/>
                </a:solidFill>
                <a:effectLst/>
                <a:uLnTx/>
                <a:uFillTx/>
                <a:latin typeface="微软雅黑"/>
                <a:ea typeface="微软雅黑"/>
                <a:cs typeface="+mn-cs"/>
              </a:rPr>
              <a:t>1000mg/m</a:t>
            </a:r>
            <a:r>
              <a:rPr kumimoji="0" lang="en-US" altLang="zh-CN" sz="1000" b="0" i="0" u="none" strike="noStrike" kern="1200" cap="none" spc="0" normalizeH="0" baseline="30000" noProof="0" dirty="0">
                <a:ln>
                  <a:noFill/>
                </a:ln>
                <a:solidFill>
                  <a:prstClr val="black"/>
                </a:solidFill>
                <a:effectLst/>
                <a:uLnTx/>
                <a:uFillTx/>
                <a:latin typeface="微软雅黑"/>
                <a:ea typeface="微软雅黑"/>
                <a:cs typeface="+mn-cs"/>
              </a:rPr>
              <a:t>2</a:t>
            </a:r>
            <a:r>
              <a:rPr kumimoji="0" lang="zh-CN" altLang="en-US" sz="1000" b="0" i="0" u="none" strike="noStrike" kern="1200" cap="none" spc="0" normalizeH="0" baseline="0" noProof="0" dirty="0">
                <a:ln>
                  <a:noFill/>
                </a:ln>
                <a:solidFill>
                  <a:prstClr val="black"/>
                </a:solidFill>
                <a:effectLst/>
                <a:uLnTx/>
                <a:uFillTx/>
                <a:latin typeface="微软雅黑"/>
                <a:ea typeface="微软雅黑"/>
                <a:cs typeface="+mn-cs"/>
              </a:rPr>
              <a:t> 每天两次，持续</a:t>
            </a:r>
            <a:r>
              <a:rPr kumimoji="0" lang="en-US" altLang="zh-CN" sz="1000" b="0" i="0" u="none" strike="noStrike" kern="1200" cap="none" spc="0" normalizeH="0" baseline="0" noProof="0" dirty="0">
                <a:ln>
                  <a:noFill/>
                </a:ln>
                <a:solidFill>
                  <a:prstClr val="black"/>
                </a:solidFill>
                <a:effectLst/>
                <a:uLnTx/>
                <a:uFillTx/>
                <a:latin typeface="微软雅黑"/>
                <a:ea typeface="微软雅黑"/>
                <a:cs typeface="+mn-cs"/>
              </a:rPr>
              <a:t>2</a:t>
            </a:r>
            <a:r>
              <a:rPr kumimoji="0" lang="zh-CN" altLang="en-US" sz="1000" b="0" i="0" u="none" strike="noStrike" kern="1200" cap="none" spc="0" normalizeH="0" baseline="0" noProof="0" dirty="0">
                <a:ln>
                  <a:noFill/>
                </a:ln>
                <a:solidFill>
                  <a:prstClr val="black"/>
                </a:solidFill>
                <a:effectLst/>
                <a:uLnTx/>
                <a:uFillTx/>
                <a:latin typeface="微软雅黑"/>
                <a:ea typeface="微软雅黑"/>
                <a:cs typeface="+mn-cs"/>
              </a:rPr>
              <a:t>周，随后休息</a:t>
            </a:r>
            <a:r>
              <a:rPr kumimoji="0" lang="en-US" altLang="zh-CN" sz="1000" b="0" i="0" u="none" strike="noStrike" kern="1200" cap="none" spc="0" normalizeH="0" baseline="0" noProof="0" dirty="0">
                <a:ln>
                  <a:noFill/>
                </a:ln>
                <a:solidFill>
                  <a:prstClr val="black"/>
                </a:solidFill>
                <a:effectLst/>
                <a:uLnTx/>
                <a:uFillTx/>
                <a:latin typeface="微软雅黑"/>
                <a:ea typeface="微软雅黑"/>
                <a:cs typeface="+mn-cs"/>
              </a:rPr>
              <a:t>1</a:t>
            </a:r>
            <a:r>
              <a:rPr kumimoji="0" lang="zh-CN" altLang="en-US" sz="1000" b="0" i="0" u="none" strike="noStrike" kern="1200" cap="none" spc="0" normalizeH="0" baseline="0" noProof="0" dirty="0">
                <a:ln>
                  <a:noFill/>
                </a:ln>
                <a:solidFill>
                  <a:prstClr val="black"/>
                </a:solidFill>
                <a:effectLst/>
                <a:uLnTx/>
                <a:uFillTx/>
                <a:latin typeface="微软雅黑"/>
                <a:ea typeface="微软雅黑"/>
                <a:cs typeface="+mn-cs"/>
              </a:rPr>
              <a:t>周；奥沙利铂 </a:t>
            </a:r>
            <a:r>
              <a:rPr kumimoji="0" lang="en-US" altLang="zh-CN" sz="1000" b="0" i="0" u="none" strike="noStrike" kern="1200" cap="none" spc="0" normalizeH="0" baseline="0" noProof="0" dirty="0">
                <a:ln>
                  <a:noFill/>
                </a:ln>
                <a:solidFill>
                  <a:prstClr val="black"/>
                </a:solidFill>
                <a:effectLst/>
                <a:uLnTx/>
                <a:uFillTx/>
                <a:latin typeface="微软雅黑"/>
                <a:ea typeface="微软雅黑"/>
                <a:cs typeface="+mn-cs"/>
              </a:rPr>
              <a:t>130mg/m</a:t>
            </a:r>
            <a:r>
              <a:rPr kumimoji="0" lang="en-US" altLang="zh-CN" sz="1000" b="0" i="0" u="none" strike="noStrike" kern="1200" cap="none" spc="0" normalizeH="0" baseline="30000" noProof="0" dirty="0">
                <a:ln>
                  <a:noFill/>
                </a:ln>
                <a:solidFill>
                  <a:prstClr val="black"/>
                </a:solidFill>
                <a:effectLst/>
                <a:uLnTx/>
                <a:uFillTx/>
                <a:latin typeface="微软雅黑"/>
                <a:ea typeface="微软雅黑"/>
                <a:cs typeface="+mn-cs"/>
              </a:rPr>
              <a:t>2</a:t>
            </a:r>
            <a:r>
              <a:rPr kumimoji="0" lang="en-US" altLang="zh-CN" sz="1000" b="0" i="0" u="none" strike="noStrike" kern="1200" cap="none" spc="0" normalizeH="0" baseline="0" noProof="0" dirty="0">
                <a:ln>
                  <a:noFill/>
                </a:ln>
                <a:solidFill>
                  <a:prstClr val="black"/>
                </a:solidFill>
                <a:effectLst/>
                <a:uLnTx/>
                <a:uFillTx/>
                <a:latin typeface="微软雅黑"/>
                <a:ea typeface="微软雅黑"/>
                <a:cs typeface="+mn-cs"/>
              </a:rPr>
              <a:t> d1</a:t>
            </a:r>
            <a:r>
              <a:rPr kumimoji="0" lang="zh-CN" altLang="en-US" sz="1000" b="0" i="0" u="none" strike="noStrike" kern="1200" cap="none" spc="0" normalizeH="0" baseline="0" noProof="0" dirty="0">
                <a:ln>
                  <a:noFill/>
                </a:ln>
                <a:solidFill>
                  <a:prstClr val="black"/>
                </a:solidFill>
                <a:effectLst/>
                <a:uLnTx/>
                <a:uFillTx/>
                <a:latin typeface="微软雅黑"/>
                <a:ea typeface="微软雅黑"/>
                <a:cs typeface="+mn-cs"/>
              </a:rPr>
              <a:t>；每</a:t>
            </a:r>
            <a:r>
              <a:rPr kumimoji="0" lang="en-US" altLang="zh-CN" sz="1000" b="0" i="0" u="none" strike="noStrike" kern="1200" cap="none" spc="0" normalizeH="0" baseline="0" noProof="0" dirty="0">
                <a:ln>
                  <a:noFill/>
                </a:ln>
                <a:solidFill>
                  <a:prstClr val="black"/>
                </a:solidFill>
                <a:effectLst/>
                <a:uLnTx/>
                <a:uFillTx/>
                <a:latin typeface="微软雅黑"/>
                <a:ea typeface="微软雅黑"/>
                <a:cs typeface="+mn-cs"/>
              </a:rPr>
              <a:t>3</a:t>
            </a:r>
            <a:r>
              <a:rPr kumimoji="0" lang="zh-CN" altLang="en-US" sz="1000" b="0" i="0" u="none" strike="noStrike" kern="1200" cap="none" spc="0" normalizeH="0" baseline="0" noProof="0" dirty="0">
                <a:ln>
                  <a:noFill/>
                </a:ln>
                <a:solidFill>
                  <a:prstClr val="black"/>
                </a:solidFill>
                <a:effectLst/>
                <a:uLnTx/>
                <a:uFillTx/>
                <a:latin typeface="微软雅黑"/>
                <a:ea typeface="微软雅黑"/>
                <a:cs typeface="+mn-cs"/>
              </a:rPr>
              <a:t>周</a:t>
            </a:r>
            <a:endParaRPr kumimoji="0" lang="en-US" altLang="zh-CN" sz="1000" b="0" i="0" u="none" strike="noStrike" kern="1200" cap="none" spc="0" normalizeH="0" baseline="0" noProof="0" dirty="0">
              <a:ln>
                <a:noFill/>
              </a:ln>
              <a:solidFill>
                <a:prstClr val="black"/>
              </a:solidFill>
              <a:effectLst/>
              <a:uLnTx/>
              <a:uFillTx/>
              <a:latin typeface="微软雅黑"/>
              <a:ea typeface="微软雅黑"/>
              <a:cs typeface="+mn-cs"/>
            </a:endParaRPr>
          </a:p>
        </p:txBody>
      </p:sp>
      <p:cxnSp>
        <p:nvCxnSpPr>
          <p:cNvPr id="15" name="连接符: 肘形 14">
            <a:extLst>
              <a:ext uri="{FF2B5EF4-FFF2-40B4-BE49-F238E27FC236}">
                <a16:creationId xmlns:a16="http://schemas.microsoft.com/office/drawing/2014/main" id="{8A25FCBF-93A3-1210-B9DD-465E323ECA19}"/>
              </a:ext>
            </a:extLst>
          </p:cNvPr>
          <p:cNvCxnSpPr>
            <a:stCxn id="9" idx="3"/>
            <a:endCxn id="10" idx="1"/>
          </p:cNvCxnSpPr>
          <p:nvPr/>
        </p:nvCxnSpPr>
        <p:spPr>
          <a:xfrm flipV="1">
            <a:off x="3661004" y="2962440"/>
            <a:ext cx="2939142" cy="939194"/>
          </a:xfrm>
          <a:prstGeom prst="bentConnector3">
            <a:avLst/>
          </a:prstGeom>
          <a:ln w="34925">
            <a:tailEnd type="triangle"/>
          </a:ln>
        </p:spPr>
        <p:style>
          <a:lnRef idx="3">
            <a:schemeClr val="accent1"/>
          </a:lnRef>
          <a:fillRef idx="0">
            <a:schemeClr val="accent1"/>
          </a:fillRef>
          <a:effectRef idx="2">
            <a:schemeClr val="accent1"/>
          </a:effectRef>
          <a:fontRef idx="minor">
            <a:schemeClr val="tx1"/>
          </a:fontRef>
        </p:style>
      </p:cxnSp>
      <p:cxnSp>
        <p:nvCxnSpPr>
          <p:cNvPr id="17" name="连接符: 肘形 16">
            <a:extLst>
              <a:ext uri="{FF2B5EF4-FFF2-40B4-BE49-F238E27FC236}">
                <a16:creationId xmlns:a16="http://schemas.microsoft.com/office/drawing/2014/main" id="{F4FE041E-2894-691B-D5F2-3622CE846B37}"/>
              </a:ext>
            </a:extLst>
          </p:cNvPr>
          <p:cNvCxnSpPr>
            <a:stCxn id="9" idx="3"/>
            <a:endCxn id="11" idx="1"/>
          </p:cNvCxnSpPr>
          <p:nvPr/>
        </p:nvCxnSpPr>
        <p:spPr>
          <a:xfrm>
            <a:off x="3661004" y="3901634"/>
            <a:ext cx="2929207" cy="1105335"/>
          </a:xfrm>
          <a:prstGeom prst="bentConnector3">
            <a:avLst/>
          </a:prstGeom>
          <a:ln w="34925">
            <a:tailEnd type="triangle"/>
          </a:ln>
        </p:spPr>
        <p:style>
          <a:lnRef idx="3">
            <a:schemeClr val="accent1"/>
          </a:lnRef>
          <a:fillRef idx="0">
            <a:schemeClr val="accent1"/>
          </a:fillRef>
          <a:effectRef idx="2">
            <a:schemeClr val="accent1"/>
          </a:effectRef>
          <a:fontRef idx="minor">
            <a:schemeClr val="tx1"/>
          </a:fontRef>
        </p:style>
      </p:cxnSp>
      <p:sp>
        <p:nvSpPr>
          <p:cNvPr id="12" name="椭圆 11">
            <a:extLst>
              <a:ext uri="{FF2B5EF4-FFF2-40B4-BE49-F238E27FC236}">
                <a16:creationId xmlns:a16="http://schemas.microsoft.com/office/drawing/2014/main" id="{098C368B-922F-882C-CCAF-2E2947E69A83}"/>
              </a:ext>
            </a:extLst>
          </p:cNvPr>
          <p:cNvSpPr/>
          <p:nvPr/>
        </p:nvSpPr>
        <p:spPr>
          <a:xfrm>
            <a:off x="4733530" y="3464554"/>
            <a:ext cx="877185" cy="900096"/>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white"/>
                </a:solidFill>
                <a:effectLst/>
                <a:uLnTx/>
                <a:uFillTx/>
                <a:latin typeface="Arial"/>
                <a:ea typeface="微软雅黑"/>
                <a:cs typeface="+mn-cs"/>
              </a:rPr>
              <a:t>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white"/>
                </a:solidFill>
                <a:effectLst/>
                <a:uLnTx/>
                <a:uFillTx/>
                <a:latin typeface="Arial"/>
                <a:ea typeface="微软雅黑"/>
                <a:cs typeface="+mn-cs"/>
              </a:rPr>
              <a:t>1:1</a:t>
            </a:r>
            <a:endParaRPr kumimoji="0" lang="zh-CN" altLang="en-US" sz="14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19" name="文本框 18">
            <a:extLst>
              <a:ext uri="{FF2B5EF4-FFF2-40B4-BE49-F238E27FC236}">
                <a16:creationId xmlns:a16="http://schemas.microsoft.com/office/drawing/2014/main" id="{BF2BD662-5025-8727-9F21-A8A2D6A91071}"/>
              </a:ext>
            </a:extLst>
          </p:cNvPr>
          <p:cNvSpPr txBox="1"/>
          <p:nvPr/>
        </p:nvSpPr>
        <p:spPr>
          <a:xfrm>
            <a:off x="5418090" y="2564648"/>
            <a:ext cx="874070" cy="3783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n=54</a:t>
            </a:r>
            <a:endParaRPr kumimoji="0" lang="zh-CN" altLang="en-US" sz="18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20" name="文本框 19">
            <a:extLst>
              <a:ext uri="{FF2B5EF4-FFF2-40B4-BE49-F238E27FC236}">
                <a16:creationId xmlns:a16="http://schemas.microsoft.com/office/drawing/2014/main" id="{AA0C54DF-6C38-57D4-F99B-2ED0C91DFFF5}"/>
              </a:ext>
            </a:extLst>
          </p:cNvPr>
          <p:cNvSpPr txBox="1"/>
          <p:nvPr/>
        </p:nvSpPr>
        <p:spPr>
          <a:xfrm>
            <a:off x="5526091" y="4602915"/>
            <a:ext cx="87718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n=54</a:t>
            </a:r>
            <a:endParaRPr kumimoji="0" lang="zh-CN" altLang="en-US" sz="1800" b="0" i="0" u="none" strike="noStrike" kern="1200" cap="none" spc="0" normalizeH="0" baseline="0" noProof="0" dirty="0">
              <a:ln>
                <a:noFill/>
              </a:ln>
              <a:solidFill>
                <a:prstClr val="black"/>
              </a:solidFill>
              <a:effectLst/>
              <a:uLnTx/>
              <a:uFillTx/>
              <a:latin typeface="Arial"/>
              <a:ea typeface="微软雅黑"/>
              <a:cs typeface="+mn-cs"/>
            </a:endParaRPr>
          </a:p>
        </p:txBody>
      </p:sp>
    </p:spTree>
    <p:extLst>
      <p:ext uri="{BB962C8B-B14F-4D97-AF65-F5344CB8AC3E}">
        <p14:creationId xmlns:p14="http://schemas.microsoft.com/office/powerpoint/2010/main" val="35585821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629607BB-4BF4-B188-4440-CAFFACF65023}"/>
              </a:ext>
            </a:extLst>
          </p:cNvPr>
          <p:cNvSpPr>
            <a:spLocks noGrp="1"/>
          </p:cNvSpPr>
          <p:nvPr>
            <p:ph type="body" sz="quarter" idx="10"/>
          </p:nvPr>
        </p:nvSpPr>
        <p:spPr/>
        <p:txBody>
          <a:bodyPr/>
          <a:lstStyle/>
          <a:p>
            <a:r>
              <a:rPr lang="zh-CN" altLang="en-US" dirty="0"/>
              <a:t>研究终点</a:t>
            </a:r>
          </a:p>
        </p:txBody>
      </p:sp>
      <p:sp>
        <p:nvSpPr>
          <p:cNvPr id="4" name="文本占位符 3">
            <a:extLst>
              <a:ext uri="{FF2B5EF4-FFF2-40B4-BE49-F238E27FC236}">
                <a16:creationId xmlns:a16="http://schemas.microsoft.com/office/drawing/2014/main" id="{E3C706D6-9A46-6021-1533-7C0DA411660F}"/>
              </a:ext>
            </a:extLst>
          </p:cNvPr>
          <p:cNvSpPr>
            <a:spLocks noGrp="1"/>
          </p:cNvSpPr>
          <p:nvPr>
            <p:ph type="body" sz="quarter" idx="12"/>
          </p:nvPr>
        </p:nvSpPr>
        <p:spPr>
          <a:xfrm>
            <a:off x="801688" y="1079500"/>
            <a:ext cx="10499589" cy="4943929"/>
          </a:xfrm>
        </p:spPr>
        <p:txBody>
          <a:bodyPr/>
          <a:lstStyle/>
          <a:p>
            <a:pPr marL="342900" indent="-342900">
              <a:lnSpc>
                <a:spcPct val="150000"/>
              </a:lnSpc>
              <a:buFont typeface="Arial" panose="020B0604020202020204" pitchFamily="34" charset="0"/>
              <a:buChar char="•"/>
            </a:pPr>
            <a:r>
              <a:rPr lang="zh-CN" altLang="en-US" b="1" u="sng" dirty="0"/>
              <a:t>主要研究终点：</a:t>
            </a:r>
            <a:endParaRPr lang="en-US" altLang="zh-CN" b="1" u="sng" dirty="0"/>
          </a:p>
          <a:p>
            <a:pPr marL="1028700" lvl="1" indent="-342900">
              <a:lnSpc>
                <a:spcPct val="150000"/>
              </a:lnSpc>
            </a:pPr>
            <a:r>
              <a:rPr lang="en-US" altLang="zh-CN" dirty="0"/>
              <a:t>TRG 0/1:</a:t>
            </a:r>
            <a:r>
              <a:rPr lang="zh-CN" altLang="en-US" dirty="0"/>
              <a:t>根据</a:t>
            </a:r>
            <a:r>
              <a:rPr lang="en-US" altLang="zh-CN" dirty="0"/>
              <a:t>NCCN</a:t>
            </a:r>
            <a:r>
              <a:rPr lang="zh-CN" altLang="en-US" dirty="0"/>
              <a:t>指南，病理完全缓解率（</a:t>
            </a:r>
            <a:r>
              <a:rPr lang="en-US" altLang="zh-CN" dirty="0"/>
              <a:t>TRG 0</a:t>
            </a:r>
            <a:r>
              <a:rPr lang="zh-CN" altLang="en-US" dirty="0"/>
              <a:t>）或接近完全缓解（</a:t>
            </a:r>
            <a:r>
              <a:rPr lang="en-US" altLang="zh-CN" dirty="0"/>
              <a:t>TRG 1</a:t>
            </a:r>
            <a:r>
              <a:rPr lang="zh-CN" altLang="en-US" dirty="0"/>
              <a:t>）</a:t>
            </a:r>
            <a:endParaRPr lang="en-US" altLang="zh-CN" dirty="0"/>
          </a:p>
          <a:p>
            <a:pPr lvl="1">
              <a:lnSpc>
                <a:spcPct val="150000"/>
              </a:lnSpc>
            </a:pPr>
            <a:endParaRPr lang="en-US" altLang="zh-CN" dirty="0"/>
          </a:p>
          <a:p>
            <a:pPr>
              <a:lnSpc>
                <a:spcPct val="150000"/>
              </a:lnSpc>
            </a:pPr>
            <a:endParaRPr lang="en-US" altLang="zh-CN" dirty="0"/>
          </a:p>
          <a:p>
            <a:pPr>
              <a:lnSpc>
                <a:spcPct val="150000"/>
              </a:lnSpc>
            </a:pPr>
            <a:endParaRPr lang="en-US" altLang="zh-CN" dirty="0"/>
          </a:p>
          <a:p>
            <a:pPr>
              <a:lnSpc>
                <a:spcPct val="150000"/>
              </a:lnSpc>
            </a:pPr>
            <a:endParaRPr lang="en-US" altLang="zh-CN" dirty="0"/>
          </a:p>
          <a:p>
            <a:pPr marL="342900" indent="-342900">
              <a:lnSpc>
                <a:spcPct val="150000"/>
              </a:lnSpc>
              <a:buFont typeface="Arial" panose="020B0604020202020204" pitchFamily="34" charset="0"/>
              <a:buChar char="•"/>
            </a:pPr>
            <a:r>
              <a:rPr lang="zh-CN" altLang="en-US" b="1" u="sng" dirty="0"/>
              <a:t>主要次要终点：</a:t>
            </a:r>
            <a:endParaRPr lang="en-US" altLang="zh-CN" b="1" u="sng" dirty="0"/>
          </a:p>
          <a:p>
            <a:pPr marL="1028700" lvl="1" indent="-342900">
              <a:lnSpc>
                <a:spcPct val="150000"/>
              </a:lnSpc>
            </a:pPr>
            <a:r>
              <a:rPr lang="zh-CN" altLang="en-US" dirty="0"/>
              <a:t>原发肿瘤病理完全缓解率，</a:t>
            </a:r>
            <a:r>
              <a:rPr lang="en-US" altLang="zh-CN" dirty="0"/>
              <a:t>ypT0</a:t>
            </a:r>
          </a:p>
          <a:p>
            <a:pPr marL="1028700" lvl="1" indent="-342900">
              <a:lnSpc>
                <a:spcPct val="150000"/>
              </a:lnSpc>
            </a:pPr>
            <a:r>
              <a:rPr lang="en-US" altLang="zh-CN" dirty="0"/>
              <a:t>R0</a:t>
            </a:r>
            <a:r>
              <a:rPr lang="zh-CN" altLang="en-US" dirty="0"/>
              <a:t>切除率</a:t>
            </a:r>
            <a:endParaRPr lang="en-US" altLang="zh-CN" dirty="0"/>
          </a:p>
          <a:p>
            <a:pPr marL="1028700" lvl="1" indent="-342900">
              <a:lnSpc>
                <a:spcPct val="150000"/>
              </a:lnSpc>
            </a:pPr>
            <a:r>
              <a:rPr lang="en-US" altLang="zh-CN" dirty="0"/>
              <a:t>RFS,EFS,OS</a:t>
            </a:r>
          </a:p>
          <a:p>
            <a:pPr marL="1028700" lvl="1" indent="-342900">
              <a:lnSpc>
                <a:spcPct val="150000"/>
              </a:lnSpc>
            </a:pPr>
            <a:r>
              <a:rPr lang="zh-CN" altLang="en-US" dirty="0"/>
              <a:t>治疗安全性</a:t>
            </a:r>
            <a:endParaRPr lang="en-US" altLang="zh-CN" dirty="0"/>
          </a:p>
        </p:txBody>
      </p:sp>
      <p:sp>
        <p:nvSpPr>
          <p:cNvPr id="5" name="文本占位符 2">
            <a:extLst>
              <a:ext uri="{FF2B5EF4-FFF2-40B4-BE49-F238E27FC236}">
                <a16:creationId xmlns:a16="http://schemas.microsoft.com/office/drawing/2014/main" id="{F4B2D361-E915-0E41-603A-CAB58D003769}"/>
              </a:ext>
            </a:extLst>
          </p:cNvPr>
          <p:cNvSpPr>
            <a:spLocks noGrp="1"/>
          </p:cNvSpPr>
          <p:nvPr>
            <p:ph type="body" sz="quarter" idx="11"/>
          </p:nvPr>
        </p:nvSpPr>
        <p:spPr>
          <a:xfrm>
            <a:off x="5074376" y="6396990"/>
            <a:ext cx="6818812" cy="329248"/>
          </a:xfrm>
        </p:spPr>
        <p:txBody>
          <a:bodyPr/>
          <a:lstStyle/>
          <a:p>
            <a:r>
              <a:rPr lang="en-US" altLang="zh-CN" dirty="0" err="1"/>
              <a:t>Shuqiang</a:t>
            </a:r>
            <a:r>
              <a:rPr lang="en-US" altLang="zh-CN" dirty="0"/>
              <a:t> </a:t>
            </a:r>
            <a:r>
              <a:rPr lang="en-US" altLang="zh-CN" dirty="0" err="1"/>
              <a:t>Yuan,et</a:t>
            </a:r>
            <a:r>
              <a:rPr lang="zh-CN" altLang="en-US" dirty="0"/>
              <a:t> </a:t>
            </a:r>
            <a:r>
              <a:rPr lang="en-US" altLang="zh-CN" dirty="0"/>
              <a:t>al.2023</a:t>
            </a:r>
            <a:r>
              <a:rPr lang="zh-CN" altLang="en-US" dirty="0"/>
              <a:t> </a:t>
            </a:r>
            <a:r>
              <a:rPr lang="en-US" altLang="zh-CN" dirty="0"/>
              <a:t>ASCO</a:t>
            </a:r>
            <a:r>
              <a:rPr lang="zh-CN" altLang="en-US" dirty="0"/>
              <a:t> </a:t>
            </a:r>
            <a:r>
              <a:rPr lang="en-US" altLang="zh-CN" dirty="0"/>
              <a:t>Abstract</a:t>
            </a:r>
            <a:r>
              <a:rPr lang="zh-CN" altLang="en-US" dirty="0"/>
              <a:t> </a:t>
            </a:r>
            <a:r>
              <a:rPr lang="en-US" altLang="zh-CN" dirty="0"/>
              <a:t>4001</a:t>
            </a:r>
            <a:endParaRPr lang="zh-CN" altLang="en-US" dirty="0"/>
          </a:p>
        </p:txBody>
      </p:sp>
      <p:grpSp>
        <p:nvGrpSpPr>
          <p:cNvPr id="10" name="组合 9">
            <a:extLst>
              <a:ext uri="{FF2B5EF4-FFF2-40B4-BE49-F238E27FC236}">
                <a16:creationId xmlns:a16="http://schemas.microsoft.com/office/drawing/2014/main" id="{C40A5198-DC85-B1F1-16EC-17A60A15F442}"/>
              </a:ext>
            </a:extLst>
          </p:cNvPr>
          <p:cNvGrpSpPr/>
          <p:nvPr/>
        </p:nvGrpSpPr>
        <p:grpSpPr>
          <a:xfrm>
            <a:off x="1498059" y="2097239"/>
            <a:ext cx="9184455" cy="1821618"/>
            <a:chOff x="1498059" y="2097239"/>
            <a:chExt cx="8437877" cy="1471983"/>
          </a:xfrm>
        </p:grpSpPr>
        <p:pic>
          <p:nvPicPr>
            <p:cNvPr id="7" name="图片 6">
              <a:extLst>
                <a:ext uri="{FF2B5EF4-FFF2-40B4-BE49-F238E27FC236}">
                  <a16:creationId xmlns:a16="http://schemas.microsoft.com/office/drawing/2014/main" id="{F87F5042-2D3E-48C0-0124-8FDF745978D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98059" y="2097239"/>
              <a:ext cx="7372729" cy="1454225"/>
            </a:xfrm>
            <a:prstGeom prst="rect">
              <a:avLst/>
            </a:prstGeom>
          </p:spPr>
        </p:pic>
        <p:pic>
          <p:nvPicPr>
            <p:cNvPr id="9" name="图片 8">
              <a:extLst>
                <a:ext uri="{FF2B5EF4-FFF2-40B4-BE49-F238E27FC236}">
                  <a16:creationId xmlns:a16="http://schemas.microsoft.com/office/drawing/2014/main" id="{3E759262-41D0-BC27-B30F-0BB46876DEA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856274" y="2100882"/>
              <a:ext cx="1079662" cy="1468340"/>
            </a:xfrm>
            <a:prstGeom prst="rect">
              <a:avLst/>
            </a:prstGeom>
          </p:spPr>
        </p:pic>
      </p:grpSp>
    </p:spTree>
    <p:extLst>
      <p:ext uri="{BB962C8B-B14F-4D97-AF65-F5344CB8AC3E}">
        <p14:creationId xmlns:p14="http://schemas.microsoft.com/office/powerpoint/2010/main" val="13613782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7E07C920-9BE4-2CD2-FE58-DA6D59E66181}"/>
              </a:ext>
            </a:extLst>
          </p:cNvPr>
          <p:cNvSpPr>
            <a:spLocks noGrp="1"/>
          </p:cNvSpPr>
          <p:nvPr>
            <p:ph type="body" sz="quarter" idx="10"/>
          </p:nvPr>
        </p:nvSpPr>
        <p:spPr/>
        <p:txBody>
          <a:bodyPr/>
          <a:lstStyle/>
          <a:p>
            <a:r>
              <a:rPr lang="zh-CN" altLang="en-US" dirty="0"/>
              <a:t>入组</a:t>
            </a:r>
          </a:p>
        </p:txBody>
      </p:sp>
      <p:sp>
        <p:nvSpPr>
          <p:cNvPr id="4" name="文本占位符 3">
            <a:extLst>
              <a:ext uri="{FF2B5EF4-FFF2-40B4-BE49-F238E27FC236}">
                <a16:creationId xmlns:a16="http://schemas.microsoft.com/office/drawing/2014/main" id="{993160D4-92E5-CA88-08E6-69FE8C1F21DC}"/>
              </a:ext>
            </a:extLst>
          </p:cNvPr>
          <p:cNvSpPr>
            <a:spLocks noGrp="1"/>
          </p:cNvSpPr>
          <p:nvPr>
            <p:ph type="body" sz="quarter" idx="12"/>
          </p:nvPr>
        </p:nvSpPr>
        <p:spPr/>
        <p:txBody>
          <a:bodyPr/>
          <a:lstStyle/>
          <a:p>
            <a:pPr marL="342900" indent="-342900">
              <a:lnSpc>
                <a:spcPct val="150000"/>
              </a:lnSpc>
              <a:buFont typeface="Arial" panose="020B0604020202020204" pitchFamily="34" charset="0"/>
              <a:buChar char="•"/>
            </a:pPr>
            <a:r>
              <a:rPr lang="en-US" altLang="zh-CN" dirty="0"/>
              <a:t>108</a:t>
            </a:r>
            <a:r>
              <a:rPr lang="zh-CN" altLang="en-US" dirty="0"/>
              <a:t>例患者随机</a:t>
            </a:r>
            <a:endParaRPr lang="en-US" altLang="zh-CN" dirty="0"/>
          </a:p>
          <a:p>
            <a:pPr marL="342900" indent="-342900">
              <a:lnSpc>
                <a:spcPct val="150000"/>
              </a:lnSpc>
              <a:buFont typeface="Arial" panose="020B0604020202020204" pitchFamily="34" charset="0"/>
              <a:buChar char="•"/>
            </a:pPr>
            <a:r>
              <a:rPr lang="zh-CN" altLang="en-US" dirty="0"/>
              <a:t>两家中国中心（中山大学肿瘤防治中心；中山大学附属第</a:t>
            </a:r>
            <a:r>
              <a:rPr lang="en-US" altLang="zh-CN" dirty="0"/>
              <a:t>6</a:t>
            </a:r>
            <a:r>
              <a:rPr lang="zh-CN" altLang="en-US" dirty="0"/>
              <a:t>医院）</a:t>
            </a:r>
            <a:endParaRPr lang="en-US" altLang="zh-CN" dirty="0"/>
          </a:p>
          <a:p>
            <a:pPr marL="342900" indent="-342900">
              <a:lnSpc>
                <a:spcPct val="150000"/>
              </a:lnSpc>
              <a:buFont typeface="Arial" panose="020B0604020202020204" pitchFamily="34" charset="0"/>
              <a:buChar char="•"/>
            </a:pPr>
            <a:r>
              <a:rPr lang="zh-CN" altLang="en-US" dirty="0"/>
              <a:t>第</a:t>
            </a:r>
            <a:r>
              <a:rPr lang="en-US" altLang="zh-CN" dirty="0"/>
              <a:t>1</a:t>
            </a:r>
            <a:r>
              <a:rPr lang="zh-CN" altLang="en-US" dirty="0"/>
              <a:t>例患者：</a:t>
            </a:r>
            <a:r>
              <a:rPr lang="en-US" altLang="zh-CN" dirty="0"/>
              <a:t>2019</a:t>
            </a:r>
            <a:r>
              <a:rPr lang="zh-CN" altLang="en-US" dirty="0"/>
              <a:t>年</a:t>
            </a:r>
            <a:r>
              <a:rPr lang="en-US" altLang="zh-CN" dirty="0"/>
              <a:t>11</a:t>
            </a:r>
            <a:r>
              <a:rPr lang="zh-CN" altLang="en-US" dirty="0"/>
              <a:t>月</a:t>
            </a:r>
            <a:r>
              <a:rPr lang="en-US" altLang="zh-CN" dirty="0"/>
              <a:t>12</a:t>
            </a:r>
            <a:r>
              <a:rPr lang="zh-CN" altLang="en-US" dirty="0"/>
              <a:t>日</a:t>
            </a:r>
            <a:endParaRPr lang="en-US" altLang="zh-CN" dirty="0"/>
          </a:p>
          <a:p>
            <a:pPr marL="342900" indent="-342900">
              <a:lnSpc>
                <a:spcPct val="150000"/>
              </a:lnSpc>
              <a:buFont typeface="Arial" panose="020B0604020202020204" pitchFamily="34" charset="0"/>
              <a:buChar char="•"/>
            </a:pPr>
            <a:r>
              <a:rPr lang="zh-CN" altLang="en-US" dirty="0"/>
              <a:t>最后</a:t>
            </a:r>
            <a:r>
              <a:rPr lang="en-US" altLang="zh-CN" dirty="0"/>
              <a:t>1</a:t>
            </a:r>
            <a:r>
              <a:rPr lang="zh-CN" altLang="en-US" dirty="0"/>
              <a:t>例患者：</a:t>
            </a:r>
            <a:r>
              <a:rPr lang="en-US" altLang="zh-CN" dirty="0"/>
              <a:t>2022</a:t>
            </a:r>
            <a:r>
              <a:rPr lang="zh-CN" altLang="en-US" dirty="0"/>
              <a:t>年</a:t>
            </a:r>
            <a:r>
              <a:rPr lang="en-US" altLang="zh-CN" dirty="0"/>
              <a:t>6</a:t>
            </a:r>
            <a:r>
              <a:rPr lang="zh-CN" altLang="en-US" dirty="0"/>
              <a:t>月</a:t>
            </a:r>
            <a:r>
              <a:rPr lang="en-US" altLang="zh-CN" dirty="0"/>
              <a:t>27</a:t>
            </a:r>
            <a:r>
              <a:rPr lang="zh-CN" altLang="en-US" dirty="0"/>
              <a:t>日</a:t>
            </a:r>
          </a:p>
        </p:txBody>
      </p:sp>
      <p:sp>
        <p:nvSpPr>
          <p:cNvPr id="5" name="文本占位符 2">
            <a:extLst>
              <a:ext uri="{FF2B5EF4-FFF2-40B4-BE49-F238E27FC236}">
                <a16:creationId xmlns:a16="http://schemas.microsoft.com/office/drawing/2014/main" id="{F547353A-C3B9-C7E5-6AD6-66EFF422A830}"/>
              </a:ext>
            </a:extLst>
          </p:cNvPr>
          <p:cNvSpPr>
            <a:spLocks noGrp="1"/>
          </p:cNvSpPr>
          <p:nvPr>
            <p:ph type="body" sz="quarter" idx="11"/>
          </p:nvPr>
        </p:nvSpPr>
        <p:spPr>
          <a:xfrm>
            <a:off x="5074376" y="6396990"/>
            <a:ext cx="6818812" cy="329248"/>
          </a:xfrm>
        </p:spPr>
        <p:txBody>
          <a:bodyPr/>
          <a:lstStyle/>
          <a:p>
            <a:r>
              <a:rPr lang="en-US" altLang="zh-CN" dirty="0" err="1"/>
              <a:t>Shuqiang</a:t>
            </a:r>
            <a:r>
              <a:rPr lang="en-US" altLang="zh-CN" dirty="0"/>
              <a:t> </a:t>
            </a:r>
            <a:r>
              <a:rPr lang="en-US" altLang="zh-CN" dirty="0" err="1"/>
              <a:t>Yuan,et</a:t>
            </a:r>
            <a:r>
              <a:rPr lang="zh-CN" altLang="en-US" dirty="0"/>
              <a:t> </a:t>
            </a:r>
            <a:r>
              <a:rPr lang="en-US" altLang="zh-CN" dirty="0"/>
              <a:t>al.2023</a:t>
            </a:r>
            <a:r>
              <a:rPr lang="zh-CN" altLang="en-US" dirty="0"/>
              <a:t> </a:t>
            </a:r>
            <a:r>
              <a:rPr lang="en-US" altLang="zh-CN" dirty="0"/>
              <a:t>ASCO</a:t>
            </a:r>
            <a:r>
              <a:rPr lang="zh-CN" altLang="en-US" dirty="0"/>
              <a:t> </a:t>
            </a:r>
            <a:r>
              <a:rPr lang="en-US" altLang="zh-CN" dirty="0"/>
              <a:t>Abstract</a:t>
            </a:r>
            <a:r>
              <a:rPr lang="zh-CN" altLang="en-US" dirty="0"/>
              <a:t> </a:t>
            </a:r>
            <a:r>
              <a:rPr lang="en-US" altLang="zh-CN" dirty="0"/>
              <a:t>4001</a:t>
            </a:r>
            <a:endParaRPr lang="zh-CN" altLang="en-US" dirty="0"/>
          </a:p>
        </p:txBody>
      </p:sp>
    </p:spTree>
    <p:extLst>
      <p:ext uri="{BB962C8B-B14F-4D97-AF65-F5344CB8AC3E}">
        <p14:creationId xmlns:p14="http://schemas.microsoft.com/office/powerpoint/2010/main" val="37733877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76940528-0D10-6779-9C2E-C0854F3264CF}"/>
              </a:ext>
            </a:extLst>
          </p:cNvPr>
          <p:cNvSpPr>
            <a:spLocks noGrp="1"/>
          </p:cNvSpPr>
          <p:nvPr>
            <p:ph type="body" sz="quarter" idx="10"/>
          </p:nvPr>
        </p:nvSpPr>
        <p:spPr/>
        <p:txBody>
          <a:bodyPr/>
          <a:lstStyle/>
          <a:p>
            <a:r>
              <a:rPr lang="zh-CN" altLang="en-US" dirty="0"/>
              <a:t>基线特征（</a:t>
            </a:r>
            <a:r>
              <a:rPr lang="en-US" altLang="zh-CN" dirty="0"/>
              <a:t>I</a:t>
            </a:r>
            <a:r>
              <a:rPr lang="zh-CN" altLang="en-US" dirty="0"/>
              <a:t>）</a:t>
            </a:r>
          </a:p>
        </p:txBody>
      </p:sp>
      <p:sp>
        <p:nvSpPr>
          <p:cNvPr id="5" name="文本占位符 2">
            <a:extLst>
              <a:ext uri="{FF2B5EF4-FFF2-40B4-BE49-F238E27FC236}">
                <a16:creationId xmlns:a16="http://schemas.microsoft.com/office/drawing/2014/main" id="{DFC105AE-F122-BEFC-F855-FAD9367CFC30}"/>
              </a:ext>
            </a:extLst>
          </p:cNvPr>
          <p:cNvSpPr>
            <a:spLocks noGrp="1"/>
          </p:cNvSpPr>
          <p:nvPr>
            <p:ph type="body" sz="quarter" idx="11"/>
          </p:nvPr>
        </p:nvSpPr>
        <p:spPr>
          <a:xfrm>
            <a:off x="5074376" y="6396990"/>
            <a:ext cx="6818812" cy="329248"/>
          </a:xfrm>
        </p:spPr>
        <p:txBody>
          <a:bodyPr/>
          <a:lstStyle/>
          <a:p>
            <a:r>
              <a:rPr lang="en-US" altLang="zh-CN" dirty="0" err="1"/>
              <a:t>Shuqiang</a:t>
            </a:r>
            <a:r>
              <a:rPr lang="en-US" altLang="zh-CN" dirty="0"/>
              <a:t> </a:t>
            </a:r>
            <a:r>
              <a:rPr lang="en-US" altLang="zh-CN" dirty="0" err="1"/>
              <a:t>Yuan,et</a:t>
            </a:r>
            <a:r>
              <a:rPr lang="zh-CN" altLang="en-US" dirty="0"/>
              <a:t> </a:t>
            </a:r>
            <a:r>
              <a:rPr lang="en-US" altLang="zh-CN" dirty="0"/>
              <a:t>al.2023</a:t>
            </a:r>
            <a:r>
              <a:rPr lang="zh-CN" altLang="en-US" dirty="0"/>
              <a:t> </a:t>
            </a:r>
            <a:r>
              <a:rPr lang="en-US" altLang="zh-CN" dirty="0"/>
              <a:t>ASCO</a:t>
            </a:r>
            <a:r>
              <a:rPr lang="zh-CN" altLang="en-US" dirty="0"/>
              <a:t> </a:t>
            </a:r>
            <a:r>
              <a:rPr lang="en-US" altLang="zh-CN" dirty="0"/>
              <a:t>Abstract</a:t>
            </a:r>
            <a:r>
              <a:rPr lang="zh-CN" altLang="en-US" dirty="0"/>
              <a:t> </a:t>
            </a:r>
            <a:r>
              <a:rPr lang="en-US" altLang="zh-CN" dirty="0"/>
              <a:t>4001</a:t>
            </a:r>
            <a:endParaRPr lang="zh-CN" altLang="en-US" dirty="0"/>
          </a:p>
        </p:txBody>
      </p:sp>
      <p:pic>
        <p:nvPicPr>
          <p:cNvPr id="7" name="图片 6">
            <a:extLst>
              <a:ext uri="{FF2B5EF4-FFF2-40B4-BE49-F238E27FC236}">
                <a16:creationId xmlns:a16="http://schemas.microsoft.com/office/drawing/2014/main" id="{A0726713-ECD3-5591-98FD-91A441ABBFE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16543" y="1112400"/>
            <a:ext cx="10396532" cy="4794914"/>
          </a:xfrm>
          <a:prstGeom prst="rect">
            <a:avLst/>
          </a:prstGeom>
        </p:spPr>
      </p:pic>
    </p:spTree>
    <p:extLst>
      <p:ext uri="{BB962C8B-B14F-4D97-AF65-F5344CB8AC3E}">
        <p14:creationId xmlns:p14="http://schemas.microsoft.com/office/powerpoint/2010/main" val="18328669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A9F2DAAD-4093-C2D1-667B-C4F7A5A9D285}"/>
              </a:ext>
            </a:extLst>
          </p:cNvPr>
          <p:cNvSpPr>
            <a:spLocks noGrp="1"/>
          </p:cNvSpPr>
          <p:nvPr>
            <p:ph type="body" sz="quarter" idx="10"/>
          </p:nvPr>
        </p:nvSpPr>
        <p:spPr/>
        <p:txBody>
          <a:bodyPr/>
          <a:lstStyle/>
          <a:p>
            <a:r>
              <a:rPr lang="zh-CN" altLang="en-US" dirty="0"/>
              <a:t>基线特征（</a:t>
            </a:r>
            <a:r>
              <a:rPr lang="en-US" altLang="zh-CN" dirty="0"/>
              <a:t>II</a:t>
            </a:r>
            <a:r>
              <a:rPr lang="zh-CN" altLang="en-US" dirty="0"/>
              <a:t>）</a:t>
            </a:r>
          </a:p>
          <a:p>
            <a:endParaRPr lang="zh-CN" altLang="en-US" dirty="0"/>
          </a:p>
        </p:txBody>
      </p:sp>
      <p:sp>
        <p:nvSpPr>
          <p:cNvPr id="5" name="文本占位符 2">
            <a:extLst>
              <a:ext uri="{FF2B5EF4-FFF2-40B4-BE49-F238E27FC236}">
                <a16:creationId xmlns:a16="http://schemas.microsoft.com/office/drawing/2014/main" id="{E690DA13-906F-82C6-EB39-BF101090B289}"/>
              </a:ext>
            </a:extLst>
          </p:cNvPr>
          <p:cNvSpPr>
            <a:spLocks noGrp="1"/>
          </p:cNvSpPr>
          <p:nvPr>
            <p:ph type="body" sz="quarter" idx="11"/>
          </p:nvPr>
        </p:nvSpPr>
        <p:spPr>
          <a:xfrm>
            <a:off x="5074376" y="6396990"/>
            <a:ext cx="6818812" cy="329248"/>
          </a:xfrm>
        </p:spPr>
        <p:txBody>
          <a:bodyPr/>
          <a:lstStyle/>
          <a:p>
            <a:r>
              <a:rPr lang="en-US" altLang="zh-CN" dirty="0" err="1"/>
              <a:t>Shuqiang</a:t>
            </a:r>
            <a:r>
              <a:rPr lang="en-US" altLang="zh-CN" dirty="0"/>
              <a:t> </a:t>
            </a:r>
            <a:r>
              <a:rPr lang="en-US" altLang="zh-CN" dirty="0" err="1"/>
              <a:t>Yuan,et</a:t>
            </a:r>
            <a:r>
              <a:rPr lang="zh-CN" altLang="en-US" dirty="0"/>
              <a:t> </a:t>
            </a:r>
            <a:r>
              <a:rPr lang="en-US" altLang="zh-CN" dirty="0"/>
              <a:t>al.2023</a:t>
            </a:r>
            <a:r>
              <a:rPr lang="zh-CN" altLang="en-US" dirty="0"/>
              <a:t> </a:t>
            </a:r>
            <a:r>
              <a:rPr lang="en-US" altLang="zh-CN" dirty="0"/>
              <a:t>ASCO</a:t>
            </a:r>
            <a:r>
              <a:rPr lang="zh-CN" altLang="en-US" dirty="0"/>
              <a:t> </a:t>
            </a:r>
            <a:r>
              <a:rPr lang="en-US" altLang="zh-CN" dirty="0"/>
              <a:t>Abstract</a:t>
            </a:r>
            <a:r>
              <a:rPr lang="zh-CN" altLang="en-US" dirty="0"/>
              <a:t> </a:t>
            </a:r>
            <a:r>
              <a:rPr lang="en-US" altLang="zh-CN" dirty="0"/>
              <a:t>4001</a:t>
            </a:r>
            <a:endParaRPr lang="zh-CN" altLang="en-US" dirty="0"/>
          </a:p>
        </p:txBody>
      </p:sp>
      <p:pic>
        <p:nvPicPr>
          <p:cNvPr id="6" name="图片 5">
            <a:extLst>
              <a:ext uri="{FF2B5EF4-FFF2-40B4-BE49-F238E27FC236}">
                <a16:creationId xmlns:a16="http://schemas.microsoft.com/office/drawing/2014/main" id="{FBA685F4-4964-422F-D55F-DAE3CBCBEBE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12799" y="1322889"/>
            <a:ext cx="10341404" cy="4584425"/>
          </a:xfrm>
          <a:prstGeom prst="rect">
            <a:avLst/>
          </a:prstGeom>
        </p:spPr>
      </p:pic>
    </p:spTree>
    <p:extLst>
      <p:ext uri="{BB962C8B-B14F-4D97-AF65-F5344CB8AC3E}">
        <p14:creationId xmlns:p14="http://schemas.microsoft.com/office/powerpoint/2010/main" val="13768191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68A14A98-9FDF-0E47-F521-E26D45C7576F}"/>
              </a:ext>
            </a:extLst>
          </p:cNvPr>
          <p:cNvSpPr>
            <a:spLocks noGrp="1"/>
          </p:cNvSpPr>
          <p:nvPr>
            <p:ph type="body" sz="quarter" idx="10"/>
          </p:nvPr>
        </p:nvSpPr>
        <p:spPr/>
        <p:txBody>
          <a:bodyPr/>
          <a:lstStyle/>
          <a:p>
            <a:r>
              <a:rPr lang="zh-CN" altLang="en-US" dirty="0"/>
              <a:t>病理结果</a:t>
            </a:r>
            <a:r>
              <a:rPr lang="en-US" altLang="zh-CN" dirty="0"/>
              <a:t>—</a:t>
            </a:r>
            <a:r>
              <a:rPr lang="zh-CN" altLang="en-US" dirty="0"/>
              <a:t>肿瘤退缩分级</a:t>
            </a:r>
          </a:p>
        </p:txBody>
      </p:sp>
      <p:sp>
        <p:nvSpPr>
          <p:cNvPr id="5" name="文本占位符 2">
            <a:extLst>
              <a:ext uri="{FF2B5EF4-FFF2-40B4-BE49-F238E27FC236}">
                <a16:creationId xmlns:a16="http://schemas.microsoft.com/office/drawing/2014/main" id="{EE5A84D4-A3B1-F706-6AA7-221D93BD251F}"/>
              </a:ext>
            </a:extLst>
          </p:cNvPr>
          <p:cNvSpPr>
            <a:spLocks noGrp="1"/>
          </p:cNvSpPr>
          <p:nvPr>
            <p:ph type="body" sz="quarter" idx="11"/>
          </p:nvPr>
        </p:nvSpPr>
        <p:spPr>
          <a:xfrm>
            <a:off x="5074376" y="6396990"/>
            <a:ext cx="6818812" cy="329248"/>
          </a:xfrm>
        </p:spPr>
        <p:txBody>
          <a:bodyPr/>
          <a:lstStyle/>
          <a:p>
            <a:r>
              <a:rPr lang="en-US" altLang="zh-CN" dirty="0" err="1"/>
              <a:t>Shuqiang</a:t>
            </a:r>
            <a:r>
              <a:rPr lang="en-US" altLang="zh-CN" dirty="0"/>
              <a:t> </a:t>
            </a:r>
            <a:r>
              <a:rPr lang="en-US" altLang="zh-CN" dirty="0" err="1"/>
              <a:t>Yuan,et</a:t>
            </a:r>
            <a:r>
              <a:rPr lang="zh-CN" altLang="en-US" dirty="0"/>
              <a:t> </a:t>
            </a:r>
            <a:r>
              <a:rPr lang="en-US" altLang="zh-CN" dirty="0"/>
              <a:t>al.2023</a:t>
            </a:r>
            <a:r>
              <a:rPr lang="zh-CN" altLang="en-US" dirty="0"/>
              <a:t> </a:t>
            </a:r>
            <a:r>
              <a:rPr lang="en-US" altLang="zh-CN" dirty="0"/>
              <a:t>ASCO</a:t>
            </a:r>
            <a:r>
              <a:rPr lang="zh-CN" altLang="en-US" dirty="0"/>
              <a:t> </a:t>
            </a:r>
            <a:r>
              <a:rPr lang="en-US" altLang="zh-CN" dirty="0"/>
              <a:t>Abstract</a:t>
            </a:r>
            <a:r>
              <a:rPr lang="zh-CN" altLang="en-US" dirty="0"/>
              <a:t> </a:t>
            </a:r>
            <a:r>
              <a:rPr lang="en-US" altLang="zh-CN" dirty="0"/>
              <a:t>4001</a:t>
            </a:r>
            <a:endParaRPr lang="zh-CN" altLang="en-US" dirty="0"/>
          </a:p>
        </p:txBody>
      </p:sp>
      <p:pic>
        <p:nvPicPr>
          <p:cNvPr id="7" name="图片 6">
            <a:extLst>
              <a:ext uri="{FF2B5EF4-FFF2-40B4-BE49-F238E27FC236}">
                <a16:creationId xmlns:a16="http://schemas.microsoft.com/office/drawing/2014/main" id="{9DCC3ED1-0F80-E72C-8F4B-7C3C52272ED1}"/>
              </a:ext>
            </a:extLst>
          </p:cNvPr>
          <p:cNvPicPr>
            <a:picLocks noChangeAspect="1"/>
          </p:cNvPicPr>
          <p:nvPr/>
        </p:nvPicPr>
        <p:blipFill>
          <a:blip r:embed="rId2"/>
          <a:stretch>
            <a:fillRect/>
          </a:stretch>
        </p:blipFill>
        <p:spPr>
          <a:xfrm>
            <a:off x="216246" y="1585586"/>
            <a:ext cx="10201487" cy="4118528"/>
          </a:xfrm>
          <a:prstGeom prst="rect">
            <a:avLst/>
          </a:prstGeom>
        </p:spPr>
      </p:pic>
      <p:sp>
        <p:nvSpPr>
          <p:cNvPr id="8" name="箭头: 右 7">
            <a:extLst>
              <a:ext uri="{FF2B5EF4-FFF2-40B4-BE49-F238E27FC236}">
                <a16:creationId xmlns:a16="http://schemas.microsoft.com/office/drawing/2014/main" id="{BEBB09E7-9604-D972-2C1C-C96D96670295}"/>
              </a:ext>
            </a:extLst>
          </p:cNvPr>
          <p:cNvSpPr/>
          <p:nvPr/>
        </p:nvSpPr>
        <p:spPr>
          <a:xfrm rot="10641788">
            <a:off x="10466645" y="4835555"/>
            <a:ext cx="522515" cy="3292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9" name="椭圆 8">
            <a:extLst>
              <a:ext uri="{FF2B5EF4-FFF2-40B4-BE49-F238E27FC236}">
                <a16:creationId xmlns:a16="http://schemas.microsoft.com/office/drawing/2014/main" id="{2A795911-D0A9-76E6-8463-F8E079163265}"/>
              </a:ext>
            </a:extLst>
          </p:cNvPr>
          <p:cNvSpPr/>
          <p:nvPr/>
        </p:nvSpPr>
        <p:spPr>
          <a:xfrm>
            <a:off x="11024251" y="4066676"/>
            <a:ext cx="828783" cy="16981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主要终点</a:t>
            </a:r>
          </a:p>
        </p:txBody>
      </p:sp>
    </p:spTree>
    <p:extLst>
      <p:ext uri="{BB962C8B-B14F-4D97-AF65-F5344CB8AC3E}">
        <p14:creationId xmlns:p14="http://schemas.microsoft.com/office/powerpoint/2010/main" val="21826711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04597C4-EA3B-92C7-FC47-474DFAEE09DE}"/>
              </a:ext>
            </a:extLst>
          </p:cNvPr>
          <p:cNvSpPr>
            <a:spLocks noGrp="1"/>
          </p:cNvSpPr>
          <p:nvPr>
            <p:ph type="body" sz="quarter" idx="10"/>
          </p:nvPr>
        </p:nvSpPr>
        <p:spPr/>
        <p:txBody>
          <a:bodyPr/>
          <a:lstStyle/>
          <a:p>
            <a:r>
              <a:rPr lang="zh-CN" altLang="en-US" dirty="0"/>
              <a:t>病理结果</a:t>
            </a:r>
            <a:r>
              <a:rPr lang="en-US" altLang="zh-CN" dirty="0"/>
              <a:t>—</a:t>
            </a:r>
            <a:r>
              <a:rPr lang="zh-CN" altLang="en-US" dirty="0"/>
              <a:t>肿瘤退缩分级</a:t>
            </a:r>
          </a:p>
        </p:txBody>
      </p:sp>
      <p:sp>
        <p:nvSpPr>
          <p:cNvPr id="4" name="文本占位符 3">
            <a:extLst>
              <a:ext uri="{FF2B5EF4-FFF2-40B4-BE49-F238E27FC236}">
                <a16:creationId xmlns:a16="http://schemas.microsoft.com/office/drawing/2014/main" id="{3417E9FD-73AD-47A1-B337-A59CFDCC823E}"/>
              </a:ext>
            </a:extLst>
          </p:cNvPr>
          <p:cNvSpPr>
            <a:spLocks noGrp="1"/>
          </p:cNvSpPr>
          <p:nvPr>
            <p:ph type="body" sz="quarter" idx="12"/>
          </p:nvPr>
        </p:nvSpPr>
        <p:spPr/>
        <p:txBody>
          <a:bodyPr/>
          <a:lstStyle/>
          <a:p>
            <a:pPr marL="342900" indent="-342900">
              <a:buFont typeface="Arial" panose="020B0604020202020204" pitchFamily="34" charset="0"/>
              <a:buChar char="•"/>
            </a:pPr>
            <a:r>
              <a:rPr lang="zh-CN" altLang="en-US" dirty="0"/>
              <a:t>根据分层因素肿瘤部位和</a:t>
            </a:r>
            <a:r>
              <a:rPr lang="en-US" altLang="zh-CN" dirty="0"/>
              <a:t>Lauren’s</a:t>
            </a:r>
            <a:r>
              <a:rPr lang="zh-CN" altLang="en-US" dirty="0"/>
              <a:t>分型的</a:t>
            </a:r>
            <a:r>
              <a:rPr lang="en-US" altLang="zh-CN" dirty="0"/>
              <a:t>TRG 0/1</a:t>
            </a:r>
            <a:endParaRPr lang="zh-CN" altLang="en-US" dirty="0"/>
          </a:p>
        </p:txBody>
      </p:sp>
      <p:sp>
        <p:nvSpPr>
          <p:cNvPr id="5" name="文本占位符 2">
            <a:extLst>
              <a:ext uri="{FF2B5EF4-FFF2-40B4-BE49-F238E27FC236}">
                <a16:creationId xmlns:a16="http://schemas.microsoft.com/office/drawing/2014/main" id="{FBCB758D-4602-E714-E9E9-536095280F9D}"/>
              </a:ext>
            </a:extLst>
          </p:cNvPr>
          <p:cNvSpPr>
            <a:spLocks noGrp="1"/>
          </p:cNvSpPr>
          <p:nvPr>
            <p:ph type="body" sz="quarter" idx="11"/>
          </p:nvPr>
        </p:nvSpPr>
        <p:spPr>
          <a:xfrm>
            <a:off x="5074376" y="6396990"/>
            <a:ext cx="6818812" cy="329248"/>
          </a:xfrm>
        </p:spPr>
        <p:txBody>
          <a:bodyPr/>
          <a:lstStyle/>
          <a:p>
            <a:r>
              <a:rPr lang="en-US" altLang="zh-CN" dirty="0" err="1"/>
              <a:t>Shuqiang</a:t>
            </a:r>
            <a:r>
              <a:rPr lang="en-US" altLang="zh-CN" dirty="0"/>
              <a:t> </a:t>
            </a:r>
            <a:r>
              <a:rPr lang="en-US" altLang="zh-CN" dirty="0" err="1"/>
              <a:t>Yuan,et</a:t>
            </a:r>
            <a:r>
              <a:rPr lang="zh-CN" altLang="en-US" dirty="0"/>
              <a:t> </a:t>
            </a:r>
            <a:r>
              <a:rPr lang="en-US" altLang="zh-CN" dirty="0"/>
              <a:t>al.2023</a:t>
            </a:r>
            <a:r>
              <a:rPr lang="zh-CN" altLang="en-US" dirty="0"/>
              <a:t> </a:t>
            </a:r>
            <a:r>
              <a:rPr lang="en-US" altLang="zh-CN" dirty="0"/>
              <a:t>ASCO</a:t>
            </a:r>
            <a:r>
              <a:rPr lang="zh-CN" altLang="en-US" dirty="0"/>
              <a:t> </a:t>
            </a:r>
            <a:r>
              <a:rPr lang="en-US" altLang="zh-CN" dirty="0"/>
              <a:t>Abstract</a:t>
            </a:r>
            <a:r>
              <a:rPr lang="zh-CN" altLang="en-US" dirty="0"/>
              <a:t> </a:t>
            </a:r>
            <a:r>
              <a:rPr lang="en-US" altLang="zh-CN" dirty="0"/>
              <a:t>4001</a:t>
            </a:r>
            <a:endParaRPr lang="zh-CN" altLang="en-US" dirty="0"/>
          </a:p>
        </p:txBody>
      </p:sp>
      <p:pic>
        <p:nvPicPr>
          <p:cNvPr id="7" name="图片 6">
            <a:extLst>
              <a:ext uri="{FF2B5EF4-FFF2-40B4-BE49-F238E27FC236}">
                <a16:creationId xmlns:a16="http://schemas.microsoft.com/office/drawing/2014/main" id="{42B6EEE1-791A-9C3A-9361-3E89208C1CB3}"/>
              </a:ext>
            </a:extLst>
          </p:cNvPr>
          <p:cNvPicPr>
            <a:picLocks noChangeAspect="1"/>
          </p:cNvPicPr>
          <p:nvPr/>
        </p:nvPicPr>
        <p:blipFill>
          <a:blip r:embed="rId2"/>
          <a:stretch>
            <a:fillRect/>
          </a:stretch>
        </p:blipFill>
        <p:spPr>
          <a:xfrm>
            <a:off x="1042132" y="1687227"/>
            <a:ext cx="10186793" cy="3363744"/>
          </a:xfrm>
          <a:prstGeom prst="rect">
            <a:avLst/>
          </a:prstGeom>
        </p:spPr>
      </p:pic>
    </p:spTree>
    <p:extLst>
      <p:ext uri="{BB962C8B-B14F-4D97-AF65-F5344CB8AC3E}">
        <p14:creationId xmlns:p14="http://schemas.microsoft.com/office/powerpoint/2010/main" val="17889237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15E2B4B8-2A52-3051-EA4E-EFDC87E9F02B}"/>
              </a:ext>
            </a:extLst>
          </p:cNvPr>
          <p:cNvSpPr>
            <a:spLocks noGrp="1"/>
          </p:cNvSpPr>
          <p:nvPr>
            <p:ph type="body" sz="quarter" idx="10"/>
          </p:nvPr>
        </p:nvSpPr>
        <p:spPr/>
        <p:txBody>
          <a:bodyPr/>
          <a:lstStyle/>
          <a:p>
            <a:r>
              <a:rPr lang="zh-CN" altLang="en-US" dirty="0"/>
              <a:t>病理结果</a:t>
            </a:r>
            <a:r>
              <a:rPr lang="en-US" altLang="zh-CN" dirty="0"/>
              <a:t>—TNM</a:t>
            </a:r>
            <a:r>
              <a:rPr lang="zh-CN" altLang="en-US" dirty="0"/>
              <a:t>分期</a:t>
            </a:r>
          </a:p>
        </p:txBody>
      </p:sp>
      <p:sp>
        <p:nvSpPr>
          <p:cNvPr id="5" name="文本占位符 2">
            <a:extLst>
              <a:ext uri="{FF2B5EF4-FFF2-40B4-BE49-F238E27FC236}">
                <a16:creationId xmlns:a16="http://schemas.microsoft.com/office/drawing/2014/main" id="{55FA90E9-C11A-2ABE-2824-575C26C80954}"/>
              </a:ext>
            </a:extLst>
          </p:cNvPr>
          <p:cNvSpPr>
            <a:spLocks noGrp="1"/>
          </p:cNvSpPr>
          <p:nvPr>
            <p:ph type="body" sz="quarter" idx="11"/>
          </p:nvPr>
        </p:nvSpPr>
        <p:spPr>
          <a:xfrm>
            <a:off x="5074376" y="6396990"/>
            <a:ext cx="6818812" cy="329248"/>
          </a:xfrm>
        </p:spPr>
        <p:txBody>
          <a:bodyPr/>
          <a:lstStyle/>
          <a:p>
            <a:r>
              <a:rPr lang="en-US" altLang="zh-CN" dirty="0" err="1"/>
              <a:t>Shuqiang</a:t>
            </a:r>
            <a:r>
              <a:rPr lang="en-US" altLang="zh-CN" dirty="0"/>
              <a:t> </a:t>
            </a:r>
            <a:r>
              <a:rPr lang="en-US" altLang="zh-CN" dirty="0" err="1"/>
              <a:t>Yuan,et</a:t>
            </a:r>
            <a:r>
              <a:rPr lang="zh-CN" altLang="en-US" dirty="0"/>
              <a:t> </a:t>
            </a:r>
            <a:r>
              <a:rPr lang="en-US" altLang="zh-CN" dirty="0"/>
              <a:t>al.2023</a:t>
            </a:r>
            <a:r>
              <a:rPr lang="zh-CN" altLang="en-US" dirty="0"/>
              <a:t> </a:t>
            </a:r>
            <a:r>
              <a:rPr lang="en-US" altLang="zh-CN" dirty="0"/>
              <a:t>ASCO</a:t>
            </a:r>
            <a:r>
              <a:rPr lang="zh-CN" altLang="en-US" dirty="0"/>
              <a:t> </a:t>
            </a:r>
            <a:r>
              <a:rPr lang="en-US" altLang="zh-CN" dirty="0"/>
              <a:t>Abstract</a:t>
            </a:r>
            <a:r>
              <a:rPr lang="zh-CN" altLang="en-US" dirty="0"/>
              <a:t> </a:t>
            </a:r>
            <a:r>
              <a:rPr lang="en-US" altLang="zh-CN" dirty="0"/>
              <a:t>4001</a:t>
            </a:r>
            <a:endParaRPr lang="zh-CN" altLang="en-US" dirty="0"/>
          </a:p>
        </p:txBody>
      </p:sp>
      <p:pic>
        <p:nvPicPr>
          <p:cNvPr id="9" name="图片 8">
            <a:extLst>
              <a:ext uri="{FF2B5EF4-FFF2-40B4-BE49-F238E27FC236}">
                <a16:creationId xmlns:a16="http://schemas.microsoft.com/office/drawing/2014/main" id="{78AD1FC1-16B3-25A0-4887-4751A74D962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58206" y="1454062"/>
            <a:ext cx="10875587" cy="4787079"/>
          </a:xfrm>
          <a:prstGeom prst="rect">
            <a:avLst/>
          </a:prstGeom>
        </p:spPr>
      </p:pic>
    </p:spTree>
    <p:extLst>
      <p:ext uri="{BB962C8B-B14F-4D97-AF65-F5344CB8AC3E}">
        <p14:creationId xmlns:p14="http://schemas.microsoft.com/office/powerpoint/2010/main" val="25544326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019E304A-1AC4-2890-A242-122F0948D435}"/>
              </a:ext>
            </a:extLst>
          </p:cNvPr>
          <p:cNvSpPr>
            <a:spLocks noGrp="1"/>
          </p:cNvSpPr>
          <p:nvPr>
            <p:ph type="body" sz="quarter" idx="10"/>
          </p:nvPr>
        </p:nvSpPr>
        <p:spPr/>
        <p:txBody>
          <a:bodyPr/>
          <a:lstStyle/>
          <a:p>
            <a:r>
              <a:rPr lang="zh-CN" altLang="en-US" dirty="0"/>
              <a:t>手术结果</a:t>
            </a:r>
          </a:p>
        </p:txBody>
      </p:sp>
      <p:sp>
        <p:nvSpPr>
          <p:cNvPr id="5" name="文本占位符 2">
            <a:extLst>
              <a:ext uri="{FF2B5EF4-FFF2-40B4-BE49-F238E27FC236}">
                <a16:creationId xmlns:a16="http://schemas.microsoft.com/office/drawing/2014/main" id="{21EA2F13-0D50-0489-9319-BAD18762CCFC}"/>
              </a:ext>
            </a:extLst>
          </p:cNvPr>
          <p:cNvSpPr>
            <a:spLocks noGrp="1"/>
          </p:cNvSpPr>
          <p:nvPr>
            <p:ph type="body" sz="quarter" idx="11"/>
          </p:nvPr>
        </p:nvSpPr>
        <p:spPr>
          <a:xfrm>
            <a:off x="5074376" y="6396990"/>
            <a:ext cx="6818812" cy="329248"/>
          </a:xfrm>
        </p:spPr>
        <p:txBody>
          <a:bodyPr/>
          <a:lstStyle/>
          <a:p>
            <a:r>
              <a:rPr lang="en-US" altLang="zh-CN" dirty="0" err="1"/>
              <a:t>Shuqiang</a:t>
            </a:r>
            <a:r>
              <a:rPr lang="en-US" altLang="zh-CN" dirty="0"/>
              <a:t> </a:t>
            </a:r>
            <a:r>
              <a:rPr lang="en-US" altLang="zh-CN" dirty="0" err="1"/>
              <a:t>Yuan,et</a:t>
            </a:r>
            <a:r>
              <a:rPr lang="zh-CN" altLang="en-US" dirty="0"/>
              <a:t> </a:t>
            </a:r>
            <a:r>
              <a:rPr lang="en-US" altLang="zh-CN" dirty="0"/>
              <a:t>al.2023</a:t>
            </a:r>
            <a:r>
              <a:rPr lang="zh-CN" altLang="en-US" dirty="0"/>
              <a:t> </a:t>
            </a:r>
            <a:r>
              <a:rPr lang="en-US" altLang="zh-CN" dirty="0"/>
              <a:t>ASCO</a:t>
            </a:r>
            <a:r>
              <a:rPr lang="zh-CN" altLang="en-US" dirty="0"/>
              <a:t> </a:t>
            </a:r>
            <a:r>
              <a:rPr lang="en-US" altLang="zh-CN" dirty="0"/>
              <a:t>Abstract</a:t>
            </a:r>
            <a:r>
              <a:rPr lang="zh-CN" altLang="en-US" dirty="0"/>
              <a:t> </a:t>
            </a:r>
            <a:r>
              <a:rPr lang="en-US" altLang="zh-CN" dirty="0"/>
              <a:t>4001</a:t>
            </a:r>
            <a:endParaRPr lang="zh-CN" altLang="en-US" dirty="0"/>
          </a:p>
        </p:txBody>
      </p:sp>
      <p:pic>
        <p:nvPicPr>
          <p:cNvPr id="7" name="图片 6">
            <a:extLst>
              <a:ext uri="{FF2B5EF4-FFF2-40B4-BE49-F238E27FC236}">
                <a16:creationId xmlns:a16="http://schemas.microsoft.com/office/drawing/2014/main" id="{1E21C0AC-EBAA-28DB-6431-9BE10E7B293C}"/>
              </a:ext>
            </a:extLst>
          </p:cNvPr>
          <p:cNvPicPr>
            <a:picLocks noChangeAspect="1"/>
          </p:cNvPicPr>
          <p:nvPr/>
        </p:nvPicPr>
        <p:blipFill>
          <a:blip r:embed="rId2"/>
          <a:stretch>
            <a:fillRect/>
          </a:stretch>
        </p:blipFill>
        <p:spPr>
          <a:xfrm>
            <a:off x="855901" y="1460398"/>
            <a:ext cx="10480197" cy="3001464"/>
          </a:xfrm>
          <a:prstGeom prst="rect">
            <a:avLst/>
          </a:prstGeom>
        </p:spPr>
      </p:pic>
      <p:sp>
        <p:nvSpPr>
          <p:cNvPr id="8" name="文本框 7">
            <a:extLst>
              <a:ext uri="{FF2B5EF4-FFF2-40B4-BE49-F238E27FC236}">
                <a16:creationId xmlns:a16="http://schemas.microsoft.com/office/drawing/2014/main" id="{6C23D99C-5398-F0F8-1B02-6543D4E0E53C}"/>
              </a:ext>
            </a:extLst>
          </p:cNvPr>
          <p:cNvSpPr txBox="1"/>
          <p:nvPr/>
        </p:nvSpPr>
        <p:spPr>
          <a:xfrm>
            <a:off x="197259" y="5996880"/>
            <a:ext cx="828652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1.</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cs"/>
              </a:rPr>
              <a:t>特瑞普利单抗</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cs"/>
              </a:rPr>
              <a:t>化疗组有</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2</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cs"/>
              </a:rPr>
              <a:t>例患者拒绝手术，</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1</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cs"/>
              </a:rPr>
              <a:t>例患者因为疾病进展未接受手术</a:t>
            </a:r>
            <a:endParaRPr kumimoji="0" lang="en-US" altLang="zh-CN" sz="1000" b="0" i="0" u="none" strike="noStrike" kern="1200" cap="none" spc="0" normalizeH="0" baseline="0" noProof="0" dirty="0">
              <a:ln>
                <a:noFill/>
              </a:ln>
              <a:solidFill>
                <a:prstClr val="black"/>
              </a:solidFill>
              <a:effectLst/>
              <a:uLnTx/>
              <a:uFillTx/>
              <a:latin typeface="Arial"/>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2.</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cs"/>
              </a:rPr>
              <a:t>化疗组有</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2</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cs"/>
              </a:rPr>
              <a:t>例患者拒绝手术</a:t>
            </a:r>
          </a:p>
        </p:txBody>
      </p:sp>
    </p:spTree>
    <p:extLst>
      <p:ext uri="{BB962C8B-B14F-4D97-AF65-F5344CB8AC3E}">
        <p14:creationId xmlns:p14="http://schemas.microsoft.com/office/powerpoint/2010/main" val="9098649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64FF9CFA-BD03-E584-C6A0-77D7B94D1A7F}"/>
              </a:ext>
            </a:extLst>
          </p:cNvPr>
          <p:cNvSpPr>
            <a:spLocks noGrp="1"/>
          </p:cNvSpPr>
          <p:nvPr>
            <p:ph type="body" sz="quarter" idx="10"/>
          </p:nvPr>
        </p:nvSpPr>
        <p:spPr/>
        <p:txBody>
          <a:bodyPr/>
          <a:lstStyle/>
          <a:p>
            <a:r>
              <a:rPr lang="zh-CN" altLang="en-US" dirty="0"/>
              <a:t>手术并发症发病率和死亡率</a:t>
            </a:r>
          </a:p>
        </p:txBody>
      </p:sp>
      <p:sp>
        <p:nvSpPr>
          <p:cNvPr id="5" name="文本占位符 2">
            <a:extLst>
              <a:ext uri="{FF2B5EF4-FFF2-40B4-BE49-F238E27FC236}">
                <a16:creationId xmlns:a16="http://schemas.microsoft.com/office/drawing/2014/main" id="{6C908BB2-807C-22DF-776E-231F9B3905A3}"/>
              </a:ext>
            </a:extLst>
          </p:cNvPr>
          <p:cNvSpPr>
            <a:spLocks noGrp="1"/>
          </p:cNvSpPr>
          <p:nvPr>
            <p:ph type="body" sz="quarter" idx="11"/>
          </p:nvPr>
        </p:nvSpPr>
        <p:spPr>
          <a:xfrm>
            <a:off x="5074376" y="6396990"/>
            <a:ext cx="6818812" cy="329248"/>
          </a:xfrm>
        </p:spPr>
        <p:txBody>
          <a:bodyPr/>
          <a:lstStyle/>
          <a:p>
            <a:r>
              <a:rPr lang="en-US" altLang="zh-CN" dirty="0" err="1"/>
              <a:t>Shuqiang</a:t>
            </a:r>
            <a:r>
              <a:rPr lang="en-US" altLang="zh-CN" dirty="0"/>
              <a:t> </a:t>
            </a:r>
            <a:r>
              <a:rPr lang="en-US" altLang="zh-CN" dirty="0" err="1"/>
              <a:t>Yuan,et</a:t>
            </a:r>
            <a:r>
              <a:rPr lang="zh-CN" altLang="en-US" dirty="0"/>
              <a:t> </a:t>
            </a:r>
            <a:r>
              <a:rPr lang="en-US" altLang="zh-CN" dirty="0"/>
              <a:t>al.2023</a:t>
            </a:r>
            <a:r>
              <a:rPr lang="zh-CN" altLang="en-US" dirty="0"/>
              <a:t> </a:t>
            </a:r>
            <a:r>
              <a:rPr lang="en-US" altLang="zh-CN" dirty="0"/>
              <a:t>ASCO</a:t>
            </a:r>
            <a:r>
              <a:rPr lang="zh-CN" altLang="en-US" dirty="0"/>
              <a:t> </a:t>
            </a:r>
            <a:r>
              <a:rPr lang="en-US" altLang="zh-CN" dirty="0"/>
              <a:t>Abstract</a:t>
            </a:r>
            <a:r>
              <a:rPr lang="zh-CN" altLang="en-US" dirty="0"/>
              <a:t> </a:t>
            </a:r>
            <a:r>
              <a:rPr lang="en-US" altLang="zh-CN" dirty="0"/>
              <a:t>4001</a:t>
            </a:r>
            <a:endParaRPr lang="zh-CN" altLang="en-US" dirty="0"/>
          </a:p>
        </p:txBody>
      </p:sp>
      <p:pic>
        <p:nvPicPr>
          <p:cNvPr id="7" name="图片 6">
            <a:extLst>
              <a:ext uri="{FF2B5EF4-FFF2-40B4-BE49-F238E27FC236}">
                <a16:creationId xmlns:a16="http://schemas.microsoft.com/office/drawing/2014/main" id="{9811919A-A6B1-A22B-8D78-593EA51872A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70198" y="1435016"/>
            <a:ext cx="10048995" cy="3789663"/>
          </a:xfrm>
          <a:prstGeom prst="rect">
            <a:avLst/>
          </a:prstGeom>
        </p:spPr>
      </p:pic>
      <p:sp>
        <p:nvSpPr>
          <p:cNvPr id="8" name="文本框 7">
            <a:extLst>
              <a:ext uri="{FF2B5EF4-FFF2-40B4-BE49-F238E27FC236}">
                <a16:creationId xmlns:a16="http://schemas.microsoft.com/office/drawing/2014/main" id="{2BB982A6-7C60-226A-B334-EB0B1A1C65E6}"/>
              </a:ext>
            </a:extLst>
          </p:cNvPr>
          <p:cNvSpPr txBox="1"/>
          <p:nvPr/>
        </p:nvSpPr>
        <p:spPr>
          <a:xfrm>
            <a:off x="197259" y="6361559"/>
            <a:ext cx="8286523"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1.</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cs"/>
              </a:rPr>
              <a:t>特瑞普利单抗</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cs"/>
              </a:rPr>
              <a:t>化疗组有</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1</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cs"/>
              </a:rPr>
              <a:t>例患者在根治性胃癌切除术后</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8</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cs"/>
              </a:rPr>
              <a:t>天死亡，因为腹动脉瘤破裂；</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30</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cs"/>
              </a:rPr>
              <a:t>天死亡率为</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2%</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cs"/>
              </a:rPr>
              <a:t>。化疗组未报道</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30</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cs"/>
              </a:rPr>
              <a:t>天死亡率</a:t>
            </a:r>
            <a:endParaRPr kumimoji="0" lang="en-US" altLang="zh-CN" sz="1000" b="0" i="0" u="none" strike="noStrike" kern="1200" cap="none" spc="0" normalizeH="0" baseline="0" noProof="0" dirty="0">
              <a:ln>
                <a:noFill/>
              </a:ln>
              <a:solidFill>
                <a:prstClr val="black"/>
              </a:solidFill>
              <a:effectLst/>
              <a:uLnTx/>
              <a:uFillTx/>
              <a:latin typeface="Arial"/>
              <a:ea typeface="微软雅黑"/>
              <a:cs typeface="+mn-cs"/>
            </a:endParaRPr>
          </a:p>
        </p:txBody>
      </p:sp>
    </p:spTree>
    <p:extLst>
      <p:ext uri="{BB962C8B-B14F-4D97-AF65-F5344CB8AC3E}">
        <p14:creationId xmlns:p14="http://schemas.microsoft.com/office/powerpoint/2010/main" val="42563156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4B88AF51-A0B0-1759-D285-6E657DE4A5C9}"/>
              </a:ext>
            </a:extLst>
          </p:cNvPr>
          <p:cNvSpPr>
            <a:spLocks noGrp="1"/>
          </p:cNvSpPr>
          <p:nvPr>
            <p:ph type="body" sz="quarter" idx="10"/>
          </p:nvPr>
        </p:nvSpPr>
        <p:spPr/>
        <p:txBody>
          <a:bodyPr/>
          <a:lstStyle/>
          <a:p>
            <a:r>
              <a:rPr lang="zh-CN" altLang="en-US" dirty="0"/>
              <a:t>治疗完成情况</a:t>
            </a:r>
          </a:p>
        </p:txBody>
      </p:sp>
      <p:sp>
        <p:nvSpPr>
          <p:cNvPr id="5" name="文本占位符 2">
            <a:extLst>
              <a:ext uri="{FF2B5EF4-FFF2-40B4-BE49-F238E27FC236}">
                <a16:creationId xmlns:a16="http://schemas.microsoft.com/office/drawing/2014/main" id="{0BD285E5-C359-AAEB-76AC-69E1FDE616E8}"/>
              </a:ext>
            </a:extLst>
          </p:cNvPr>
          <p:cNvSpPr>
            <a:spLocks noGrp="1"/>
          </p:cNvSpPr>
          <p:nvPr>
            <p:ph type="body" sz="quarter" idx="11"/>
          </p:nvPr>
        </p:nvSpPr>
        <p:spPr>
          <a:xfrm>
            <a:off x="5074376" y="6396990"/>
            <a:ext cx="6818812" cy="329248"/>
          </a:xfrm>
        </p:spPr>
        <p:txBody>
          <a:bodyPr/>
          <a:lstStyle/>
          <a:p>
            <a:r>
              <a:rPr lang="en-US" altLang="zh-CN" dirty="0" err="1"/>
              <a:t>Shuqiang</a:t>
            </a:r>
            <a:r>
              <a:rPr lang="en-US" altLang="zh-CN" dirty="0"/>
              <a:t> </a:t>
            </a:r>
            <a:r>
              <a:rPr lang="en-US" altLang="zh-CN" dirty="0" err="1"/>
              <a:t>Yuan,et</a:t>
            </a:r>
            <a:r>
              <a:rPr lang="zh-CN" altLang="en-US" dirty="0"/>
              <a:t> </a:t>
            </a:r>
            <a:r>
              <a:rPr lang="en-US" altLang="zh-CN" dirty="0"/>
              <a:t>al.2023</a:t>
            </a:r>
            <a:r>
              <a:rPr lang="zh-CN" altLang="en-US" dirty="0"/>
              <a:t> </a:t>
            </a:r>
            <a:r>
              <a:rPr lang="en-US" altLang="zh-CN" dirty="0"/>
              <a:t>ASCO</a:t>
            </a:r>
            <a:r>
              <a:rPr lang="zh-CN" altLang="en-US" dirty="0"/>
              <a:t> </a:t>
            </a:r>
            <a:r>
              <a:rPr lang="en-US" altLang="zh-CN" dirty="0"/>
              <a:t>Abstract</a:t>
            </a:r>
            <a:r>
              <a:rPr lang="zh-CN" altLang="en-US" dirty="0"/>
              <a:t> </a:t>
            </a:r>
            <a:r>
              <a:rPr lang="en-US" altLang="zh-CN" dirty="0"/>
              <a:t>4001</a:t>
            </a:r>
            <a:endParaRPr lang="zh-CN" altLang="en-US" dirty="0"/>
          </a:p>
        </p:txBody>
      </p:sp>
      <p:pic>
        <p:nvPicPr>
          <p:cNvPr id="7" name="图片 6">
            <a:extLst>
              <a:ext uri="{FF2B5EF4-FFF2-40B4-BE49-F238E27FC236}">
                <a16:creationId xmlns:a16="http://schemas.microsoft.com/office/drawing/2014/main" id="{0480BAC7-EFA1-B6FB-F9A8-92D6B628BF5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76282" y="1468326"/>
            <a:ext cx="10055263" cy="2751134"/>
          </a:xfrm>
          <a:prstGeom prst="rect">
            <a:avLst/>
          </a:prstGeom>
        </p:spPr>
      </p:pic>
    </p:spTree>
    <p:extLst>
      <p:ext uri="{BB962C8B-B14F-4D97-AF65-F5344CB8AC3E}">
        <p14:creationId xmlns:p14="http://schemas.microsoft.com/office/powerpoint/2010/main" val="41888009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782682E-2C97-F2DC-1764-E97FE36084FD}"/>
              </a:ext>
            </a:extLst>
          </p:cNvPr>
          <p:cNvSpPr>
            <a:spLocks noGrp="1"/>
          </p:cNvSpPr>
          <p:nvPr>
            <p:ph type="body" sz="quarter" idx="10"/>
          </p:nvPr>
        </p:nvSpPr>
        <p:spPr/>
        <p:txBody>
          <a:bodyPr/>
          <a:lstStyle/>
          <a:p>
            <a:r>
              <a:rPr lang="zh-CN" altLang="en-US" dirty="0"/>
              <a:t>不良事件</a:t>
            </a:r>
          </a:p>
        </p:txBody>
      </p:sp>
      <p:sp>
        <p:nvSpPr>
          <p:cNvPr id="5" name="文本占位符 2">
            <a:extLst>
              <a:ext uri="{FF2B5EF4-FFF2-40B4-BE49-F238E27FC236}">
                <a16:creationId xmlns:a16="http://schemas.microsoft.com/office/drawing/2014/main" id="{3C462630-EE17-F397-59BB-B845BE45E9F3}"/>
              </a:ext>
            </a:extLst>
          </p:cNvPr>
          <p:cNvSpPr>
            <a:spLocks noGrp="1"/>
          </p:cNvSpPr>
          <p:nvPr>
            <p:ph type="body" sz="quarter" idx="11"/>
          </p:nvPr>
        </p:nvSpPr>
        <p:spPr>
          <a:xfrm>
            <a:off x="5074376" y="6396990"/>
            <a:ext cx="6818812" cy="329248"/>
          </a:xfrm>
        </p:spPr>
        <p:txBody>
          <a:bodyPr/>
          <a:lstStyle/>
          <a:p>
            <a:r>
              <a:rPr lang="en-US" altLang="zh-CN" dirty="0" err="1"/>
              <a:t>Shuqiang</a:t>
            </a:r>
            <a:r>
              <a:rPr lang="en-US" altLang="zh-CN" dirty="0"/>
              <a:t> </a:t>
            </a:r>
            <a:r>
              <a:rPr lang="en-US" altLang="zh-CN" dirty="0" err="1"/>
              <a:t>Yuan,et</a:t>
            </a:r>
            <a:r>
              <a:rPr lang="zh-CN" altLang="en-US" dirty="0"/>
              <a:t> </a:t>
            </a:r>
            <a:r>
              <a:rPr lang="en-US" altLang="zh-CN" dirty="0"/>
              <a:t>al.2023</a:t>
            </a:r>
            <a:r>
              <a:rPr lang="zh-CN" altLang="en-US" dirty="0"/>
              <a:t> </a:t>
            </a:r>
            <a:r>
              <a:rPr lang="en-US" altLang="zh-CN" dirty="0"/>
              <a:t>ASCO</a:t>
            </a:r>
            <a:r>
              <a:rPr lang="zh-CN" altLang="en-US" dirty="0"/>
              <a:t> </a:t>
            </a:r>
            <a:r>
              <a:rPr lang="en-US" altLang="zh-CN" dirty="0"/>
              <a:t>Abstract</a:t>
            </a:r>
            <a:r>
              <a:rPr lang="zh-CN" altLang="en-US" dirty="0"/>
              <a:t> </a:t>
            </a:r>
            <a:r>
              <a:rPr lang="en-US" altLang="zh-CN" dirty="0"/>
              <a:t>4001</a:t>
            </a:r>
            <a:endParaRPr lang="zh-CN" altLang="en-US" dirty="0"/>
          </a:p>
        </p:txBody>
      </p:sp>
      <p:pic>
        <p:nvPicPr>
          <p:cNvPr id="7" name="图片 6">
            <a:extLst>
              <a:ext uri="{FF2B5EF4-FFF2-40B4-BE49-F238E27FC236}">
                <a16:creationId xmlns:a16="http://schemas.microsoft.com/office/drawing/2014/main" id="{95D72046-52C1-9E0D-42FF-69A20E0B3AE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30778" y="1698150"/>
            <a:ext cx="10012736" cy="2895884"/>
          </a:xfrm>
          <a:prstGeom prst="rect">
            <a:avLst/>
          </a:prstGeom>
        </p:spPr>
      </p:pic>
    </p:spTree>
    <p:extLst>
      <p:ext uri="{BB962C8B-B14F-4D97-AF65-F5344CB8AC3E}">
        <p14:creationId xmlns:p14="http://schemas.microsoft.com/office/powerpoint/2010/main" val="11787271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3721DF54-E247-B7ED-5830-73AB5F57C2A2}"/>
              </a:ext>
            </a:extLst>
          </p:cNvPr>
          <p:cNvSpPr>
            <a:spLocks noGrp="1"/>
          </p:cNvSpPr>
          <p:nvPr>
            <p:ph type="body" sz="quarter" idx="10"/>
          </p:nvPr>
        </p:nvSpPr>
        <p:spPr/>
        <p:txBody>
          <a:bodyPr/>
          <a:lstStyle/>
          <a:p>
            <a:r>
              <a:rPr lang="zh-CN" altLang="en-US" dirty="0"/>
              <a:t>总结</a:t>
            </a:r>
          </a:p>
        </p:txBody>
      </p:sp>
      <p:sp>
        <p:nvSpPr>
          <p:cNvPr id="4" name="文本占位符 3">
            <a:extLst>
              <a:ext uri="{FF2B5EF4-FFF2-40B4-BE49-F238E27FC236}">
                <a16:creationId xmlns:a16="http://schemas.microsoft.com/office/drawing/2014/main" id="{35CEBFC4-C366-071A-F025-009342B402B9}"/>
              </a:ext>
            </a:extLst>
          </p:cNvPr>
          <p:cNvSpPr>
            <a:spLocks noGrp="1"/>
          </p:cNvSpPr>
          <p:nvPr>
            <p:ph type="body" sz="quarter" idx="12"/>
          </p:nvPr>
        </p:nvSpPr>
        <p:spPr/>
        <p:txBody>
          <a:bodyPr/>
          <a:lstStyle/>
          <a:p>
            <a:pPr marL="342900" indent="-342900">
              <a:lnSpc>
                <a:spcPct val="150000"/>
              </a:lnSpc>
              <a:buFont typeface="Arial" panose="020B0604020202020204" pitchFamily="34" charset="0"/>
              <a:buChar char="•"/>
            </a:pPr>
            <a:r>
              <a:rPr lang="en-US" altLang="zh-CN" sz="2400" dirty="0"/>
              <a:t>PD-1</a:t>
            </a:r>
            <a:r>
              <a:rPr lang="zh-CN" altLang="en-US" sz="2400" dirty="0"/>
              <a:t>抗体特瑞普利单抗联合化疗与单纯化疗相比，增加了达到</a:t>
            </a:r>
            <a:r>
              <a:rPr lang="en-US" altLang="zh-CN" sz="2400" dirty="0"/>
              <a:t>TRG 0/1</a:t>
            </a:r>
            <a:r>
              <a:rPr lang="zh-CN" altLang="en-US" sz="2400" dirty="0"/>
              <a:t>患者的比例</a:t>
            </a:r>
            <a:endParaRPr lang="en-US" altLang="zh-CN" sz="2400" dirty="0"/>
          </a:p>
          <a:p>
            <a:pPr marL="342900" indent="-342900">
              <a:lnSpc>
                <a:spcPct val="150000"/>
              </a:lnSpc>
              <a:buFont typeface="Arial" panose="020B0604020202020204" pitchFamily="34" charset="0"/>
              <a:buChar char="•"/>
            </a:pPr>
            <a:r>
              <a:rPr lang="zh-CN" altLang="en-US" sz="2400" dirty="0"/>
              <a:t>增加特瑞普利单抗具有可接受的安全性</a:t>
            </a:r>
            <a:endParaRPr lang="en-US" altLang="zh-CN" sz="2400" dirty="0"/>
          </a:p>
          <a:p>
            <a:pPr marL="342900" indent="-342900">
              <a:lnSpc>
                <a:spcPct val="150000"/>
              </a:lnSpc>
              <a:buFont typeface="Arial" panose="020B0604020202020204" pitchFamily="34" charset="0"/>
              <a:buChar char="•"/>
            </a:pPr>
            <a:r>
              <a:rPr lang="zh-CN" altLang="en-US" sz="2400" dirty="0"/>
              <a:t>这些数据支持在</a:t>
            </a:r>
            <a:r>
              <a:rPr lang="en-US" altLang="zh-CN" sz="2400" dirty="0"/>
              <a:t>3</a:t>
            </a:r>
            <a:r>
              <a:rPr lang="zh-CN" altLang="en-US" sz="2400" dirty="0"/>
              <a:t>期试验中探索抗</a:t>
            </a:r>
            <a:r>
              <a:rPr lang="en-US" altLang="zh-CN" sz="2400" dirty="0"/>
              <a:t>PD-1</a:t>
            </a:r>
            <a:r>
              <a:rPr lang="zh-CN" altLang="en-US" sz="2400" dirty="0"/>
              <a:t>联合化疗</a:t>
            </a:r>
          </a:p>
        </p:txBody>
      </p:sp>
      <p:sp>
        <p:nvSpPr>
          <p:cNvPr id="5" name="文本占位符 2">
            <a:extLst>
              <a:ext uri="{FF2B5EF4-FFF2-40B4-BE49-F238E27FC236}">
                <a16:creationId xmlns:a16="http://schemas.microsoft.com/office/drawing/2014/main" id="{8DDAD6D0-EB59-0146-EA93-707282A814DE}"/>
              </a:ext>
            </a:extLst>
          </p:cNvPr>
          <p:cNvSpPr>
            <a:spLocks noGrp="1"/>
          </p:cNvSpPr>
          <p:nvPr>
            <p:ph type="body" sz="quarter" idx="11"/>
          </p:nvPr>
        </p:nvSpPr>
        <p:spPr>
          <a:xfrm>
            <a:off x="5074376" y="6396990"/>
            <a:ext cx="6818812" cy="329248"/>
          </a:xfrm>
        </p:spPr>
        <p:txBody>
          <a:bodyPr/>
          <a:lstStyle/>
          <a:p>
            <a:r>
              <a:rPr lang="en-US" altLang="zh-CN" dirty="0" err="1"/>
              <a:t>Shuqiang</a:t>
            </a:r>
            <a:r>
              <a:rPr lang="en-US" altLang="zh-CN" dirty="0"/>
              <a:t> </a:t>
            </a:r>
            <a:r>
              <a:rPr lang="en-US" altLang="zh-CN" dirty="0" err="1"/>
              <a:t>Yuan,et</a:t>
            </a:r>
            <a:r>
              <a:rPr lang="zh-CN" altLang="en-US" dirty="0"/>
              <a:t> </a:t>
            </a:r>
            <a:r>
              <a:rPr lang="en-US" altLang="zh-CN" dirty="0"/>
              <a:t>al.2023</a:t>
            </a:r>
            <a:r>
              <a:rPr lang="zh-CN" altLang="en-US" dirty="0"/>
              <a:t> </a:t>
            </a:r>
            <a:r>
              <a:rPr lang="en-US" altLang="zh-CN" dirty="0"/>
              <a:t>ASCO</a:t>
            </a:r>
            <a:r>
              <a:rPr lang="zh-CN" altLang="en-US" dirty="0"/>
              <a:t> </a:t>
            </a:r>
            <a:r>
              <a:rPr lang="en-US" altLang="zh-CN" dirty="0"/>
              <a:t>Abstract</a:t>
            </a:r>
            <a:r>
              <a:rPr lang="zh-CN" altLang="en-US" dirty="0"/>
              <a:t> </a:t>
            </a:r>
            <a:r>
              <a:rPr lang="en-US" altLang="zh-CN" dirty="0"/>
              <a:t>4001</a:t>
            </a:r>
            <a:endParaRPr lang="zh-CN" altLang="en-US" dirty="0"/>
          </a:p>
        </p:txBody>
      </p:sp>
      <p:pic>
        <p:nvPicPr>
          <p:cNvPr id="3" name="Graphic 4" descr="House with solid fill">
            <a:hlinkClick r:id="rId2" action="ppaction://hlinksldjump"/>
            <a:extLst>
              <a:ext uri="{FF2B5EF4-FFF2-40B4-BE49-F238E27FC236}">
                <a16:creationId xmlns:a16="http://schemas.microsoft.com/office/drawing/2014/main" id="{8EA4900D-5887-D5C3-1F68-DA9EBBBC1CE0}"/>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047804" y="5959350"/>
            <a:ext cx="567642" cy="567642"/>
          </a:xfrm>
          <a:prstGeom prst="rect">
            <a:avLst/>
          </a:prstGeom>
        </p:spPr>
      </p:pic>
    </p:spTree>
    <p:extLst>
      <p:ext uri="{BB962C8B-B14F-4D97-AF65-F5344CB8AC3E}">
        <p14:creationId xmlns:p14="http://schemas.microsoft.com/office/powerpoint/2010/main" val="6460307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7FA7AF5-731F-ED2F-CE15-2B0EDA1FBB8D}"/>
              </a:ext>
            </a:extLst>
          </p:cNvPr>
          <p:cNvSpPr>
            <a:spLocks noGrp="1"/>
          </p:cNvSpPr>
          <p:nvPr>
            <p:ph type="title"/>
          </p:nvPr>
        </p:nvSpPr>
        <p:spPr>
          <a:xfrm>
            <a:off x="838200" y="1549667"/>
            <a:ext cx="10515600" cy="1164658"/>
          </a:xfrm>
        </p:spPr>
        <p:txBody>
          <a:bodyPr>
            <a:normAutofit fontScale="90000"/>
          </a:bodyPr>
          <a:lstStyle/>
          <a:p>
            <a:br>
              <a:rPr lang="zh-CN" altLang="en-US" dirty="0"/>
            </a:br>
            <a:r>
              <a:rPr lang="zh-CN" altLang="en-US" dirty="0"/>
              <a:t>摘要 </a:t>
            </a:r>
            <a:r>
              <a:rPr lang="en-US" altLang="zh-CN" dirty="0"/>
              <a:t>405736 </a:t>
            </a:r>
            <a:r>
              <a:rPr lang="zh-CN" altLang="en-US" dirty="0"/>
              <a:t>的更新：</a:t>
            </a:r>
            <a:r>
              <a:rPr lang="en-US" altLang="zh-CN" dirty="0" err="1"/>
              <a:t>Zolbetuximab</a:t>
            </a:r>
            <a:r>
              <a:rPr lang="en-US" altLang="zh-CN" dirty="0"/>
              <a:t> + </a:t>
            </a:r>
            <a:r>
              <a:rPr lang="en-US" altLang="zh-CN" dirty="0" err="1"/>
              <a:t>Capox</a:t>
            </a:r>
            <a:r>
              <a:rPr lang="zh-CN" altLang="en-US" dirty="0"/>
              <a:t>一线治疗</a:t>
            </a:r>
            <a:r>
              <a:rPr lang="en-US" altLang="zh-CN" dirty="0"/>
              <a:t>Claudin-18.2+ (CLDN18.2+)/HER2−</a:t>
            </a:r>
            <a:r>
              <a:rPr lang="zh-CN" altLang="en-US" dirty="0"/>
              <a:t>局部晚期 </a:t>
            </a:r>
            <a:r>
              <a:rPr lang="en-US" altLang="zh-CN" dirty="0"/>
              <a:t>(LA) </a:t>
            </a:r>
            <a:r>
              <a:rPr lang="zh-CN" altLang="en-US" dirty="0"/>
              <a:t>或转移性胃或胃食管交界处 </a:t>
            </a:r>
            <a:r>
              <a:rPr lang="en-US" altLang="zh-CN" dirty="0"/>
              <a:t>(</a:t>
            </a:r>
            <a:r>
              <a:rPr lang="en-US" altLang="zh-CN" dirty="0" err="1"/>
              <a:t>mG</a:t>
            </a:r>
            <a:r>
              <a:rPr lang="en-US" altLang="zh-CN" dirty="0"/>
              <a:t>/GEJ) </a:t>
            </a:r>
            <a:r>
              <a:rPr lang="zh-CN" altLang="en-US" dirty="0"/>
              <a:t>腺癌：</a:t>
            </a:r>
            <a:r>
              <a:rPr lang="en-US" altLang="zh-CN" dirty="0"/>
              <a:t>3</a:t>
            </a:r>
            <a:r>
              <a:rPr lang="zh-CN" altLang="en-US" dirty="0"/>
              <a:t>期</a:t>
            </a:r>
            <a:r>
              <a:rPr lang="en-US" altLang="zh-CN" dirty="0"/>
              <a:t>Glow</a:t>
            </a:r>
            <a:r>
              <a:rPr lang="zh-CN" altLang="en-US" dirty="0"/>
              <a:t>研究的主要结果</a:t>
            </a:r>
          </a:p>
        </p:txBody>
      </p:sp>
      <p:sp>
        <p:nvSpPr>
          <p:cNvPr id="3" name="文本占位符 2">
            <a:extLst>
              <a:ext uri="{FF2B5EF4-FFF2-40B4-BE49-F238E27FC236}">
                <a16:creationId xmlns:a16="http://schemas.microsoft.com/office/drawing/2014/main" id="{E985E624-1F9B-BBF9-A1A1-2ACCA2B35963}"/>
              </a:ext>
            </a:extLst>
          </p:cNvPr>
          <p:cNvSpPr>
            <a:spLocks noGrp="1"/>
          </p:cNvSpPr>
          <p:nvPr>
            <p:ph type="body" sz="quarter" idx="10"/>
          </p:nvPr>
        </p:nvSpPr>
        <p:spPr>
          <a:xfrm>
            <a:off x="838200" y="3331713"/>
            <a:ext cx="10515600" cy="928238"/>
          </a:xfrm>
        </p:spPr>
        <p:txBody>
          <a:bodyPr/>
          <a:lstStyle/>
          <a:p>
            <a:r>
              <a:rPr lang="en-US" altLang="zh-CN" sz="1600" dirty="0"/>
              <a:t>Rui-Hua Xu, Kohei </a:t>
            </a:r>
            <a:r>
              <a:rPr lang="en-US" altLang="zh-CN" sz="1600" dirty="0" err="1"/>
              <a:t>Shitara,Jaffer</a:t>
            </a:r>
            <a:r>
              <a:rPr lang="en-US" altLang="zh-CN" sz="1600" dirty="0"/>
              <a:t> </a:t>
            </a:r>
            <a:r>
              <a:rPr lang="en-US" altLang="zh-CN" sz="1600" dirty="0" err="1"/>
              <a:t>A.Ajani,Yung-Jue</a:t>
            </a:r>
            <a:r>
              <a:rPr lang="en-US" altLang="zh-CN" sz="1600" dirty="0"/>
              <a:t> </a:t>
            </a:r>
            <a:r>
              <a:rPr lang="en-US" altLang="zh-CN" sz="1600" dirty="0" err="1"/>
              <a:t>Bang,Peter</a:t>
            </a:r>
            <a:r>
              <a:rPr lang="en-US" altLang="zh-CN" sz="1600" dirty="0"/>
              <a:t> </a:t>
            </a:r>
            <a:r>
              <a:rPr lang="en-US" altLang="zh-CN" sz="1600" dirty="0" err="1"/>
              <a:t>Enzinger,David</a:t>
            </a:r>
            <a:r>
              <a:rPr lang="en-US" altLang="zh-CN" sz="1600" dirty="0"/>
              <a:t> </a:t>
            </a:r>
            <a:r>
              <a:rPr lang="en-US" altLang="zh-CN" sz="1600" dirty="0" err="1"/>
              <a:t>Ilson,Florian</a:t>
            </a:r>
            <a:r>
              <a:rPr lang="en-US" altLang="zh-CN" sz="1600" dirty="0"/>
              <a:t> </a:t>
            </a:r>
            <a:r>
              <a:rPr lang="en-US" altLang="zh-CN" sz="1600" dirty="0" err="1"/>
              <a:t>Lordick,Eric</a:t>
            </a:r>
            <a:r>
              <a:rPr lang="en-US" altLang="zh-CN" sz="1600" dirty="0"/>
              <a:t> Van </a:t>
            </a:r>
            <a:r>
              <a:rPr lang="en-US" altLang="zh-CN" sz="1600" dirty="0" err="1"/>
              <a:t>Cutsem,Javier</a:t>
            </a:r>
            <a:r>
              <a:rPr lang="en-US" altLang="zh-CN" sz="1600" dirty="0"/>
              <a:t> Gallego </a:t>
            </a:r>
            <a:r>
              <a:rPr lang="en-US" altLang="zh-CN" sz="1600" dirty="0" err="1"/>
              <a:t>Plazas,Jing</a:t>
            </a:r>
            <a:r>
              <a:rPr lang="en-US" altLang="zh-CN" sz="1600" dirty="0"/>
              <a:t> </a:t>
            </a:r>
            <a:r>
              <a:rPr lang="en-US" altLang="zh-CN" sz="1600" dirty="0" err="1"/>
              <a:t>Huang,Lin</a:t>
            </a:r>
            <a:r>
              <a:rPr lang="en-US" altLang="zh-CN" sz="1600" dirty="0"/>
              <a:t> </a:t>
            </a:r>
            <a:r>
              <a:rPr lang="en-US" altLang="zh-CN" sz="1600" dirty="0" err="1"/>
              <a:t>Shen,Sang</a:t>
            </a:r>
            <a:r>
              <a:rPr lang="en-US" altLang="zh-CN" sz="1600" dirty="0"/>
              <a:t> </a:t>
            </a:r>
            <a:r>
              <a:rPr lang="en-US" altLang="zh-CN" sz="1600" dirty="0" err="1"/>
              <a:t>Cheul</a:t>
            </a:r>
            <a:r>
              <a:rPr lang="en-US" altLang="zh-CN" sz="1600" dirty="0"/>
              <a:t> </a:t>
            </a:r>
            <a:r>
              <a:rPr lang="en-US" altLang="zh-CN" sz="1600" dirty="0" err="1"/>
              <a:t>Oh,Patrapim</a:t>
            </a:r>
            <a:r>
              <a:rPr lang="en-US" altLang="zh-CN" sz="1600" dirty="0"/>
              <a:t> </a:t>
            </a:r>
            <a:r>
              <a:rPr lang="en-US" altLang="zh-CN" sz="1600" dirty="0" err="1"/>
              <a:t>Sunpaweravong,Hwoei</a:t>
            </a:r>
            <a:r>
              <a:rPr lang="en-US" altLang="zh-CN" sz="1600" dirty="0"/>
              <a:t> Fen Soo </a:t>
            </a:r>
            <a:r>
              <a:rPr lang="en-US" altLang="zh-CN" sz="1600" dirty="0" err="1"/>
              <a:t>Hoo,Haci</a:t>
            </a:r>
            <a:r>
              <a:rPr lang="en-US" altLang="zh-CN" sz="1600" dirty="0"/>
              <a:t> Mehmet </a:t>
            </a:r>
            <a:r>
              <a:rPr lang="en-US" altLang="zh-CN" sz="1600" dirty="0" err="1"/>
              <a:t>Turk,Jung</a:t>
            </a:r>
            <a:r>
              <a:rPr lang="en-US" altLang="zh-CN" sz="1600" dirty="0"/>
              <a:t> Wook </a:t>
            </a:r>
            <a:r>
              <a:rPr lang="en-US" altLang="zh-CN" sz="1600" dirty="0" err="1"/>
              <a:t>Park,Diarmuid</a:t>
            </a:r>
            <a:r>
              <a:rPr lang="en-US" altLang="zh-CN" sz="1600" dirty="0"/>
              <a:t> </a:t>
            </a:r>
            <a:r>
              <a:rPr lang="en-US" altLang="zh-CN" sz="1600" dirty="0" err="1"/>
              <a:t>Moran,Pranob</a:t>
            </a:r>
            <a:r>
              <a:rPr lang="en-US" altLang="zh-CN" sz="1600" dirty="0"/>
              <a:t> </a:t>
            </a:r>
            <a:r>
              <a:rPr lang="en-US" altLang="zh-CN" sz="1600" dirty="0" err="1"/>
              <a:t>Bhattacharya,Ahsan</a:t>
            </a:r>
            <a:r>
              <a:rPr lang="en-US" altLang="zh-CN" sz="1600" dirty="0"/>
              <a:t> </a:t>
            </a:r>
            <a:r>
              <a:rPr lang="en-US" altLang="zh-CN" sz="1600" dirty="0" err="1"/>
              <a:t>Arozullah,Manish</a:t>
            </a:r>
            <a:r>
              <a:rPr lang="en-US" altLang="zh-CN" sz="1600" dirty="0"/>
              <a:t> </a:t>
            </a:r>
            <a:r>
              <a:rPr lang="en-US" altLang="zh-CN" sz="1600" dirty="0" err="1"/>
              <a:t>A.Shah</a:t>
            </a:r>
            <a:endParaRPr lang="zh-CN" altLang="en-US" sz="1600" dirty="0"/>
          </a:p>
        </p:txBody>
      </p:sp>
      <p:sp>
        <p:nvSpPr>
          <p:cNvPr id="4" name="文本占位符 3">
            <a:extLst>
              <a:ext uri="{FF2B5EF4-FFF2-40B4-BE49-F238E27FC236}">
                <a16:creationId xmlns:a16="http://schemas.microsoft.com/office/drawing/2014/main" id="{639FC6EE-1CD6-1415-8A7A-920A66720BF6}"/>
              </a:ext>
            </a:extLst>
          </p:cNvPr>
          <p:cNvSpPr>
            <a:spLocks noGrp="1"/>
          </p:cNvSpPr>
          <p:nvPr>
            <p:ph type="body" sz="quarter" idx="11"/>
          </p:nvPr>
        </p:nvSpPr>
        <p:spPr/>
        <p:txBody>
          <a:bodyPr/>
          <a:lstStyle/>
          <a:p>
            <a:r>
              <a:rPr lang="en-US" altLang="zh-CN" sz="1800" dirty="0">
                <a:effectLst/>
                <a:latin typeface="Microsoft YaHei" panose="020B0503020204020204" pitchFamily="34" charset="-122"/>
                <a:cs typeface="Calibri" panose="020F0502020204030204" pitchFamily="34" charset="0"/>
              </a:rPr>
              <a:t>Updates on Abstract 405736-ASCO Plenary Series: Rapid Abstract Updates</a:t>
            </a:r>
            <a:endParaRPr lang="zh-CN" altLang="en-US" dirty="0"/>
          </a:p>
        </p:txBody>
      </p:sp>
    </p:spTree>
    <p:extLst>
      <p:ext uri="{BB962C8B-B14F-4D97-AF65-F5344CB8AC3E}">
        <p14:creationId xmlns:p14="http://schemas.microsoft.com/office/powerpoint/2010/main" val="5440240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sz="2400" dirty="0"/>
              <a:t>介绍：</a:t>
            </a:r>
            <a:r>
              <a:rPr lang="en-US" altLang="zh-CN" sz="2400" dirty="0" err="1"/>
              <a:t>Zolbetuximab</a:t>
            </a:r>
            <a:r>
              <a:rPr lang="zh-CN" altLang="en-US" sz="2400" dirty="0"/>
              <a:t>治疗不可切除的局部晚期或转移性</a:t>
            </a:r>
            <a:r>
              <a:rPr lang="en-US" altLang="zh-CN" sz="2400" dirty="0"/>
              <a:t>G/GEJ</a:t>
            </a:r>
            <a:r>
              <a:rPr lang="zh-CN" altLang="en-US" sz="2400" dirty="0"/>
              <a:t>腺癌</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en-US" altLang="zh-CN" sz="1000" dirty="0"/>
              <a:t>Rui-Hua </a:t>
            </a:r>
            <a:r>
              <a:rPr lang="en-US" altLang="zh-CN" sz="1000" dirty="0" err="1"/>
              <a:t>Xu</a:t>
            </a:r>
            <a:r>
              <a:rPr lang="en-US" altLang="zh-CN" dirty="0" err="1"/>
              <a:t>,et</a:t>
            </a:r>
            <a:r>
              <a:rPr lang="zh-CN" altLang="en-US" dirty="0"/>
              <a:t> </a:t>
            </a:r>
            <a:r>
              <a:rPr lang="en-US" altLang="zh-CN" dirty="0"/>
              <a:t>al.2023</a:t>
            </a:r>
            <a:r>
              <a:rPr lang="zh-CN" altLang="en-US" dirty="0"/>
              <a:t> </a:t>
            </a:r>
            <a:r>
              <a:rPr lang="en-US" altLang="zh-CN" dirty="0"/>
              <a:t>ASCO</a:t>
            </a:r>
            <a:r>
              <a:rPr lang="zh-CN" altLang="en-US" dirty="0"/>
              <a:t> </a:t>
            </a:r>
            <a:r>
              <a:rPr lang="en-US" altLang="zh-CN" sz="1000" dirty="0">
                <a:effectLst/>
                <a:latin typeface="Microsoft YaHei" panose="020B0503020204020204" pitchFamily="34" charset="-122"/>
                <a:cs typeface="Calibri" panose="020F0502020204030204" pitchFamily="34" charset="0"/>
              </a:rPr>
              <a:t>Updates on Abstract 405736(2023 ASCO Plenary Series)</a:t>
            </a:r>
            <a:endParaRPr lang="zh-CN" altLang="en-US" dirty="0"/>
          </a:p>
        </p:txBody>
      </p:sp>
      <p:sp>
        <p:nvSpPr>
          <p:cNvPr id="4" name="文本占位符 3">
            <a:extLst>
              <a:ext uri="{FF2B5EF4-FFF2-40B4-BE49-F238E27FC236}">
                <a16:creationId xmlns:a16="http://schemas.microsoft.com/office/drawing/2014/main" id="{46F2D972-3489-7B83-96F7-D0A44F9C6259}"/>
              </a:ext>
            </a:extLst>
          </p:cNvPr>
          <p:cNvSpPr>
            <a:spLocks noGrp="1"/>
          </p:cNvSpPr>
          <p:nvPr>
            <p:ph type="body" sz="quarter" idx="12"/>
          </p:nvPr>
        </p:nvSpPr>
        <p:spPr>
          <a:xfrm>
            <a:off x="5237018" y="1079500"/>
            <a:ext cx="6153295" cy="4902200"/>
          </a:xfrm>
        </p:spPr>
        <p:txBody>
          <a:bodyPr/>
          <a:lstStyle/>
          <a:p>
            <a:pPr marL="342900" indent="-342900">
              <a:lnSpc>
                <a:spcPct val="150000"/>
              </a:lnSpc>
              <a:buFont typeface="Arial" panose="020B0604020202020204" pitchFamily="34" charset="0"/>
              <a:buChar char="•"/>
            </a:pPr>
            <a:r>
              <a:rPr lang="zh-CN" altLang="en-US" sz="1800" dirty="0"/>
              <a:t>晚期</a:t>
            </a:r>
            <a:r>
              <a:rPr lang="en-US" altLang="zh-CN" sz="1800" dirty="0"/>
              <a:t>G/GEJ</a:t>
            </a:r>
            <a:r>
              <a:rPr lang="zh-CN" altLang="en-US" sz="1800" dirty="0"/>
              <a:t>腺癌患者的治疗是一个高且持续未被满足的医疗需求</a:t>
            </a:r>
            <a:r>
              <a:rPr lang="en-US" altLang="zh-CN" sz="1800" baseline="30000" dirty="0"/>
              <a:t>1</a:t>
            </a:r>
          </a:p>
          <a:p>
            <a:pPr marL="342900" indent="-342900">
              <a:lnSpc>
                <a:spcPct val="150000"/>
              </a:lnSpc>
              <a:buFont typeface="Arial" panose="020B0604020202020204" pitchFamily="34" charset="0"/>
              <a:buChar char="•"/>
            </a:pPr>
            <a:r>
              <a:rPr lang="zh-CN" altLang="en-US" sz="1800" dirty="0"/>
              <a:t>单纯化疗的总生存期为</a:t>
            </a:r>
            <a:r>
              <a:rPr lang="en-US" altLang="zh-CN" sz="1800" dirty="0"/>
              <a:t>~1</a:t>
            </a:r>
            <a:r>
              <a:rPr lang="zh-CN" altLang="en-US" sz="1800" dirty="0"/>
              <a:t>年；靶向治疗（例如，曲妥珠单抗、纳武利尤单抗）联合化疗可改善部分化疗的生存</a:t>
            </a:r>
            <a:r>
              <a:rPr lang="en-US" altLang="zh-CN" sz="1800" baseline="30000" dirty="0"/>
              <a:t>1-11</a:t>
            </a:r>
          </a:p>
          <a:p>
            <a:pPr marL="342900" indent="-342900">
              <a:lnSpc>
                <a:spcPct val="150000"/>
              </a:lnSpc>
              <a:buFont typeface="Arial" panose="020B0604020202020204" pitchFamily="34" charset="0"/>
              <a:buChar char="•"/>
            </a:pPr>
            <a:r>
              <a:rPr lang="en-US" altLang="zh-CN" sz="1800" dirty="0" err="1"/>
              <a:t>Zolbetuximab</a:t>
            </a:r>
            <a:r>
              <a:rPr lang="zh-CN" altLang="en-US" sz="1800" dirty="0"/>
              <a:t>是“</a:t>
            </a:r>
            <a:r>
              <a:rPr lang="en-US" altLang="zh-CN" sz="1800" dirty="0"/>
              <a:t>first-in-class</a:t>
            </a:r>
            <a:r>
              <a:rPr lang="zh-CN" altLang="en-US" sz="1800" dirty="0"/>
              <a:t>”嵌合型</a:t>
            </a:r>
            <a:r>
              <a:rPr lang="en-US" altLang="zh-CN" sz="1800" dirty="0"/>
              <a:t>IgG1</a:t>
            </a:r>
            <a:r>
              <a:rPr lang="zh-CN" altLang="en-US" sz="1800" dirty="0"/>
              <a:t>单克隆抗体，靶向</a:t>
            </a:r>
            <a:r>
              <a:rPr lang="en-US" altLang="zh-CN" sz="1800" dirty="0"/>
              <a:t>CLDN18.2</a:t>
            </a:r>
            <a:r>
              <a:rPr lang="zh-CN" altLang="en-US" sz="1800" dirty="0"/>
              <a:t>并诱导</a:t>
            </a:r>
            <a:r>
              <a:rPr lang="en-US" altLang="zh-CN" sz="1800" dirty="0"/>
              <a:t>ADCC/CDC </a:t>
            </a:r>
            <a:r>
              <a:rPr lang="en-US" altLang="zh-CN" sz="1800" baseline="30000" dirty="0"/>
              <a:t>8</a:t>
            </a:r>
            <a:r>
              <a:rPr lang="zh-CN" altLang="en-US" sz="1800" baseline="30000" dirty="0"/>
              <a:t>，</a:t>
            </a:r>
            <a:r>
              <a:rPr lang="en-US" altLang="zh-CN" sz="1800" baseline="30000" dirty="0"/>
              <a:t>12-15</a:t>
            </a:r>
          </a:p>
          <a:p>
            <a:pPr marL="342900" indent="-342900">
              <a:lnSpc>
                <a:spcPct val="150000"/>
              </a:lnSpc>
              <a:buFont typeface="Arial" panose="020B0604020202020204" pitchFamily="34" charset="0"/>
              <a:buChar char="•"/>
            </a:pPr>
            <a:r>
              <a:rPr lang="zh-CN" altLang="en-US" sz="1800" dirty="0"/>
              <a:t>在</a:t>
            </a:r>
            <a:r>
              <a:rPr lang="en-US" altLang="zh-CN" sz="1800" dirty="0"/>
              <a:t>SPOTLIGHT</a:t>
            </a:r>
            <a:r>
              <a:rPr lang="zh-CN" altLang="en-US" sz="1800" dirty="0"/>
              <a:t>研究中，</a:t>
            </a:r>
            <a:r>
              <a:rPr lang="en-US" altLang="zh-CN" sz="1800" dirty="0"/>
              <a:t> Zolbetuximab+mFOLFOX6</a:t>
            </a:r>
            <a:r>
              <a:rPr lang="zh-CN" altLang="en-US" sz="1800" dirty="0"/>
              <a:t> </a:t>
            </a:r>
            <a:r>
              <a:rPr lang="en-US" altLang="zh-CN" sz="1800" dirty="0"/>
              <a:t>vs </a:t>
            </a:r>
            <a:r>
              <a:rPr lang="zh-CN" altLang="en-US" sz="1800" dirty="0"/>
              <a:t>安慰剂</a:t>
            </a:r>
            <a:r>
              <a:rPr lang="en-US" altLang="zh-CN" sz="1800" dirty="0"/>
              <a:t>+mFOLFOX6</a:t>
            </a:r>
            <a:r>
              <a:rPr lang="zh-CN" altLang="en-US" sz="1800" dirty="0"/>
              <a:t>改善</a:t>
            </a:r>
            <a:r>
              <a:rPr lang="en-US" altLang="zh-CN" sz="1800" dirty="0"/>
              <a:t>CLDN18.2+/HER2- </a:t>
            </a:r>
            <a:r>
              <a:rPr lang="zh-CN" altLang="en-US" sz="1800" dirty="0"/>
              <a:t>不可切除的局部晚期或转移性</a:t>
            </a:r>
            <a:r>
              <a:rPr lang="en-US" altLang="zh-CN" sz="1800" dirty="0"/>
              <a:t>G/GEJ</a:t>
            </a:r>
            <a:r>
              <a:rPr lang="zh-CN" altLang="en-US" sz="1800" dirty="0"/>
              <a:t>腺癌的生存</a:t>
            </a:r>
            <a:r>
              <a:rPr lang="en-US" altLang="zh-CN" sz="1800" baseline="30000" dirty="0"/>
              <a:t>16</a:t>
            </a:r>
            <a:endParaRPr lang="zh-CN" altLang="en-US" sz="1800" baseline="30000" dirty="0"/>
          </a:p>
        </p:txBody>
      </p:sp>
      <p:pic>
        <p:nvPicPr>
          <p:cNvPr id="6" name="图片 5">
            <a:extLst>
              <a:ext uri="{FF2B5EF4-FFF2-40B4-BE49-F238E27FC236}">
                <a16:creationId xmlns:a16="http://schemas.microsoft.com/office/drawing/2014/main" id="{1244419A-7D04-0C73-BCF8-B7A445BCE02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01687" y="1312645"/>
            <a:ext cx="3839585" cy="4020698"/>
          </a:xfrm>
          <a:prstGeom prst="rect">
            <a:avLst/>
          </a:prstGeom>
        </p:spPr>
      </p:pic>
      <p:sp>
        <p:nvSpPr>
          <p:cNvPr id="9" name="文本框 8">
            <a:extLst>
              <a:ext uri="{FF2B5EF4-FFF2-40B4-BE49-F238E27FC236}">
                <a16:creationId xmlns:a16="http://schemas.microsoft.com/office/drawing/2014/main" id="{C2C4ADD9-771E-6154-8C5C-70F4224F46BB}"/>
              </a:ext>
            </a:extLst>
          </p:cNvPr>
          <p:cNvSpPr txBox="1"/>
          <p:nvPr/>
        </p:nvSpPr>
        <p:spPr>
          <a:xfrm>
            <a:off x="0" y="5835402"/>
            <a:ext cx="11893188"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black"/>
                </a:solidFill>
                <a:effectLst/>
                <a:uLnTx/>
                <a:uFillTx/>
                <a:latin typeface="Arial"/>
                <a:ea typeface="微软雅黑"/>
                <a:cs typeface="Calibri" panose="020F0502020204030204" pitchFamily="34" charset="0"/>
              </a:rPr>
              <a:t>1.Van </a:t>
            </a:r>
            <a:r>
              <a:rPr kumimoji="0" lang="en-US" altLang="zh-CN" sz="1000" b="0" i="0" u="none" strike="noStrike" kern="1200" cap="none" spc="0" normalizeH="0" baseline="0" noProof="0" dirty="0" err="1">
                <a:ln>
                  <a:noFill/>
                </a:ln>
                <a:solidFill>
                  <a:prstClr val="black"/>
                </a:solidFill>
                <a:effectLst/>
                <a:uLnTx/>
                <a:uFillTx/>
                <a:latin typeface="Arial"/>
                <a:ea typeface="微软雅黑"/>
                <a:cs typeface="Calibri" panose="020F0502020204030204" pitchFamily="34" charset="0"/>
              </a:rPr>
              <a:t>Cutsem</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Calibri" panose="020F0502020204030204" pitchFamily="34" charset="0"/>
              </a:rPr>
              <a:t> et </a:t>
            </a:r>
            <a:r>
              <a:rPr kumimoji="0" lang="en-US" altLang="zh-CN" sz="1000" b="0" i="0" u="none" strike="noStrike" kern="1200" cap="none" spc="0" normalizeH="0" baseline="0" noProof="0" dirty="0" err="1">
                <a:ln>
                  <a:noFill/>
                </a:ln>
                <a:solidFill>
                  <a:prstClr val="black"/>
                </a:solidFill>
                <a:effectLst/>
                <a:uLnTx/>
                <a:uFillTx/>
                <a:latin typeface="Arial"/>
                <a:ea typeface="微软雅黑"/>
                <a:cs typeface="Calibri" panose="020F0502020204030204" pitchFamily="34" charset="0"/>
              </a:rPr>
              <a:t>al.Lancet</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Calibri" panose="020F0502020204030204" pitchFamily="34" charset="0"/>
              </a:rPr>
              <a:t> 2016;388(10060):2654-2664; 2.Lordick F et </a:t>
            </a:r>
            <a:r>
              <a:rPr kumimoji="0" lang="en-US" altLang="zh-CN" sz="1000" b="0" i="0" u="none" strike="noStrike" kern="1200" cap="none" spc="0" normalizeH="0" baseline="0" noProof="0" dirty="0" err="1">
                <a:ln>
                  <a:noFill/>
                </a:ln>
                <a:solidFill>
                  <a:prstClr val="black"/>
                </a:solidFill>
                <a:effectLst/>
                <a:uLnTx/>
                <a:uFillTx/>
                <a:latin typeface="Arial"/>
                <a:ea typeface="微软雅黑"/>
                <a:cs typeface="Calibri" panose="020F0502020204030204" pitchFamily="34" charset="0"/>
              </a:rPr>
              <a:t>al.Ann</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Calibri" panose="020F0502020204030204" pitchFamily="34" charset="0"/>
              </a:rPr>
              <a:t> Oncol 2022;33(10):1005-1020; 3.Obarmannova R et </a:t>
            </a:r>
            <a:r>
              <a:rPr kumimoji="0" lang="en-US" altLang="zh-CN" sz="1000" b="0" i="0" u="none" strike="noStrike" kern="1200" cap="none" spc="0" normalizeH="0" baseline="0" noProof="0" dirty="0" err="1">
                <a:ln>
                  <a:noFill/>
                </a:ln>
                <a:solidFill>
                  <a:prstClr val="black"/>
                </a:solidFill>
                <a:effectLst/>
                <a:uLnTx/>
                <a:uFillTx/>
                <a:latin typeface="Arial"/>
                <a:ea typeface="微软雅黑"/>
                <a:cs typeface="Calibri" panose="020F0502020204030204" pitchFamily="34" charset="0"/>
              </a:rPr>
              <a:t>al.Ann</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Calibri" panose="020F0502020204030204" pitchFamily="34" charset="0"/>
              </a:rPr>
              <a:t> Oncol.2022;33(10):992-1004; 4.JGCA.Gastric Cancer.2021;24(1):1-21; 5.Kelly RJ et al.NEJM.2021;384(13):1191-1203; 6.NHCPRC.Chin J Cancer Res.2022;34(3):207-237; 7.Bang Y-J et </a:t>
            </a:r>
            <a:r>
              <a:rPr kumimoji="0" lang="en-US" altLang="zh-CN" sz="1000" b="0" i="0" u="none" strike="noStrike" kern="1200" cap="none" spc="0" normalizeH="0" baseline="0" noProof="0" dirty="0" err="1">
                <a:ln>
                  <a:noFill/>
                </a:ln>
                <a:solidFill>
                  <a:prstClr val="black"/>
                </a:solidFill>
                <a:effectLst/>
                <a:uLnTx/>
                <a:uFillTx/>
                <a:latin typeface="Arial"/>
                <a:ea typeface="微软雅黑"/>
                <a:cs typeface="Calibri" panose="020F0502020204030204" pitchFamily="34" charset="0"/>
              </a:rPr>
              <a:t>al.Lancet</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Calibri" panose="020F0502020204030204" pitchFamily="34" charset="0"/>
              </a:rPr>
              <a:t> 2010;376(9742):687-97; 8.Pellino et </a:t>
            </a:r>
            <a:r>
              <a:rPr kumimoji="0" lang="en-US" altLang="zh-CN" sz="1000" b="0" i="0" u="none" strike="noStrike" kern="1200" cap="none" spc="0" normalizeH="0" baseline="0" noProof="0" dirty="0" err="1">
                <a:ln>
                  <a:noFill/>
                </a:ln>
                <a:solidFill>
                  <a:prstClr val="black"/>
                </a:solidFill>
                <a:effectLst/>
                <a:uLnTx/>
                <a:uFillTx/>
                <a:latin typeface="Arial"/>
                <a:ea typeface="微软雅黑"/>
                <a:cs typeface="Calibri" panose="020F0502020204030204" pitchFamily="34" charset="0"/>
              </a:rPr>
              <a:t>al.J</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Calibri" panose="020F0502020204030204" pitchFamily="34" charset="0"/>
              </a:rPr>
              <a:t> Pers Med.2021 Oct 26;11(11):1095; 9.Shah MA et </a:t>
            </a:r>
            <a:r>
              <a:rPr kumimoji="0" lang="en-US" altLang="zh-CN" sz="1000" b="0" i="0" u="none" strike="noStrike" kern="1200" cap="none" spc="0" normalizeH="0" baseline="0" noProof="0" dirty="0" err="1">
                <a:ln>
                  <a:noFill/>
                </a:ln>
                <a:solidFill>
                  <a:prstClr val="black"/>
                </a:solidFill>
                <a:effectLst/>
                <a:uLnTx/>
                <a:uFillTx/>
                <a:latin typeface="Arial"/>
                <a:ea typeface="微软雅黑"/>
                <a:cs typeface="Calibri" panose="020F0502020204030204" pitchFamily="34" charset="0"/>
              </a:rPr>
              <a:t>al.J</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Calibri" panose="020F0502020204030204" pitchFamily="34" charset="0"/>
              </a:rPr>
              <a:t> Clin Oncol.2023 Mar 1;41(7):1470-1491; 10.Janjigian YY et </a:t>
            </a:r>
            <a:r>
              <a:rPr kumimoji="0" lang="en-US" altLang="zh-CN" sz="1000" b="0" i="0" u="none" strike="noStrike" kern="1200" cap="none" spc="0" normalizeH="0" baseline="0" noProof="0" dirty="0" err="1">
                <a:ln>
                  <a:noFill/>
                </a:ln>
                <a:solidFill>
                  <a:prstClr val="black"/>
                </a:solidFill>
                <a:effectLst/>
                <a:uLnTx/>
                <a:uFillTx/>
                <a:latin typeface="Arial"/>
                <a:ea typeface="微软雅黑"/>
                <a:cs typeface="Calibri" panose="020F0502020204030204" pitchFamily="34" charset="0"/>
              </a:rPr>
              <a:t>al.Lancet</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Calibri" panose="020F0502020204030204" pitchFamily="34" charset="0"/>
              </a:rPr>
              <a:t> 2021;398(10294):27-40; 11.Shitara K et </a:t>
            </a:r>
            <a:r>
              <a:rPr kumimoji="0" lang="en-US" altLang="zh-CN" sz="1000" b="0" i="0" u="none" strike="noStrike" kern="1200" cap="none" spc="0" normalizeH="0" baseline="0" noProof="0" dirty="0" err="1">
                <a:ln>
                  <a:noFill/>
                </a:ln>
                <a:solidFill>
                  <a:prstClr val="black"/>
                </a:solidFill>
                <a:effectLst/>
                <a:uLnTx/>
                <a:uFillTx/>
                <a:latin typeface="Arial"/>
                <a:ea typeface="微软雅黑"/>
                <a:cs typeface="Calibri" panose="020F0502020204030204" pitchFamily="34" charset="0"/>
              </a:rPr>
              <a:t>al.Nature</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Calibri" panose="020F0502020204030204" pitchFamily="34" charset="0"/>
              </a:rPr>
              <a:t> 2022;603(7903):942-948; 12.Sahin U et </a:t>
            </a:r>
            <a:r>
              <a:rPr kumimoji="0" lang="en-US" altLang="zh-CN" sz="1000" b="0" i="0" u="none" strike="noStrike" kern="1200" cap="none" spc="0" normalizeH="0" baseline="0" noProof="0" dirty="0" err="1">
                <a:ln>
                  <a:noFill/>
                </a:ln>
                <a:solidFill>
                  <a:prstClr val="black"/>
                </a:solidFill>
                <a:effectLst/>
                <a:uLnTx/>
                <a:uFillTx/>
                <a:latin typeface="Arial"/>
                <a:ea typeface="微软雅黑"/>
                <a:cs typeface="Calibri" panose="020F0502020204030204" pitchFamily="34" charset="0"/>
              </a:rPr>
              <a:t>al.Eur</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Calibri" panose="020F0502020204030204" pitchFamily="34" charset="0"/>
              </a:rPr>
              <a:t> J Cancer.2018;100:17-26; 13.Rhode C et </a:t>
            </a:r>
            <a:r>
              <a:rPr kumimoji="0" lang="en-US" altLang="zh-CN" sz="1000" b="0" i="0" u="none" strike="noStrike" kern="1200" cap="none" spc="0" normalizeH="0" baseline="0" noProof="0" dirty="0" err="1">
                <a:ln>
                  <a:noFill/>
                </a:ln>
                <a:solidFill>
                  <a:prstClr val="black"/>
                </a:solidFill>
                <a:effectLst/>
                <a:uLnTx/>
                <a:uFillTx/>
                <a:latin typeface="Arial"/>
                <a:ea typeface="微软雅黑"/>
                <a:cs typeface="Calibri" panose="020F0502020204030204" pitchFamily="34" charset="0"/>
              </a:rPr>
              <a:t>al.Jpn</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Calibri" panose="020F0502020204030204" pitchFamily="34" charset="0"/>
              </a:rPr>
              <a:t> </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Calibri" panose="020F0502020204030204" pitchFamily="34" charset="0"/>
              </a:rPr>
              <a:t>J</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Calibri" panose="020F0502020204030204" pitchFamily="34" charset="0"/>
              </a:rPr>
              <a:t> </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Calibri" panose="020F0502020204030204" pitchFamily="34" charset="0"/>
              </a:rPr>
              <a:t>Clin Oncol.2019;49:870-6; 14.Tureci O et </a:t>
            </a:r>
            <a:r>
              <a:rPr kumimoji="0" lang="en-US" altLang="zh-CN" sz="1000" b="0" i="0" u="none" strike="noStrike" kern="1200" cap="none" spc="0" normalizeH="0" baseline="0" noProof="0" dirty="0" err="1">
                <a:ln>
                  <a:noFill/>
                </a:ln>
                <a:solidFill>
                  <a:prstClr val="black"/>
                </a:solidFill>
                <a:effectLst/>
                <a:uLnTx/>
                <a:uFillTx/>
                <a:latin typeface="Arial"/>
                <a:ea typeface="微软雅黑"/>
                <a:cs typeface="Calibri" panose="020F0502020204030204" pitchFamily="34" charset="0"/>
              </a:rPr>
              <a:t>al.Ann</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Calibri" panose="020F0502020204030204" pitchFamily="34" charset="0"/>
              </a:rPr>
              <a:t> Oncol.2019;30:1487-95; 15.Sahin U et </a:t>
            </a:r>
            <a:r>
              <a:rPr kumimoji="0" lang="en-US" altLang="zh-CN" sz="1000" b="0" i="0" u="none" strike="noStrike" kern="1200" cap="none" spc="0" normalizeH="0" baseline="0" noProof="0" dirty="0" err="1">
                <a:ln>
                  <a:noFill/>
                </a:ln>
                <a:solidFill>
                  <a:prstClr val="black"/>
                </a:solidFill>
                <a:effectLst/>
                <a:uLnTx/>
                <a:uFillTx/>
                <a:latin typeface="Arial"/>
                <a:ea typeface="微软雅黑"/>
                <a:cs typeface="Calibri" panose="020F0502020204030204" pitchFamily="34" charset="0"/>
              </a:rPr>
              <a:t>al.Ann</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Calibri" panose="020F0502020204030204" pitchFamily="34" charset="0"/>
              </a:rPr>
              <a:t> Oncol.2021;32:609-19; 16.Shitara et </a:t>
            </a:r>
            <a:r>
              <a:rPr kumimoji="0" lang="en-US" altLang="zh-CN" sz="1000" b="0" i="0" u="none" strike="noStrike" kern="1200" cap="none" spc="0" normalizeH="0" baseline="0" noProof="0" dirty="0" err="1">
                <a:ln>
                  <a:noFill/>
                </a:ln>
                <a:solidFill>
                  <a:prstClr val="black"/>
                </a:solidFill>
                <a:effectLst/>
                <a:uLnTx/>
                <a:uFillTx/>
                <a:latin typeface="Arial"/>
                <a:ea typeface="微软雅黑"/>
                <a:cs typeface="Calibri" panose="020F0502020204030204" pitchFamily="34" charset="0"/>
              </a:rPr>
              <a:t>al.Lancet</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Calibri" panose="020F0502020204030204" pitchFamily="34" charset="0"/>
              </a:rPr>
              <a:t> 2023;S0140-6736(23)00620-7.</a:t>
            </a:r>
          </a:p>
        </p:txBody>
      </p:sp>
    </p:spTree>
    <p:extLst>
      <p:ext uri="{BB962C8B-B14F-4D97-AF65-F5344CB8AC3E}">
        <p14:creationId xmlns:p14="http://schemas.microsoft.com/office/powerpoint/2010/main" val="40679321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7E6D0626-F26D-4351-9D43-AAF11C467408}"/>
              </a:ext>
            </a:extLst>
          </p:cNvPr>
          <p:cNvSpPr>
            <a:spLocks noGrp="1"/>
          </p:cNvSpPr>
          <p:nvPr>
            <p:ph type="body" sz="quarter" idx="10"/>
          </p:nvPr>
        </p:nvSpPr>
        <p:spPr/>
        <p:txBody>
          <a:bodyPr/>
          <a:lstStyle/>
          <a:p>
            <a:r>
              <a:rPr lang="en-US" altLang="zh-CN" dirty="0"/>
              <a:t>GLOW</a:t>
            </a:r>
            <a:r>
              <a:rPr lang="zh-CN" altLang="en-US" dirty="0"/>
              <a:t>研究设计</a:t>
            </a:r>
            <a:r>
              <a:rPr lang="zh-CN" altLang="en-US" sz="2000" dirty="0"/>
              <a:t>（全球</a:t>
            </a:r>
            <a:r>
              <a:rPr lang="en-US" altLang="zh-CN" sz="2000" baseline="30000" dirty="0"/>
              <a:t>a</a:t>
            </a:r>
            <a:r>
              <a:rPr lang="zh-CN" altLang="en-US" sz="2000" dirty="0"/>
              <a:t>、随机、双盲、安慰剂对照</a:t>
            </a:r>
            <a:r>
              <a:rPr lang="en-US" altLang="zh-CN" sz="2000" dirty="0"/>
              <a:t>3</a:t>
            </a:r>
            <a:r>
              <a:rPr lang="zh-CN" altLang="en-US" sz="2000" dirty="0"/>
              <a:t>期试验）</a:t>
            </a:r>
            <a:endParaRPr lang="zh-CN" altLang="en-US" dirty="0"/>
          </a:p>
        </p:txBody>
      </p:sp>
      <p:sp>
        <p:nvSpPr>
          <p:cNvPr id="5" name="矩形: 圆角 4">
            <a:extLst>
              <a:ext uri="{FF2B5EF4-FFF2-40B4-BE49-F238E27FC236}">
                <a16:creationId xmlns:a16="http://schemas.microsoft.com/office/drawing/2014/main" id="{B4A434BA-20F8-E787-32D4-9C5DBBF81A93}"/>
              </a:ext>
            </a:extLst>
          </p:cNvPr>
          <p:cNvSpPr/>
          <p:nvPr/>
        </p:nvSpPr>
        <p:spPr>
          <a:xfrm>
            <a:off x="262591" y="1294535"/>
            <a:ext cx="3000375" cy="3459380"/>
          </a:xfrm>
          <a:prstGeom prst="roundRect">
            <a:avLst/>
          </a:prstGeom>
          <a:solidFill>
            <a:srgbClr val="E6E6E6"/>
          </a:solidFill>
          <a:ln>
            <a:noFill/>
          </a:ln>
          <a:effectLst>
            <a:glow rad="63500">
              <a:schemeClr val="accent3">
                <a:satMod val="175000"/>
                <a:alpha val="40000"/>
              </a:schemeClr>
            </a:glo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ts val="2160"/>
              </a:lnSpc>
              <a:spcBef>
                <a:spcPts val="0"/>
              </a:spcBef>
              <a:spcAft>
                <a:spcPts val="0"/>
              </a:spcAft>
              <a:buClrTx/>
              <a:buSzTx/>
              <a:buFontTx/>
              <a:buNone/>
              <a:tabLst/>
              <a:defRPr/>
            </a:pPr>
            <a:r>
              <a:rPr kumimoji="0" lang="zh-CN" altLang="en-US" sz="1400" b="1" i="0" u="sng" strike="noStrike" kern="1200" cap="none" spc="0" normalizeH="0" baseline="0" noProof="0" dirty="0">
                <a:ln>
                  <a:noFill/>
                </a:ln>
                <a:solidFill>
                  <a:prstClr val="black"/>
                </a:solidFill>
                <a:effectLst/>
                <a:uLnTx/>
                <a:uFillTx/>
                <a:latin typeface="Arial"/>
                <a:ea typeface="微软雅黑"/>
                <a:cs typeface="+mn-cs"/>
              </a:rPr>
              <a:t>主要纳入标准：</a:t>
            </a:r>
            <a:endParaRPr kumimoji="0" lang="en-US" altLang="zh-CN" sz="1400" b="1" i="0" u="sng"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914400" rtl="0" eaLnBrk="1" fontAlgn="auto" latinLnBrk="0" hangingPunct="1">
              <a:lnSpc>
                <a:spcPts val="216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既往未治疗的不可切除的局部晚期或转移性</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G/GEJ</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腺癌</a:t>
            </a:r>
            <a:endParaRPr kumimoji="0" lang="en-US" altLang="zh-CN" sz="14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914400" rtl="0" eaLnBrk="1" fontAlgn="auto" latinLnBrk="0" hangingPunct="1">
              <a:lnSpc>
                <a:spcPts val="2160"/>
              </a:lnSpc>
              <a:spcBef>
                <a:spcPts val="0"/>
              </a:spcBef>
              <a:spcAft>
                <a:spcPts val="0"/>
              </a:spcAft>
              <a:buClrTx/>
              <a:buSzTx/>
              <a:buFont typeface="Arial" panose="020B0604020202020204" pitchFamily="34" charset="0"/>
              <a:buChar char="•"/>
              <a:tabLst/>
              <a:defRPr/>
            </a:pP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CLDN18.2+(</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75%</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肿瘤细胞呈中至强模性</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CLDN18</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染色</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a:t>
            </a:r>
            <a:r>
              <a:rPr kumimoji="0" lang="en-US" altLang="zh-CN" sz="1400" b="0" i="0" u="none" strike="noStrike" kern="1200" cap="none" spc="0" normalizeH="0" baseline="30000" noProof="0" dirty="0">
                <a:ln>
                  <a:noFill/>
                </a:ln>
                <a:solidFill>
                  <a:prstClr val="black"/>
                </a:solidFill>
                <a:effectLst/>
                <a:uLnTx/>
                <a:uFillTx/>
                <a:latin typeface="Arial"/>
                <a:ea typeface="微软雅黑"/>
                <a:cs typeface="+mn-cs"/>
              </a:rPr>
              <a:t>b</a:t>
            </a:r>
          </a:p>
          <a:p>
            <a:pPr marL="285750" marR="0" lvl="0" indent="-285750" algn="l" defTabSz="914400" rtl="0" eaLnBrk="1" fontAlgn="auto" latinLnBrk="0" hangingPunct="1">
              <a:lnSpc>
                <a:spcPts val="2160"/>
              </a:lnSpc>
              <a:spcBef>
                <a:spcPts val="0"/>
              </a:spcBef>
              <a:spcAft>
                <a:spcPts val="0"/>
              </a:spcAft>
              <a:buClrTx/>
              <a:buSzTx/>
              <a:buFont typeface="Arial" panose="020B0604020202020204" pitchFamily="34" charset="0"/>
              <a:buChar char="•"/>
              <a:tabLst/>
              <a:defRPr/>
            </a:pP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HER2-</a:t>
            </a:r>
            <a:r>
              <a:rPr kumimoji="0" lang="en-US" altLang="zh-CN" sz="1400" b="0" i="0" u="none" strike="noStrike" kern="1200" cap="none" spc="0" normalizeH="0" baseline="30000" noProof="0" dirty="0">
                <a:ln>
                  <a:noFill/>
                </a:ln>
                <a:solidFill>
                  <a:prstClr val="black"/>
                </a:solidFill>
                <a:effectLst/>
                <a:uLnTx/>
                <a:uFillTx/>
                <a:latin typeface="Arial"/>
                <a:ea typeface="微软雅黑"/>
                <a:cs typeface="+mn-cs"/>
              </a:rPr>
              <a:t>c</a:t>
            </a:r>
          </a:p>
          <a:p>
            <a:pPr marL="285750" marR="0" lvl="0" indent="-285750" algn="l" defTabSz="914400" rtl="0" eaLnBrk="1" fontAlgn="auto" latinLnBrk="0" hangingPunct="1">
              <a:lnSpc>
                <a:spcPts val="2160"/>
              </a:lnSpc>
              <a:spcBef>
                <a:spcPts val="0"/>
              </a:spcBef>
              <a:spcAft>
                <a:spcPts val="0"/>
              </a:spcAft>
              <a:buClrTx/>
              <a:buSzTx/>
              <a:buFont typeface="Arial" panose="020B0604020202020204" pitchFamily="34" charset="0"/>
              <a:buChar char="•"/>
              <a:tabLst/>
              <a:defRPr/>
            </a:pP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ECOG PS 0-1</a:t>
            </a:r>
          </a:p>
          <a:p>
            <a:pPr marL="0" marR="0" lvl="0" indent="0" algn="l" defTabSz="914400" rtl="0" eaLnBrk="1" fontAlgn="auto" latinLnBrk="0" hangingPunct="1">
              <a:lnSpc>
                <a:spcPts val="2160"/>
              </a:lnSpc>
              <a:spcBef>
                <a:spcPts val="0"/>
              </a:spcBef>
              <a:spcAft>
                <a:spcPts val="0"/>
              </a:spcAft>
              <a:buClrTx/>
              <a:buSzTx/>
              <a:buFontTx/>
              <a:buNone/>
              <a:tabLst/>
              <a:defRPr/>
            </a:pPr>
            <a:r>
              <a:rPr kumimoji="0" lang="zh-CN" altLang="en-US" sz="1400" b="1" i="0" u="sng" strike="noStrike" kern="1200" cap="none" spc="0" normalizeH="0" baseline="0" noProof="0" dirty="0">
                <a:ln>
                  <a:noFill/>
                </a:ln>
                <a:solidFill>
                  <a:prstClr val="black"/>
                </a:solidFill>
                <a:effectLst/>
                <a:uLnTx/>
                <a:uFillTx/>
                <a:latin typeface="Arial"/>
                <a:ea typeface="微软雅黑"/>
                <a:cs typeface="+mn-cs"/>
              </a:rPr>
              <a:t>分层因素：</a:t>
            </a:r>
            <a:endParaRPr kumimoji="0" lang="en-US" altLang="zh-CN" sz="1400" b="1" i="0" u="sng"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914400" rtl="0" eaLnBrk="1" fontAlgn="auto" latinLnBrk="0" hangingPunct="1">
              <a:lnSpc>
                <a:spcPts val="216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区域（亚洲 </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vs </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非亚洲）</a:t>
            </a:r>
            <a:endParaRPr kumimoji="0" lang="en-US" altLang="zh-CN" sz="14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914400" rtl="0" eaLnBrk="1" fontAlgn="auto" latinLnBrk="0" hangingPunct="1">
              <a:lnSpc>
                <a:spcPts val="216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转移器官数目（</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0-2 vs </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 </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3</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a:t>
            </a:r>
            <a:endParaRPr kumimoji="0" lang="en-US" altLang="zh-CN" sz="14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914400" rtl="0" eaLnBrk="1" fontAlgn="auto" latinLnBrk="0" hangingPunct="1">
              <a:lnSpc>
                <a:spcPts val="216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既往胃切除术（是 </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vs </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否</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a:t>
            </a:r>
            <a:endParaRPr kumimoji="0" lang="en-US" altLang="zh-CN" sz="18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7" name="矩形: 圆角 6">
            <a:extLst>
              <a:ext uri="{FF2B5EF4-FFF2-40B4-BE49-F238E27FC236}">
                <a16:creationId xmlns:a16="http://schemas.microsoft.com/office/drawing/2014/main" id="{BE22E98B-9B47-45FE-9E5D-C49541FDD8C6}"/>
              </a:ext>
            </a:extLst>
          </p:cNvPr>
          <p:cNvSpPr/>
          <p:nvPr/>
        </p:nvSpPr>
        <p:spPr>
          <a:xfrm>
            <a:off x="3386531" y="1745360"/>
            <a:ext cx="1201285" cy="525593"/>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计划</a:t>
            </a:r>
            <a:endParaRPr kumimoji="0" lang="en-US" altLang="zh-CN" sz="1400" b="0" i="0" u="none" strike="noStrike" kern="1200" cap="none" spc="0" normalizeH="0" baseline="0" noProof="0" dirty="0">
              <a:ln>
                <a:noFill/>
              </a:ln>
              <a:solidFill>
                <a:prstClr val="black"/>
              </a:solidFill>
              <a:effectLst/>
              <a:uLnTx/>
              <a:uFillTx/>
              <a:latin typeface="Arial"/>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N</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500</a:t>
            </a:r>
            <a:r>
              <a:rPr kumimoji="0" lang="zh-CN" altLang="en-US" sz="1600" b="0" i="0" u="none" strike="noStrike" kern="1200" cap="none" spc="0" normalizeH="0" baseline="0" noProof="0" dirty="0">
                <a:ln>
                  <a:noFill/>
                </a:ln>
                <a:solidFill>
                  <a:prstClr val="black"/>
                </a:solidFill>
                <a:effectLst/>
                <a:uLnTx/>
                <a:uFillTx/>
                <a:latin typeface="Arial"/>
                <a:ea typeface="微软雅黑"/>
                <a:cs typeface="+mn-cs"/>
              </a:rPr>
              <a:t>）</a:t>
            </a:r>
            <a:endParaRPr kumimoji="0" lang="en-US" altLang="zh-CN" sz="16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8" name="矩形: 圆角 7">
            <a:extLst>
              <a:ext uri="{FF2B5EF4-FFF2-40B4-BE49-F238E27FC236}">
                <a16:creationId xmlns:a16="http://schemas.microsoft.com/office/drawing/2014/main" id="{DED15FA5-C733-6504-63DB-669465820084}"/>
              </a:ext>
            </a:extLst>
          </p:cNvPr>
          <p:cNvSpPr/>
          <p:nvPr/>
        </p:nvSpPr>
        <p:spPr>
          <a:xfrm>
            <a:off x="4842651" y="3696701"/>
            <a:ext cx="868209" cy="319623"/>
          </a:xfrm>
          <a:prstGeom prst="roundRect">
            <a:avLst/>
          </a:prstGeom>
          <a:solidFill>
            <a:srgbClr val="5859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solidFill>
                <a:effectLst/>
                <a:uLnTx/>
                <a:uFillTx/>
                <a:latin typeface="Arial"/>
                <a:ea typeface="微软雅黑"/>
                <a:cs typeface="+mn-cs"/>
              </a:rPr>
              <a:t>(N=253)</a:t>
            </a:r>
            <a:endParaRPr kumimoji="0" lang="zh-CN" altLang="en-US" sz="12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9" name="矩形: 圆角 8">
            <a:extLst>
              <a:ext uri="{FF2B5EF4-FFF2-40B4-BE49-F238E27FC236}">
                <a16:creationId xmlns:a16="http://schemas.microsoft.com/office/drawing/2014/main" id="{9BCAA639-4F8E-8FDF-73DA-19E854E02B97}"/>
              </a:ext>
            </a:extLst>
          </p:cNvPr>
          <p:cNvSpPr/>
          <p:nvPr/>
        </p:nvSpPr>
        <p:spPr>
          <a:xfrm>
            <a:off x="4800952" y="1612878"/>
            <a:ext cx="859563" cy="296057"/>
          </a:xfrm>
          <a:prstGeom prst="roundRect">
            <a:avLst/>
          </a:prstGeom>
          <a:solidFill>
            <a:srgbClr val="C42A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solidFill>
                <a:effectLst/>
                <a:uLnTx/>
                <a:uFillTx/>
                <a:latin typeface="Arial"/>
                <a:ea typeface="微软雅黑"/>
                <a:cs typeface="+mn-cs"/>
              </a:rPr>
              <a:t>(N=254)</a:t>
            </a:r>
            <a:endParaRPr kumimoji="0" lang="zh-CN" altLang="en-US" sz="12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10" name="矩形: 圆角 9">
            <a:extLst>
              <a:ext uri="{FF2B5EF4-FFF2-40B4-BE49-F238E27FC236}">
                <a16:creationId xmlns:a16="http://schemas.microsoft.com/office/drawing/2014/main" id="{E76A421E-5E0D-ED11-8031-591F926A87E9}"/>
              </a:ext>
            </a:extLst>
          </p:cNvPr>
          <p:cNvSpPr/>
          <p:nvPr/>
        </p:nvSpPr>
        <p:spPr>
          <a:xfrm>
            <a:off x="9225452" y="3453327"/>
            <a:ext cx="2854254" cy="1320840"/>
          </a:xfrm>
          <a:prstGeom prst="roundRect">
            <a:avLst/>
          </a:prstGeom>
          <a:solidFill>
            <a:srgbClr val="595A5C"/>
          </a:solidFill>
          <a:ln>
            <a:noFill/>
          </a:ln>
          <a:effectLst>
            <a:glow rad="127000">
              <a:schemeClr val="bg1">
                <a:lumMod val="7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安慰剂 </a:t>
            </a:r>
            <a:r>
              <a:rPr kumimoji="0" lang="en-US" altLang="zh-CN" sz="1400" b="0" i="0" u="none" strike="noStrike" kern="1200" cap="none" spc="0" normalizeH="0" baseline="0" noProof="0" dirty="0">
                <a:ln>
                  <a:noFill/>
                </a:ln>
                <a:solidFill>
                  <a:prstClr val="white"/>
                </a:solidFill>
                <a:effectLst/>
                <a:uLnTx/>
                <a:uFillTx/>
                <a:latin typeface="Arial"/>
                <a:ea typeface="微软雅黑"/>
                <a:cs typeface="+mn-cs"/>
              </a:rPr>
              <a:t>IV Q3W + </a:t>
            </a: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卡陪他滨</a:t>
            </a:r>
            <a:r>
              <a:rPr kumimoji="0" lang="en-US" altLang="zh-CN" sz="1400" b="0" i="0" u="none" strike="noStrike" kern="1200" cap="none" spc="0" normalizeH="0" baseline="30000" noProof="0" dirty="0">
                <a:ln>
                  <a:noFill/>
                </a:ln>
                <a:solidFill>
                  <a:prstClr val="white"/>
                </a:solidFill>
                <a:effectLst/>
                <a:uLnTx/>
                <a:uFillTx/>
                <a:latin typeface="Arial"/>
                <a:ea typeface="微软雅黑"/>
                <a:cs typeface="+mn-cs"/>
              </a:rPr>
              <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white"/>
                </a:solidFill>
                <a:effectLst/>
                <a:uLnTx/>
                <a:uFillTx/>
                <a:latin typeface="Arial"/>
                <a:ea typeface="微软雅黑"/>
                <a:cs typeface="+mn-cs"/>
              </a:rPr>
              <a:t>9+</a:t>
            </a: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周期（</a:t>
            </a:r>
            <a:r>
              <a:rPr kumimoji="0" lang="en-US" altLang="zh-CN" sz="1400" b="0" i="0" u="none" strike="noStrike" kern="1200" cap="none" spc="0" normalizeH="0" baseline="0" noProof="0" dirty="0">
                <a:ln>
                  <a:noFill/>
                </a:ln>
                <a:solidFill>
                  <a:prstClr val="white"/>
                </a:solidFill>
                <a:effectLst/>
                <a:uLnTx/>
                <a:uFillTx/>
                <a:latin typeface="Arial"/>
                <a:ea typeface="微软雅黑"/>
                <a:cs typeface="+mn-cs"/>
              </a:rPr>
              <a:t>21</a:t>
            </a: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天</a:t>
            </a:r>
            <a:r>
              <a:rPr kumimoji="0" lang="en-US" altLang="zh-CN" sz="1400" b="0" i="0" u="none" strike="noStrike" kern="1200" cap="none" spc="0" normalizeH="0" baseline="0" noProof="0" dirty="0">
                <a:ln>
                  <a:noFill/>
                </a:ln>
                <a:solidFill>
                  <a:prstClr val="white"/>
                </a:solidFill>
                <a:effectLst/>
                <a:uLnTx/>
                <a:uFillTx/>
                <a:latin typeface="Arial"/>
                <a:ea typeface="微软雅黑"/>
                <a:cs typeface="+mn-cs"/>
              </a:rPr>
              <a:t>/</a:t>
            </a: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周期）</a:t>
            </a:r>
          </a:p>
        </p:txBody>
      </p:sp>
      <p:sp>
        <p:nvSpPr>
          <p:cNvPr id="11" name="矩形: 圆角 10">
            <a:extLst>
              <a:ext uri="{FF2B5EF4-FFF2-40B4-BE49-F238E27FC236}">
                <a16:creationId xmlns:a16="http://schemas.microsoft.com/office/drawing/2014/main" id="{20BB5DEA-459D-60DF-232C-DA63D3191574}"/>
              </a:ext>
            </a:extLst>
          </p:cNvPr>
          <p:cNvSpPr/>
          <p:nvPr/>
        </p:nvSpPr>
        <p:spPr>
          <a:xfrm>
            <a:off x="9225452" y="1285875"/>
            <a:ext cx="2854254" cy="1320840"/>
          </a:xfrm>
          <a:prstGeom prst="roundRect">
            <a:avLst/>
          </a:prstGeom>
          <a:solidFill>
            <a:srgbClr val="861936"/>
          </a:solidFill>
          <a:ln>
            <a:noFill/>
          </a:ln>
          <a:effectLst>
            <a:glow rad="127000">
              <a:srgbClr val="D63E66"/>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err="1">
                <a:ln>
                  <a:noFill/>
                </a:ln>
                <a:solidFill>
                  <a:prstClr val="white"/>
                </a:solidFill>
                <a:effectLst/>
                <a:uLnTx/>
                <a:uFillTx/>
                <a:latin typeface="Arial"/>
                <a:ea typeface="微软雅黑"/>
                <a:cs typeface="+mn-cs"/>
              </a:rPr>
              <a:t>Zolbetuximab</a:t>
            </a:r>
            <a:r>
              <a:rPr kumimoji="0" lang="en-US" altLang="zh-CN" sz="1400" b="0" i="0" u="none" strike="noStrike" kern="1200" cap="none" spc="0" normalizeH="0" baseline="0" noProof="0" dirty="0">
                <a:ln>
                  <a:noFill/>
                </a:ln>
                <a:solidFill>
                  <a:prstClr val="white"/>
                </a:solidFill>
                <a:effectLst/>
                <a:uLnTx/>
                <a:uFillTx/>
                <a:latin typeface="Arial"/>
                <a:ea typeface="微软雅黑"/>
                <a:cs typeface="+mn-cs"/>
              </a:rPr>
              <a:t> 600mg/m</a:t>
            </a:r>
            <a:r>
              <a:rPr kumimoji="0" lang="en-US" altLang="zh-CN" sz="1400" b="0" i="0" u="none" strike="noStrike" kern="1200" cap="none" spc="0" normalizeH="0" baseline="30000" noProof="0" dirty="0">
                <a:ln>
                  <a:noFill/>
                </a:ln>
                <a:solidFill>
                  <a:prstClr val="white"/>
                </a:solidFill>
                <a:effectLst/>
                <a:uLnTx/>
                <a:uFillTx/>
                <a:latin typeface="Arial"/>
                <a:ea typeface="微软雅黑"/>
                <a:cs typeface="+mn-cs"/>
              </a:rPr>
              <a:t>2</a:t>
            </a:r>
            <a:r>
              <a:rPr kumimoji="0" lang="en-US" altLang="zh-CN" sz="1400" b="0" i="0" u="none" strike="noStrike" kern="1200" cap="none" spc="0" normalizeH="0" baseline="0" noProof="0" dirty="0">
                <a:ln>
                  <a:noFill/>
                </a:ln>
                <a:solidFill>
                  <a:prstClr val="white"/>
                </a:solidFill>
                <a:effectLst/>
                <a:uLnTx/>
                <a:uFillTx/>
                <a:latin typeface="Arial"/>
                <a:ea typeface="微软雅黑"/>
                <a:cs typeface="+mn-cs"/>
              </a:rPr>
              <a:t> IV Q3W + </a:t>
            </a: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卡陪他滨</a:t>
            </a:r>
            <a:r>
              <a:rPr kumimoji="0" lang="en-US" altLang="zh-CN" sz="1400" b="0" i="0" u="none" strike="noStrike" kern="1200" cap="none" spc="0" normalizeH="0" baseline="30000" noProof="0" dirty="0">
                <a:ln>
                  <a:noFill/>
                </a:ln>
                <a:solidFill>
                  <a:prstClr val="white"/>
                </a:solidFill>
                <a:effectLst/>
                <a:uLnTx/>
                <a:uFillTx/>
                <a:latin typeface="Arial"/>
                <a:ea typeface="微软雅黑"/>
                <a:cs typeface="+mn-cs"/>
              </a:rPr>
              <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white"/>
                </a:solidFill>
                <a:effectLst/>
                <a:uLnTx/>
                <a:uFillTx/>
                <a:latin typeface="Arial"/>
                <a:ea typeface="微软雅黑"/>
                <a:cs typeface="+mn-cs"/>
              </a:rPr>
              <a:t>9+</a:t>
            </a: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周期（</a:t>
            </a:r>
            <a:r>
              <a:rPr kumimoji="0" lang="en-US" altLang="zh-CN" sz="1400" b="0" i="0" u="none" strike="noStrike" kern="1200" cap="none" spc="0" normalizeH="0" baseline="0" noProof="0" dirty="0">
                <a:ln>
                  <a:noFill/>
                </a:ln>
                <a:solidFill>
                  <a:prstClr val="white"/>
                </a:solidFill>
                <a:effectLst/>
                <a:uLnTx/>
                <a:uFillTx/>
                <a:latin typeface="Arial"/>
                <a:ea typeface="微软雅黑"/>
                <a:cs typeface="+mn-cs"/>
              </a:rPr>
              <a:t>21</a:t>
            </a: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天</a:t>
            </a:r>
            <a:r>
              <a:rPr kumimoji="0" lang="en-US" altLang="zh-CN" sz="1400" b="0" i="0" u="none" strike="noStrike" kern="1200" cap="none" spc="0" normalizeH="0" baseline="0" noProof="0" dirty="0">
                <a:ln>
                  <a:noFill/>
                </a:ln>
                <a:solidFill>
                  <a:prstClr val="white"/>
                </a:solidFill>
                <a:effectLst/>
                <a:uLnTx/>
                <a:uFillTx/>
                <a:latin typeface="Arial"/>
                <a:ea typeface="微软雅黑"/>
                <a:cs typeface="+mn-cs"/>
              </a:rPr>
              <a:t>/</a:t>
            </a: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周期）</a:t>
            </a:r>
          </a:p>
        </p:txBody>
      </p:sp>
      <p:sp>
        <p:nvSpPr>
          <p:cNvPr id="12" name="矩形: 圆角 11">
            <a:extLst>
              <a:ext uri="{FF2B5EF4-FFF2-40B4-BE49-F238E27FC236}">
                <a16:creationId xmlns:a16="http://schemas.microsoft.com/office/drawing/2014/main" id="{E5465CD6-7FAC-4902-F54E-349FD1EA6D4B}"/>
              </a:ext>
            </a:extLst>
          </p:cNvPr>
          <p:cNvSpPr/>
          <p:nvPr/>
        </p:nvSpPr>
        <p:spPr>
          <a:xfrm>
            <a:off x="5857289" y="3439306"/>
            <a:ext cx="2929287" cy="1320840"/>
          </a:xfrm>
          <a:prstGeom prst="roundRect">
            <a:avLst/>
          </a:prstGeom>
          <a:solidFill>
            <a:srgbClr val="595A5C"/>
          </a:solidFill>
          <a:ln>
            <a:noFill/>
          </a:ln>
          <a:effectLst>
            <a:glow rad="127000">
              <a:schemeClr val="bg1">
                <a:lumMod val="7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安慰剂 </a:t>
            </a:r>
            <a:r>
              <a:rPr kumimoji="0" lang="en-US" altLang="zh-CN" sz="1400" b="0" i="0" u="none" strike="noStrike" kern="1200" cap="none" spc="0" normalizeH="0" baseline="0" noProof="0" dirty="0">
                <a:ln>
                  <a:noFill/>
                </a:ln>
                <a:solidFill>
                  <a:prstClr val="white"/>
                </a:solidFill>
                <a:effectLst/>
                <a:uLnTx/>
                <a:uFillTx/>
                <a:latin typeface="Arial"/>
                <a:ea typeface="微软雅黑"/>
                <a:cs typeface="+mn-cs"/>
              </a:rPr>
              <a:t>IV Q3W + </a:t>
            </a:r>
            <a:r>
              <a:rPr kumimoji="0" lang="en-US" altLang="zh-CN" sz="1400" b="0" i="0" u="none" strike="noStrike" kern="1200" cap="none" spc="0" normalizeH="0" baseline="0" noProof="0" dirty="0" err="1">
                <a:ln>
                  <a:noFill/>
                </a:ln>
                <a:solidFill>
                  <a:prstClr val="white"/>
                </a:solidFill>
                <a:effectLst/>
                <a:uLnTx/>
                <a:uFillTx/>
                <a:latin typeface="Arial"/>
                <a:ea typeface="微软雅黑"/>
                <a:cs typeface="+mn-cs"/>
              </a:rPr>
              <a:t>CAPOX</a:t>
            </a:r>
            <a:r>
              <a:rPr kumimoji="0" lang="en-US" altLang="zh-CN" sz="1400" b="0" i="0" u="none" strike="noStrike" kern="1200" cap="none" spc="0" normalizeH="0" baseline="30000" noProof="0" dirty="0" err="1">
                <a:ln>
                  <a:noFill/>
                </a:ln>
                <a:solidFill>
                  <a:prstClr val="white"/>
                </a:solidFill>
                <a:effectLst/>
                <a:uLnTx/>
                <a:uFillTx/>
                <a:latin typeface="Arial"/>
                <a:ea typeface="微软雅黑"/>
                <a:cs typeface="+mn-cs"/>
              </a:rPr>
              <a:t>e</a:t>
            </a:r>
            <a:r>
              <a:rPr kumimoji="0" lang="zh-CN" altLang="en-US" sz="1400" b="0" i="0" u="none" strike="noStrike" kern="1200" cap="none" spc="0" normalizeH="0" baseline="30000" noProof="0" dirty="0">
                <a:ln>
                  <a:noFill/>
                </a:ln>
                <a:solidFill>
                  <a:prstClr val="white"/>
                </a:solidFill>
                <a:effectLst/>
                <a:uLnTx/>
                <a:uFillTx/>
                <a:latin typeface="Arial"/>
                <a:ea typeface="微软雅黑"/>
                <a:cs typeface="+mn-cs"/>
              </a:rPr>
              <a:t>，</a:t>
            </a:r>
            <a:r>
              <a:rPr kumimoji="0" lang="en-US" altLang="zh-CN" sz="1400" b="0" i="0" u="none" strike="noStrike" kern="1200" cap="none" spc="0" normalizeH="0" baseline="30000" noProof="0" dirty="0">
                <a:ln>
                  <a:noFill/>
                </a:ln>
                <a:solidFill>
                  <a:prstClr val="white"/>
                </a:solidFill>
                <a:effectLst/>
                <a:uLnTx/>
                <a:uFillTx/>
                <a:latin typeface="Arial"/>
                <a:ea typeface="微软雅黑"/>
                <a:cs typeface="+mn-cs"/>
              </a:rPr>
              <a:t>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white"/>
                </a:solidFill>
                <a:effectLst/>
                <a:uLnTx/>
                <a:uFillTx/>
                <a:latin typeface="Arial"/>
                <a:ea typeface="微软雅黑"/>
                <a:cs typeface="+mn-cs"/>
              </a:rPr>
              <a:t>1-8</a:t>
            </a: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周期（</a:t>
            </a:r>
            <a:r>
              <a:rPr kumimoji="0" lang="en-US" altLang="zh-CN" sz="1400" b="0" i="0" u="none" strike="noStrike" kern="1200" cap="none" spc="0" normalizeH="0" baseline="0" noProof="0" dirty="0">
                <a:ln>
                  <a:noFill/>
                </a:ln>
                <a:solidFill>
                  <a:prstClr val="white"/>
                </a:solidFill>
                <a:effectLst/>
                <a:uLnTx/>
                <a:uFillTx/>
                <a:latin typeface="Arial"/>
                <a:ea typeface="微软雅黑"/>
                <a:cs typeface="+mn-cs"/>
              </a:rPr>
              <a:t>21</a:t>
            </a: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天</a:t>
            </a:r>
            <a:r>
              <a:rPr kumimoji="0" lang="en-US" altLang="zh-CN" sz="1400" b="0" i="0" u="none" strike="noStrike" kern="1200" cap="none" spc="0" normalizeH="0" baseline="0" noProof="0" dirty="0">
                <a:ln>
                  <a:noFill/>
                </a:ln>
                <a:solidFill>
                  <a:prstClr val="white"/>
                </a:solidFill>
                <a:effectLst/>
                <a:uLnTx/>
                <a:uFillTx/>
                <a:latin typeface="Arial"/>
                <a:ea typeface="微软雅黑"/>
                <a:cs typeface="+mn-cs"/>
              </a:rPr>
              <a:t>/</a:t>
            </a: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周期）</a:t>
            </a:r>
          </a:p>
        </p:txBody>
      </p:sp>
      <p:sp>
        <p:nvSpPr>
          <p:cNvPr id="13" name="矩形: 圆角 12">
            <a:extLst>
              <a:ext uri="{FF2B5EF4-FFF2-40B4-BE49-F238E27FC236}">
                <a16:creationId xmlns:a16="http://schemas.microsoft.com/office/drawing/2014/main" id="{E1E8D170-9A15-4D46-97A1-EC7968145A7A}"/>
              </a:ext>
            </a:extLst>
          </p:cNvPr>
          <p:cNvSpPr/>
          <p:nvPr/>
        </p:nvSpPr>
        <p:spPr>
          <a:xfrm>
            <a:off x="5857289" y="1294535"/>
            <a:ext cx="3000375" cy="1320840"/>
          </a:xfrm>
          <a:prstGeom prst="roundRect">
            <a:avLst/>
          </a:prstGeom>
          <a:solidFill>
            <a:srgbClr val="861936"/>
          </a:solidFill>
          <a:ln>
            <a:noFill/>
          </a:ln>
          <a:effectLst>
            <a:glow rad="127000">
              <a:srgbClr val="D63E66"/>
            </a:glow>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err="1">
                <a:ln>
                  <a:noFill/>
                </a:ln>
                <a:solidFill>
                  <a:prstClr val="white"/>
                </a:solidFill>
                <a:effectLst/>
                <a:uLnTx/>
                <a:uFillTx/>
                <a:latin typeface="Arial"/>
                <a:ea typeface="微软雅黑"/>
                <a:cs typeface="+mn-cs"/>
              </a:rPr>
              <a:t>Zolbetuximab</a:t>
            </a:r>
            <a:r>
              <a:rPr kumimoji="0" lang="en-US" altLang="zh-CN" sz="1400" b="0" i="0" u="none" strike="noStrike" kern="1200" cap="none" spc="0" normalizeH="0" baseline="0" noProof="0" dirty="0">
                <a:ln>
                  <a:noFill/>
                </a:ln>
                <a:solidFill>
                  <a:prstClr val="white"/>
                </a:solidFill>
                <a:effectLst/>
                <a:uLnTx/>
                <a:uFillTx/>
                <a:latin typeface="Arial"/>
                <a:ea typeface="微软雅黑"/>
                <a:cs typeface="+mn-cs"/>
              </a:rPr>
              <a:t> 800/600</a:t>
            </a:r>
            <a:r>
              <a:rPr kumimoji="0" lang="en-US" altLang="zh-CN" sz="1400" b="0" i="0" u="none" strike="noStrike" kern="1200" cap="none" spc="0" normalizeH="0" baseline="30000" noProof="0" dirty="0">
                <a:ln>
                  <a:noFill/>
                </a:ln>
                <a:solidFill>
                  <a:prstClr val="white"/>
                </a:solidFill>
                <a:effectLst/>
                <a:uLnTx/>
                <a:uFillTx/>
                <a:latin typeface="Arial"/>
                <a:ea typeface="微软雅黑"/>
                <a:cs typeface="+mn-cs"/>
              </a:rPr>
              <a:t>d</a:t>
            </a:r>
            <a:r>
              <a:rPr kumimoji="0" lang="en-US" altLang="zh-CN" sz="1400" b="0" i="0" u="none" strike="noStrike" kern="1200" cap="none" spc="0" normalizeH="0" baseline="0" noProof="0" dirty="0">
                <a:ln>
                  <a:noFill/>
                </a:ln>
                <a:solidFill>
                  <a:prstClr val="white"/>
                </a:solidFill>
                <a:effectLst/>
                <a:uLnTx/>
                <a:uFillTx/>
                <a:latin typeface="Arial"/>
                <a:ea typeface="微软雅黑"/>
                <a:cs typeface="+mn-cs"/>
              </a:rPr>
              <a:t> mg/m</a:t>
            </a:r>
            <a:r>
              <a:rPr kumimoji="0" lang="en-US" altLang="zh-CN" sz="1400" b="0" i="0" u="none" strike="noStrike" kern="1200" cap="none" spc="0" normalizeH="0" baseline="30000" noProof="0" dirty="0">
                <a:ln>
                  <a:noFill/>
                </a:ln>
                <a:solidFill>
                  <a:prstClr val="white"/>
                </a:solidFill>
                <a:effectLst/>
                <a:uLnTx/>
                <a:uFillTx/>
                <a:latin typeface="Arial"/>
                <a:ea typeface="微软雅黑"/>
                <a:cs typeface="+mn-cs"/>
              </a:rPr>
              <a:t>2</a:t>
            </a:r>
            <a:r>
              <a:rPr kumimoji="0" lang="en-US" altLang="zh-CN" sz="1400" b="0" i="0" u="none" strike="noStrike" kern="1200" cap="none" spc="0" normalizeH="0" baseline="0" noProof="0" dirty="0">
                <a:ln>
                  <a:noFill/>
                </a:ln>
                <a:solidFill>
                  <a:prstClr val="white"/>
                </a:solidFill>
                <a:effectLst/>
                <a:uLnTx/>
                <a:uFillTx/>
                <a:latin typeface="Arial"/>
                <a:ea typeface="微软雅黑"/>
                <a:cs typeface="+mn-cs"/>
              </a:rPr>
              <a:t> IV Q3W + </a:t>
            </a:r>
            <a:r>
              <a:rPr kumimoji="0" lang="en-US" altLang="zh-CN" sz="1400" b="0" i="0" u="none" strike="noStrike" kern="1200" cap="none" spc="0" normalizeH="0" baseline="0" noProof="0" dirty="0" err="1">
                <a:ln>
                  <a:noFill/>
                </a:ln>
                <a:solidFill>
                  <a:prstClr val="white"/>
                </a:solidFill>
                <a:effectLst/>
                <a:uLnTx/>
                <a:uFillTx/>
                <a:latin typeface="Arial"/>
                <a:ea typeface="微软雅黑"/>
                <a:cs typeface="+mn-cs"/>
              </a:rPr>
              <a:t>CAPOX</a:t>
            </a:r>
            <a:r>
              <a:rPr kumimoji="0" lang="en-US" altLang="zh-CN" sz="1400" b="0" i="0" u="none" strike="noStrike" kern="1200" cap="none" spc="0" normalizeH="0" baseline="30000" noProof="0" dirty="0" err="1">
                <a:ln>
                  <a:noFill/>
                </a:ln>
                <a:solidFill>
                  <a:prstClr val="white"/>
                </a:solidFill>
                <a:effectLst/>
                <a:uLnTx/>
                <a:uFillTx/>
                <a:latin typeface="Arial"/>
                <a:ea typeface="微软雅黑"/>
                <a:cs typeface="+mn-cs"/>
              </a:rPr>
              <a:t>e</a:t>
            </a:r>
            <a:r>
              <a:rPr kumimoji="0" lang="zh-CN" altLang="en-US" sz="1400" b="0" i="0" u="none" strike="noStrike" kern="1200" cap="none" spc="0" normalizeH="0" baseline="30000" noProof="0" dirty="0">
                <a:ln>
                  <a:noFill/>
                </a:ln>
                <a:solidFill>
                  <a:prstClr val="white"/>
                </a:solidFill>
                <a:effectLst/>
                <a:uLnTx/>
                <a:uFillTx/>
                <a:latin typeface="Arial"/>
                <a:ea typeface="微软雅黑"/>
                <a:cs typeface="+mn-cs"/>
              </a:rPr>
              <a:t>，</a:t>
            </a:r>
            <a:r>
              <a:rPr kumimoji="0" lang="en-US" altLang="zh-CN" sz="1400" b="0" i="0" u="none" strike="noStrike" kern="1200" cap="none" spc="0" normalizeH="0" baseline="30000" noProof="0" dirty="0">
                <a:ln>
                  <a:noFill/>
                </a:ln>
                <a:solidFill>
                  <a:prstClr val="white"/>
                </a:solidFill>
                <a:effectLst/>
                <a:uLnTx/>
                <a:uFillTx/>
                <a:latin typeface="Arial"/>
                <a:ea typeface="微软雅黑"/>
                <a:cs typeface="+mn-cs"/>
              </a:rPr>
              <a:t>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white"/>
                </a:solidFill>
                <a:effectLst/>
                <a:uLnTx/>
                <a:uFillTx/>
                <a:latin typeface="Arial"/>
                <a:ea typeface="微软雅黑"/>
                <a:cs typeface="+mn-cs"/>
              </a:rPr>
              <a:t>1-8</a:t>
            </a: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周期（</a:t>
            </a:r>
            <a:r>
              <a:rPr kumimoji="0" lang="en-US" altLang="zh-CN" sz="1400" b="0" i="0" u="none" strike="noStrike" kern="1200" cap="none" spc="0" normalizeH="0" baseline="0" noProof="0" dirty="0">
                <a:ln>
                  <a:noFill/>
                </a:ln>
                <a:solidFill>
                  <a:prstClr val="white"/>
                </a:solidFill>
                <a:effectLst/>
                <a:uLnTx/>
                <a:uFillTx/>
                <a:latin typeface="Arial"/>
                <a:ea typeface="微软雅黑"/>
                <a:cs typeface="+mn-cs"/>
              </a:rPr>
              <a:t>21</a:t>
            </a: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天</a:t>
            </a:r>
            <a:r>
              <a:rPr kumimoji="0" lang="en-US" altLang="zh-CN" sz="1400" b="0" i="0" u="none" strike="noStrike" kern="1200" cap="none" spc="0" normalizeH="0" baseline="0" noProof="0" dirty="0">
                <a:ln>
                  <a:noFill/>
                </a:ln>
                <a:solidFill>
                  <a:prstClr val="white"/>
                </a:solidFill>
                <a:effectLst/>
                <a:uLnTx/>
                <a:uFillTx/>
                <a:latin typeface="Arial"/>
                <a:ea typeface="微软雅黑"/>
                <a:cs typeface="+mn-cs"/>
              </a:rPr>
              <a:t>/</a:t>
            </a: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周期）</a:t>
            </a:r>
          </a:p>
        </p:txBody>
      </p:sp>
      <p:cxnSp>
        <p:nvCxnSpPr>
          <p:cNvPr id="25" name="直接箭头连接符 24">
            <a:extLst>
              <a:ext uri="{FF2B5EF4-FFF2-40B4-BE49-F238E27FC236}">
                <a16:creationId xmlns:a16="http://schemas.microsoft.com/office/drawing/2014/main" id="{F386F374-40EC-8993-A730-7A1189E4BBA0}"/>
              </a:ext>
            </a:extLst>
          </p:cNvPr>
          <p:cNvCxnSpPr>
            <a:stCxn id="13" idx="3"/>
            <a:endCxn id="11" idx="1"/>
          </p:cNvCxnSpPr>
          <p:nvPr/>
        </p:nvCxnSpPr>
        <p:spPr>
          <a:xfrm flipV="1">
            <a:off x="8857664" y="1946295"/>
            <a:ext cx="367788" cy="8660"/>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cxnSp>
        <p:nvCxnSpPr>
          <p:cNvPr id="27" name="直接箭头连接符 26">
            <a:extLst>
              <a:ext uri="{FF2B5EF4-FFF2-40B4-BE49-F238E27FC236}">
                <a16:creationId xmlns:a16="http://schemas.microsoft.com/office/drawing/2014/main" id="{D78E6CDC-907C-7A82-757B-B3B36263CF29}"/>
              </a:ext>
            </a:extLst>
          </p:cNvPr>
          <p:cNvCxnSpPr>
            <a:cxnSpLocks/>
            <a:stCxn id="12" idx="3"/>
            <a:endCxn id="10" idx="1"/>
          </p:cNvCxnSpPr>
          <p:nvPr/>
        </p:nvCxnSpPr>
        <p:spPr>
          <a:xfrm>
            <a:off x="8786576" y="4099726"/>
            <a:ext cx="438876" cy="14021"/>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cxnSp>
        <p:nvCxnSpPr>
          <p:cNvPr id="43" name="连接符: 肘形 42">
            <a:extLst>
              <a:ext uri="{FF2B5EF4-FFF2-40B4-BE49-F238E27FC236}">
                <a16:creationId xmlns:a16="http://schemas.microsoft.com/office/drawing/2014/main" id="{90080825-4DB8-538B-E871-2B95EFEB9E0B}"/>
              </a:ext>
            </a:extLst>
          </p:cNvPr>
          <p:cNvCxnSpPr>
            <a:stCxn id="5" idx="3"/>
            <a:endCxn id="13" idx="1"/>
          </p:cNvCxnSpPr>
          <p:nvPr/>
        </p:nvCxnSpPr>
        <p:spPr>
          <a:xfrm flipV="1">
            <a:off x="3262966" y="1954955"/>
            <a:ext cx="2594323" cy="1069270"/>
          </a:xfrm>
          <a:prstGeom prst="bentConnector3">
            <a:avLst/>
          </a:prstGeom>
          <a:ln w="38100">
            <a:tailEnd type="triangle"/>
          </a:ln>
        </p:spPr>
        <p:style>
          <a:lnRef idx="3">
            <a:schemeClr val="dk1"/>
          </a:lnRef>
          <a:fillRef idx="0">
            <a:schemeClr val="dk1"/>
          </a:fillRef>
          <a:effectRef idx="2">
            <a:schemeClr val="dk1"/>
          </a:effectRef>
          <a:fontRef idx="minor">
            <a:schemeClr val="tx1"/>
          </a:fontRef>
        </p:style>
      </p:cxnSp>
      <p:cxnSp>
        <p:nvCxnSpPr>
          <p:cNvPr id="45" name="连接符: 肘形 44">
            <a:extLst>
              <a:ext uri="{FF2B5EF4-FFF2-40B4-BE49-F238E27FC236}">
                <a16:creationId xmlns:a16="http://schemas.microsoft.com/office/drawing/2014/main" id="{24A5E1C7-5077-3917-B969-98BC325EDA2D}"/>
              </a:ext>
            </a:extLst>
          </p:cNvPr>
          <p:cNvCxnSpPr>
            <a:cxnSpLocks/>
            <a:stCxn id="5" idx="3"/>
            <a:endCxn id="12" idx="1"/>
          </p:cNvCxnSpPr>
          <p:nvPr/>
        </p:nvCxnSpPr>
        <p:spPr>
          <a:xfrm>
            <a:off x="3262966" y="3024225"/>
            <a:ext cx="2594323" cy="1075501"/>
          </a:xfrm>
          <a:prstGeom prst="bentConnector3">
            <a:avLst/>
          </a:prstGeom>
          <a:ln w="38100">
            <a:tailEnd type="triangle"/>
          </a:ln>
        </p:spPr>
        <p:style>
          <a:lnRef idx="3">
            <a:schemeClr val="dk1"/>
          </a:lnRef>
          <a:fillRef idx="0">
            <a:schemeClr val="dk1"/>
          </a:fillRef>
          <a:effectRef idx="2">
            <a:schemeClr val="dk1"/>
          </a:effectRef>
          <a:fontRef idx="minor">
            <a:schemeClr val="tx1"/>
          </a:fontRef>
        </p:style>
      </p:cxnSp>
      <p:sp>
        <p:nvSpPr>
          <p:cNvPr id="6" name="椭圆 5">
            <a:extLst>
              <a:ext uri="{FF2B5EF4-FFF2-40B4-BE49-F238E27FC236}">
                <a16:creationId xmlns:a16="http://schemas.microsoft.com/office/drawing/2014/main" id="{3932B2D0-C8A0-8A78-8AB9-6656DB2C41C5}"/>
              </a:ext>
            </a:extLst>
          </p:cNvPr>
          <p:cNvSpPr/>
          <p:nvPr/>
        </p:nvSpPr>
        <p:spPr>
          <a:xfrm>
            <a:off x="4097417" y="2653370"/>
            <a:ext cx="859562" cy="771525"/>
          </a:xfrm>
          <a:prstGeom prst="ellipse">
            <a:avLst/>
          </a:prstGeom>
          <a:solidFill>
            <a:srgbClr val="A879A5"/>
          </a:solidFill>
          <a:ln>
            <a:noFill/>
          </a:ln>
          <a:effectLst>
            <a:glow rad="127000">
              <a:srgbClr val="EAE0E9"/>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1:1</a:t>
            </a:r>
            <a:endParaRPr kumimoji="0" lang="zh-CN" altLang="en-US" sz="1800" b="0" i="0" u="none" strike="noStrike" kern="1200" cap="none" spc="0" normalizeH="0" baseline="0" noProof="0" dirty="0">
              <a:ln>
                <a:noFill/>
              </a:ln>
              <a:solidFill>
                <a:prstClr val="white"/>
              </a:solidFill>
              <a:effectLst/>
              <a:uLnTx/>
              <a:uFillTx/>
              <a:latin typeface="Arial"/>
              <a:ea typeface="微软雅黑"/>
              <a:cs typeface="+mn-cs"/>
            </a:endParaRPr>
          </a:p>
        </p:txBody>
      </p:sp>
      <p:graphicFrame>
        <p:nvGraphicFramePr>
          <p:cNvPr id="46" name="表格 46">
            <a:extLst>
              <a:ext uri="{FF2B5EF4-FFF2-40B4-BE49-F238E27FC236}">
                <a16:creationId xmlns:a16="http://schemas.microsoft.com/office/drawing/2014/main" id="{45030CD6-D86D-D5B7-4ED5-79029C8E22A9}"/>
              </a:ext>
            </a:extLst>
          </p:cNvPr>
          <p:cNvGraphicFramePr>
            <a:graphicFrameLocks noGrp="1"/>
          </p:cNvGraphicFramePr>
          <p:nvPr/>
        </p:nvGraphicFramePr>
        <p:xfrm>
          <a:off x="4226016" y="4875835"/>
          <a:ext cx="7667172" cy="1249680"/>
        </p:xfrm>
        <a:graphic>
          <a:graphicData uri="http://schemas.openxmlformats.org/drawingml/2006/table">
            <a:tbl>
              <a:tblPr firstRow="1" bandRow="1">
                <a:tableStyleId>{5C22544A-7EE6-4342-B048-85BDC9FD1C3A}</a:tableStyleId>
              </a:tblPr>
              <a:tblGrid>
                <a:gridCol w="2555724">
                  <a:extLst>
                    <a:ext uri="{9D8B030D-6E8A-4147-A177-3AD203B41FA5}">
                      <a16:colId xmlns:a16="http://schemas.microsoft.com/office/drawing/2014/main" val="4289175553"/>
                    </a:ext>
                  </a:extLst>
                </a:gridCol>
                <a:gridCol w="2555724">
                  <a:extLst>
                    <a:ext uri="{9D8B030D-6E8A-4147-A177-3AD203B41FA5}">
                      <a16:colId xmlns:a16="http://schemas.microsoft.com/office/drawing/2014/main" val="3532308688"/>
                    </a:ext>
                  </a:extLst>
                </a:gridCol>
                <a:gridCol w="2555724">
                  <a:extLst>
                    <a:ext uri="{9D8B030D-6E8A-4147-A177-3AD203B41FA5}">
                      <a16:colId xmlns:a16="http://schemas.microsoft.com/office/drawing/2014/main" val="3217183223"/>
                    </a:ext>
                  </a:extLst>
                </a:gridCol>
              </a:tblGrid>
              <a:tr h="255260">
                <a:tc>
                  <a:txBody>
                    <a:bodyPr/>
                    <a:lstStyle/>
                    <a:p>
                      <a:r>
                        <a:rPr lang="zh-CN" altLang="en-US" sz="1400" dirty="0"/>
                        <a:t>主要终点</a:t>
                      </a:r>
                    </a:p>
                  </a:txBody>
                  <a:tcPr>
                    <a:solidFill>
                      <a:srgbClr val="A879A5"/>
                    </a:solidFill>
                  </a:tcPr>
                </a:tc>
                <a:tc>
                  <a:txBody>
                    <a:bodyPr/>
                    <a:lstStyle/>
                    <a:p>
                      <a:r>
                        <a:rPr lang="zh-CN" altLang="en-US" sz="1400" dirty="0"/>
                        <a:t>关键次要终点</a:t>
                      </a:r>
                    </a:p>
                  </a:txBody>
                  <a:tcPr>
                    <a:solidFill>
                      <a:srgbClr val="A879A5"/>
                    </a:solidFill>
                  </a:tcPr>
                </a:tc>
                <a:tc>
                  <a:txBody>
                    <a:bodyPr/>
                    <a:lstStyle/>
                    <a:p>
                      <a:r>
                        <a:rPr lang="zh-CN" altLang="en-US" sz="1400" dirty="0"/>
                        <a:t>次要终点</a:t>
                      </a:r>
                      <a:r>
                        <a:rPr lang="en-US" altLang="zh-CN" sz="1400" baseline="30000" dirty="0"/>
                        <a:t>h</a:t>
                      </a:r>
                      <a:endParaRPr lang="zh-CN" altLang="en-US" sz="1400" baseline="30000" dirty="0"/>
                    </a:p>
                  </a:txBody>
                  <a:tcPr>
                    <a:solidFill>
                      <a:srgbClr val="A879A5"/>
                    </a:solidFill>
                  </a:tcPr>
                </a:tc>
                <a:extLst>
                  <a:ext uri="{0D108BD9-81ED-4DB2-BD59-A6C34878D82A}">
                    <a16:rowId xmlns:a16="http://schemas.microsoft.com/office/drawing/2014/main" val="2413927240"/>
                  </a:ext>
                </a:extLst>
              </a:tr>
              <a:tr h="820242">
                <a:tc>
                  <a:txBody>
                    <a:bodyPr/>
                    <a:lstStyle/>
                    <a:p>
                      <a:pPr marL="285750" indent="-285750">
                        <a:buFont typeface="Arial" panose="020B0604020202020204" pitchFamily="34" charset="0"/>
                        <a:buChar char="•"/>
                      </a:pPr>
                      <a:r>
                        <a:rPr lang="en-US" altLang="zh-CN" sz="1400" dirty="0" err="1"/>
                        <a:t>PFS</a:t>
                      </a:r>
                      <a:r>
                        <a:rPr lang="en-US" altLang="zh-CN" sz="1400" baseline="30000" dirty="0" err="1"/>
                        <a:t>g</a:t>
                      </a:r>
                      <a:endParaRPr lang="zh-CN" altLang="en-US" sz="1400" baseline="30000" dirty="0"/>
                    </a:p>
                  </a:txBody>
                  <a:tcPr>
                    <a:solidFill>
                      <a:srgbClr val="E6E6E6"/>
                    </a:solidFill>
                  </a:tcPr>
                </a:tc>
                <a:tc>
                  <a:txBody>
                    <a:bodyPr/>
                    <a:lstStyle/>
                    <a:p>
                      <a:pPr marL="285750" indent="-285750">
                        <a:buFont typeface="Arial" panose="020B0604020202020204" pitchFamily="34" charset="0"/>
                        <a:buChar char="•"/>
                      </a:pPr>
                      <a:r>
                        <a:rPr lang="en-US" altLang="zh-CN" sz="1400" dirty="0"/>
                        <a:t>OS</a:t>
                      </a:r>
                    </a:p>
                    <a:p>
                      <a:pPr marL="285750" indent="-285750">
                        <a:buFont typeface="Arial" panose="020B0604020202020204" pitchFamily="34" charset="0"/>
                        <a:buChar char="•"/>
                      </a:pPr>
                      <a:r>
                        <a:rPr lang="en-US" altLang="zh-CN" sz="1400" dirty="0"/>
                        <a:t>GHS/QoL</a:t>
                      </a:r>
                      <a:r>
                        <a:rPr lang="zh-CN" altLang="en-US" sz="1400" dirty="0"/>
                        <a:t>的</a:t>
                      </a:r>
                      <a:r>
                        <a:rPr lang="en-US" altLang="zh-CN" sz="1400" dirty="0"/>
                        <a:t>TTCD</a:t>
                      </a:r>
                    </a:p>
                    <a:p>
                      <a:pPr marL="285750" indent="-285750">
                        <a:buFont typeface="Arial" panose="020B0604020202020204" pitchFamily="34" charset="0"/>
                        <a:buChar char="•"/>
                      </a:pPr>
                      <a:r>
                        <a:rPr lang="en-US" altLang="zh-CN" sz="1400" dirty="0"/>
                        <a:t>PF</a:t>
                      </a:r>
                    </a:p>
                    <a:p>
                      <a:pPr marL="285750" indent="-285750">
                        <a:buFont typeface="Arial" panose="020B0604020202020204" pitchFamily="34" charset="0"/>
                        <a:buChar char="•"/>
                      </a:pPr>
                      <a:r>
                        <a:rPr lang="en-US" altLang="zh-CN" sz="1400" dirty="0"/>
                        <a:t>OG25-</a:t>
                      </a:r>
                      <a:r>
                        <a:rPr lang="zh-CN" altLang="en-US" sz="1400" dirty="0"/>
                        <a:t>疼痛</a:t>
                      </a:r>
                    </a:p>
                  </a:txBody>
                  <a:tcPr>
                    <a:solidFill>
                      <a:srgbClr val="E6E6E6"/>
                    </a:solidFill>
                  </a:tcPr>
                </a:tc>
                <a:tc>
                  <a:txBody>
                    <a:bodyPr/>
                    <a:lstStyle/>
                    <a:p>
                      <a:pPr marL="285750" indent="-285750">
                        <a:buFont typeface="Arial" panose="020B0604020202020204" pitchFamily="34" charset="0"/>
                        <a:buChar char="•"/>
                      </a:pPr>
                      <a:r>
                        <a:rPr lang="en-US" altLang="zh-CN" sz="1400" dirty="0" err="1"/>
                        <a:t>ORR</a:t>
                      </a:r>
                      <a:r>
                        <a:rPr lang="en-US" altLang="zh-CN" sz="1400" baseline="30000" dirty="0" err="1"/>
                        <a:t>g</a:t>
                      </a:r>
                      <a:endParaRPr lang="en-US" altLang="zh-CN" sz="1400" baseline="30000" dirty="0"/>
                    </a:p>
                    <a:p>
                      <a:pPr marL="285750" indent="-285750">
                        <a:buFont typeface="Arial" panose="020B0604020202020204" pitchFamily="34" charset="0"/>
                        <a:buChar char="•"/>
                      </a:pPr>
                      <a:r>
                        <a:rPr lang="en-US" altLang="zh-CN" sz="1400" dirty="0" err="1"/>
                        <a:t>DOR</a:t>
                      </a:r>
                      <a:r>
                        <a:rPr lang="en-US" altLang="zh-CN" sz="1400" baseline="30000" dirty="0" err="1"/>
                        <a:t>g</a:t>
                      </a:r>
                      <a:endParaRPr lang="en-US" altLang="zh-CN" sz="1400" baseline="30000" dirty="0"/>
                    </a:p>
                    <a:p>
                      <a:pPr marL="285750" indent="-285750">
                        <a:buFont typeface="Arial" panose="020B0604020202020204" pitchFamily="34" charset="0"/>
                        <a:buChar char="•"/>
                      </a:pPr>
                      <a:r>
                        <a:rPr lang="zh-CN" altLang="en-US" sz="1400" dirty="0"/>
                        <a:t>安全性</a:t>
                      </a:r>
                      <a:endParaRPr lang="en-US" altLang="zh-CN" sz="1400" dirty="0"/>
                    </a:p>
                    <a:p>
                      <a:pPr marL="285750" indent="-285750">
                        <a:buFont typeface="Arial" panose="020B0604020202020204" pitchFamily="34" charset="0"/>
                        <a:buChar char="•"/>
                      </a:pPr>
                      <a:r>
                        <a:rPr lang="en-US" altLang="zh-CN" sz="1400" dirty="0"/>
                        <a:t>PRO</a:t>
                      </a:r>
                      <a:r>
                        <a:rPr lang="en-US" altLang="zh-CN" sz="1400" baseline="30000" dirty="0"/>
                        <a:t>s</a:t>
                      </a:r>
                      <a:endParaRPr lang="zh-CN" altLang="en-US" sz="1400" baseline="30000" dirty="0"/>
                    </a:p>
                  </a:txBody>
                  <a:tcPr>
                    <a:solidFill>
                      <a:srgbClr val="E6E6E6"/>
                    </a:solidFill>
                  </a:tcPr>
                </a:tc>
                <a:extLst>
                  <a:ext uri="{0D108BD9-81ED-4DB2-BD59-A6C34878D82A}">
                    <a16:rowId xmlns:a16="http://schemas.microsoft.com/office/drawing/2014/main" val="3919631365"/>
                  </a:ext>
                </a:extLst>
              </a:tr>
            </a:tbl>
          </a:graphicData>
        </a:graphic>
      </p:graphicFrame>
      <p:sp>
        <p:nvSpPr>
          <p:cNvPr id="50" name="文本框 49">
            <a:extLst>
              <a:ext uri="{FF2B5EF4-FFF2-40B4-BE49-F238E27FC236}">
                <a16:creationId xmlns:a16="http://schemas.microsoft.com/office/drawing/2014/main" id="{E641CFBA-CE6D-C881-1D5B-1FAD276E4150}"/>
              </a:ext>
            </a:extLst>
          </p:cNvPr>
          <p:cNvSpPr txBox="1"/>
          <p:nvPr/>
        </p:nvSpPr>
        <p:spPr>
          <a:xfrm>
            <a:off x="0" y="6161504"/>
            <a:ext cx="11963411"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 a </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cs"/>
              </a:rPr>
              <a:t>研究在亚洲、欧洲、北美洲和南美洲的</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18</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cs"/>
              </a:rPr>
              <a:t>个国家</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166</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cs"/>
              </a:rPr>
              <a:t>个研究中心进行； </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b </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cs"/>
              </a:rPr>
              <a:t>中心实验室</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IHC</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cs"/>
              </a:rPr>
              <a:t>采用研究性</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VENTANA CLDN18(43-14A) </a:t>
            </a:r>
            <a:r>
              <a:rPr kumimoji="0" lang="en-US" altLang="zh-CN" sz="1000" b="0" i="0" u="none" strike="noStrike" kern="1200" cap="none" spc="0" normalizeH="0" baseline="0" noProof="0" dirty="0" err="1">
                <a:ln>
                  <a:noFill/>
                </a:ln>
                <a:solidFill>
                  <a:prstClr val="black"/>
                </a:solidFill>
                <a:effectLst/>
                <a:uLnTx/>
                <a:uFillTx/>
                <a:latin typeface="Arial"/>
                <a:ea typeface="微软雅黑"/>
                <a:cs typeface="+mn-cs"/>
              </a:rPr>
              <a:t>RxDx</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cs"/>
              </a:rPr>
              <a:t>检测</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 c </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cs"/>
              </a:rPr>
              <a:t>中心或当地实验室</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HER2</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cs"/>
              </a:rPr>
              <a:t>检测（</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IHC 0-1</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cs"/>
              </a:rPr>
              <a:t>或</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IHC 2/FISH-</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cs"/>
              </a:rPr>
              <a:t>）</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;d </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cs"/>
              </a:rPr>
              <a:t>第</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1</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cs"/>
              </a:rPr>
              <a:t>周期第</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1</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cs"/>
              </a:rPr>
              <a:t>天</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800mg/m</a:t>
            </a:r>
            <a:r>
              <a:rPr kumimoji="0" lang="en-US" altLang="zh-CN" sz="1000" b="0" i="0" u="none" strike="noStrike" kern="1200" cap="none" spc="0" normalizeH="0" baseline="30000" noProof="0" dirty="0">
                <a:ln>
                  <a:noFill/>
                </a:ln>
                <a:solidFill>
                  <a:prstClr val="black"/>
                </a:solidFill>
                <a:effectLst/>
                <a:uLnTx/>
                <a:uFillTx/>
                <a:latin typeface="Arial"/>
                <a:ea typeface="微软雅黑"/>
                <a:cs typeface="+mn-cs"/>
              </a:rPr>
              <a:t>2</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cs"/>
              </a:rPr>
              <a:t>，然后在随后的周期第</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1</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cs"/>
              </a:rPr>
              <a:t>天</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600mg/m</a:t>
            </a:r>
            <a:r>
              <a:rPr kumimoji="0" lang="en-US" altLang="zh-CN" sz="1000" b="0" i="0" u="none" strike="noStrike" kern="1200" cap="none" spc="0" normalizeH="0" baseline="30000" noProof="0" dirty="0">
                <a:ln>
                  <a:noFill/>
                </a:ln>
                <a:solidFill>
                  <a:prstClr val="black"/>
                </a:solidFill>
                <a:effectLst/>
                <a:uLnTx/>
                <a:uFillTx/>
                <a:latin typeface="Arial"/>
                <a:ea typeface="微软雅黑"/>
                <a:cs typeface="+mn-cs"/>
              </a:rPr>
              <a:t>2</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cs"/>
              </a:rPr>
              <a:t>；</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e </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cs"/>
              </a:rPr>
              <a:t>每周期</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1000mg/m</a:t>
            </a:r>
            <a:r>
              <a:rPr kumimoji="0" lang="en-US" altLang="zh-CN" sz="1000" b="0" i="0" u="none" strike="noStrike" kern="1200" cap="none" spc="0" normalizeH="0" baseline="30000" noProof="0" dirty="0">
                <a:ln>
                  <a:noFill/>
                </a:ln>
                <a:solidFill>
                  <a:prstClr val="black"/>
                </a:solidFill>
                <a:effectLst/>
                <a:uLnTx/>
                <a:uFillTx/>
                <a:latin typeface="Arial"/>
                <a:ea typeface="微软雅黑"/>
                <a:cs typeface="+mn-cs"/>
              </a:rPr>
              <a:t>2</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cs"/>
              </a:rPr>
              <a:t>卡陪他滨 口服 </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bid d1-14</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cs"/>
              </a:rPr>
              <a:t>；</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f </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cs"/>
              </a:rPr>
              <a:t>每周期奥沙利铂 </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130mg/m</a:t>
            </a:r>
            <a:r>
              <a:rPr kumimoji="0" lang="en-US" altLang="zh-CN" sz="1000" b="0" i="0" u="none" strike="noStrike" kern="1200" cap="none" spc="0" normalizeH="0" baseline="30000" noProof="0" dirty="0">
                <a:ln>
                  <a:noFill/>
                </a:ln>
                <a:solidFill>
                  <a:prstClr val="black"/>
                </a:solidFill>
                <a:effectLst/>
                <a:uLnTx/>
                <a:uFillTx/>
                <a:latin typeface="Arial"/>
                <a:ea typeface="微软雅黑"/>
                <a:cs typeface="+mn-cs"/>
              </a:rPr>
              <a:t>2</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 IV d1</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cs"/>
              </a:rPr>
              <a:t>；</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g </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cs"/>
              </a:rPr>
              <a:t>根据</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RECIST v1.1</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cs"/>
              </a:rPr>
              <a:t>通过独立评审委员会；</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h </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cs"/>
              </a:rPr>
              <a:t>这里包括选择性的次要终点</a:t>
            </a:r>
          </a:p>
        </p:txBody>
      </p:sp>
      <p:sp>
        <p:nvSpPr>
          <p:cNvPr id="51" name="文本占位符 2">
            <a:extLst>
              <a:ext uri="{FF2B5EF4-FFF2-40B4-BE49-F238E27FC236}">
                <a16:creationId xmlns:a16="http://schemas.microsoft.com/office/drawing/2014/main" id="{9B2FD5AA-7F6C-8A7D-EC46-9D98DB1C925F}"/>
              </a:ext>
            </a:extLst>
          </p:cNvPr>
          <p:cNvSpPr>
            <a:spLocks noGrp="1"/>
          </p:cNvSpPr>
          <p:nvPr>
            <p:ph type="body" sz="quarter" idx="11"/>
          </p:nvPr>
        </p:nvSpPr>
        <p:spPr>
          <a:xfrm>
            <a:off x="5074376" y="6396990"/>
            <a:ext cx="6818812" cy="329248"/>
          </a:xfrm>
        </p:spPr>
        <p:txBody>
          <a:bodyPr/>
          <a:lstStyle/>
          <a:p>
            <a:r>
              <a:rPr lang="en-US" altLang="zh-CN" sz="1000" dirty="0"/>
              <a:t>Rui-Hua </a:t>
            </a:r>
            <a:r>
              <a:rPr lang="en-US" altLang="zh-CN" sz="1000" dirty="0" err="1"/>
              <a:t>Xu</a:t>
            </a:r>
            <a:r>
              <a:rPr lang="en-US" altLang="zh-CN" dirty="0" err="1"/>
              <a:t>,et</a:t>
            </a:r>
            <a:r>
              <a:rPr lang="zh-CN" altLang="en-US" dirty="0"/>
              <a:t> </a:t>
            </a:r>
            <a:r>
              <a:rPr lang="en-US" altLang="zh-CN" dirty="0"/>
              <a:t>al.2023</a:t>
            </a:r>
            <a:r>
              <a:rPr lang="zh-CN" altLang="en-US" dirty="0"/>
              <a:t> </a:t>
            </a:r>
            <a:r>
              <a:rPr lang="en-US" altLang="zh-CN" dirty="0"/>
              <a:t>ASCO</a:t>
            </a:r>
            <a:r>
              <a:rPr lang="zh-CN" altLang="en-US" dirty="0"/>
              <a:t> </a:t>
            </a:r>
            <a:r>
              <a:rPr lang="en-US" altLang="zh-CN" sz="1000" dirty="0">
                <a:effectLst/>
                <a:latin typeface="Microsoft YaHei" panose="020B0503020204020204" pitchFamily="34" charset="-122"/>
                <a:cs typeface="Calibri" panose="020F0502020204030204" pitchFamily="34" charset="0"/>
              </a:rPr>
              <a:t>Updates on Abstract 405736(2023 ASCO Plenary Series)</a:t>
            </a:r>
            <a:endParaRPr lang="zh-CN" altLang="en-US" dirty="0"/>
          </a:p>
        </p:txBody>
      </p:sp>
    </p:spTree>
    <p:extLst>
      <p:ext uri="{BB962C8B-B14F-4D97-AF65-F5344CB8AC3E}">
        <p14:creationId xmlns:p14="http://schemas.microsoft.com/office/powerpoint/2010/main" val="35033836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04ACB203-42D8-D66F-B429-433998756DFA}"/>
              </a:ext>
            </a:extLst>
          </p:cNvPr>
          <p:cNvSpPr>
            <a:spLocks noGrp="1"/>
          </p:cNvSpPr>
          <p:nvPr>
            <p:ph type="body" sz="quarter" idx="10"/>
          </p:nvPr>
        </p:nvSpPr>
        <p:spPr/>
        <p:txBody>
          <a:bodyPr/>
          <a:lstStyle/>
          <a:p>
            <a:r>
              <a:rPr lang="zh-CN" altLang="en-US" dirty="0"/>
              <a:t>统计方面的考虑</a:t>
            </a:r>
          </a:p>
        </p:txBody>
      </p:sp>
      <p:sp>
        <p:nvSpPr>
          <p:cNvPr id="4" name="文本占位符 3">
            <a:extLst>
              <a:ext uri="{FF2B5EF4-FFF2-40B4-BE49-F238E27FC236}">
                <a16:creationId xmlns:a16="http://schemas.microsoft.com/office/drawing/2014/main" id="{00F9F347-0B41-DD2D-BDD9-7F08EF42720A}"/>
              </a:ext>
            </a:extLst>
          </p:cNvPr>
          <p:cNvSpPr>
            <a:spLocks noGrp="1"/>
          </p:cNvSpPr>
          <p:nvPr>
            <p:ph type="body" sz="quarter" idx="12"/>
          </p:nvPr>
        </p:nvSpPr>
        <p:spPr>
          <a:xfrm>
            <a:off x="7020733" y="1668435"/>
            <a:ext cx="4249547" cy="3105042"/>
          </a:xfrm>
        </p:spPr>
        <p:txBody>
          <a:bodyPr/>
          <a:lstStyle/>
          <a:p>
            <a:pPr marL="342900" indent="-342900">
              <a:lnSpc>
                <a:spcPct val="150000"/>
              </a:lnSpc>
              <a:buFont typeface="Arial" panose="020B0604020202020204" pitchFamily="34" charset="0"/>
              <a:buChar char="•"/>
            </a:pPr>
            <a:r>
              <a:rPr lang="zh-CN" altLang="en-US" dirty="0"/>
              <a:t>期中</a:t>
            </a:r>
            <a:r>
              <a:rPr lang="en-US" altLang="zh-CN" dirty="0"/>
              <a:t>OS</a:t>
            </a:r>
            <a:r>
              <a:rPr lang="zh-CN" altLang="en-US" dirty="0"/>
              <a:t>分析计划在</a:t>
            </a:r>
            <a:r>
              <a:rPr lang="en-US" altLang="zh-CN" dirty="0"/>
              <a:t>PFS</a:t>
            </a:r>
            <a:r>
              <a:rPr lang="zh-CN" altLang="en-US" dirty="0"/>
              <a:t>主要分析时进行</a:t>
            </a:r>
            <a:endParaRPr lang="en-US" altLang="zh-CN" dirty="0"/>
          </a:p>
          <a:p>
            <a:pPr marL="342900" indent="-342900">
              <a:lnSpc>
                <a:spcPct val="150000"/>
              </a:lnSpc>
              <a:buFont typeface="Arial" panose="020B0604020202020204" pitchFamily="34" charset="0"/>
              <a:buChar char="•"/>
            </a:pPr>
            <a:r>
              <a:rPr lang="en-US" altLang="zh-CN" dirty="0"/>
              <a:t>PFS</a:t>
            </a:r>
            <a:r>
              <a:rPr lang="zh-CN" altLang="en-US" dirty="0"/>
              <a:t>和期中</a:t>
            </a:r>
            <a:r>
              <a:rPr lang="en-US" altLang="zh-CN" dirty="0"/>
              <a:t>OS</a:t>
            </a:r>
            <a:r>
              <a:rPr lang="zh-CN" altLang="en-US" dirty="0"/>
              <a:t>分析的数据截止日期为</a:t>
            </a:r>
            <a:r>
              <a:rPr lang="en-US" altLang="zh-CN" dirty="0"/>
              <a:t>2022</a:t>
            </a:r>
            <a:r>
              <a:rPr lang="zh-CN" altLang="en-US" dirty="0"/>
              <a:t>年</a:t>
            </a:r>
            <a:r>
              <a:rPr lang="en-US" altLang="zh-CN" dirty="0"/>
              <a:t>10</a:t>
            </a:r>
            <a:r>
              <a:rPr lang="zh-CN" altLang="en-US" dirty="0"/>
              <a:t>月</a:t>
            </a:r>
            <a:r>
              <a:rPr lang="en-US" altLang="zh-CN" dirty="0"/>
              <a:t>7</a:t>
            </a:r>
            <a:r>
              <a:rPr lang="zh-CN" altLang="en-US" dirty="0"/>
              <a:t>日</a:t>
            </a:r>
            <a:endParaRPr lang="en-US" altLang="zh-CN" dirty="0"/>
          </a:p>
          <a:p>
            <a:pPr marL="342900" indent="-342900">
              <a:lnSpc>
                <a:spcPct val="150000"/>
              </a:lnSpc>
              <a:buFont typeface="Arial" panose="020B0604020202020204" pitchFamily="34" charset="0"/>
              <a:buChar char="•"/>
            </a:pPr>
            <a:r>
              <a:rPr lang="zh-CN" altLang="en-US" dirty="0"/>
              <a:t>期中</a:t>
            </a:r>
            <a:r>
              <a:rPr lang="en-US" altLang="zh-CN" dirty="0"/>
              <a:t>OS</a:t>
            </a:r>
            <a:r>
              <a:rPr lang="zh-CN" altLang="en-US" dirty="0"/>
              <a:t>分析中，单侧</a:t>
            </a:r>
            <a:r>
              <a:rPr lang="en-US" altLang="zh-CN" dirty="0"/>
              <a:t>P</a:t>
            </a:r>
            <a:r>
              <a:rPr lang="zh-CN" altLang="en-US" dirty="0"/>
              <a:t>值显著性阈值为</a:t>
            </a:r>
            <a:r>
              <a:rPr lang="en-US" altLang="zh-CN" dirty="0"/>
              <a:t>0.0135</a:t>
            </a:r>
            <a:endParaRPr lang="zh-CN" altLang="en-US" dirty="0"/>
          </a:p>
        </p:txBody>
      </p:sp>
      <p:pic>
        <p:nvPicPr>
          <p:cNvPr id="6" name="图片 5">
            <a:extLst>
              <a:ext uri="{FF2B5EF4-FFF2-40B4-BE49-F238E27FC236}">
                <a16:creationId xmlns:a16="http://schemas.microsoft.com/office/drawing/2014/main" id="{55AD4855-8801-7BAE-C775-89D9A82CDCBA}"/>
              </a:ext>
            </a:extLst>
          </p:cNvPr>
          <p:cNvPicPr>
            <a:picLocks noChangeAspect="1"/>
          </p:cNvPicPr>
          <p:nvPr/>
        </p:nvPicPr>
        <p:blipFill>
          <a:blip r:embed="rId2"/>
          <a:stretch>
            <a:fillRect/>
          </a:stretch>
        </p:blipFill>
        <p:spPr>
          <a:xfrm>
            <a:off x="227200" y="1480575"/>
            <a:ext cx="6328553" cy="4055929"/>
          </a:xfrm>
          <a:prstGeom prst="rect">
            <a:avLst/>
          </a:prstGeom>
        </p:spPr>
      </p:pic>
      <p:sp>
        <p:nvSpPr>
          <p:cNvPr id="7" name="文本占位符 2">
            <a:extLst>
              <a:ext uri="{FF2B5EF4-FFF2-40B4-BE49-F238E27FC236}">
                <a16:creationId xmlns:a16="http://schemas.microsoft.com/office/drawing/2014/main" id="{00EB598C-307E-9903-84DB-EE363C88458B}"/>
              </a:ext>
            </a:extLst>
          </p:cNvPr>
          <p:cNvSpPr>
            <a:spLocks noGrp="1"/>
          </p:cNvSpPr>
          <p:nvPr>
            <p:ph type="body" sz="quarter" idx="11"/>
          </p:nvPr>
        </p:nvSpPr>
        <p:spPr>
          <a:xfrm>
            <a:off x="5074376" y="6396990"/>
            <a:ext cx="6818812" cy="329248"/>
          </a:xfrm>
        </p:spPr>
        <p:txBody>
          <a:bodyPr/>
          <a:lstStyle/>
          <a:p>
            <a:r>
              <a:rPr lang="en-US" altLang="zh-CN" sz="1000" dirty="0"/>
              <a:t>Rui-Hua </a:t>
            </a:r>
            <a:r>
              <a:rPr lang="en-US" altLang="zh-CN" sz="1000" dirty="0" err="1"/>
              <a:t>Xu</a:t>
            </a:r>
            <a:r>
              <a:rPr lang="en-US" altLang="zh-CN" dirty="0" err="1"/>
              <a:t>,et</a:t>
            </a:r>
            <a:r>
              <a:rPr lang="zh-CN" altLang="en-US" dirty="0"/>
              <a:t> </a:t>
            </a:r>
            <a:r>
              <a:rPr lang="en-US" altLang="zh-CN" dirty="0"/>
              <a:t>al.2023</a:t>
            </a:r>
            <a:r>
              <a:rPr lang="zh-CN" altLang="en-US" dirty="0"/>
              <a:t> </a:t>
            </a:r>
            <a:r>
              <a:rPr lang="en-US" altLang="zh-CN" dirty="0"/>
              <a:t>ASCO</a:t>
            </a:r>
            <a:r>
              <a:rPr lang="zh-CN" altLang="en-US" dirty="0"/>
              <a:t> </a:t>
            </a:r>
            <a:r>
              <a:rPr lang="en-US" altLang="zh-CN" sz="1000" dirty="0">
                <a:effectLst/>
                <a:latin typeface="Microsoft YaHei" panose="020B0503020204020204" pitchFamily="34" charset="-122"/>
                <a:cs typeface="Calibri" panose="020F0502020204030204" pitchFamily="34" charset="0"/>
              </a:rPr>
              <a:t>Updates on Abstract 405736(2023 ASCO Plenary Series)</a:t>
            </a:r>
            <a:endParaRPr lang="zh-CN" altLang="en-US" dirty="0"/>
          </a:p>
        </p:txBody>
      </p:sp>
    </p:spTree>
    <p:extLst>
      <p:ext uri="{BB962C8B-B14F-4D97-AF65-F5344CB8AC3E}">
        <p14:creationId xmlns:p14="http://schemas.microsoft.com/office/powerpoint/2010/main" val="37115377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B7582FC4-2B6B-3710-F9F4-9EC24694C853}"/>
              </a:ext>
            </a:extLst>
          </p:cNvPr>
          <p:cNvSpPr>
            <a:spLocks noGrp="1"/>
          </p:cNvSpPr>
          <p:nvPr>
            <p:ph type="body" sz="quarter" idx="10"/>
          </p:nvPr>
        </p:nvSpPr>
        <p:spPr/>
        <p:txBody>
          <a:bodyPr/>
          <a:lstStyle/>
          <a:p>
            <a:r>
              <a:rPr lang="zh-CN" altLang="en-US" dirty="0"/>
              <a:t>患者处置</a:t>
            </a:r>
          </a:p>
        </p:txBody>
      </p:sp>
      <p:pic>
        <p:nvPicPr>
          <p:cNvPr id="8" name="图片 7">
            <a:extLst>
              <a:ext uri="{FF2B5EF4-FFF2-40B4-BE49-F238E27FC236}">
                <a16:creationId xmlns:a16="http://schemas.microsoft.com/office/drawing/2014/main" id="{63817D56-3F90-71CD-BFF2-79765172A49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10453" y="1100829"/>
            <a:ext cx="11171093" cy="5067495"/>
          </a:xfrm>
          <a:prstGeom prst="rect">
            <a:avLst/>
          </a:prstGeom>
        </p:spPr>
      </p:pic>
      <p:sp>
        <p:nvSpPr>
          <p:cNvPr id="9" name="文本占位符 2">
            <a:extLst>
              <a:ext uri="{FF2B5EF4-FFF2-40B4-BE49-F238E27FC236}">
                <a16:creationId xmlns:a16="http://schemas.microsoft.com/office/drawing/2014/main" id="{2C03B5D6-53DA-963E-9C45-4D8E659E9A45}"/>
              </a:ext>
            </a:extLst>
          </p:cNvPr>
          <p:cNvSpPr>
            <a:spLocks noGrp="1"/>
          </p:cNvSpPr>
          <p:nvPr>
            <p:ph type="body" sz="quarter" idx="11"/>
          </p:nvPr>
        </p:nvSpPr>
        <p:spPr>
          <a:xfrm>
            <a:off x="5074376" y="6396990"/>
            <a:ext cx="6818812" cy="329248"/>
          </a:xfrm>
        </p:spPr>
        <p:txBody>
          <a:bodyPr/>
          <a:lstStyle/>
          <a:p>
            <a:r>
              <a:rPr lang="en-US" altLang="zh-CN" sz="1000" dirty="0"/>
              <a:t>Rui-Hua </a:t>
            </a:r>
            <a:r>
              <a:rPr lang="en-US" altLang="zh-CN" sz="1000" dirty="0" err="1"/>
              <a:t>Xu</a:t>
            </a:r>
            <a:r>
              <a:rPr lang="en-US" altLang="zh-CN" dirty="0" err="1"/>
              <a:t>,et</a:t>
            </a:r>
            <a:r>
              <a:rPr lang="zh-CN" altLang="en-US" dirty="0"/>
              <a:t> </a:t>
            </a:r>
            <a:r>
              <a:rPr lang="en-US" altLang="zh-CN" dirty="0"/>
              <a:t>al.2023</a:t>
            </a:r>
            <a:r>
              <a:rPr lang="zh-CN" altLang="en-US" dirty="0"/>
              <a:t> </a:t>
            </a:r>
            <a:r>
              <a:rPr lang="en-US" altLang="zh-CN" dirty="0"/>
              <a:t>ASCO</a:t>
            </a:r>
            <a:r>
              <a:rPr lang="zh-CN" altLang="en-US" dirty="0"/>
              <a:t> </a:t>
            </a:r>
            <a:r>
              <a:rPr lang="en-US" altLang="zh-CN" sz="1000" dirty="0">
                <a:effectLst/>
                <a:latin typeface="Microsoft YaHei" panose="020B0503020204020204" pitchFamily="34" charset="-122"/>
                <a:cs typeface="Calibri" panose="020F0502020204030204" pitchFamily="34" charset="0"/>
              </a:rPr>
              <a:t>Updates on Abstract 405736(2023 ASCO Plenary Series)</a:t>
            </a:r>
            <a:endParaRPr lang="zh-CN" altLang="en-US" dirty="0"/>
          </a:p>
        </p:txBody>
      </p:sp>
    </p:spTree>
    <p:extLst>
      <p:ext uri="{BB962C8B-B14F-4D97-AF65-F5344CB8AC3E}">
        <p14:creationId xmlns:p14="http://schemas.microsoft.com/office/powerpoint/2010/main" val="33992216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71776EA6-AE58-E564-4FE7-56CC1A633B07}"/>
              </a:ext>
            </a:extLst>
          </p:cNvPr>
          <p:cNvSpPr>
            <a:spLocks noGrp="1"/>
          </p:cNvSpPr>
          <p:nvPr>
            <p:ph type="body" sz="quarter" idx="10"/>
          </p:nvPr>
        </p:nvSpPr>
        <p:spPr/>
        <p:txBody>
          <a:bodyPr/>
          <a:lstStyle/>
          <a:p>
            <a:r>
              <a:rPr lang="zh-CN" altLang="en-US" dirty="0"/>
              <a:t>基线特征</a:t>
            </a:r>
          </a:p>
        </p:txBody>
      </p:sp>
      <p:pic>
        <p:nvPicPr>
          <p:cNvPr id="6" name="图片 5">
            <a:extLst>
              <a:ext uri="{FF2B5EF4-FFF2-40B4-BE49-F238E27FC236}">
                <a16:creationId xmlns:a16="http://schemas.microsoft.com/office/drawing/2014/main" id="{E9C3ADE5-FB6C-1754-2172-1155B7B62F9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28872" y="1116327"/>
            <a:ext cx="10934256" cy="5036499"/>
          </a:xfrm>
          <a:prstGeom prst="rect">
            <a:avLst/>
          </a:prstGeom>
        </p:spPr>
      </p:pic>
      <p:sp>
        <p:nvSpPr>
          <p:cNvPr id="7" name="文本占位符 2">
            <a:extLst>
              <a:ext uri="{FF2B5EF4-FFF2-40B4-BE49-F238E27FC236}">
                <a16:creationId xmlns:a16="http://schemas.microsoft.com/office/drawing/2014/main" id="{1414BD9B-0F94-1E98-8565-053D44AD5E61}"/>
              </a:ext>
            </a:extLst>
          </p:cNvPr>
          <p:cNvSpPr>
            <a:spLocks noGrp="1"/>
          </p:cNvSpPr>
          <p:nvPr>
            <p:ph type="body" sz="quarter" idx="11"/>
          </p:nvPr>
        </p:nvSpPr>
        <p:spPr>
          <a:xfrm>
            <a:off x="5074376" y="6396990"/>
            <a:ext cx="6818812" cy="329248"/>
          </a:xfrm>
        </p:spPr>
        <p:txBody>
          <a:bodyPr/>
          <a:lstStyle/>
          <a:p>
            <a:r>
              <a:rPr lang="en-US" altLang="zh-CN" sz="1000" dirty="0"/>
              <a:t>Rui-Hua </a:t>
            </a:r>
            <a:r>
              <a:rPr lang="en-US" altLang="zh-CN" sz="1000" dirty="0" err="1"/>
              <a:t>Xu</a:t>
            </a:r>
            <a:r>
              <a:rPr lang="en-US" altLang="zh-CN" dirty="0" err="1"/>
              <a:t>,et</a:t>
            </a:r>
            <a:r>
              <a:rPr lang="zh-CN" altLang="en-US" dirty="0"/>
              <a:t> </a:t>
            </a:r>
            <a:r>
              <a:rPr lang="en-US" altLang="zh-CN" dirty="0"/>
              <a:t>al.2023</a:t>
            </a:r>
            <a:r>
              <a:rPr lang="zh-CN" altLang="en-US" dirty="0"/>
              <a:t> </a:t>
            </a:r>
            <a:r>
              <a:rPr lang="en-US" altLang="zh-CN" dirty="0"/>
              <a:t>ASCO</a:t>
            </a:r>
            <a:r>
              <a:rPr lang="zh-CN" altLang="en-US" dirty="0"/>
              <a:t> </a:t>
            </a:r>
            <a:r>
              <a:rPr lang="en-US" altLang="zh-CN" sz="1000" dirty="0">
                <a:effectLst/>
                <a:latin typeface="Microsoft YaHei" panose="020B0503020204020204" pitchFamily="34" charset="-122"/>
                <a:cs typeface="Calibri" panose="020F0502020204030204" pitchFamily="34" charset="0"/>
              </a:rPr>
              <a:t>Updates on Abstract 405736(2023 ASCO Plenary Series)</a:t>
            </a:r>
            <a:endParaRPr lang="zh-CN" altLang="en-US" dirty="0"/>
          </a:p>
        </p:txBody>
      </p:sp>
    </p:spTree>
    <p:extLst>
      <p:ext uri="{BB962C8B-B14F-4D97-AF65-F5344CB8AC3E}">
        <p14:creationId xmlns:p14="http://schemas.microsoft.com/office/powerpoint/2010/main" val="20661033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FCB58B7E-3839-7844-1BC3-6938146B1F70}"/>
              </a:ext>
            </a:extLst>
          </p:cNvPr>
          <p:cNvSpPr>
            <a:spLocks noGrp="1"/>
          </p:cNvSpPr>
          <p:nvPr>
            <p:ph type="body" sz="quarter" idx="10"/>
          </p:nvPr>
        </p:nvSpPr>
        <p:spPr/>
        <p:txBody>
          <a:bodyPr/>
          <a:lstStyle/>
          <a:p>
            <a:r>
              <a:rPr lang="zh-CN" altLang="en-US" dirty="0"/>
              <a:t>主要终点：独立评审委员会评估的</a:t>
            </a:r>
            <a:r>
              <a:rPr lang="en-US" altLang="zh-CN" dirty="0" err="1"/>
              <a:t>PFS</a:t>
            </a:r>
            <a:r>
              <a:rPr lang="en-US" altLang="zh-CN" baseline="30000" dirty="0" err="1"/>
              <a:t>a</a:t>
            </a:r>
            <a:endParaRPr lang="zh-CN" altLang="en-US" baseline="30000" dirty="0"/>
          </a:p>
        </p:txBody>
      </p:sp>
      <p:pic>
        <p:nvPicPr>
          <p:cNvPr id="6" name="图片 5">
            <a:extLst>
              <a:ext uri="{FF2B5EF4-FFF2-40B4-BE49-F238E27FC236}">
                <a16:creationId xmlns:a16="http://schemas.microsoft.com/office/drawing/2014/main" id="{E303E3D0-4001-FEEB-B379-BCEA9F3312C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36425" y="1209318"/>
            <a:ext cx="11119149" cy="5048188"/>
          </a:xfrm>
          <a:prstGeom prst="rect">
            <a:avLst/>
          </a:prstGeom>
        </p:spPr>
      </p:pic>
      <p:sp>
        <p:nvSpPr>
          <p:cNvPr id="7" name="文本占位符 2">
            <a:extLst>
              <a:ext uri="{FF2B5EF4-FFF2-40B4-BE49-F238E27FC236}">
                <a16:creationId xmlns:a16="http://schemas.microsoft.com/office/drawing/2014/main" id="{352E732E-8458-83AF-5890-522E0DED4060}"/>
              </a:ext>
            </a:extLst>
          </p:cNvPr>
          <p:cNvSpPr>
            <a:spLocks noGrp="1"/>
          </p:cNvSpPr>
          <p:nvPr>
            <p:ph type="body" sz="quarter" idx="11"/>
          </p:nvPr>
        </p:nvSpPr>
        <p:spPr>
          <a:xfrm>
            <a:off x="5074376" y="6396990"/>
            <a:ext cx="6818812" cy="329248"/>
          </a:xfrm>
        </p:spPr>
        <p:txBody>
          <a:bodyPr/>
          <a:lstStyle/>
          <a:p>
            <a:r>
              <a:rPr lang="en-US" altLang="zh-CN" sz="1000" dirty="0"/>
              <a:t>Rui-Hua </a:t>
            </a:r>
            <a:r>
              <a:rPr lang="en-US" altLang="zh-CN" sz="1000" dirty="0" err="1"/>
              <a:t>Xu</a:t>
            </a:r>
            <a:r>
              <a:rPr lang="en-US" altLang="zh-CN" dirty="0" err="1"/>
              <a:t>,et</a:t>
            </a:r>
            <a:r>
              <a:rPr lang="zh-CN" altLang="en-US" dirty="0"/>
              <a:t> </a:t>
            </a:r>
            <a:r>
              <a:rPr lang="en-US" altLang="zh-CN" dirty="0"/>
              <a:t>al.2023</a:t>
            </a:r>
            <a:r>
              <a:rPr lang="zh-CN" altLang="en-US" dirty="0"/>
              <a:t> </a:t>
            </a:r>
            <a:r>
              <a:rPr lang="en-US" altLang="zh-CN" dirty="0"/>
              <a:t>ASCO</a:t>
            </a:r>
            <a:r>
              <a:rPr lang="zh-CN" altLang="en-US" dirty="0"/>
              <a:t> </a:t>
            </a:r>
            <a:r>
              <a:rPr lang="en-US" altLang="zh-CN" sz="1000" dirty="0">
                <a:effectLst/>
                <a:latin typeface="Microsoft YaHei" panose="020B0503020204020204" pitchFamily="34" charset="-122"/>
                <a:cs typeface="Calibri" panose="020F0502020204030204" pitchFamily="34" charset="0"/>
              </a:rPr>
              <a:t>Updates on Abstract 405736(2023 ASCO Plenary Series)</a:t>
            </a:r>
            <a:endParaRPr lang="zh-CN" altLang="en-US" dirty="0"/>
          </a:p>
        </p:txBody>
      </p:sp>
      <p:sp>
        <p:nvSpPr>
          <p:cNvPr id="8" name="矩形: 圆角 7">
            <a:extLst>
              <a:ext uri="{FF2B5EF4-FFF2-40B4-BE49-F238E27FC236}">
                <a16:creationId xmlns:a16="http://schemas.microsoft.com/office/drawing/2014/main" id="{2F0F9CD2-7B90-65FA-CE6A-F483AE7836EF}"/>
              </a:ext>
            </a:extLst>
          </p:cNvPr>
          <p:cNvSpPr/>
          <p:nvPr/>
        </p:nvSpPr>
        <p:spPr>
          <a:xfrm>
            <a:off x="558194" y="5616024"/>
            <a:ext cx="6027661" cy="608824"/>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400" b="0" i="0" u="none" strike="noStrike" kern="1200" cap="none" spc="0" normalizeH="0" baseline="0" noProof="0" dirty="0" err="1">
                <a:ln>
                  <a:noFill/>
                </a:ln>
                <a:solidFill>
                  <a:prstClr val="black"/>
                </a:solidFill>
                <a:effectLst/>
                <a:uLnTx/>
                <a:uFillTx/>
                <a:latin typeface="Arial"/>
                <a:ea typeface="微软雅黑"/>
                <a:cs typeface="+mn-cs"/>
              </a:rPr>
              <a:t>Zolbetuximab+CAPOX</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 vs </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安慰剂</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+CAPOX</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显著延长</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PFS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在多数预设亚组中，获益保持一致</a:t>
            </a:r>
          </a:p>
        </p:txBody>
      </p:sp>
    </p:spTree>
    <p:extLst>
      <p:ext uri="{BB962C8B-B14F-4D97-AF65-F5344CB8AC3E}">
        <p14:creationId xmlns:p14="http://schemas.microsoft.com/office/powerpoint/2010/main" val="40966976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C48AF5C2-53EE-5F73-2D8C-1C9D65A2C9AE}"/>
              </a:ext>
            </a:extLst>
          </p:cNvPr>
          <p:cNvSpPr>
            <a:spLocks noGrp="1"/>
          </p:cNvSpPr>
          <p:nvPr>
            <p:ph type="body" sz="quarter" idx="10"/>
          </p:nvPr>
        </p:nvSpPr>
        <p:spPr/>
        <p:txBody>
          <a:bodyPr/>
          <a:lstStyle/>
          <a:p>
            <a:r>
              <a:rPr lang="zh-CN" altLang="en-US" dirty="0"/>
              <a:t>关键次要终点：</a:t>
            </a:r>
            <a:r>
              <a:rPr lang="en-US" altLang="zh-CN" dirty="0"/>
              <a:t>OS</a:t>
            </a:r>
            <a:endParaRPr lang="zh-CN" altLang="en-US" dirty="0"/>
          </a:p>
        </p:txBody>
      </p:sp>
      <p:pic>
        <p:nvPicPr>
          <p:cNvPr id="6" name="图片 5">
            <a:extLst>
              <a:ext uri="{FF2B5EF4-FFF2-40B4-BE49-F238E27FC236}">
                <a16:creationId xmlns:a16="http://schemas.microsoft.com/office/drawing/2014/main" id="{D97B8EB7-795B-E011-7424-D7087A486DB5}"/>
              </a:ext>
            </a:extLst>
          </p:cNvPr>
          <p:cNvPicPr>
            <a:picLocks noChangeAspect="1"/>
          </p:cNvPicPr>
          <p:nvPr/>
        </p:nvPicPr>
        <p:blipFill>
          <a:blip r:embed="rId2"/>
          <a:stretch>
            <a:fillRect/>
          </a:stretch>
        </p:blipFill>
        <p:spPr>
          <a:xfrm>
            <a:off x="321356" y="1029972"/>
            <a:ext cx="11350342" cy="5196657"/>
          </a:xfrm>
          <a:prstGeom prst="rect">
            <a:avLst/>
          </a:prstGeom>
        </p:spPr>
      </p:pic>
      <p:sp>
        <p:nvSpPr>
          <p:cNvPr id="7" name="文本占位符 2">
            <a:extLst>
              <a:ext uri="{FF2B5EF4-FFF2-40B4-BE49-F238E27FC236}">
                <a16:creationId xmlns:a16="http://schemas.microsoft.com/office/drawing/2014/main" id="{E45CE07C-39A7-945E-C88D-774996DD1A80}"/>
              </a:ext>
            </a:extLst>
          </p:cNvPr>
          <p:cNvSpPr>
            <a:spLocks noGrp="1"/>
          </p:cNvSpPr>
          <p:nvPr>
            <p:ph type="body" sz="quarter" idx="11"/>
          </p:nvPr>
        </p:nvSpPr>
        <p:spPr>
          <a:xfrm>
            <a:off x="5074376" y="6396990"/>
            <a:ext cx="6818812" cy="329248"/>
          </a:xfrm>
        </p:spPr>
        <p:txBody>
          <a:bodyPr/>
          <a:lstStyle/>
          <a:p>
            <a:r>
              <a:rPr lang="en-US" altLang="zh-CN" sz="1000" dirty="0"/>
              <a:t>Rui-Hua </a:t>
            </a:r>
            <a:r>
              <a:rPr lang="en-US" altLang="zh-CN" sz="1000" dirty="0" err="1"/>
              <a:t>Xu</a:t>
            </a:r>
            <a:r>
              <a:rPr lang="en-US" altLang="zh-CN" dirty="0" err="1"/>
              <a:t>,et</a:t>
            </a:r>
            <a:r>
              <a:rPr lang="zh-CN" altLang="en-US" dirty="0"/>
              <a:t> </a:t>
            </a:r>
            <a:r>
              <a:rPr lang="en-US" altLang="zh-CN" dirty="0"/>
              <a:t>al.2023</a:t>
            </a:r>
            <a:r>
              <a:rPr lang="zh-CN" altLang="en-US" dirty="0"/>
              <a:t> </a:t>
            </a:r>
            <a:r>
              <a:rPr lang="en-US" altLang="zh-CN" dirty="0"/>
              <a:t>ASCO</a:t>
            </a:r>
            <a:r>
              <a:rPr lang="zh-CN" altLang="en-US" dirty="0"/>
              <a:t> </a:t>
            </a:r>
            <a:r>
              <a:rPr lang="en-US" altLang="zh-CN" sz="1000" dirty="0">
                <a:effectLst/>
                <a:latin typeface="Microsoft YaHei" panose="020B0503020204020204" pitchFamily="34" charset="-122"/>
                <a:cs typeface="Calibri" panose="020F0502020204030204" pitchFamily="34" charset="0"/>
              </a:rPr>
              <a:t>Updates on Abstract 405736(2023 ASCO Plenary Series)</a:t>
            </a:r>
            <a:endParaRPr lang="zh-CN" altLang="en-US" dirty="0"/>
          </a:p>
        </p:txBody>
      </p:sp>
      <p:sp>
        <p:nvSpPr>
          <p:cNvPr id="8" name="矩形: 圆角 7">
            <a:extLst>
              <a:ext uri="{FF2B5EF4-FFF2-40B4-BE49-F238E27FC236}">
                <a16:creationId xmlns:a16="http://schemas.microsoft.com/office/drawing/2014/main" id="{6E3E8184-E385-E998-393C-4BBB234A49E6}"/>
              </a:ext>
            </a:extLst>
          </p:cNvPr>
          <p:cNvSpPr/>
          <p:nvPr/>
        </p:nvSpPr>
        <p:spPr>
          <a:xfrm>
            <a:off x="367620" y="5562600"/>
            <a:ext cx="7753121" cy="598713"/>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200" b="0" i="0" u="none" strike="noStrike" kern="1200" cap="none" spc="0" normalizeH="0" baseline="0" noProof="0" dirty="0" err="1">
                <a:ln>
                  <a:noFill/>
                </a:ln>
                <a:solidFill>
                  <a:prstClr val="black"/>
                </a:solidFill>
                <a:effectLst/>
                <a:uLnTx/>
                <a:uFillTx/>
                <a:latin typeface="Arial"/>
                <a:ea typeface="微软雅黑"/>
                <a:cs typeface="+mn-cs"/>
              </a:rPr>
              <a:t>Zolbetuximab+CAPOX</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 vs </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安慰剂</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+CAPOX</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显著延长</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OS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在多数预设亚组中</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获益保持一致</a:t>
            </a:r>
            <a:endParaRPr kumimoji="0" lang="en-US" altLang="zh-CN" sz="12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后续抗肿瘤治疗（</a:t>
            </a:r>
            <a:r>
              <a:rPr kumimoji="0" lang="en-US" altLang="zh-CN" sz="1200" b="0" i="0" u="none" strike="noStrike" kern="1200" cap="none" spc="0" normalizeH="0" baseline="0" noProof="0" dirty="0" err="1">
                <a:ln>
                  <a:noFill/>
                </a:ln>
                <a:solidFill>
                  <a:prstClr val="black"/>
                </a:solidFill>
                <a:effectLst/>
                <a:uLnTx/>
                <a:uFillTx/>
                <a:latin typeface="Arial"/>
                <a:ea typeface="微软雅黑"/>
                <a:cs typeface="+mn-cs"/>
              </a:rPr>
              <a:t>Zolbetuximab</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组</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47% </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；安慰剂组</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 55% </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）两组是均衡的</a:t>
            </a:r>
          </a:p>
        </p:txBody>
      </p:sp>
    </p:spTree>
    <p:extLst>
      <p:ext uri="{BB962C8B-B14F-4D97-AF65-F5344CB8AC3E}">
        <p14:creationId xmlns:p14="http://schemas.microsoft.com/office/powerpoint/2010/main" val="37082531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6481386E-E66E-D0BA-D80A-61039725A78B}"/>
              </a:ext>
            </a:extLst>
          </p:cNvPr>
          <p:cNvSpPr>
            <a:spLocks noGrp="1"/>
          </p:cNvSpPr>
          <p:nvPr>
            <p:ph type="body" sz="quarter" idx="10"/>
          </p:nvPr>
        </p:nvSpPr>
        <p:spPr/>
        <p:txBody>
          <a:bodyPr/>
          <a:lstStyle/>
          <a:p>
            <a:r>
              <a:rPr lang="zh-CN" altLang="en-US" dirty="0"/>
              <a:t>次要终点：缓解结果</a:t>
            </a:r>
            <a:r>
              <a:rPr lang="en-US" altLang="zh-CN" baseline="30000" dirty="0"/>
              <a:t>a</a:t>
            </a:r>
            <a:endParaRPr lang="zh-CN" altLang="en-US" baseline="30000" dirty="0"/>
          </a:p>
        </p:txBody>
      </p:sp>
      <p:pic>
        <p:nvPicPr>
          <p:cNvPr id="6" name="图片 5">
            <a:extLst>
              <a:ext uri="{FF2B5EF4-FFF2-40B4-BE49-F238E27FC236}">
                <a16:creationId xmlns:a16="http://schemas.microsoft.com/office/drawing/2014/main" id="{19522F44-DAF9-0A39-892C-0F9622528CB9}"/>
              </a:ext>
            </a:extLst>
          </p:cNvPr>
          <p:cNvPicPr>
            <a:picLocks noChangeAspect="1"/>
          </p:cNvPicPr>
          <p:nvPr/>
        </p:nvPicPr>
        <p:blipFill>
          <a:blip r:embed="rId2"/>
          <a:stretch>
            <a:fillRect/>
          </a:stretch>
        </p:blipFill>
        <p:spPr>
          <a:xfrm>
            <a:off x="1052567" y="1147903"/>
            <a:ext cx="10246805" cy="5070085"/>
          </a:xfrm>
          <a:prstGeom prst="rect">
            <a:avLst/>
          </a:prstGeom>
        </p:spPr>
      </p:pic>
      <p:sp>
        <p:nvSpPr>
          <p:cNvPr id="7" name="文本占位符 2">
            <a:extLst>
              <a:ext uri="{FF2B5EF4-FFF2-40B4-BE49-F238E27FC236}">
                <a16:creationId xmlns:a16="http://schemas.microsoft.com/office/drawing/2014/main" id="{F241B511-96AC-51ED-59F5-FF7156D7F5D0}"/>
              </a:ext>
            </a:extLst>
          </p:cNvPr>
          <p:cNvSpPr>
            <a:spLocks noGrp="1"/>
          </p:cNvSpPr>
          <p:nvPr>
            <p:ph type="body" sz="quarter" idx="11"/>
          </p:nvPr>
        </p:nvSpPr>
        <p:spPr>
          <a:xfrm>
            <a:off x="5074376" y="6396990"/>
            <a:ext cx="6818812" cy="329248"/>
          </a:xfrm>
        </p:spPr>
        <p:txBody>
          <a:bodyPr/>
          <a:lstStyle/>
          <a:p>
            <a:r>
              <a:rPr lang="en-US" altLang="zh-CN" sz="1000" dirty="0"/>
              <a:t>Rui-Hua </a:t>
            </a:r>
            <a:r>
              <a:rPr lang="en-US" altLang="zh-CN" sz="1000" dirty="0" err="1"/>
              <a:t>Xu</a:t>
            </a:r>
            <a:r>
              <a:rPr lang="en-US" altLang="zh-CN" dirty="0" err="1"/>
              <a:t>,et</a:t>
            </a:r>
            <a:r>
              <a:rPr lang="zh-CN" altLang="en-US" dirty="0"/>
              <a:t> </a:t>
            </a:r>
            <a:r>
              <a:rPr lang="en-US" altLang="zh-CN" dirty="0"/>
              <a:t>al.2023</a:t>
            </a:r>
            <a:r>
              <a:rPr lang="zh-CN" altLang="en-US" dirty="0"/>
              <a:t> </a:t>
            </a:r>
            <a:r>
              <a:rPr lang="en-US" altLang="zh-CN" dirty="0"/>
              <a:t>ASCO</a:t>
            </a:r>
            <a:r>
              <a:rPr lang="zh-CN" altLang="en-US" dirty="0"/>
              <a:t> </a:t>
            </a:r>
            <a:r>
              <a:rPr lang="en-US" altLang="zh-CN" sz="1000" dirty="0">
                <a:effectLst/>
                <a:latin typeface="Microsoft YaHei" panose="020B0503020204020204" pitchFamily="34" charset="-122"/>
                <a:cs typeface="Calibri" panose="020F0502020204030204" pitchFamily="34" charset="0"/>
              </a:rPr>
              <a:t>Updates on Abstract 405736(2023 ASCO Plenary Series)</a:t>
            </a:r>
            <a:endParaRPr lang="zh-CN" altLang="en-US" dirty="0"/>
          </a:p>
        </p:txBody>
      </p:sp>
      <p:sp>
        <p:nvSpPr>
          <p:cNvPr id="8" name="矩形: 圆角 7">
            <a:extLst>
              <a:ext uri="{FF2B5EF4-FFF2-40B4-BE49-F238E27FC236}">
                <a16:creationId xmlns:a16="http://schemas.microsoft.com/office/drawing/2014/main" id="{D0377E66-7F21-9D5E-BA03-7C1C5081A6A0}"/>
              </a:ext>
            </a:extLst>
          </p:cNvPr>
          <p:cNvSpPr/>
          <p:nvPr/>
        </p:nvSpPr>
        <p:spPr>
          <a:xfrm>
            <a:off x="3519108" y="5262778"/>
            <a:ext cx="5744635" cy="539308"/>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治疗组之间缓解结果相似</a:t>
            </a:r>
          </a:p>
        </p:txBody>
      </p:sp>
    </p:spTree>
    <p:extLst>
      <p:ext uri="{BB962C8B-B14F-4D97-AF65-F5344CB8AC3E}">
        <p14:creationId xmlns:p14="http://schemas.microsoft.com/office/powerpoint/2010/main" val="35957926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4140258B-70B2-6691-827B-DE05B09B329E}"/>
              </a:ext>
            </a:extLst>
          </p:cNvPr>
          <p:cNvSpPr>
            <a:spLocks noGrp="1"/>
          </p:cNvSpPr>
          <p:nvPr>
            <p:ph type="body" sz="quarter" idx="10"/>
          </p:nvPr>
        </p:nvSpPr>
        <p:spPr/>
        <p:txBody>
          <a:bodyPr/>
          <a:lstStyle/>
          <a:p>
            <a:r>
              <a:rPr lang="zh-CN" altLang="en-US" dirty="0"/>
              <a:t>安全性：所有治疗患者的</a:t>
            </a:r>
            <a:r>
              <a:rPr lang="en-US" altLang="zh-CN" dirty="0"/>
              <a:t>AEs</a:t>
            </a:r>
            <a:endParaRPr lang="zh-CN" altLang="en-US" dirty="0"/>
          </a:p>
        </p:txBody>
      </p:sp>
      <p:pic>
        <p:nvPicPr>
          <p:cNvPr id="6" name="图片 5">
            <a:extLst>
              <a:ext uri="{FF2B5EF4-FFF2-40B4-BE49-F238E27FC236}">
                <a16:creationId xmlns:a16="http://schemas.microsoft.com/office/drawing/2014/main" id="{E79ED676-1B1B-D1C4-3CC2-95CF1F194600}"/>
              </a:ext>
            </a:extLst>
          </p:cNvPr>
          <p:cNvPicPr>
            <a:picLocks noChangeAspect="1"/>
          </p:cNvPicPr>
          <p:nvPr/>
        </p:nvPicPr>
        <p:blipFill>
          <a:blip r:embed="rId2"/>
          <a:stretch>
            <a:fillRect/>
          </a:stretch>
        </p:blipFill>
        <p:spPr>
          <a:xfrm>
            <a:off x="476070" y="1080320"/>
            <a:ext cx="10648883" cy="5178965"/>
          </a:xfrm>
          <a:prstGeom prst="rect">
            <a:avLst/>
          </a:prstGeom>
        </p:spPr>
      </p:pic>
      <p:sp>
        <p:nvSpPr>
          <p:cNvPr id="7" name="文本占位符 2">
            <a:extLst>
              <a:ext uri="{FF2B5EF4-FFF2-40B4-BE49-F238E27FC236}">
                <a16:creationId xmlns:a16="http://schemas.microsoft.com/office/drawing/2014/main" id="{9B53EC80-C678-46AB-EAA0-9F53D0242B7B}"/>
              </a:ext>
            </a:extLst>
          </p:cNvPr>
          <p:cNvSpPr>
            <a:spLocks noGrp="1"/>
          </p:cNvSpPr>
          <p:nvPr>
            <p:ph type="body" sz="quarter" idx="11"/>
          </p:nvPr>
        </p:nvSpPr>
        <p:spPr>
          <a:xfrm>
            <a:off x="5074376" y="6396990"/>
            <a:ext cx="6818812" cy="329248"/>
          </a:xfrm>
        </p:spPr>
        <p:txBody>
          <a:bodyPr/>
          <a:lstStyle/>
          <a:p>
            <a:r>
              <a:rPr lang="en-US" altLang="zh-CN" sz="1000" dirty="0"/>
              <a:t>Rui-Hua </a:t>
            </a:r>
            <a:r>
              <a:rPr lang="en-US" altLang="zh-CN" sz="1000" dirty="0" err="1"/>
              <a:t>Xu</a:t>
            </a:r>
            <a:r>
              <a:rPr lang="en-US" altLang="zh-CN" dirty="0" err="1"/>
              <a:t>,et</a:t>
            </a:r>
            <a:r>
              <a:rPr lang="zh-CN" altLang="en-US" dirty="0"/>
              <a:t> </a:t>
            </a:r>
            <a:r>
              <a:rPr lang="en-US" altLang="zh-CN" dirty="0"/>
              <a:t>al.2023</a:t>
            </a:r>
            <a:r>
              <a:rPr lang="zh-CN" altLang="en-US" dirty="0"/>
              <a:t> </a:t>
            </a:r>
            <a:r>
              <a:rPr lang="en-US" altLang="zh-CN" dirty="0"/>
              <a:t>ASCO</a:t>
            </a:r>
            <a:r>
              <a:rPr lang="zh-CN" altLang="en-US" dirty="0"/>
              <a:t> </a:t>
            </a:r>
            <a:r>
              <a:rPr lang="en-US" altLang="zh-CN" sz="1000" dirty="0">
                <a:effectLst/>
                <a:latin typeface="Microsoft YaHei" panose="020B0503020204020204" pitchFamily="34" charset="-122"/>
                <a:cs typeface="Calibri" panose="020F0502020204030204" pitchFamily="34" charset="0"/>
              </a:rPr>
              <a:t>Updates on Abstract 405736(2023 ASCO Plenary Series)</a:t>
            </a:r>
            <a:endParaRPr lang="zh-CN" altLang="en-US" dirty="0"/>
          </a:p>
        </p:txBody>
      </p:sp>
      <p:sp>
        <p:nvSpPr>
          <p:cNvPr id="8" name="矩形: 圆角 7">
            <a:extLst>
              <a:ext uri="{FF2B5EF4-FFF2-40B4-BE49-F238E27FC236}">
                <a16:creationId xmlns:a16="http://schemas.microsoft.com/office/drawing/2014/main" id="{6F20DE4C-980B-B2B1-27CD-1C82487ADCFA}"/>
              </a:ext>
            </a:extLst>
          </p:cNvPr>
          <p:cNvSpPr/>
          <p:nvPr/>
        </p:nvSpPr>
        <p:spPr>
          <a:xfrm>
            <a:off x="2504978" y="5095831"/>
            <a:ext cx="6671679" cy="539308"/>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治疗组之间整体</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TEAEs</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发生率相似</a:t>
            </a:r>
          </a:p>
        </p:txBody>
      </p:sp>
    </p:spTree>
    <p:extLst>
      <p:ext uri="{BB962C8B-B14F-4D97-AF65-F5344CB8AC3E}">
        <p14:creationId xmlns:p14="http://schemas.microsoft.com/office/powerpoint/2010/main" val="13723397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CC5B5C6A-89FA-12DC-CE08-D952D179E956}"/>
              </a:ext>
            </a:extLst>
          </p:cNvPr>
          <p:cNvSpPr>
            <a:spLocks noGrp="1"/>
          </p:cNvSpPr>
          <p:nvPr>
            <p:ph type="body" sz="quarter" idx="10"/>
          </p:nvPr>
        </p:nvSpPr>
        <p:spPr/>
        <p:txBody>
          <a:bodyPr/>
          <a:lstStyle/>
          <a:p>
            <a:r>
              <a:rPr lang="zh-CN" altLang="en-US"/>
              <a:t>安全性：</a:t>
            </a:r>
          </a:p>
        </p:txBody>
      </p:sp>
      <p:pic>
        <p:nvPicPr>
          <p:cNvPr id="6" name="图片 5">
            <a:extLst>
              <a:ext uri="{FF2B5EF4-FFF2-40B4-BE49-F238E27FC236}">
                <a16:creationId xmlns:a16="http://schemas.microsoft.com/office/drawing/2014/main" id="{E6B547A7-1D7C-BBA3-0D38-34E4681879F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43211" y="1148355"/>
            <a:ext cx="11105577" cy="5056502"/>
          </a:xfrm>
          <a:prstGeom prst="rect">
            <a:avLst/>
          </a:prstGeom>
        </p:spPr>
      </p:pic>
      <p:sp>
        <p:nvSpPr>
          <p:cNvPr id="7" name="文本占位符 2">
            <a:extLst>
              <a:ext uri="{FF2B5EF4-FFF2-40B4-BE49-F238E27FC236}">
                <a16:creationId xmlns:a16="http://schemas.microsoft.com/office/drawing/2014/main" id="{C312DC90-05A4-0A55-452A-FE96B849F218}"/>
              </a:ext>
            </a:extLst>
          </p:cNvPr>
          <p:cNvSpPr>
            <a:spLocks noGrp="1"/>
          </p:cNvSpPr>
          <p:nvPr>
            <p:ph type="body" sz="quarter" idx="11"/>
          </p:nvPr>
        </p:nvSpPr>
        <p:spPr>
          <a:xfrm>
            <a:off x="5074376" y="6396990"/>
            <a:ext cx="6818812" cy="329248"/>
          </a:xfrm>
        </p:spPr>
        <p:txBody>
          <a:bodyPr/>
          <a:lstStyle/>
          <a:p>
            <a:r>
              <a:rPr lang="en-US" altLang="zh-CN" sz="1000" dirty="0"/>
              <a:t>Rui-Hua </a:t>
            </a:r>
            <a:r>
              <a:rPr lang="en-US" altLang="zh-CN" sz="1000" dirty="0" err="1"/>
              <a:t>Xu</a:t>
            </a:r>
            <a:r>
              <a:rPr lang="en-US" altLang="zh-CN" dirty="0" err="1"/>
              <a:t>,et</a:t>
            </a:r>
            <a:r>
              <a:rPr lang="zh-CN" altLang="en-US" dirty="0"/>
              <a:t> </a:t>
            </a:r>
            <a:r>
              <a:rPr lang="en-US" altLang="zh-CN" dirty="0"/>
              <a:t>al.2023</a:t>
            </a:r>
            <a:r>
              <a:rPr lang="zh-CN" altLang="en-US" dirty="0"/>
              <a:t> </a:t>
            </a:r>
            <a:r>
              <a:rPr lang="en-US" altLang="zh-CN" dirty="0"/>
              <a:t>ASCO</a:t>
            </a:r>
            <a:r>
              <a:rPr lang="zh-CN" altLang="en-US" dirty="0"/>
              <a:t> </a:t>
            </a:r>
            <a:r>
              <a:rPr lang="en-US" altLang="zh-CN" sz="1000" dirty="0">
                <a:effectLst/>
                <a:latin typeface="Microsoft YaHei" panose="020B0503020204020204" pitchFamily="34" charset="-122"/>
                <a:cs typeface="Calibri" panose="020F0502020204030204" pitchFamily="34" charset="0"/>
              </a:rPr>
              <a:t>Updates on Abstract 405736(2023 ASCO Plenary Series)</a:t>
            </a:r>
            <a:endParaRPr lang="zh-CN" altLang="en-US" dirty="0"/>
          </a:p>
        </p:txBody>
      </p:sp>
      <p:sp>
        <p:nvSpPr>
          <p:cNvPr id="8" name="矩形: 圆角 7">
            <a:extLst>
              <a:ext uri="{FF2B5EF4-FFF2-40B4-BE49-F238E27FC236}">
                <a16:creationId xmlns:a16="http://schemas.microsoft.com/office/drawing/2014/main" id="{A7C4C98E-6994-C158-1415-99BB7137C41D}"/>
              </a:ext>
            </a:extLst>
          </p:cNvPr>
          <p:cNvSpPr/>
          <p:nvPr/>
        </p:nvSpPr>
        <p:spPr>
          <a:xfrm>
            <a:off x="575870" y="5551715"/>
            <a:ext cx="6663132" cy="598713"/>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200" b="0" i="0" u="none" strike="noStrike" kern="1200" cap="none" spc="0" normalizeH="0" baseline="0" noProof="0" dirty="0" err="1">
                <a:ln>
                  <a:noFill/>
                </a:ln>
                <a:solidFill>
                  <a:prstClr val="black"/>
                </a:solidFill>
                <a:effectLst/>
                <a:uLnTx/>
                <a:uFillTx/>
                <a:latin typeface="Arial"/>
                <a:ea typeface="微软雅黑"/>
                <a:cs typeface="+mn-cs"/>
              </a:rPr>
              <a:t>Zolbetuximab+CAPOX</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最常见的</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TEAEs</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是恶心和呕吐</a:t>
            </a:r>
            <a:endParaRPr kumimoji="0" lang="en-US" altLang="zh-CN" sz="12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这是两组之间发生率差异＞</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10%</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唯一的</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TEAE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恶心和呕吐更常发生在第</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1</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周期，且可管理</a:t>
            </a:r>
          </a:p>
        </p:txBody>
      </p:sp>
    </p:spTree>
    <p:extLst>
      <p:ext uri="{BB962C8B-B14F-4D97-AF65-F5344CB8AC3E}">
        <p14:creationId xmlns:p14="http://schemas.microsoft.com/office/powerpoint/2010/main" val="24150732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290D7452-77A5-D0B9-B195-90DD2472B3F2}"/>
              </a:ext>
            </a:extLst>
          </p:cNvPr>
          <p:cNvSpPr>
            <a:spLocks noGrp="1"/>
          </p:cNvSpPr>
          <p:nvPr>
            <p:ph type="body" sz="quarter" idx="10"/>
          </p:nvPr>
        </p:nvSpPr>
        <p:spPr/>
        <p:txBody>
          <a:bodyPr/>
          <a:lstStyle/>
          <a:p>
            <a:r>
              <a:rPr lang="zh-CN" altLang="en-US" dirty="0"/>
              <a:t>安全性：既往是否胃切除术患者的恶心和呕吐</a:t>
            </a:r>
          </a:p>
        </p:txBody>
      </p:sp>
      <p:pic>
        <p:nvPicPr>
          <p:cNvPr id="6" name="图片 5">
            <a:extLst>
              <a:ext uri="{FF2B5EF4-FFF2-40B4-BE49-F238E27FC236}">
                <a16:creationId xmlns:a16="http://schemas.microsoft.com/office/drawing/2014/main" id="{7FE877AD-FA12-E0F5-60F7-21EC936503CB}"/>
              </a:ext>
            </a:extLst>
          </p:cNvPr>
          <p:cNvPicPr>
            <a:picLocks noChangeAspect="1"/>
          </p:cNvPicPr>
          <p:nvPr/>
        </p:nvPicPr>
        <p:blipFill>
          <a:blip r:embed="rId2"/>
          <a:stretch>
            <a:fillRect/>
          </a:stretch>
        </p:blipFill>
        <p:spPr>
          <a:xfrm>
            <a:off x="593998" y="1196899"/>
            <a:ext cx="10831395" cy="4550758"/>
          </a:xfrm>
          <a:prstGeom prst="rect">
            <a:avLst/>
          </a:prstGeom>
        </p:spPr>
      </p:pic>
      <p:sp>
        <p:nvSpPr>
          <p:cNvPr id="7" name="文本占位符 2">
            <a:extLst>
              <a:ext uri="{FF2B5EF4-FFF2-40B4-BE49-F238E27FC236}">
                <a16:creationId xmlns:a16="http://schemas.microsoft.com/office/drawing/2014/main" id="{66141852-AF3D-2A74-BBC3-AB87B2944F91}"/>
              </a:ext>
            </a:extLst>
          </p:cNvPr>
          <p:cNvSpPr>
            <a:spLocks noGrp="1"/>
          </p:cNvSpPr>
          <p:nvPr>
            <p:ph type="body" sz="quarter" idx="11"/>
          </p:nvPr>
        </p:nvSpPr>
        <p:spPr>
          <a:xfrm>
            <a:off x="5074376" y="6396990"/>
            <a:ext cx="6818812" cy="329248"/>
          </a:xfrm>
        </p:spPr>
        <p:txBody>
          <a:bodyPr/>
          <a:lstStyle/>
          <a:p>
            <a:r>
              <a:rPr lang="en-US" altLang="zh-CN" sz="1000" dirty="0"/>
              <a:t>Rui-Hua </a:t>
            </a:r>
            <a:r>
              <a:rPr lang="en-US" altLang="zh-CN" sz="1000" dirty="0" err="1"/>
              <a:t>Xu</a:t>
            </a:r>
            <a:r>
              <a:rPr lang="en-US" altLang="zh-CN" dirty="0" err="1"/>
              <a:t>,et</a:t>
            </a:r>
            <a:r>
              <a:rPr lang="zh-CN" altLang="en-US" dirty="0"/>
              <a:t> </a:t>
            </a:r>
            <a:r>
              <a:rPr lang="en-US" altLang="zh-CN" dirty="0"/>
              <a:t>al.2023</a:t>
            </a:r>
            <a:r>
              <a:rPr lang="zh-CN" altLang="en-US" dirty="0"/>
              <a:t> </a:t>
            </a:r>
            <a:r>
              <a:rPr lang="en-US" altLang="zh-CN" dirty="0"/>
              <a:t>ASCO</a:t>
            </a:r>
            <a:r>
              <a:rPr lang="zh-CN" altLang="en-US" dirty="0"/>
              <a:t> </a:t>
            </a:r>
            <a:r>
              <a:rPr lang="en-US" altLang="zh-CN" sz="1000" dirty="0">
                <a:effectLst/>
                <a:latin typeface="Microsoft YaHei" panose="020B0503020204020204" pitchFamily="34" charset="-122"/>
                <a:cs typeface="Calibri" panose="020F0502020204030204" pitchFamily="34" charset="0"/>
              </a:rPr>
              <a:t>Updates on Abstract 405736(2023 ASCO Plenary Series)</a:t>
            </a:r>
            <a:endParaRPr lang="zh-CN" altLang="en-US" dirty="0"/>
          </a:p>
        </p:txBody>
      </p:sp>
      <p:sp>
        <p:nvSpPr>
          <p:cNvPr id="8" name="矩形: 圆角 7">
            <a:extLst>
              <a:ext uri="{FF2B5EF4-FFF2-40B4-BE49-F238E27FC236}">
                <a16:creationId xmlns:a16="http://schemas.microsoft.com/office/drawing/2014/main" id="{0223E615-CD63-75F1-C2E8-76934837B981}"/>
              </a:ext>
            </a:extLst>
          </p:cNvPr>
          <p:cNvSpPr/>
          <p:nvPr/>
        </p:nvSpPr>
        <p:spPr>
          <a:xfrm>
            <a:off x="1856646" y="4605974"/>
            <a:ext cx="8478708" cy="539308"/>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在</a:t>
            </a:r>
            <a:r>
              <a:rPr kumimoji="0" lang="en-US" altLang="zh-CN" sz="1800" b="0" i="0" u="none" strike="noStrike" kern="1200" cap="none" spc="0" normalizeH="0" baseline="0" noProof="0" dirty="0" err="1">
                <a:ln>
                  <a:noFill/>
                </a:ln>
                <a:solidFill>
                  <a:prstClr val="black"/>
                </a:solidFill>
                <a:effectLst/>
                <a:uLnTx/>
                <a:uFillTx/>
                <a:latin typeface="Arial"/>
                <a:ea typeface="微软雅黑"/>
                <a:cs typeface="+mn-cs"/>
              </a:rPr>
              <a:t>Zolbetuximab</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组，恶心和呕吐更常发生在既往未行胃切除术的患者中</a:t>
            </a:r>
          </a:p>
        </p:txBody>
      </p:sp>
    </p:spTree>
    <p:extLst>
      <p:ext uri="{BB962C8B-B14F-4D97-AF65-F5344CB8AC3E}">
        <p14:creationId xmlns:p14="http://schemas.microsoft.com/office/powerpoint/2010/main" val="10687129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936581A6-BF87-EE0A-B0E0-8182831BC441}"/>
              </a:ext>
            </a:extLst>
          </p:cNvPr>
          <p:cNvSpPr>
            <a:spLocks noGrp="1"/>
          </p:cNvSpPr>
          <p:nvPr>
            <p:ph type="body" sz="quarter" idx="10"/>
          </p:nvPr>
        </p:nvSpPr>
        <p:spPr/>
        <p:txBody>
          <a:bodyPr/>
          <a:lstStyle/>
          <a:p>
            <a:r>
              <a:rPr lang="zh-CN" altLang="en-US" dirty="0"/>
              <a:t>总结</a:t>
            </a:r>
          </a:p>
        </p:txBody>
      </p:sp>
      <p:sp>
        <p:nvSpPr>
          <p:cNvPr id="4" name="文本占位符 3">
            <a:extLst>
              <a:ext uri="{FF2B5EF4-FFF2-40B4-BE49-F238E27FC236}">
                <a16:creationId xmlns:a16="http://schemas.microsoft.com/office/drawing/2014/main" id="{41462364-4DEB-7CBE-053D-447379686AAE}"/>
              </a:ext>
            </a:extLst>
          </p:cNvPr>
          <p:cNvSpPr>
            <a:spLocks noGrp="1"/>
          </p:cNvSpPr>
          <p:nvPr>
            <p:ph type="body" sz="quarter" idx="12"/>
          </p:nvPr>
        </p:nvSpPr>
        <p:spPr/>
        <p:txBody>
          <a:bodyPr/>
          <a:lstStyle/>
          <a:p>
            <a:pPr marL="342900" indent="-342900">
              <a:lnSpc>
                <a:spcPct val="150000"/>
              </a:lnSpc>
              <a:buFont typeface="Arial" panose="020B0604020202020204" pitchFamily="34" charset="0"/>
              <a:buChar char="•"/>
            </a:pPr>
            <a:r>
              <a:rPr lang="en-US" altLang="zh-CN" sz="2000" dirty="0" err="1">
                <a:solidFill>
                  <a:schemeClr val="tx1"/>
                </a:solidFill>
              </a:rPr>
              <a:t>Zolbetuximab+CAPOX</a:t>
            </a:r>
            <a:r>
              <a:rPr lang="zh-CN" altLang="en-US" dirty="0">
                <a:solidFill>
                  <a:schemeClr val="tx1"/>
                </a:solidFill>
              </a:rPr>
              <a:t>显示出具有统计学意义和临床意义的生存获益</a:t>
            </a:r>
            <a:endParaRPr lang="en-US" altLang="zh-CN" dirty="0">
              <a:solidFill>
                <a:schemeClr val="tx1"/>
              </a:solidFill>
            </a:endParaRPr>
          </a:p>
          <a:p>
            <a:pPr marL="1028700" lvl="1" indent="-342900">
              <a:lnSpc>
                <a:spcPct val="150000"/>
              </a:lnSpc>
            </a:pPr>
            <a:r>
              <a:rPr lang="en-US" altLang="zh-CN" dirty="0">
                <a:solidFill>
                  <a:schemeClr val="tx1"/>
                </a:solidFill>
              </a:rPr>
              <a:t>PFS</a:t>
            </a:r>
            <a:r>
              <a:rPr lang="zh-CN" altLang="en-US" dirty="0">
                <a:solidFill>
                  <a:schemeClr val="tx1"/>
                </a:solidFill>
              </a:rPr>
              <a:t>和</a:t>
            </a:r>
            <a:r>
              <a:rPr lang="en-US" altLang="zh-CN" dirty="0">
                <a:solidFill>
                  <a:schemeClr val="tx1"/>
                </a:solidFill>
              </a:rPr>
              <a:t>OS</a:t>
            </a:r>
            <a:r>
              <a:rPr lang="zh-CN" altLang="en-US" dirty="0">
                <a:solidFill>
                  <a:schemeClr val="tx1"/>
                </a:solidFill>
              </a:rPr>
              <a:t>获益在</a:t>
            </a:r>
            <a:r>
              <a:rPr lang="en-US" altLang="zh-CN" dirty="0">
                <a:solidFill>
                  <a:schemeClr val="tx1"/>
                </a:solidFill>
              </a:rPr>
              <a:t>24</a:t>
            </a:r>
            <a:r>
              <a:rPr lang="zh-CN" altLang="en-US" dirty="0">
                <a:solidFill>
                  <a:schemeClr val="tx1"/>
                </a:solidFill>
              </a:rPr>
              <a:t>个月时保持，患者继续生存随访</a:t>
            </a:r>
            <a:r>
              <a:rPr lang="en-US" altLang="zh-CN" sz="2000" dirty="0" err="1">
                <a:solidFill>
                  <a:schemeClr val="tx1"/>
                </a:solidFill>
              </a:rPr>
              <a:t>Zolbetuximab+CAPOX</a:t>
            </a:r>
            <a:r>
              <a:rPr lang="zh-CN" altLang="en-US" sz="2000" dirty="0">
                <a:solidFill>
                  <a:schemeClr val="tx1"/>
                </a:solidFill>
              </a:rPr>
              <a:t>展示出可耐受和可控的安全性</a:t>
            </a:r>
            <a:endParaRPr lang="en-US" altLang="zh-CN" sz="2000" dirty="0">
              <a:solidFill>
                <a:schemeClr val="tx1"/>
              </a:solidFill>
            </a:endParaRPr>
          </a:p>
          <a:p>
            <a:pPr marL="1028700" lvl="1" indent="-342900">
              <a:lnSpc>
                <a:spcPct val="150000"/>
              </a:lnSpc>
            </a:pPr>
            <a:r>
              <a:rPr lang="zh-CN" altLang="en-US" dirty="0">
                <a:solidFill>
                  <a:schemeClr val="tx1"/>
                </a:solidFill>
              </a:rPr>
              <a:t>恶心和呕吐是最常见的</a:t>
            </a:r>
            <a:r>
              <a:rPr lang="en-US" altLang="zh-CN" dirty="0">
                <a:solidFill>
                  <a:schemeClr val="tx1"/>
                </a:solidFill>
              </a:rPr>
              <a:t>TEAEs</a:t>
            </a:r>
            <a:r>
              <a:rPr lang="zh-CN" altLang="en-US" dirty="0">
                <a:solidFill>
                  <a:schemeClr val="tx1"/>
                </a:solidFill>
              </a:rPr>
              <a:t>，最初发生主要在</a:t>
            </a:r>
            <a:r>
              <a:rPr lang="en-US" altLang="zh-CN" dirty="0" err="1">
                <a:solidFill>
                  <a:schemeClr val="tx1"/>
                </a:solidFill>
              </a:rPr>
              <a:t>Zolbetuximab</a:t>
            </a:r>
            <a:r>
              <a:rPr lang="zh-CN" altLang="en-US" dirty="0">
                <a:solidFill>
                  <a:schemeClr val="tx1"/>
                </a:solidFill>
              </a:rPr>
              <a:t>的第一个周期</a:t>
            </a:r>
            <a:endParaRPr lang="en-US" altLang="zh-CN" dirty="0">
              <a:solidFill>
                <a:schemeClr val="tx1"/>
              </a:solidFill>
            </a:endParaRPr>
          </a:p>
          <a:p>
            <a:pPr marL="1028700" lvl="1" indent="-342900">
              <a:lnSpc>
                <a:spcPct val="150000"/>
              </a:lnSpc>
            </a:pPr>
            <a:r>
              <a:rPr lang="zh-CN" altLang="en-US" dirty="0">
                <a:solidFill>
                  <a:schemeClr val="tx1"/>
                </a:solidFill>
              </a:rPr>
              <a:t>在</a:t>
            </a:r>
            <a:r>
              <a:rPr lang="en-US" altLang="zh-CN" dirty="0" err="1">
                <a:solidFill>
                  <a:schemeClr val="tx1"/>
                </a:solidFill>
              </a:rPr>
              <a:t>Zolbetuximab</a:t>
            </a:r>
            <a:r>
              <a:rPr lang="zh-CN" altLang="en-US" dirty="0">
                <a:solidFill>
                  <a:schemeClr val="tx1"/>
                </a:solidFill>
              </a:rPr>
              <a:t>组，恶心和呕吐在既往未行胃切除术患者中更为常见</a:t>
            </a:r>
            <a:endParaRPr lang="en-US" altLang="zh-CN" dirty="0">
              <a:solidFill>
                <a:schemeClr val="tx1"/>
              </a:solidFill>
            </a:endParaRPr>
          </a:p>
          <a:p>
            <a:pPr marL="342900" indent="-342900">
              <a:lnSpc>
                <a:spcPct val="150000"/>
              </a:lnSpc>
              <a:buFont typeface="Arial" panose="020B0604020202020204" pitchFamily="34" charset="0"/>
              <a:buChar char="•"/>
            </a:pPr>
            <a:r>
              <a:rPr lang="zh-CN" altLang="en-US" dirty="0">
                <a:solidFill>
                  <a:schemeClr val="tx1"/>
                </a:solidFill>
              </a:rPr>
              <a:t>疗效和安全性结果与</a:t>
            </a:r>
            <a:r>
              <a:rPr lang="en-US" altLang="zh-CN" dirty="0">
                <a:solidFill>
                  <a:schemeClr val="tx1"/>
                </a:solidFill>
              </a:rPr>
              <a:t>SPOTLIGHT</a:t>
            </a:r>
            <a:r>
              <a:rPr lang="zh-CN" altLang="en-US" dirty="0">
                <a:solidFill>
                  <a:schemeClr val="tx1"/>
                </a:solidFill>
              </a:rPr>
              <a:t>研究（</a:t>
            </a:r>
            <a:r>
              <a:rPr lang="en-US" altLang="zh-CN" sz="2000" dirty="0">
                <a:solidFill>
                  <a:schemeClr val="tx1"/>
                </a:solidFill>
              </a:rPr>
              <a:t> </a:t>
            </a:r>
            <a:r>
              <a:rPr lang="en-US" altLang="zh-CN" sz="2000" dirty="0" err="1">
                <a:solidFill>
                  <a:schemeClr val="tx1"/>
                </a:solidFill>
              </a:rPr>
              <a:t>Zolbetuximab</a:t>
            </a:r>
            <a:r>
              <a:rPr lang="en-US" altLang="zh-CN" sz="2000" dirty="0">
                <a:solidFill>
                  <a:schemeClr val="tx1"/>
                </a:solidFill>
              </a:rPr>
              <a:t>+ mFOLFOX6</a:t>
            </a:r>
            <a:r>
              <a:rPr lang="zh-CN" altLang="en-US" dirty="0">
                <a:solidFill>
                  <a:schemeClr val="tx1"/>
                </a:solidFill>
              </a:rPr>
              <a:t>）观察的结果一致</a:t>
            </a:r>
            <a:endParaRPr lang="en-US" altLang="zh-CN" dirty="0">
              <a:solidFill>
                <a:schemeClr val="tx1"/>
              </a:solidFill>
            </a:endParaRPr>
          </a:p>
          <a:p>
            <a:pPr marL="342900" indent="-342900">
              <a:lnSpc>
                <a:spcPct val="150000"/>
              </a:lnSpc>
              <a:buFont typeface="Arial" panose="020B0604020202020204" pitchFamily="34" charset="0"/>
              <a:buChar char="•"/>
            </a:pPr>
            <a:r>
              <a:rPr lang="en-US" altLang="zh-CN" dirty="0">
                <a:solidFill>
                  <a:schemeClr val="tx1"/>
                </a:solidFill>
              </a:rPr>
              <a:t>GLOW</a:t>
            </a:r>
            <a:r>
              <a:rPr lang="zh-CN" altLang="en-US" dirty="0">
                <a:solidFill>
                  <a:schemeClr val="tx1"/>
                </a:solidFill>
              </a:rPr>
              <a:t>研究证实了</a:t>
            </a:r>
            <a:r>
              <a:rPr lang="en-US" altLang="zh-CN" sz="2000" dirty="0" err="1">
                <a:solidFill>
                  <a:schemeClr val="tx1"/>
                </a:solidFill>
              </a:rPr>
              <a:t>Zolbetuximab</a:t>
            </a:r>
            <a:r>
              <a:rPr lang="en-US" altLang="zh-CN" sz="2000" dirty="0">
                <a:solidFill>
                  <a:schemeClr val="tx1"/>
                </a:solidFill>
              </a:rPr>
              <a:t>+ </a:t>
            </a:r>
            <a:r>
              <a:rPr lang="zh-CN" altLang="en-US" sz="2000" dirty="0">
                <a:solidFill>
                  <a:schemeClr val="tx1"/>
                </a:solidFill>
              </a:rPr>
              <a:t>化疗是</a:t>
            </a:r>
            <a:r>
              <a:rPr lang="en-US" altLang="zh-CN" sz="2000" dirty="0">
                <a:solidFill>
                  <a:schemeClr val="tx1"/>
                </a:solidFill>
              </a:rPr>
              <a:t>CLDN18.2+/HER2−</a:t>
            </a:r>
            <a:r>
              <a:rPr lang="zh-CN" altLang="en-US" sz="2000" dirty="0">
                <a:solidFill>
                  <a:schemeClr val="tx1"/>
                </a:solidFill>
              </a:rPr>
              <a:t>不可切除的局部晚期或转移性</a:t>
            </a:r>
            <a:r>
              <a:rPr lang="en-US" altLang="zh-CN" sz="2000" dirty="0">
                <a:solidFill>
                  <a:schemeClr val="tx1"/>
                </a:solidFill>
              </a:rPr>
              <a:t>G/GEJ</a:t>
            </a:r>
            <a:r>
              <a:rPr lang="zh-CN" altLang="en-US" sz="2000" dirty="0">
                <a:solidFill>
                  <a:schemeClr val="tx1"/>
                </a:solidFill>
              </a:rPr>
              <a:t>腺癌患者的新的潜在标准治疗方案</a:t>
            </a:r>
            <a:endParaRPr lang="en-US" altLang="zh-CN" dirty="0">
              <a:solidFill>
                <a:schemeClr val="tx1"/>
              </a:solidFill>
            </a:endParaRPr>
          </a:p>
          <a:p>
            <a:endParaRPr lang="en-US" altLang="zh-CN" dirty="0">
              <a:solidFill>
                <a:schemeClr val="tx1"/>
              </a:solidFill>
            </a:endParaRPr>
          </a:p>
        </p:txBody>
      </p:sp>
      <p:sp>
        <p:nvSpPr>
          <p:cNvPr id="5" name="文本占位符 2">
            <a:extLst>
              <a:ext uri="{FF2B5EF4-FFF2-40B4-BE49-F238E27FC236}">
                <a16:creationId xmlns:a16="http://schemas.microsoft.com/office/drawing/2014/main" id="{CBE1C3FE-38A8-BE59-5FE5-BC1375EF4FCC}"/>
              </a:ext>
            </a:extLst>
          </p:cNvPr>
          <p:cNvSpPr>
            <a:spLocks noGrp="1"/>
          </p:cNvSpPr>
          <p:nvPr>
            <p:ph type="body" sz="quarter" idx="11"/>
          </p:nvPr>
        </p:nvSpPr>
        <p:spPr>
          <a:xfrm>
            <a:off x="5074376" y="6396990"/>
            <a:ext cx="6818812" cy="329248"/>
          </a:xfrm>
        </p:spPr>
        <p:txBody>
          <a:bodyPr/>
          <a:lstStyle/>
          <a:p>
            <a:r>
              <a:rPr lang="en-US" altLang="zh-CN" sz="1000" dirty="0"/>
              <a:t>Rui-Hua </a:t>
            </a:r>
            <a:r>
              <a:rPr lang="en-US" altLang="zh-CN" sz="1000" dirty="0" err="1"/>
              <a:t>Xu</a:t>
            </a:r>
            <a:r>
              <a:rPr lang="en-US" altLang="zh-CN" dirty="0" err="1"/>
              <a:t>,et</a:t>
            </a:r>
            <a:r>
              <a:rPr lang="zh-CN" altLang="en-US" dirty="0"/>
              <a:t> </a:t>
            </a:r>
            <a:r>
              <a:rPr lang="en-US" altLang="zh-CN" dirty="0"/>
              <a:t>al.2023</a:t>
            </a:r>
            <a:r>
              <a:rPr lang="zh-CN" altLang="en-US" dirty="0"/>
              <a:t> </a:t>
            </a:r>
            <a:r>
              <a:rPr lang="en-US" altLang="zh-CN" dirty="0"/>
              <a:t>ASCO</a:t>
            </a:r>
            <a:r>
              <a:rPr lang="zh-CN" altLang="en-US" dirty="0"/>
              <a:t> </a:t>
            </a:r>
            <a:r>
              <a:rPr lang="en-US" altLang="zh-CN" sz="1000" dirty="0">
                <a:effectLst/>
                <a:latin typeface="Microsoft YaHei" panose="020B0503020204020204" pitchFamily="34" charset="-122"/>
                <a:cs typeface="Calibri" panose="020F0502020204030204" pitchFamily="34" charset="0"/>
              </a:rPr>
              <a:t>Updates on Abstract 405736(2023 ASCO Plenary Series)</a:t>
            </a:r>
            <a:endParaRPr lang="zh-CN" altLang="en-US" dirty="0"/>
          </a:p>
        </p:txBody>
      </p:sp>
      <p:pic>
        <p:nvPicPr>
          <p:cNvPr id="3" name="Graphic 4" descr="House with solid fill">
            <a:hlinkClick r:id="rId2" action="ppaction://hlinksldjump"/>
            <a:extLst>
              <a:ext uri="{FF2B5EF4-FFF2-40B4-BE49-F238E27FC236}">
                <a16:creationId xmlns:a16="http://schemas.microsoft.com/office/drawing/2014/main" id="{913337C0-700E-C34C-B023-F57C12F12E24}"/>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047804" y="5959350"/>
            <a:ext cx="567642" cy="567642"/>
          </a:xfrm>
          <a:prstGeom prst="rect">
            <a:avLst/>
          </a:prstGeom>
        </p:spPr>
      </p:pic>
    </p:spTree>
    <p:extLst>
      <p:ext uri="{BB962C8B-B14F-4D97-AF65-F5344CB8AC3E}">
        <p14:creationId xmlns:p14="http://schemas.microsoft.com/office/powerpoint/2010/main" val="14978588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AC1CF755-8DE8-C3DB-03D3-CDD4819831B2}"/>
              </a:ext>
            </a:extLst>
          </p:cNvPr>
          <p:cNvSpPr>
            <a:spLocks noGrp="1"/>
          </p:cNvSpPr>
          <p:nvPr>
            <p:ph type="body" sz="quarter" idx="10"/>
          </p:nvPr>
        </p:nvSpPr>
        <p:spPr/>
        <p:txBody>
          <a:bodyPr/>
          <a:lstStyle/>
          <a:p>
            <a:r>
              <a:rPr lang="zh-CN" altLang="en-US" dirty="0"/>
              <a:t>缩写和缩略语</a:t>
            </a:r>
          </a:p>
        </p:txBody>
      </p:sp>
      <p:pic>
        <p:nvPicPr>
          <p:cNvPr id="6" name="图片 5">
            <a:extLst>
              <a:ext uri="{FF2B5EF4-FFF2-40B4-BE49-F238E27FC236}">
                <a16:creationId xmlns:a16="http://schemas.microsoft.com/office/drawing/2014/main" id="{53E1DA25-E18B-0070-D7DA-B0D31010AF84}"/>
              </a:ext>
            </a:extLst>
          </p:cNvPr>
          <p:cNvPicPr>
            <a:picLocks noChangeAspect="1"/>
          </p:cNvPicPr>
          <p:nvPr/>
        </p:nvPicPr>
        <p:blipFill>
          <a:blip r:embed="rId2"/>
          <a:stretch>
            <a:fillRect/>
          </a:stretch>
        </p:blipFill>
        <p:spPr>
          <a:xfrm>
            <a:off x="620060" y="1078397"/>
            <a:ext cx="5483512" cy="5318593"/>
          </a:xfrm>
          <a:prstGeom prst="rect">
            <a:avLst/>
          </a:prstGeom>
        </p:spPr>
      </p:pic>
      <p:pic>
        <p:nvPicPr>
          <p:cNvPr id="8" name="图片 7">
            <a:extLst>
              <a:ext uri="{FF2B5EF4-FFF2-40B4-BE49-F238E27FC236}">
                <a16:creationId xmlns:a16="http://schemas.microsoft.com/office/drawing/2014/main" id="{26336673-3F09-7AEE-A77F-BB52E55571AF}"/>
              </a:ext>
            </a:extLst>
          </p:cNvPr>
          <p:cNvPicPr>
            <a:picLocks noChangeAspect="1"/>
          </p:cNvPicPr>
          <p:nvPr/>
        </p:nvPicPr>
        <p:blipFill>
          <a:blip r:embed="rId3"/>
          <a:stretch>
            <a:fillRect/>
          </a:stretch>
        </p:blipFill>
        <p:spPr>
          <a:xfrm>
            <a:off x="6315669" y="1078397"/>
            <a:ext cx="5650076" cy="5187128"/>
          </a:xfrm>
          <a:prstGeom prst="rect">
            <a:avLst/>
          </a:prstGeom>
        </p:spPr>
      </p:pic>
      <p:sp>
        <p:nvSpPr>
          <p:cNvPr id="9" name="文本占位符 2">
            <a:extLst>
              <a:ext uri="{FF2B5EF4-FFF2-40B4-BE49-F238E27FC236}">
                <a16:creationId xmlns:a16="http://schemas.microsoft.com/office/drawing/2014/main" id="{1AAF8BB3-E9D8-3067-969C-5E5467081921}"/>
              </a:ext>
            </a:extLst>
          </p:cNvPr>
          <p:cNvSpPr>
            <a:spLocks noGrp="1"/>
          </p:cNvSpPr>
          <p:nvPr>
            <p:ph type="body" sz="quarter" idx="11"/>
          </p:nvPr>
        </p:nvSpPr>
        <p:spPr>
          <a:xfrm>
            <a:off x="5074376" y="6396990"/>
            <a:ext cx="6818812" cy="329248"/>
          </a:xfrm>
        </p:spPr>
        <p:txBody>
          <a:bodyPr/>
          <a:lstStyle/>
          <a:p>
            <a:r>
              <a:rPr lang="en-US" altLang="zh-CN" sz="1000" dirty="0"/>
              <a:t>Rui-Hua </a:t>
            </a:r>
            <a:r>
              <a:rPr lang="en-US" altLang="zh-CN" sz="1000" dirty="0" err="1"/>
              <a:t>Xu</a:t>
            </a:r>
            <a:r>
              <a:rPr lang="en-US" altLang="zh-CN" dirty="0" err="1"/>
              <a:t>,et</a:t>
            </a:r>
            <a:r>
              <a:rPr lang="zh-CN" altLang="en-US" dirty="0"/>
              <a:t> </a:t>
            </a:r>
            <a:r>
              <a:rPr lang="en-US" altLang="zh-CN" dirty="0"/>
              <a:t>al.2023</a:t>
            </a:r>
            <a:r>
              <a:rPr lang="zh-CN" altLang="en-US" dirty="0"/>
              <a:t> </a:t>
            </a:r>
            <a:r>
              <a:rPr lang="en-US" altLang="zh-CN" dirty="0"/>
              <a:t>ASCO</a:t>
            </a:r>
            <a:r>
              <a:rPr lang="zh-CN" altLang="en-US" dirty="0"/>
              <a:t> </a:t>
            </a:r>
            <a:r>
              <a:rPr lang="en-US" altLang="zh-CN" sz="1000" dirty="0">
                <a:effectLst/>
                <a:latin typeface="Microsoft YaHei" panose="020B0503020204020204" pitchFamily="34" charset="-122"/>
                <a:cs typeface="Calibri" panose="020F0502020204030204" pitchFamily="34" charset="0"/>
              </a:rPr>
              <a:t>Updates on Abstract 405736(2023 ASCO Plenary Series)</a:t>
            </a:r>
            <a:endParaRPr lang="zh-CN" altLang="en-US" dirty="0"/>
          </a:p>
        </p:txBody>
      </p:sp>
    </p:spTree>
    <p:extLst>
      <p:ext uri="{BB962C8B-B14F-4D97-AF65-F5344CB8AC3E}">
        <p14:creationId xmlns:p14="http://schemas.microsoft.com/office/powerpoint/2010/main" val="12691594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7FA7AF5-731F-ED2F-CE15-2B0EDA1FBB8D}"/>
              </a:ext>
            </a:extLst>
          </p:cNvPr>
          <p:cNvSpPr>
            <a:spLocks noGrp="1"/>
          </p:cNvSpPr>
          <p:nvPr>
            <p:ph type="title"/>
          </p:nvPr>
        </p:nvSpPr>
        <p:spPr>
          <a:xfrm>
            <a:off x="838200" y="1689100"/>
            <a:ext cx="10515600" cy="1424213"/>
          </a:xfrm>
        </p:spPr>
        <p:txBody>
          <a:bodyPr>
            <a:normAutofit fontScale="90000"/>
          </a:bodyPr>
          <a:lstStyle/>
          <a:p>
            <a:r>
              <a:rPr lang="zh-CN" altLang="en-US" dirty="0"/>
              <a:t>帕博利珠单抗联合化疗治疗晚期</a:t>
            </a:r>
            <a:r>
              <a:rPr lang="en-US" altLang="zh-CN" dirty="0"/>
              <a:t>HER2</a:t>
            </a:r>
            <a:r>
              <a:rPr lang="zh-CN" altLang="en-US" dirty="0"/>
              <a:t>阴性胃或胃食管交界处 </a:t>
            </a:r>
            <a:r>
              <a:rPr lang="en-US" altLang="zh-CN" dirty="0"/>
              <a:t>(G/GEJ) </a:t>
            </a:r>
            <a:r>
              <a:rPr lang="zh-CN" altLang="en-US" dirty="0"/>
              <a:t>癌的</a:t>
            </a:r>
            <a:r>
              <a:rPr lang="en-US" altLang="zh-CN" dirty="0"/>
              <a:t>KEYNOTE-859</a:t>
            </a:r>
            <a:r>
              <a:rPr lang="zh-CN" altLang="en-US" dirty="0"/>
              <a:t>研究：方案规定的</a:t>
            </a:r>
            <a:r>
              <a:rPr lang="en-US" altLang="zh-CN" dirty="0"/>
              <a:t>PD-L1</a:t>
            </a:r>
            <a:r>
              <a:rPr lang="zh-CN" altLang="en-US" dirty="0"/>
              <a:t>选择人群的结果</a:t>
            </a:r>
          </a:p>
        </p:txBody>
      </p:sp>
      <p:sp>
        <p:nvSpPr>
          <p:cNvPr id="3" name="文本占位符 2">
            <a:extLst>
              <a:ext uri="{FF2B5EF4-FFF2-40B4-BE49-F238E27FC236}">
                <a16:creationId xmlns:a16="http://schemas.microsoft.com/office/drawing/2014/main" id="{E985E624-1F9B-BBF9-A1A1-2ACCA2B35963}"/>
              </a:ext>
            </a:extLst>
          </p:cNvPr>
          <p:cNvSpPr>
            <a:spLocks noGrp="1"/>
          </p:cNvSpPr>
          <p:nvPr>
            <p:ph type="body" sz="quarter" idx="10"/>
          </p:nvPr>
        </p:nvSpPr>
        <p:spPr/>
        <p:txBody>
          <a:bodyPr/>
          <a:lstStyle/>
          <a:p>
            <a:r>
              <a:rPr lang="en-US" altLang="zh-CN" sz="1600" dirty="0"/>
              <a:t>Sun Young </a:t>
            </a:r>
            <a:r>
              <a:rPr lang="en-US" altLang="zh-CN" sz="1600" dirty="0" err="1"/>
              <a:t>Rha</a:t>
            </a:r>
            <a:r>
              <a:rPr lang="en-US" altLang="zh-CN" sz="1600" dirty="0"/>
              <a:t>, </a:t>
            </a:r>
            <a:r>
              <a:rPr lang="en-US" altLang="zh-CN" sz="1600" dirty="0" err="1"/>
              <a:t>Lucjan</a:t>
            </a:r>
            <a:r>
              <a:rPr lang="en-US" altLang="zh-CN" sz="1600" dirty="0"/>
              <a:t> </a:t>
            </a:r>
            <a:r>
              <a:rPr lang="en-US" altLang="zh-CN" sz="1600" dirty="0" err="1"/>
              <a:t>Wyrwicz</a:t>
            </a:r>
            <a:r>
              <a:rPr lang="en-US" altLang="zh-CN" sz="1600" dirty="0"/>
              <a:t>, Patricio Eduardo Yanez Weber, </a:t>
            </a:r>
            <a:r>
              <a:rPr lang="en-US" altLang="zh-CN" sz="1600" dirty="0" err="1"/>
              <a:t>Yuxian</a:t>
            </a:r>
            <a:r>
              <a:rPr lang="en-US" altLang="zh-CN" sz="1600" dirty="0"/>
              <a:t> Bai, Min-</a:t>
            </a:r>
            <a:r>
              <a:rPr lang="en-US" altLang="zh-CN" sz="1600" dirty="0" err="1"/>
              <a:t>Hee</a:t>
            </a:r>
            <a:r>
              <a:rPr lang="en-US" altLang="zh-CN" sz="1600" dirty="0"/>
              <a:t> Ryu, </a:t>
            </a:r>
            <a:r>
              <a:rPr lang="en-US" altLang="zh-CN" sz="1600" dirty="0" err="1"/>
              <a:t>Jeeyun</a:t>
            </a:r>
            <a:r>
              <a:rPr lang="en-US" altLang="zh-CN" sz="1600" dirty="0"/>
              <a:t> Lee, Fernando Rivera, Gustavo Vasconcelos Alves, Marcelo Garrido, Kai-Keen </a:t>
            </a:r>
            <a:r>
              <a:rPr lang="en-US" altLang="zh-CN" sz="1600" dirty="0" err="1"/>
              <a:t>Shiu</a:t>
            </a:r>
            <a:r>
              <a:rPr lang="en-US" altLang="zh-CN" sz="1600" dirty="0"/>
              <a:t>, Manuel González Fernández, Jin Li, Maeve </a:t>
            </a:r>
            <a:r>
              <a:rPr lang="en-US" altLang="zh-CN" sz="1600" dirty="0" err="1"/>
              <a:t>Aine</a:t>
            </a:r>
            <a:r>
              <a:rPr lang="en-US" altLang="zh-CN" sz="1600" dirty="0"/>
              <a:t> Lowery, </a:t>
            </a:r>
            <a:r>
              <a:rPr lang="en-US" altLang="zh-CN" sz="1600" dirty="0" err="1"/>
              <a:t>Timucin</a:t>
            </a:r>
            <a:r>
              <a:rPr lang="en-US" altLang="zh-CN" sz="1600" dirty="0"/>
              <a:t> </a:t>
            </a:r>
            <a:r>
              <a:rPr lang="en-US" altLang="zh-CN" sz="1600" dirty="0" err="1"/>
              <a:t>Cil</a:t>
            </a:r>
            <a:r>
              <a:rPr lang="en-US" altLang="zh-CN" sz="1600" dirty="0"/>
              <a:t>, Felipe Melo Cruz, </a:t>
            </a:r>
            <a:r>
              <a:rPr lang="en-US" altLang="zh-CN" sz="1600" dirty="0" err="1"/>
              <a:t>Shukui</a:t>
            </a:r>
            <a:r>
              <a:rPr lang="en-US" altLang="zh-CN" sz="1600" dirty="0"/>
              <a:t> Qin, Lina Yin, Sonal Bordia, Pooja </a:t>
            </a:r>
            <a:r>
              <a:rPr lang="en-US" altLang="zh-CN" sz="1600" dirty="0" err="1"/>
              <a:t>Bhagia</a:t>
            </a:r>
            <a:r>
              <a:rPr lang="en-US" altLang="zh-CN" sz="1600" dirty="0"/>
              <a:t>, Do-</a:t>
            </a:r>
            <a:r>
              <a:rPr lang="en-US" altLang="zh-CN" sz="1600" dirty="0" err="1"/>
              <a:t>Youn</a:t>
            </a:r>
            <a:r>
              <a:rPr lang="en-US" altLang="zh-CN" sz="1600" dirty="0"/>
              <a:t> Oh</a:t>
            </a:r>
            <a:endParaRPr lang="zh-CN" altLang="en-US" sz="1600" dirty="0"/>
          </a:p>
        </p:txBody>
      </p:sp>
      <p:sp>
        <p:nvSpPr>
          <p:cNvPr id="4" name="文本占位符 3">
            <a:extLst>
              <a:ext uri="{FF2B5EF4-FFF2-40B4-BE49-F238E27FC236}">
                <a16:creationId xmlns:a16="http://schemas.microsoft.com/office/drawing/2014/main" id="{639FC6EE-1CD6-1415-8A7A-920A66720BF6}"/>
              </a:ext>
            </a:extLst>
          </p:cNvPr>
          <p:cNvSpPr>
            <a:spLocks noGrp="1"/>
          </p:cNvSpPr>
          <p:nvPr>
            <p:ph type="body" sz="quarter" idx="11"/>
          </p:nvPr>
        </p:nvSpPr>
        <p:spPr/>
        <p:txBody>
          <a:bodyPr/>
          <a:lstStyle/>
          <a:p>
            <a:r>
              <a:rPr lang="en-US" altLang="zh-CN" dirty="0"/>
              <a:t>Abstract 4014-Poster Discussion Session</a:t>
            </a:r>
            <a:endParaRPr lang="zh-CN" altLang="en-US" dirty="0"/>
          </a:p>
        </p:txBody>
      </p:sp>
    </p:spTree>
    <p:extLst>
      <p:ext uri="{BB962C8B-B14F-4D97-AF65-F5344CB8AC3E}">
        <p14:creationId xmlns:p14="http://schemas.microsoft.com/office/powerpoint/2010/main" val="15621740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6B97099B-92E5-40A2-1406-0352C198E81F}"/>
              </a:ext>
            </a:extLst>
          </p:cNvPr>
          <p:cNvSpPr>
            <a:spLocks noGrp="1"/>
          </p:cNvSpPr>
          <p:nvPr>
            <p:ph type="body" sz="quarter" idx="10"/>
          </p:nvPr>
        </p:nvSpPr>
        <p:spPr/>
        <p:txBody>
          <a:bodyPr/>
          <a:lstStyle/>
          <a:p>
            <a:r>
              <a:rPr lang="zh-CN" altLang="en-US" dirty="0"/>
              <a:t>研究背景</a:t>
            </a:r>
          </a:p>
        </p:txBody>
      </p:sp>
      <p:sp>
        <p:nvSpPr>
          <p:cNvPr id="3" name="文本占位符 2">
            <a:extLst>
              <a:ext uri="{FF2B5EF4-FFF2-40B4-BE49-F238E27FC236}">
                <a16:creationId xmlns:a16="http://schemas.microsoft.com/office/drawing/2014/main" id="{D746443C-6C50-A26B-F2E3-1426C3643848}"/>
              </a:ext>
            </a:extLst>
          </p:cNvPr>
          <p:cNvSpPr>
            <a:spLocks noGrp="1"/>
          </p:cNvSpPr>
          <p:nvPr>
            <p:ph type="body" sz="quarter" idx="11"/>
          </p:nvPr>
        </p:nvSpPr>
        <p:spPr/>
        <p:txBody>
          <a:bodyPr/>
          <a:lstStyle/>
          <a:p>
            <a:r>
              <a:rPr lang="en-US" altLang="zh-CN" dirty="0"/>
              <a:t>Sun Young </a:t>
            </a:r>
            <a:r>
              <a:rPr lang="en-US" altLang="zh-CN" dirty="0" err="1"/>
              <a:t>Rha,et</a:t>
            </a:r>
            <a:r>
              <a:rPr lang="en-US" altLang="zh-CN" dirty="0"/>
              <a:t> al.2023 ASCO Abstract 4014</a:t>
            </a:r>
            <a:endParaRPr lang="zh-CN" altLang="en-US" dirty="0"/>
          </a:p>
        </p:txBody>
      </p:sp>
      <p:sp>
        <p:nvSpPr>
          <p:cNvPr id="4" name="文本占位符 3">
            <a:extLst>
              <a:ext uri="{FF2B5EF4-FFF2-40B4-BE49-F238E27FC236}">
                <a16:creationId xmlns:a16="http://schemas.microsoft.com/office/drawing/2014/main" id="{987369A4-9546-BE4F-A066-DB6105DA7D90}"/>
              </a:ext>
            </a:extLst>
          </p:cNvPr>
          <p:cNvSpPr>
            <a:spLocks noGrp="1"/>
          </p:cNvSpPr>
          <p:nvPr>
            <p:ph type="body" sz="quarter" idx="12"/>
          </p:nvPr>
        </p:nvSpPr>
        <p:spPr/>
        <p:txBody>
          <a:bodyPr/>
          <a:lstStyle/>
          <a:p>
            <a:pPr marL="342900" indent="-342900">
              <a:lnSpc>
                <a:spcPct val="150000"/>
              </a:lnSpc>
              <a:buFont typeface="Arial" panose="020B0604020202020204" pitchFamily="34" charset="0"/>
              <a:buChar char="•"/>
            </a:pPr>
            <a:r>
              <a:rPr lang="en-US" altLang="zh-CN" dirty="0"/>
              <a:t>KEYNOTE-859</a:t>
            </a:r>
            <a:r>
              <a:rPr lang="zh-CN" altLang="en-US" dirty="0"/>
              <a:t>是探索帕博利珠单抗联合化疗对比安慰剂联合化疗治疗</a:t>
            </a:r>
            <a:r>
              <a:rPr lang="en-US" altLang="zh-CN" dirty="0"/>
              <a:t>HER2</a:t>
            </a:r>
            <a:r>
              <a:rPr lang="zh-CN" altLang="en-US" dirty="0"/>
              <a:t>阴性晚期胃或胃食管交界处腺癌的一项全球、随机、双盲</a:t>
            </a:r>
            <a:r>
              <a:rPr lang="en-US" altLang="zh-CN" dirty="0"/>
              <a:t>3</a:t>
            </a:r>
            <a:r>
              <a:rPr lang="zh-CN" altLang="en-US" dirty="0"/>
              <a:t>期研究（</a:t>
            </a:r>
            <a:r>
              <a:rPr lang="en-US" altLang="zh-CN" dirty="0"/>
              <a:t>ClinicalTrials.gov identifier,NCT03675737</a:t>
            </a:r>
            <a:r>
              <a:rPr lang="zh-CN" altLang="en-US" dirty="0"/>
              <a:t>）</a:t>
            </a:r>
            <a:endParaRPr lang="en-US" altLang="zh-CN" dirty="0"/>
          </a:p>
          <a:p>
            <a:pPr marL="342900" indent="-342900">
              <a:lnSpc>
                <a:spcPct val="150000"/>
              </a:lnSpc>
              <a:buFont typeface="Arial" panose="020B0604020202020204" pitchFamily="34" charset="0"/>
              <a:buChar char="•"/>
            </a:pPr>
            <a:r>
              <a:rPr lang="zh-CN" altLang="en-US" dirty="0"/>
              <a:t>在预设的期中分析（</a:t>
            </a:r>
            <a:r>
              <a:rPr lang="en-US" altLang="zh-CN" dirty="0"/>
              <a:t>IA</a:t>
            </a:r>
            <a:r>
              <a:rPr lang="zh-CN" altLang="en-US" dirty="0"/>
              <a:t>）中，帕博利珠单抗联合化疗在总体人群、</a:t>
            </a:r>
            <a:r>
              <a:rPr lang="en-US" altLang="zh-CN" dirty="0"/>
              <a:t>PD-L1</a:t>
            </a:r>
            <a:r>
              <a:rPr lang="zh-CN" altLang="en-US" dirty="0"/>
              <a:t>未选择人群中显著改善总生存期（</a:t>
            </a:r>
            <a:r>
              <a:rPr lang="en-US" altLang="zh-CN" dirty="0"/>
              <a:t>OS</a:t>
            </a:r>
            <a:r>
              <a:rPr lang="zh-CN" altLang="en-US" dirty="0"/>
              <a:t>）、无疾病进展生存期（</a:t>
            </a:r>
            <a:r>
              <a:rPr lang="en-US" altLang="zh-CN" dirty="0"/>
              <a:t>PFS</a:t>
            </a:r>
            <a:r>
              <a:rPr lang="zh-CN" altLang="en-US" dirty="0"/>
              <a:t>）和客观缓解率（</a:t>
            </a:r>
            <a:r>
              <a:rPr lang="en-US" altLang="zh-CN" dirty="0"/>
              <a:t>ORR</a:t>
            </a:r>
            <a:r>
              <a:rPr lang="zh-CN" altLang="en-US" dirty="0"/>
              <a:t>），并具有可控的安全性</a:t>
            </a:r>
            <a:r>
              <a:rPr lang="en-US" altLang="zh-CN" baseline="30000" dirty="0"/>
              <a:t>1</a:t>
            </a:r>
          </a:p>
          <a:p>
            <a:pPr marL="342900" indent="-342900">
              <a:lnSpc>
                <a:spcPct val="150000"/>
              </a:lnSpc>
              <a:buFont typeface="Arial" panose="020B0604020202020204" pitchFamily="34" charset="0"/>
              <a:buChar char="•"/>
            </a:pPr>
            <a:r>
              <a:rPr lang="zh-CN" altLang="en-US" dirty="0"/>
              <a:t>此次分析帕博利珠单抗联合化疗在</a:t>
            </a:r>
            <a:r>
              <a:rPr lang="en-US" altLang="zh-CN" dirty="0"/>
              <a:t>PD-L1 </a:t>
            </a:r>
            <a:r>
              <a:rPr lang="en-US" altLang="zh-CN" sz="2000" dirty="0"/>
              <a:t>CPS</a:t>
            </a:r>
            <a:r>
              <a:rPr lang="zh-CN" altLang="en-US" sz="2000" dirty="0"/>
              <a:t> ≥</a:t>
            </a:r>
            <a:r>
              <a:rPr lang="en-US" altLang="zh-CN" sz="2000" dirty="0"/>
              <a:t>1</a:t>
            </a:r>
            <a:r>
              <a:rPr lang="zh-CN" altLang="en-US" sz="2000" dirty="0"/>
              <a:t>或</a:t>
            </a:r>
            <a:r>
              <a:rPr lang="en-US" altLang="zh-CN" sz="2000" dirty="0"/>
              <a:t>CPS</a:t>
            </a:r>
            <a:r>
              <a:rPr lang="zh-CN" altLang="en-US" sz="2000" dirty="0"/>
              <a:t> ≥</a:t>
            </a:r>
            <a:r>
              <a:rPr lang="en-US" altLang="zh-CN" sz="2000" dirty="0"/>
              <a:t>10 </a:t>
            </a:r>
            <a:r>
              <a:rPr lang="en-US" altLang="zh-CN" dirty="0"/>
              <a:t>HER2</a:t>
            </a:r>
            <a:r>
              <a:rPr lang="zh-CN" altLang="en-US" dirty="0"/>
              <a:t>阴性晚期胃或胃食管交界处腺癌患者中的疗效</a:t>
            </a:r>
          </a:p>
        </p:txBody>
      </p:sp>
      <p:sp>
        <p:nvSpPr>
          <p:cNvPr id="5" name="文本框 4">
            <a:extLst>
              <a:ext uri="{FF2B5EF4-FFF2-40B4-BE49-F238E27FC236}">
                <a16:creationId xmlns:a16="http://schemas.microsoft.com/office/drawing/2014/main" id="{11752D0E-6706-0613-E928-435FD2887E47}"/>
              </a:ext>
            </a:extLst>
          </p:cNvPr>
          <p:cNvSpPr txBox="1"/>
          <p:nvPr/>
        </p:nvSpPr>
        <p:spPr>
          <a:xfrm>
            <a:off x="75398" y="6321208"/>
            <a:ext cx="7883236"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1.Rha SY et </a:t>
            </a:r>
            <a:r>
              <a:rPr kumimoji="0" lang="en-US" altLang="zh-CN" sz="1000" b="0" i="0" u="none" strike="noStrike" kern="1200" cap="none" spc="0" normalizeH="0" baseline="0" noProof="0" dirty="0" err="1">
                <a:ln>
                  <a:noFill/>
                </a:ln>
                <a:solidFill>
                  <a:prstClr val="black"/>
                </a:solidFill>
                <a:effectLst/>
                <a:uLnTx/>
                <a:uFillTx/>
                <a:latin typeface="Arial"/>
                <a:ea typeface="微软雅黑"/>
                <a:cs typeface="+mn-cs"/>
              </a:rPr>
              <a:t>al.Ann</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 Oncol.2023;34:319-320(</a:t>
            </a:r>
            <a:r>
              <a:rPr kumimoji="0" lang="en-US" altLang="zh-CN" sz="1000" b="0" i="0" u="none" strike="noStrike" kern="1200" cap="none" spc="0" normalizeH="0" baseline="0" noProof="0" dirty="0" err="1">
                <a:ln>
                  <a:noFill/>
                </a:ln>
                <a:solidFill>
                  <a:prstClr val="black"/>
                </a:solidFill>
                <a:effectLst/>
                <a:uLnTx/>
                <a:uFillTx/>
                <a:latin typeface="Arial"/>
                <a:ea typeface="微软雅黑"/>
                <a:cs typeface="+mn-cs"/>
              </a:rPr>
              <a:t>Abstr</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 VP1-2023)</a:t>
            </a:r>
            <a:endParaRPr kumimoji="0" lang="zh-CN" altLang="en-US" sz="1000" b="0" i="0" u="none" strike="noStrike" kern="1200" cap="none" spc="0" normalizeH="0" baseline="0" noProof="0" dirty="0">
              <a:ln>
                <a:noFill/>
              </a:ln>
              <a:solidFill>
                <a:prstClr val="black"/>
              </a:solidFill>
              <a:effectLst/>
              <a:uLnTx/>
              <a:uFillTx/>
              <a:latin typeface="Arial"/>
              <a:ea typeface="微软雅黑"/>
              <a:cs typeface="+mn-cs"/>
            </a:endParaRPr>
          </a:p>
        </p:txBody>
      </p:sp>
    </p:spTree>
    <p:extLst>
      <p:ext uri="{BB962C8B-B14F-4D97-AF65-F5344CB8AC3E}">
        <p14:creationId xmlns:p14="http://schemas.microsoft.com/office/powerpoint/2010/main" val="28197059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64EC2288-6960-0D21-3E0B-3F49D4EFAFE4}"/>
              </a:ext>
            </a:extLst>
          </p:cNvPr>
          <p:cNvSpPr>
            <a:spLocks noGrp="1"/>
          </p:cNvSpPr>
          <p:nvPr>
            <p:ph type="body" sz="quarter" idx="10"/>
          </p:nvPr>
        </p:nvSpPr>
        <p:spPr/>
        <p:txBody>
          <a:bodyPr/>
          <a:lstStyle/>
          <a:p>
            <a:r>
              <a:rPr lang="zh-CN" altLang="en-US" dirty="0"/>
              <a:t>研究设计</a:t>
            </a:r>
          </a:p>
        </p:txBody>
      </p:sp>
      <p:sp>
        <p:nvSpPr>
          <p:cNvPr id="4" name="文本占位符 3">
            <a:extLst>
              <a:ext uri="{FF2B5EF4-FFF2-40B4-BE49-F238E27FC236}">
                <a16:creationId xmlns:a16="http://schemas.microsoft.com/office/drawing/2014/main" id="{FB06E68A-F53B-6765-6D0E-8DC7169EA13C}"/>
              </a:ext>
            </a:extLst>
          </p:cNvPr>
          <p:cNvSpPr>
            <a:spLocks noGrp="1"/>
          </p:cNvSpPr>
          <p:nvPr>
            <p:ph type="body" sz="quarter" idx="12"/>
          </p:nvPr>
        </p:nvSpPr>
        <p:spPr>
          <a:xfrm>
            <a:off x="616945" y="1135430"/>
            <a:ext cx="4160332" cy="2349500"/>
          </a:xfrm>
          <a:solidFill>
            <a:srgbClr val="77787C"/>
          </a:solidFill>
        </p:spPr>
        <p:txBody>
          <a:bodyPr/>
          <a:lstStyle/>
          <a:p>
            <a:r>
              <a:rPr lang="zh-CN" altLang="en-US" sz="1600" b="1" u="sng" dirty="0">
                <a:solidFill>
                  <a:schemeClr val="bg1"/>
                </a:solidFill>
              </a:rPr>
              <a:t>主要纳入标准：</a:t>
            </a:r>
            <a:endParaRPr lang="en-US" altLang="zh-CN" sz="1600" b="1" u="sng" dirty="0">
              <a:solidFill>
                <a:schemeClr val="bg1"/>
              </a:solidFill>
            </a:endParaRPr>
          </a:p>
          <a:p>
            <a:pPr marL="342900" indent="-342900">
              <a:buFont typeface="Arial" panose="020B0604020202020204" pitchFamily="34" charset="0"/>
              <a:buChar char="•"/>
            </a:pPr>
            <a:r>
              <a:rPr lang="zh-CN" altLang="en-US" sz="1600" dirty="0">
                <a:solidFill>
                  <a:schemeClr val="bg1"/>
                </a:solidFill>
              </a:rPr>
              <a:t>组织学或细胞学确认的胃或胃食管交界处腺癌</a:t>
            </a:r>
            <a:endParaRPr lang="en-US" altLang="zh-CN" sz="1600" dirty="0">
              <a:solidFill>
                <a:schemeClr val="bg1"/>
              </a:solidFill>
            </a:endParaRPr>
          </a:p>
          <a:p>
            <a:pPr marL="342900" indent="-342900">
              <a:buFont typeface="Arial" panose="020B0604020202020204" pitchFamily="34" charset="0"/>
              <a:buChar char="•"/>
            </a:pPr>
            <a:r>
              <a:rPr lang="zh-CN" altLang="en-US" sz="1600" dirty="0">
                <a:solidFill>
                  <a:schemeClr val="bg1"/>
                </a:solidFill>
              </a:rPr>
              <a:t>局部晚期不可切除或转移性疾病</a:t>
            </a:r>
            <a:endParaRPr lang="en-US" altLang="zh-CN" sz="1600" dirty="0">
              <a:solidFill>
                <a:schemeClr val="bg1"/>
              </a:solidFill>
            </a:endParaRPr>
          </a:p>
          <a:p>
            <a:pPr marL="342900" indent="-342900">
              <a:buFont typeface="Arial" panose="020B0604020202020204" pitchFamily="34" charset="0"/>
              <a:buChar char="•"/>
            </a:pPr>
            <a:r>
              <a:rPr lang="zh-CN" altLang="en-US" sz="1600" dirty="0">
                <a:solidFill>
                  <a:schemeClr val="bg1"/>
                </a:solidFill>
              </a:rPr>
              <a:t>既往未治疗</a:t>
            </a:r>
            <a:endParaRPr lang="en-US" altLang="zh-CN" sz="1600" dirty="0">
              <a:solidFill>
                <a:schemeClr val="bg1"/>
              </a:solidFill>
            </a:endParaRPr>
          </a:p>
          <a:p>
            <a:pPr marL="342900" indent="-342900">
              <a:buFont typeface="Arial" panose="020B0604020202020204" pitchFamily="34" charset="0"/>
              <a:buChar char="•"/>
            </a:pPr>
            <a:r>
              <a:rPr lang="zh-CN" altLang="en-US" sz="1600" dirty="0">
                <a:solidFill>
                  <a:schemeClr val="bg1"/>
                </a:solidFill>
              </a:rPr>
              <a:t>已知的</a:t>
            </a:r>
            <a:r>
              <a:rPr lang="en-US" altLang="zh-CN" sz="1600" dirty="0">
                <a:solidFill>
                  <a:schemeClr val="bg1"/>
                </a:solidFill>
              </a:rPr>
              <a:t>PD-L1</a:t>
            </a:r>
            <a:r>
              <a:rPr lang="zh-CN" altLang="en-US" sz="1600" dirty="0">
                <a:solidFill>
                  <a:schemeClr val="bg1"/>
                </a:solidFill>
              </a:rPr>
              <a:t>状态（中心使用</a:t>
            </a:r>
            <a:r>
              <a:rPr lang="en-US" altLang="zh-CN" sz="1600" dirty="0">
                <a:solidFill>
                  <a:schemeClr val="bg1"/>
                </a:solidFill>
              </a:rPr>
              <a:t>PD-L1 IHC 22C3</a:t>
            </a:r>
            <a:r>
              <a:rPr lang="zh-CN" altLang="en-US" sz="1600" dirty="0">
                <a:solidFill>
                  <a:schemeClr val="bg1"/>
                </a:solidFill>
              </a:rPr>
              <a:t>评估）</a:t>
            </a:r>
            <a:endParaRPr lang="en-US" altLang="zh-CN" sz="1600" dirty="0">
              <a:solidFill>
                <a:schemeClr val="bg1"/>
              </a:solidFill>
            </a:endParaRPr>
          </a:p>
          <a:p>
            <a:pPr marL="342900" indent="-342900">
              <a:buFont typeface="Arial" panose="020B0604020202020204" pitchFamily="34" charset="0"/>
              <a:buChar char="•"/>
            </a:pPr>
            <a:r>
              <a:rPr lang="en-US" altLang="zh-CN" sz="1600" dirty="0">
                <a:solidFill>
                  <a:schemeClr val="bg1"/>
                </a:solidFill>
              </a:rPr>
              <a:t>HER2</a:t>
            </a:r>
            <a:r>
              <a:rPr lang="zh-CN" altLang="en-US" sz="1600" dirty="0">
                <a:solidFill>
                  <a:schemeClr val="bg1"/>
                </a:solidFill>
              </a:rPr>
              <a:t>阴性（区域评估）</a:t>
            </a:r>
            <a:endParaRPr lang="en-US" altLang="zh-CN" sz="1600" dirty="0">
              <a:solidFill>
                <a:schemeClr val="bg1"/>
              </a:solidFill>
            </a:endParaRPr>
          </a:p>
          <a:p>
            <a:pPr marL="342900" indent="-342900">
              <a:buFont typeface="Arial" panose="020B0604020202020204" pitchFamily="34" charset="0"/>
              <a:buChar char="•"/>
            </a:pPr>
            <a:r>
              <a:rPr lang="en-US" altLang="zh-CN" sz="1600" dirty="0">
                <a:solidFill>
                  <a:schemeClr val="bg1"/>
                </a:solidFill>
              </a:rPr>
              <a:t>ECOG PS 0</a:t>
            </a:r>
            <a:r>
              <a:rPr lang="zh-CN" altLang="en-US" sz="1600" dirty="0">
                <a:solidFill>
                  <a:schemeClr val="bg1"/>
                </a:solidFill>
              </a:rPr>
              <a:t>或</a:t>
            </a:r>
            <a:r>
              <a:rPr lang="en-US" altLang="zh-CN" sz="1600" dirty="0">
                <a:solidFill>
                  <a:schemeClr val="bg1"/>
                </a:solidFill>
              </a:rPr>
              <a:t>1</a:t>
            </a:r>
            <a:endParaRPr lang="zh-CN" altLang="en-US" sz="1600" dirty="0">
              <a:solidFill>
                <a:schemeClr val="bg1"/>
              </a:solidFill>
            </a:endParaRPr>
          </a:p>
        </p:txBody>
      </p:sp>
      <p:sp>
        <p:nvSpPr>
          <p:cNvPr id="5" name="文本占位符 2">
            <a:extLst>
              <a:ext uri="{FF2B5EF4-FFF2-40B4-BE49-F238E27FC236}">
                <a16:creationId xmlns:a16="http://schemas.microsoft.com/office/drawing/2014/main" id="{7C5899AE-3B82-B98A-56F5-D1C433CE77A5}"/>
              </a:ext>
            </a:extLst>
          </p:cNvPr>
          <p:cNvSpPr>
            <a:spLocks noGrp="1"/>
          </p:cNvSpPr>
          <p:nvPr>
            <p:ph type="body" sz="quarter" idx="11"/>
          </p:nvPr>
        </p:nvSpPr>
        <p:spPr>
          <a:xfrm>
            <a:off x="5074376" y="6396990"/>
            <a:ext cx="6818812" cy="329248"/>
          </a:xfrm>
        </p:spPr>
        <p:txBody>
          <a:bodyPr/>
          <a:lstStyle/>
          <a:p>
            <a:r>
              <a:rPr lang="en-US" altLang="zh-CN" dirty="0"/>
              <a:t>Sun Young </a:t>
            </a:r>
            <a:r>
              <a:rPr lang="en-US" altLang="zh-CN" dirty="0" err="1"/>
              <a:t>Rha,et</a:t>
            </a:r>
            <a:r>
              <a:rPr lang="en-US" altLang="zh-CN" dirty="0"/>
              <a:t> al.2023 ASCO Abstract 4014</a:t>
            </a:r>
            <a:endParaRPr lang="zh-CN" altLang="en-US" dirty="0"/>
          </a:p>
        </p:txBody>
      </p:sp>
      <p:sp>
        <p:nvSpPr>
          <p:cNvPr id="6" name="文本框 5">
            <a:extLst>
              <a:ext uri="{FF2B5EF4-FFF2-40B4-BE49-F238E27FC236}">
                <a16:creationId xmlns:a16="http://schemas.microsoft.com/office/drawing/2014/main" id="{7A6563A4-11FD-C615-D90F-2C24F07FC5D8}"/>
              </a:ext>
            </a:extLst>
          </p:cNvPr>
          <p:cNvSpPr txBox="1"/>
          <p:nvPr/>
        </p:nvSpPr>
        <p:spPr>
          <a:xfrm>
            <a:off x="6786853" y="920505"/>
            <a:ext cx="4352201" cy="1200329"/>
          </a:xfrm>
          <a:prstGeom prst="rect">
            <a:avLst/>
          </a:prstGeom>
          <a:solidFill>
            <a:srgbClr val="09867E"/>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帕博利珠单抗 </a:t>
            </a: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200mg IV Q3W </a:t>
            </a: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a:t>
            </a: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35</a:t>
            </a: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周期（</a:t>
            </a: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~2</a:t>
            </a: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年）</a:t>
            </a:r>
            <a:endParaRPr kumimoji="0" lang="en-US" altLang="zh-CN" sz="1800" b="0" i="0" u="none" strike="noStrike" kern="1200" cap="none" spc="0" normalizeH="0" baseline="0" noProof="0" dirty="0">
              <a:ln>
                <a:noFill/>
              </a:ln>
              <a:solidFill>
                <a:prstClr val="white"/>
              </a:solidFill>
              <a:effectLst/>
              <a:uLnTx/>
              <a:uFillTx/>
              <a:latin typeface="Arial"/>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化疗</a:t>
            </a:r>
            <a:r>
              <a:rPr kumimoji="0" lang="en-US" altLang="zh-CN" sz="1800" b="0" i="0" u="none" strike="noStrike" kern="1200" cap="none" spc="0" normalizeH="0" baseline="30000" noProof="0" dirty="0">
                <a:ln>
                  <a:noFill/>
                </a:ln>
                <a:solidFill>
                  <a:prstClr val="white"/>
                </a:solidFill>
                <a:effectLst/>
                <a:uLnTx/>
                <a:uFillTx/>
                <a:latin typeface="Arial"/>
                <a:ea typeface="微软雅黑"/>
                <a:cs typeface="+mn-cs"/>
              </a:rPr>
              <a:t>a</a:t>
            </a: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a:t>
            </a: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FP</a:t>
            </a: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或</a:t>
            </a: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CAPOX</a:t>
            </a: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a:t>
            </a:r>
          </a:p>
        </p:txBody>
      </p:sp>
      <p:sp>
        <p:nvSpPr>
          <p:cNvPr id="7" name="文本框 6">
            <a:extLst>
              <a:ext uri="{FF2B5EF4-FFF2-40B4-BE49-F238E27FC236}">
                <a16:creationId xmlns:a16="http://schemas.microsoft.com/office/drawing/2014/main" id="{0B82E417-37B3-4FF9-6D38-A1FC03C8A616}"/>
              </a:ext>
            </a:extLst>
          </p:cNvPr>
          <p:cNvSpPr txBox="1"/>
          <p:nvPr/>
        </p:nvSpPr>
        <p:spPr>
          <a:xfrm>
            <a:off x="6786854" y="2548767"/>
            <a:ext cx="4352202" cy="861774"/>
          </a:xfrm>
          <a:prstGeom prst="rect">
            <a:avLst/>
          </a:prstGeom>
          <a:solidFill>
            <a:srgbClr val="60093A"/>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white"/>
                </a:solidFill>
                <a:effectLst/>
                <a:uLnTx/>
                <a:uFillTx/>
                <a:latin typeface="Arial"/>
                <a:ea typeface="微软雅黑"/>
                <a:cs typeface="+mn-cs"/>
              </a:rPr>
              <a:t>安慰剂 </a:t>
            </a:r>
            <a:r>
              <a:rPr kumimoji="0" lang="en-US" altLang="zh-CN" sz="1600" b="0" i="0" u="none" strike="noStrike" kern="1200" cap="none" spc="0" normalizeH="0" baseline="0" noProof="0" dirty="0">
                <a:ln>
                  <a:noFill/>
                </a:ln>
                <a:solidFill>
                  <a:prstClr val="white"/>
                </a:solidFill>
                <a:effectLst/>
                <a:uLnTx/>
                <a:uFillTx/>
                <a:latin typeface="Arial"/>
                <a:ea typeface="微软雅黑"/>
                <a:cs typeface="+mn-cs"/>
              </a:rPr>
              <a:t>IV Q3W </a:t>
            </a:r>
            <a:r>
              <a:rPr kumimoji="0" lang="zh-CN" altLang="en-US" sz="1600" b="0" i="0" u="none" strike="noStrike" kern="1200" cap="none" spc="0" normalizeH="0" baseline="0" noProof="0" dirty="0">
                <a:ln>
                  <a:noFill/>
                </a:ln>
                <a:solidFill>
                  <a:prstClr val="white"/>
                </a:solidFill>
                <a:effectLst/>
                <a:uLnTx/>
                <a:uFillTx/>
                <a:latin typeface="Arial"/>
                <a:ea typeface="微软雅黑"/>
                <a:cs typeface="+mn-cs"/>
              </a:rPr>
              <a:t>≤</a:t>
            </a:r>
            <a:r>
              <a:rPr kumimoji="0" lang="en-US" altLang="zh-CN" sz="1600" b="0" i="0" u="none" strike="noStrike" kern="1200" cap="none" spc="0" normalizeH="0" baseline="0" noProof="0" dirty="0">
                <a:ln>
                  <a:noFill/>
                </a:ln>
                <a:solidFill>
                  <a:prstClr val="white"/>
                </a:solidFill>
                <a:effectLst/>
                <a:uLnTx/>
                <a:uFillTx/>
                <a:latin typeface="Arial"/>
                <a:ea typeface="微软雅黑"/>
                <a:cs typeface="+mn-cs"/>
              </a:rPr>
              <a:t>35</a:t>
            </a:r>
            <a:r>
              <a:rPr kumimoji="0" lang="zh-CN" altLang="en-US" sz="1600" b="0" i="0" u="none" strike="noStrike" kern="1200" cap="none" spc="0" normalizeH="0" baseline="0" noProof="0" dirty="0">
                <a:ln>
                  <a:noFill/>
                </a:ln>
                <a:solidFill>
                  <a:prstClr val="white"/>
                </a:solidFill>
                <a:effectLst/>
                <a:uLnTx/>
                <a:uFillTx/>
                <a:latin typeface="Arial"/>
                <a:ea typeface="微软雅黑"/>
                <a:cs typeface="+mn-cs"/>
              </a:rPr>
              <a:t>周期（</a:t>
            </a:r>
            <a:r>
              <a:rPr kumimoji="0" lang="en-US" altLang="zh-CN" sz="1600" b="0" i="0" u="none" strike="noStrike" kern="1200" cap="none" spc="0" normalizeH="0" baseline="0" noProof="0" dirty="0">
                <a:ln>
                  <a:noFill/>
                </a:ln>
                <a:solidFill>
                  <a:prstClr val="white"/>
                </a:solidFill>
                <a:effectLst/>
                <a:uLnTx/>
                <a:uFillTx/>
                <a:latin typeface="Arial"/>
                <a:ea typeface="微软雅黑"/>
                <a:cs typeface="+mn-cs"/>
              </a:rPr>
              <a:t>~2</a:t>
            </a:r>
            <a:r>
              <a:rPr kumimoji="0" lang="zh-CN" altLang="en-US" sz="1600" b="0" i="0" u="none" strike="noStrike" kern="1200" cap="none" spc="0" normalizeH="0" baseline="0" noProof="0" dirty="0">
                <a:ln>
                  <a:noFill/>
                </a:ln>
                <a:solidFill>
                  <a:prstClr val="white"/>
                </a:solidFill>
                <a:effectLst/>
                <a:uLnTx/>
                <a:uFillTx/>
                <a:latin typeface="Arial"/>
                <a:ea typeface="微软雅黑"/>
                <a:cs typeface="+mn-cs"/>
              </a:rPr>
              <a:t>年）</a:t>
            </a:r>
            <a:endParaRPr kumimoji="0" lang="en-US" altLang="zh-CN" sz="1600" b="0" i="0" u="none" strike="noStrike" kern="1200" cap="none" spc="0" normalizeH="0" baseline="0" noProof="0" dirty="0">
              <a:ln>
                <a:noFill/>
              </a:ln>
              <a:solidFill>
                <a:prstClr val="white"/>
              </a:solidFill>
              <a:effectLst/>
              <a:uLnTx/>
              <a:uFillTx/>
              <a:latin typeface="Arial"/>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white"/>
                </a:solidFill>
                <a:effectLst/>
                <a:uLnTx/>
                <a:uFillTx/>
                <a:latin typeface="Arial"/>
                <a:ea typeface="微软雅黑"/>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white"/>
                </a:solidFill>
                <a:effectLst/>
                <a:uLnTx/>
                <a:uFillTx/>
                <a:latin typeface="Arial"/>
                <a:ea typeface="微软雅黑"/>
                <a:cs typeface="+mn-cs"/>
              </a:rPr>
              <a:t>化疗</a:t>
            </a:r>
            <a:r>
              <a:rPr kumimoji="0" lang="en-US" altLang="zh-CN" sz="1600" b="0" i="0" u="none" strike="noStrike" kern="1200" cap="none" spc="0" normalizeH="0" baseline="30000" noProof="0" dirty="0">
                <a:ln>
                  <a:noFill/>
                </a:ln>
                <a:solidFill>
                  <a:prstClr val="white"/>
                </a:solidFill>
                <a:effectLst/>
                <a:uLnTx/>
                <a:uFillTx/>
                <a:latin typeface="Arial"/>
                <a:ea typeface="微软雅黑"/>
                <a:cs typeface="+mn-cs"/>
              </a:rPr>
              <a:t>a</a:t>
            </a:r>
            <a:r>
              <a:rPr kumimoji="0" lang="zh-CN" altLang="en-US" sz="1600" b="0" i="0" u="none" strike="noStrike" kern="1200" cap="none" spc="0" normalizeH="0" baseline="0" noProof="0" dirty="0">
                <a:ln>
                  <a:noFill/>
                </a:ln>
                <a:solidFill>
                  <a:prstClr val="white"/>
                </a:solidFill>
                <a:effectLst/>
                <a:uLnTx/>
                <a:uFillTx/>
                <a:latin typeface="Arial"/>
                <a:ea typeface="微软雅黑"/>
                <a:cs typeface="+mn-cs"/>
              </a:rPr>
              <a:t>（</a:t>
            </a:r>
            <a:r>
              <a:rPr kumimoji="0" lang="en-US" altLang="zh-CN" sz="1600" b="0" i="0" u="none" strike="noStrike" kern="1200" cap="none" spc="0" normalizeH="0" baseline="0" noProof="0" dirty="0">
                <a:ln>
                  <a:noFill/>
                </a:ln>
                <a:solidFill>
                  <a:prstClr val="white"/>
                </a:solidFill>
                <a:effectLst/>
                <a:uLnTx/>
                <a:uFillTx/>
                <a:latin typeface="Arial"/>
                <a:ea typeface="微软雅黑"/>
                <a:cs typeface="+mn-cs"/>
              </a:rPr>
              <a:t>FP</a:t>
            </a:r>
            <a:r>
              <a:rPr kumimoji="0" lang="zh-CN" altLang="en-US" sz="1600" b="0" i="0" u="none" strike="noStrike" kern="1200" cap="none" spc="0" normalizeH="0" baseline="0" noProof="0" dirty="0">
                <a:ln>
                  <a:noFill/>
                </a:ln>
                <a:solidFill>
                  <a:prstClr val="white"/>
                </a:solidFill>
                <a:effectLst/>
                <a:uLnTx/>
                <a:uFillTx/>
                <a:latin typeface="Arial"/>
                <a:ea typeface="微软雅黑"/>
                <a:cs typeface="+mn-cs"/>
              </a:rPr>
              <a:t>或</a:t>
            </a:r>
            <a:r>
              <a:rPr kumimoji="0" lang="en-US" altLang="zh-CN" sz="1600" b="0" i="0" u="none" strike="noStrike" kern="1200" cap="none" spc="0" normalizeH="0" baseline="0" noProof="0" dirty="0">
                <a:ln>
                  <a:noFill/>
                </a:ln>
                <a:solidFill>
                  <a:prstClr val="white"/>
                </a:solidFill>
                <a:effectLst/>
                <a:uLnTx/>
                <a:uFillTx/>
                <a:latin typeface="Arial"/>
                <a:ea typeface="微软雅黑"/>
                <a:cs typeface="+mn-cs"/>
              </a:rPr>
              <a:t>CAPOX</a:t>
            </a:r>
            <a:r>
              <a:rPr kumimoji="0" lang="zh-CN" altLang="en-US" sz="1600" b="0" i="0" u="none" strike="noStrike" kern="1200" cap="none" spc="0" normalizeH="0" baseline="0" noProof="0" dirty="0">
                <a:ln>
                  <a:noFill/>
                </a:ln>
                <a:solidFill>
                  <a:prstClr val="white"/>
                </a:solidFill>
                <a:effectLst/>
                <a:uLnTx/>
                <a:uFillTx/>
                <a:latin typeface="Arial"/>
                <a:ea typeface="微软雅黑"/>
                <a:cs typeface="+mn-cs"/>
              </a:rPr>
              <a:t>）</a:t>
            </a:r>
          </a:p>
        </p:txBody>
      </p:sp>
      <p:sp>
        <p:nvSpPr>
          <p:cNvPr id="8" name="文本框 7">
            <a:extLst>
              <a:ext uri="{FF2B5EF4-FFF2-40B4-BE49-F238E27FC236}">
                <a16:creationId xmlns:a16="http://schemas.microsoft.com/office/drawing/2014/main" id="{C2708B7D-0E6E-8824-C9A4-C4DD00212A61}"/>
              </a:ext>
            </a:extLst>
          </p:cNvPr>
          <p:cNvSpPr txBox="1"/>
          <p:nvPr/>
        </p:nvSpPr>
        <p:spPr>
          <a:xfrm>
            <a:off x="518271" y="3929123"/>
            <a:ext cx="4121151"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black"/>
                </a:solidFill>
                <a:effectLst/>
                <a:uLnTx/>
                <a:uFillTx/>
                <a:latin typeface="Arial"/>
                <a:ea typeface="微软雅黑"/>
                <a:cs typeface="+mn-cs"/>
              </a:rPr>
              <a:t>分层因素：</a:t>
            </a:r>
            <a:endParaRPr kumimoji="0" lang="en-US" altLang="zh-CN" sz="1600" b="1"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black"/>
                </a:solidFill>
                <a:effectLst/>
                <a:uLnTx/>
                <a:uFillTx/>
                <a:latin typeface="Arial"/>
                <a:ea typeface="微软雅黑"/>
                <a:cs typeface="+mn-cs"/>
              </a:rPr>
              <a:t>地理区域（欧洲</a:t>
            </a:r>
            <a:r>
              <a:rPr kumimoji="0" lang="en-US" altLang="zh-CN" sz="1600" b="0" i="0" u="none" strike="noStrike" kern="1200" cap="none" spc="0" normalizeH="0" baseline="0" noProof="0" dirty="0">
                <a:ln>
                  <a:noFill/>
                </a:ln>
                <a:solidFill>
                  <a:prstClr val="black"/>
                </a:solidFill>
                <a:effectLst/>
                <a:uLnTx/>
                <a:uFillTx/>
                <a:latin typeface="Arial"/>
                <a:ea typeface="微软雅黑"/>
                <a:cs typeface="+mn-cs"/>
              </a:rPr>
              <a:t>/</a:t>
            </a:r>
            <a:r>
              <a:rPr kumimoji="0" lang="zh-CN" altLang="en-US" sz="1600" b="0" i="0" u="none" strike="noStrike" kern="1200" cap="none" spc="0" normalizeH="0" baseline="0" noProof="0" dirty="0">
                <a:ln>
                  <a:noFill/>
                </a:ln>
                <a:solidFill>
                  <a:prstClr val="black"/>
                </a:solidFill>
                <a:effectLst/>
                <a:uLnTx/>
                <a:uFillTx/>
                <a:latin typeface="Arial"/>
                <a:ea typeface="微软雅黑"/>
                <a:cs typeface="+mn-cs"/>
              </a:rPr>
              <a:t>以色列</a:t>
            </a:r>
            <a:r>
              <a:rPr kumimoji="0" lang="en-US" altLang="zh-CN" sz="1600" b="0" i="0" u="none" strike="noStrike" kern="1200" cap="none" spc="0" normalizeH="0" baseline="0" noProof="0" dirty="0">
                <a:ln>
                  <a:noFill/>
                </a:ln>
                <a:solidFill>
                  <a:prstClr val="black"/>
                </a:solidFill>
                <a:effectLst/>
                <a:uLnTx/>
                <a:uFillTx/>
                <a:latin typeface="Arial"/>
                <a:ea typeface="微软雅黑"/>
                <a:cs typeface="+mn-cs"/>
              </a:rPr>
              <a:t>/</a:t>
            </a:r>
            <a:r>
              <a:rPr kumimoji="0" lang="zh-CN" altLang="en-US" sz="1600" b="0" i="0" u="none" strike="noStrike" kern="1200" cap="none" spc="0" normalizeH="0" baseline="0" noProof="0" dirty="0">
                <a:ln>
                  <a:noFill/>
                </a:ln>
                <a:solidFill>
                  <a:prstClr val="black"/>
                </a:solidFill>
                <a:effectLst/>
                <a:uLnTx/>
                <a:uFillTx/>
                <a:latin typeface="Arial"/>
                <a:ea typeface="微软雅黑"/>
                <a:cs typeface="+mn-cs"/>
              </a:rPr>
              <a:t>北美</a:t>
            </a:r>
            <a:r>
              <a:rPr kumimoji="0" lang="en-US" altLang="zh-CN" sz="1600" b="0" i="0" u="none" strike="noStrike" kern="1200" cap="none" spc="0" normalizeH="0" baseline="0" noProof="0" dirty="0">
                <a:ln>
                  <a:noFill/>
                </a:ln>
                <a:solidFill>
                  <a:prstClr val="black"/>
                </a:solidFill>
                <a:effectLst/>
                <a:uLnTx/>
                <a:uFillTx/>
                <a:latin typeface="Arial"/>
                <a:ea typeface="微软雅黑"/>
                <a:cs typeface="+mn-cs"/>
              </a:rPr>
              <a:t>/</a:t>
            </a:r>
            <a:r>
              <a:rPr kumimoji="0" lang="zh-CN" altLang="en-US" sz="1600" b="0" i="0" u="none" strike="noStrike" kern="1200" cap="none" spc="0" normalizeH="0" baseline="0" noProof="0" dirty="0">
                <a:ln>
                  <a:noFill/>
                </a:ln>
                <a:solidFill>
                  <a:prstClr val="black"/>
                </a:solidFill>
                <a:effectLst/>
                <a:uLnTx/>
                <a:uFillTx/>
                <a:latin typeface="Arial"/>
                <a:ea typeface="微软雅黑"/>
                <a:cs typeface="+mn-cs"/>
              </a:rPr>
              <a:t>澳大利亚 </a:t>
            </a:r>
            <a:r>
              <a:rPr kumimoji="0" lang="en-US" altLang="zh-CN" sz="1600" b="0" i="0" u="none" strike="noStrike" kern="1200" cap="none" spc="0" normalizeH="0" baseline="0" noProof="0" dirty="0">
                <a:ln>
                  <a:noFill/>
                </a:ln>
                <a:solidFill>
                  <a:prstClr val="black"/>
                </a:solidFill>
                <a:effectLst/>
                <a:uLnTx/>
                <a:uFillTx/>
                <a:latin typeface="Arial"/>
                <a:ea typeface="微软雅黑"/>
                <a:cs typeface="+mn-cs"/>
              </a:rPr>
              <a:t>vs </a:t>
            </a:r>
            <a:r>
              <a:rPr kumimoji="0" lang="zh-CN" altLang="en-US" sz="1600" b="0" i="0" u="none" strike="noStrike" kern="1200" cap="none" spc="0" normalizeH="0" baseline="0" noProof="0" dirty="0">
                <a:ln>
                  <a:noFill/>
                </a:ln>
                <a:solidFill>
                  <a:prstClr val="black"/>
                </a:solidFill>
                <a:effectLst/>
                <a:uLnTx/>
                <a:uFillTx/>
                <a:latin typeface="Arial"/>
                <a:ea typeface="微软雅黑"/>
                <a:cs typeface="+mn-cs"/>
              </a:rPr>
              <a:t>亚洲 </a:t>
            </a:r>
            <a:r>
              <a:rPr kumimoji="0" lang="en-US" altLang="zh-CN" sz="1600" b="0" i="0" u="none" strike="noStrike" kern="1200" cap="none" spc="0" normalizeH="0" baseline="0" noProof="0" dirty="0">
                <a:ln>
                  <a:noFill/>
                </a:ln>
                <a:solidFill>
                  <a:prstClr val="black"/>
                </a:solidFill>
                <a:effectLst/>
                <a:uLnTx/>
                <a:uFillTx/>
                <a:latin typeface="Arial"/>
                <a:ea typeface="微软雅黑"/>
                <a:cs typeface="+mn-cs"/>
              </a:rPr>
              <a:t>vs </a:t>
            </a:r>
            <a:r>
              <a:rPr kumimoji="0" lang="zh-CN" altLang="en-US" sz="1600" b="0" i="0" u="none" strike="noStrike" kern="1200" cap="none" spc="0" normalizeH="0" baseline="0" noProof="0" dirty="0">
                <a:ln>
                  <a:noFill/>
                </a:ln>
                <a:solidFill>
                  <a:prstClr val="black"/>
                </a:solidFill>
                <a:effectLst/>
                <a:uLnTx/>
                <a:uFillTx/>
                <a:latin typeface="Arial"/>
                <a:ea typeface="微软雅黑"/>
                <a:cs typeface="+mn-cs"/>
              </a:rPr>
              <a:t>世界其他区域）</a:t>
            </a:r>
            <a:endParaRPr kumimoji="0" lang="en-US" altLang="zh-CN" sz="16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600" b="0" i="0" u="none" strike="noStrike" kern="1200" cap="none" spc="0" normalizeH="0" baseline="0" noProof="0" dirty="0">
                <a:ln>
                  <a:noFill/>
                </a:ln>
                <a:solidFill>
                  <a:prstClr val="black"/>
                </a:solidFill>
                <a:effectLst/>
                <a:uLnTx/>
                <a:uFillTx/>
                <a:latin typeface="Arial"/>
                <a:ea typeface="微软雅黑"/>
                <a:cs typeface="+mn-cs"/>
              </a:rPr>
              <a:t>PD-L1 CPS(</a:t>
            </a:r>
            <a:r>
              <a:rPr kumimoji="0" lang="zh-CN" altLang="en-US" sz="1600" b="0" i="0" u="none" strike="noStrike" kern="1200" cap="none" spc="0" normalizeH="0" baseline="0" noProof="0" dirty="0">
                <a:ln>
                  <a:noFill/>
                </a:ln>
                <a:solidFill>
                  <a:prstClr val="black"/>
                </a:solidFill>
                <a:effectLst/>
                <a:uLnTx/>
                <a:uFillTx/>
                <a:latin typeface="Arial"/>
                <a:ea typeface="微软雅黑"/>
                <a:cs typeface="+mn-cs"/>
              </a:rPr>
              <a:t>＜</a:t>
            </a:r>
            <a:r>
              <a:rPr kumimoji="0" lang="en-US" altLang="zh-CN" sz="1600" b="0" i="0" u="none" strike="noStrike" kern="1200" cap="none" spc="0" normalizeH="0" baseline="0" noProof="0" dirty="0">
                <a:ln>
                  <a:noFill/>
                </a:ln>
                <a:solidFill>
                  <a:prstClr val="black"/>
                </a:solidFill>
                <a:effectLst/>
                <a:uLnTx/>
                <a:uFillTx/>
                <a:latin typeface="Arial"/>
                <a:ea typeface="微软雅黑"/>
                <a:cs typeface="+mn-cs"/>
              </a:rPr>
              <a:t>1 vs </a:t>
            </a:r>
            <a:r>
              <a:rPr kumimoji="0" lang="zh-CN" altLang="en-US" sz="1600" b="0" i="0" u="none" strike="noStrike" kern="1200" cap="none" spc="0" normalizeH="0" baseline="0" noProof="0" dirty="0">
                <a:ln>
                  <a:noFill/>
                </a:ln>
                <a:solidFill>
                  <a:prstClr val="black"/>
                </a:solidFill>
                <a:effectLst/>
                <a:uLnTx/>
                <a:uFillTx/>
                <a:latin typeface="Arial"/>
                <a:ea typeface="微软雅黑"/>
                <a:cs typeface="+mn-cs"/>
              </a:rPr>
              <a:t>≥</a:t>
            </a:r>
            <a:r>
              <a:rPr kumimoji="0" lang="en-US" altLang="zh-CN" sz="1600" b="0" i="0" u="none" strike="noStrike" kern="1200" cap="none" spc="0" normalizeH="0" baseline="0" noProof="0" dirty="0">
                <a:ln>
                  <a:noFill/>
                </a:ln>
                <a:solidFill>
                  <a:prstClr val="black"/>
                </a:solidFill>
                <a:effectLst/>
                <a:uLnTx/>
                <a:uFillTx/>
                <a:latin typeface="Arial"/>
                <a:ea typeface="微软雅黑"/>
                <a:cs typeface="+mn-cs"/>
              </a:rPr>
              <a:t>1)</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black"/>
                </a:solidFill>
                <a:effectLst/>
                <a:uLnTx/>
                <a:uFillTx/>
                <a:latin typeface="Arial"/>
                <a:ea typeface="微软雅黑"/>
                <a:cs typeface="+mn-cs"/>
              </a:rPr>
              <a:t>化疗的选择</a:t>
            </a:r>
            <a:r>
              <a:rPr kumimoji="0" lang="en-US" altLang="zh-CN" sz="1600" b="0" i="0" u="none" strike="noStrike" kern="1200" cap="none" spc="0" normalizeH="0" baseline="30000" noProof="0" dirty="0">
                <a:ln>
                  <a:noFill/>
                </a:ln>
                <a:solidFill>
                  <a:prstClr val="black"/>
                </a:solidFill>
                <a:effectLst/>
                <a:uLnTx/>
                <a:uFillTx/>
                <a:latin typeface="Arial"/>
                <a:ea typeface="微软雅黑"/>
                <a:cs typeface="+mn-cs"/>
              </a:rPr>
              <a:t>a</a:t>
            </a:r>
            <a:r>
              <a:rPr kumimoji="0" lang="zh-CN" altLang="en-US" sz="1600" b="0" i="0" u="none" strike="noStrike" kern="1200" cap="none" spc="0" normalizeH="0" baseline="0" noProof="0" dirty="0">
                <a:ln>
                  <a:noFill/>
                </a:ln>
                <a:solidFill>
                  <a:prstClr val="black"/>
                </a:solidFill>
                <a:effectLst/>
                <a:uLnTx/>
                <a:uFillTx/>
                <a:latin typeface="Arial"/>
                <a:ea typeface="微软雅黑"/>
                <a:cs typeface="+mn-cs"/>
              </a:rPr>
              <a:t>（</a:t>
            </a:r>
            <a:r>
              <a:rPr kumimoji="0" lang="en-US" altLang="zh-CN" sz="1600" b="0" i="0" u="none" strike="noStrike" kern="1200" cap="none" spc="0" normalizeH="0" baseline="0" noProof="0" dirty="0">
                <a:ln>
                  <a:noFill/>
                </a:ln>
                <a:solidFill>
                  <a:prstClr val="black"/>
                </a:solidFill>
                <a:effectLst/>
                <a:uLnTx/>
                <a:uFillTx/>
                <a:latin typeface="Arial"/>
                <a:ea typeface="微软雅黑"/>
                <a:cs typeface="+mn-cs"/>
              </a:rPr>
              <a:t>FP vs CAPOX</a:t>
            </a:r>
            <a:r>
              <a:rPr kumimoji="0" lang="zh-CN" altLang="en-US" sz="1600" b="0" i="0" u="none" strike="noStrike" kern="1200" cap="none" spc="0" normalizeH="0" baseline="0" noProof="0" dirty="0">
                <a:ln>
                  <a:noFill/>
                </a:ln>
                <a:solidFill>
                  <a:prstClr val="black"/>
                </a:solidFill>
                <a:effectLst/>
                <a:uLnTx/>
                <a:uFillTx/>
                <a:latin typeface="Arial"/>
                <a:ea typeface="微软雅黑"/>
                <a:cs typeface="+mn-cs"/>
              </a:rPr>
              <a:t>）</a:t>
            </a:r>
          </a:p>
        </p:txBody>
      </p:sp>
      <p:sp>
        <p:nvSpPr>
          <p:cNvPr id="9" name="文本框 8">
            <a:extLst>
              <a:ext uri="{FF2B5EF4-FFF2-40B4-BE49-F238E27FC236}">
                <a16:creationId xmlns:a16="http://schemas.microsoft.com/office/drawing/2014/main" id="{A69D3DB6-EC77-F660-F8B9-1E33181E4216}"/>
              </a:ext>
            </a:extLst>
          </p:cNvPr>
          <p:cNvSpPr txBox="1"/>
          <p:nvPr/>
        </p:nvSpPr>
        <p:spPr>
          <a:xfrm>
            <a:off x="4938398" y="3981344"/>
            <a:ext cx="310855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black"/>
                </a:solidFill>
                <a:effectLst/>
                <a:uLnTx/>
                <a:uFillTx/>
                <a:latin typeface="Arial"/>
                <a:ea typeface="微软雅黑"/>
                <a:cs typeface="+mn-cs"/>
              </a:rPr>
              <a:t>主要研究终点：</a:t>
            </a:r>
            <a:r>
              <a:rPr kumimoji="0" lang="en-US" altLang="zh-CN" sz="1600" b="0" i="0" u="none" strike="noStrike" kern="1200" cap="none" spc="0" normalizeH="0" baseline="0" noProof="0" dirty="0">
                <a:ln>
                  <a:noFill/>
                </a:ln>
                <a:solidFill>
                  <a:prstClr val="black"/>
                </a:solidFill>
                <a:effectLst/>
                <a:uLnTx/>
                <a:uFillTx/>
                <a:latin typeface="Arial"/>
                <a:ea typeface="微软雅黑"/>
                <a:cs typeface="+mn-cs"/>
              </a:rPr>
              <a:t>OS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black"/>
                </a:solidFill>
                <a:effectLst/>
                <a:uLnTx/>
                <a:uFillTx/>
                <a:latin typeface="Arial"/>
                <a:ea typeface="微软雅黑"/>
                <a:cs typeface="+mn-cs"/>
              </a:rPr>
              <a:t>次要研究终点：</a:t>
            </a:r>
            <a:r>
              <a:rPr kumimoji="0" lang="en-US" altLang="zh-CN" sz="1600" b="0" i="0" u="none" strike="noStrike" kern="1200" cap="none" spc="0" normalizeH="0" baseline="0" noProof="0" dirty="0" err="1">
                <a:ln>
                  <a:noFill/>
                </a:ln>
                <a:solidFill>
                  <a:prstClr val="black"/>
                </a:solidFill>
                <a:effectLst/>
                <a:uLnTx/>
                <a:uFillTx/>
                <a:latin typeface="Arial"/>
                <a:ea typeface="微软雅黑"/>
                <a:cs typeface="+mn-cs"/>
              </a:rPr>
              <a:t>PFS</a:t>
            </a:r>
            <a:r>
              <a:rPr kumimoji="0" lang="en-US" altLang="zh-CN" sz="1600" b="0" i="0" u="none" strike="noStrike" kern="1200" cap="none" spc="0" normalizeH="0" baseline="30000" noProof="0" dirty="0" err="1">
                <a:ln>
                  <a:noFill/>
                </a:ln>
                <a:solidFill>
                  <a:prstClr val="black"/>
                </a:solidFill>
                <a:effectLst/>
                <a:uLnTx/>
                <a:uFillTx/>
                <a:latin typeface="Arial"/>
                <a:ea typeface="微软雅黑"/>
                <a:cs typeface="+mn-cs"/>
              </a:rPr>
              <a:t>b</a:t>
            </a:r>
            <a:r>
              <a:rPr kumimoji="0" lang="zh-CN" altLang="en-US" sz="1600" b="0" i="0" u="none" strike="noStrike" kern="1200" cap="none" spc="0" normalizeH="0" baseline="0" noProof="0" dirty="0">
                <a:ln>
                  <a:noFill/>
                </a:ln>
                <a:solidFill>
                  <a:prstClr val="black"/>
                </a:solidFill>
                <a:effectLst/>
                <a:uLnTx/>
                <a:uFillTx/>
                <a:latin typeface="Arial"/>
                <a:ea typeface="微软雅黑"/>
                <a:cs typeface="+mn-cs"/>
              </a:rPr>
              <a:t>，</a:t>
            </a:r>
            <a:r>
              <a:rPr kumimoji="0" lang="en-US" altLang="zh-CN" sz="1600" b="0" i="0" u="none" strike="noStrike" kern="1200" cap="none" spc="0" normalizeH="0" baseline="0" noProof="0" dirty="0" err="1">
                <a:ln>
                  <a:noFill/>
                </a:ln>
                <a:solidFill>
                  <a:prstClr val="black"/>
                </a:solidFill>
                <a:effectLst/>
                <a:uLnTx/>
                <a:uFillTx/>
                <a:latin typeface="Arial"/>
                <a:ea typeface="微软雅黑"/>
                <a:cs typeface="+mn-cs"/>
              </a:rPr>
              <a:t>ORR</a:t>
            </a:r>
            <a:r>
              <a:rPr kumimoji="0" lang="en-US" altLang="zh-CN" sz="1600" b="0" i="0" u="none" strike="noStrike" kern="1200" cap="none" spc="0" normalizeH="0" baseline="30000" noProof="0" dirty="0" err="1">
                <a:ln>
                  <a:noFill/>
                </a:ln>
                <a:solidFill>
                  <a:prstClr val="black"/>
                </a:solidFill>
                <a:effectLst/>
                <a:uLnTx/>
                <a:uFillTx/>
                <a:latin typeface="Arial"/>
                <a:ea typeface="微软雅黑"/>
                <a:cs typeface="+mn-cs"/>
              </a:rPr>
              <a:t>b</a:t>
            </a:r>
            <a:r>
              <a:rPr kumimoji="0" lang="zh-CN" altLang="en-US" sz="1600" b="0" i="0" u="none" strike="noStrike" kern="1200" cap="none" spc="0" normalizeH="0" baseline="0" noProof="0" dirty="0">
                <a:ln>
                  <a:noFill/>
                </a:ln>
                <a:solidFill>
                  <a:prstClr val="black"/>
                </a:solidFill>
                <a:effectLst/>
                <a:uLnTx/>
                <a:uFillTx/>
                <a:latin typeface="Arial"/>
                <a:ea typeface="微软雅黑"/>
                <a:cs typeface="+mn-cs"/>
              </a:rPr>
              <a:t>，</a:t>
            </a:r>
            <a:r>
              <a:rPr kumimoji="0" lang="en-US" altLang="zh-CN" sz="1600" b="0" i="0" u="none" strike="noStrike" kern="1200" cap="none" spc="0" normalizeH="0" baseline="0" noProof="0" dirty="0" err="1">
                <a:ln>
                  <a:noFill/>
                </a:ln>
                <a:solidFill>
                  <a:prstClr val="black"/>
                </a:solidFill>
                <a:effectLst/>
                <a:uLnTx/>
                <a:uFillTx/>
                <a:latin typeface="Arial"/>
                <a:ea typeface="微软雅黑"/>
                <a:cs typeface="+mn-cs"/>
              </a:rPr>
              <a:t>DOR</a:t>
            </a:r>
            <a:r>
              <a:rPr kumimoji="0" lang="en-US" altLang="zh-CN" sz="1600" b="0" i="0" u="none" strike="noStrike" kern="1200" cap="none" spc="0" normalizeH="0" baseline="30000" noProof="0" dirty="0" err="1">
                <a:ln>
                  <a:noFill/>
                </a:ln>
                <a:solidFill>
                  <a:prstClr val="black"/>
                </a:solidFill>
                <a:effectLst/>
                <a:uLnTx/>
                <a:uFillTx/>
                <a:latin typeface="Arial"/>
                <a:ea typeface="微软雅黑"/>
                <a:cs typeface="+mn-cs"/>
              </a:rPr>
              <a:t>b</a:t>
            </a:r>
            <a:r>
              <a:rPr kumimoji="0" lang="zh-CN" altLang="en-US" sz="1600" b="0" i="0" u="none" strike="noStrike" kern="1200" cap="none" spc="0" normalizeH="0" baseline="0" noProof="0" dirty="0">
                <a:ln>
                  <a:noFill/>
                </a:ln>
                <a:solidFill>
                  <a:prstClr val="black"/>
                </a:solidFill>
                <a:effectLst/>
                <a:uLnTx/>
                <a:uFillTx/>
                <a:latin typeface="Arial"/>
                <a:ea typeface="微软雅黑"/>
                <a:cs typeface="+mn-cs"/>
              </a:rPr>
              <a:t>和安全性</a:t>
            </a:r>
          </a:p>
        </p:txBody>
      </p:sp>
      <p:sp>
        <p:nvSpPr>
          <p:cNvPr id="10" name="文本框 9">
            <a:extLst>
              <a:ext uri="{FF2B5EF4-FFF2-40B4-BE49-F238E27FC236}">
                <a16:creationId xmlns:a16="http://schemas.microsoft.com/office/drawing/2014/main" id="{91DFBAC0-EAA1-DAEE-0C80-6E907AB7E020}"/>
              </a:ext>
            </a:extLst>
          </p:cNvPr>
          <p:cNvSpPr txBox="1"/>
          <p:nvPr/>
        </p:nvSpPr>
        <p:spPr>
          <a:xfrm>
            <a:off x="8648887" y="3974567"/>
            <a:ext cx="290492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prstClr val="black"/>
                </a:solidFill>
                <a:effectLst/>
                <a:uLnTx/>
                <a:uFillTx/>
                <a:latin typeface="Arial"/>
                <a:ea typeface="微软雅黑"/>
                <a:cs typeface="+mn-cs"/>
              </a:rPr>
              <a:t>α</a:t>
            </a:r>
            <a:r>
              <a:rPr kumimoji="0" lang="zh-CN" altLang="en-US" sz="1600" b="1" i="0" u="none" strike="noStrike" kern="1200" cap="none" spc="0" normalizeH="0" baseline="0" noProof="0" dirty="0">
                <a:ln>
                  <a:noFill/>
                </a:ln>
                <a:solidFill>
                  <a:prstClr val="black"/>
                </a:solidFill>
                <a:effectLst/>
                <a:uLnTx/>
                <a:uFillTx/>
                <a:latin typeface="Arial"/>
                <a:ea typeface="微软雅黑"/>
                <a:cs typeface="+mn-cs"/>
              </a:rPr>
              <a:t>对照分析</a:t>
            </a:r>
            <a:r>
              <a:rPr kumimoji="0" lang="zh-CN" altLang="en-US" sz="1600" b="0" i="0" u="none" strike="noStrike" kern="1200" cap="none" spc="0" normalizeH="0" baseline="0" noProof="0" dirty="0">
                <a:ln>
                  <a:noFill/>
                </a:ln>
                <a:solidFill>
                  <a:prstClr val="black"/>
                </a:solidFill>
                <a:effectLst/>
                <a:uLnTx/>
                <a:uFillTx/>
                <a:latin typeface="Arial"/>
                <a:ea typeface="微软雅黑"/>
                <a:cs typeface="+mn-cs"/>
              </a:rPr>
              <a:t>：在总体人群、</a:t>
            </a:r>
            <a:r>
              <a:rPr kumimoji="0" lang="en-US" altLang="zh-CN" sz="1600" b="0" i="0" u="none" strike="noStrike" kern="1200" cap="none" spc="0" normalizeH="0" baseline="0" noProof="0" dirty="0">
                <a:ln>
                  <a:noFill/>
                </a:ln>
                <a:solidFill>
                  <a:prstClr val="black"/>
                </a:solidFill>
                <a:effectLst/>
                <a:uLnTx/>
                <a:uFillTx/>
                <a:latin typeface="Arial"/>
                <a:ea typeface="微软雅黑"/>
                <a:cs typeface="+mn-cs"/>
              </a:rPr>
              <a:t>PD-L1 CPS</a:t>
            </a:r>
            <a:r>
              <a:rPr kumimoji="0" lang="zh-CN" altLang="en-US" sz="1600" b="0" i="0" u="none" strike="noStrike" kern="1200" cap="none" spc="0" normalizeH="0" baseline="0" noProof="0" dirty="0">
                <a:ln>
                  <a:noFill/>
                </a:ln>
                <a:solidFill>
                  <a:prstClr val="black"/>
                </a:solidFill>
                <a:effectLst/>
                <a:uLnTx/>
                <a:uFillTx/>
                <a:latin typeface="Arial"/>
                <a:ea typeface="微软雅黑"/>
                <a:cs typeface="+mn-cs"/>
              </a:rPr>
              <a:t> ≥</a:t>
            </a:r>
            <a:r>
              <a:rPr kumimoji="0" lang="en-US" altLang="zh-CN" sz="1600" b="0" i="0" u="none" strike="noStrike" kern="1200" cap="none" spc="0" normalizeH="0" baseline="0" noProof="0" dirty="0">
                <a:ln>
                  <a:noFill/>
                </a:ln>
                <a:solidFill>
                  <a:prstClr val="black"/>
                </a:solidFill>
                <a:effectLst/>
                <a:uLnTx/>
                <a:uFillTx/>
                <a:latin typeface="Arial"/>
                <a:ea typeface="微软雅黑"/>
                <a:cs typeface="+mn-cs"/>
              </a:rPr>
              <a:t>1</a:t>
            </a:r>
            <a:r>
              <a:rPr kumimoji="0" lang="zh-CN" altLang="en-US" sz="1600" b="0" i="0" u="none" strike="noStrike" kern="1200" cap="none" spc="0" normalizeH="0" baseline="0" noProof="0" dirty="0">
                <a:ln>
                  <a:noFill/>
                </a:ln>
                <a:solidFill>
                  <a:prstClr val="black"/>
                </a:solidFill>
                <a:effectLst/>
                <a:uLnTx/>
                <a:uFillTx/>
                <a:latin typeface="Arial"/>
                <a:ea typeface="微软雅黑"/>
                <a:cs typeface="+mn-cs"/>
              </a:rPr>
              <a:t>和</a:t>
            </a:r>
            <a:r>
              <a:rPr kumimoji="0" lang="en-US" altLang="zh-CN" sz="1600" b="0" i="0" u="none" strike="noStrike" kern="1200" cap="none" spc="0" normalizeH="0" baseline="0" noProof="0" dirty="0">
                <a:ln>
                  <a:noFill/>
                </a:ln>
                <a:solidFill>
                  <a:prstClr val="black"/>
                </a:solidFill>
                <a:effectLst/>
                <a:uLnTx/>
                <a:uFillTx/>
                <a:latin typeface="Arial"/>
                <a:ea typeface="微软雅黑"/>
                <a:cs typeface="+mn-cs"/>
              </a:rPr>
              <a:t>PD-L1 CPS</a:t>
            </a:r>
            <a:r>
              <a:rPr kumimoji="0" lang="zh-CN" altLang="en-US" sz="1600" b="0" i="0" u="none" strike="noStrike" kern="1200" cap="none" spc="0" normalizeH="0" baseline="0" noProof="0" dirty="0">
                <a:ln>
                  <a:noFill/>
                </a:ln>
                <a:solidFill>
                  <a:prstClr val="black"/>
                </a:solidFill>
                <a:effectLst/>
                <a:uLnTx/>
                <a:uFillTx/>
                <a:latin typeface="Arial"/>
                <a:ea typeface="微软雅黑"/>
                <a:cs typeface="+mn-cs"/>
              </a:rPr>
              <a:t> ≥</a:t>
            </a:r>
            <a:r>
              <a:rPr kumimoji="0" lang="en-US" altLang="zh-CN" sz="1600" b="0" i="0" u="none" strike="noStrike" kern="1200" cap="none" spc="0" normalizeH="0" baseline="0" noProof="0" dirty="0">
                <a:ln>
                  <a:noFill/>
                </a:ln>
                <a:solidFill>
                  <a:prstClr val="black"/>
                </a:solidFill>
                <a:effectLst/>
                <a:uLnTx/>
                <a:uFillTx/>
                <a:latin typeface="Arial"/>
                <a:ea typeface="微软雅黑"/>
                <a:cs typeface="+mn-cs"/>
              </a:rPr>
              <a:t>10</a:t>
            </a:r>
            <a:r>
              <a:rPr kumimoji="0" lang="zh-CN" altLang="en-US" sz="1600" b="0" i="0" u="none" strike="noStrike" kern="1200" cap="none" spc="0" normalizeH="0" baseline="0" noProof="0" dirty="0">
                <a:ln>
                  <a:noFill/>
                </a:ln>
                <a:solidFill>
                  <a:prstClr val="black"/>
                </a:solidFill>
                <a:effectLst/>
                <a:uLnTx/>
                <a:uFillTx/>
                <a:latin typeface="Arial"/>
                <a:ea typeface="微软雅黑"/>
                <a:cs typeface="+mn-cs"/>
              </a:rPr>
              <a:t>人群中的</a:t>
            </a:r>
            <a:r>
              <a:rPr kumimoji="0" lang="en-US" altLang="zh-CN" sz="1600" b="0" i="0" u="none" strike="noStrike" kern="1200" cap="none" spc="0" normalizeH="0" baseline="0" noProof="0" dirty="0">
                <a:ln>
                  <a:noFill/>
                </a:ln>
                <a:solidFill>
                  <a:prstClr val="black"/>
                </a:solidFill>
                <a:effectLst/>
                <a:uLnTx/>
                <a:uFillTx/>
                <a:latin typeface="Arial"/>
                <a:ea typeface="微软雅黑"/>
                <a:cs typeface="+mn-cs"/>
              </a:rPr>
              <a:t>OS</a:t>
            </a:r>
            <a:r>
              <a:rPr kumimoji="0" lang="zh-CN" altLang="en-US" sz="1600" b="0" i="0" u="none" strike="noStrike" kern="1200" cap="none" spc="0" normalizeH="0" baseline="0" noProof="0" dirty="0">
                <a:ln>
                  <a:noFill/>
                </a:ln>
                <a:solidFill>
                  <a:prstClr val="black"/>
                </a:solidFill>
                <a:effectLst/>
                <a:uLnTx/>
                <a:uFillTx/>
                <a:latin typeface="Arial"/>
                <a:ea typeface="微软雅黑"/>
                <a:cs typeface="+mn-cs"/>
              </a:rPr>
              <a:t>，</a:t>
            </a:r>
            <a:r>
              <a:rPr kumimoji="0" lang="en-US" altLang="zh-CN" sz="1600" b="0" i="0" u="none" strike="noStrike" kern="1200" cap="none" spc="0" normalizeH="0" baseline="0" noProof="0" dirty="0">
                <a:ln>
                  <a:noFill/>
                </a:ln>
                <a:solidFill>
                  <a:prstClr val="black"/>
                </a:solidFill>
                <a:effectLst/>
                <a:uLnTx/>
                <a:uFillTx/>
                <a:latin typeface="Arial"/>
                <a:ea typeface="微软雅黑"/>
                <a:cs typeface="+mn-cs"/>
              </a:rPr>
              <a:t>PFS</a:t>
            </a:r>
            <a:r>
              <a:rPr kumimoji="0" lang="zh-CN" altLang="en-US" sz="1600" b="0" i="0" u="none" strike="noStrike" kern="1200" cap="none" spc="0" normalizeH="0" baseline="0" noProof="0" dirty="0">
                <a:ln>
                  <a:noFill/>
                </a:ln>
                <a:solidFill>
                  <a:prstClr val="black"/>
                </a:solidFill>
                <a:effectLst/>
                <a:uLnTx/>
                <a:uFillTx/>
                <a:latin typeface="Arial"/>
                <a:ea typeface="微软雅黑"/>
                <a:cs typeface="+mn-cs"/>
              </a:rPr>
              <a:t>和</a:t>
            </a:r>
            <a:r>
              <a:rPr kumimoji="0" lang="en-US" altLang="zh-CN" sz="1600" b="0" i="0" u="none" strike="noStrike" kern="1200" cap="none" spc="0" normalizeH="0" baseline="0" noProof="0" dirty="0">
                <a:ln>
                  <a:noFill/>
                </a:ln>
                <a:solidFill>
                  <a:prstClr val="black"/>
                </a:solidFill>
                <a:effectLst/>
                <a:uLnTx/>
                <a:uFillTx/>
                <a:latin typeface="Arial"/>
                <a:ea typeface="微软雅黑"/>
                <a:cs typeface="+mn-cs"/>
              </a:rPr>
              <a:t>ORR</a:t>
            </a:r>
            <a:endParaRPr kumimoji="0" lang="zh-CN" altLang="en-US" sz="16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11" name="文本框 10">
            <a:extLst>
              <a:ext uri="{FF2B5EF4-FFF2-40B4-BE49-F238E27FC236}">
                <a16:creationId xmlns:a16="http://schemas.microsoft.com/office/drawing/2014/main" id="{BD000F85-D4E8-C966-08FC-EB3D51AB05B0}"/>
              </a:ext>
            </a:extLst>
          </p:cNvPr>
          <p:cNvSpPr txBox="1"/>
          <p:nvPr/>
        </p:nvSpPr>
        <p:spPr>
          <a:xfrm>
            <a:off x="91472" y="6254121"/>
            <a:ext cx="9965808"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a FP:5-</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cs"/>
              </a:rPr>
              <a:t>氟尿嘧啶 </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800 mg/m2/</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cs"/>
              </a:rPr>
              <a:t>天 </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IV </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cs"/>
              </a:rPr>
              <a:t>连续用药 </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d1-5 Q3W + </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cs"/>
              </a:rPr>
              <a:t>顺铂 </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80 mg/m2</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cs"/>
              </a:rPr>
              <a:t> </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IV</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cs"/>
              </a:rPr>
              <a:t> </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Q3W</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cs"/>
              </a:rPr>
              <a:t>。</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CAPOX</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cs"/>
              </a:rPr>
              <a:t>：卡陪他滨 </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1000mg/m2 </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cs"/>
              </a:rPr>
              <a:t>口服 每天两次 </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d1-14 Q3W + </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cs"/>
              </a:rPr>
              <a:t>奥沙利铂 </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130mg/m2 IV Q3W</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cs"/>
              </a:rPr>
              <a:t>。根据当地国家指南，顺铂和奥沙利铂将被限制为</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6</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cs"/>
              </a:rPr>
              <a:t>个周期</a:t>
            </a:r>
            <a:endParaRPr kumimoji="0" lang="en-US" altLang="zh-CN" sz="1000" b="0" i="0" u="none" strike="noStrike" kern="1200" cap="none" spc="0" normalizeH="0" baseline="0" noProof="0" dirty="0">
              <a:ln>
                <a:noFill/>
              </a:ln>
              <a:solidFill>
                <a:prstClr val="black"/>
              </a:solidFill>
              <a:effectLst/>
              <a:uLnTx/>
              <a:uFillTx/>
              <a:latin typeface="Arial"/>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b </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cs"/>
              </a:rPr>
              <a:t>根据</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RECIST v1.1</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cs"/>
              </a:rPr>
              <a:t>通过盲法独立中心评估</a:t>
            </a:r>
            <a:endParaRPr kumimoji="0" lang="en-US" altLang="zh-CN" sz="1000" b="0" i="0" u="none" strike="noStrike" kern="1200" cap="none" spc="0" normalizeH="0" baseline="0" noProof="0" dirty="0">
              <a:ln>
                <a:noFill/>
              </a:ln>
              <a:solidFill>
                <a:prstClr val="black"/>
              </a:solidFill>
              <a:effectLst/>
              <a:uLnTx/>
              <a:uFillTx/>
              <a:latin typeface="Arial"/>
              <a:ea typeface="微软雅黑"/>
              <a:cs typeface="+mn-cs"/>
            </a:endParaRPr>
          </a:p>
        </p:txBody>
      </p:sp>
      <p:cxnSp>
        <p:nvCxnSpPr>
          <p:cNvPr id="15" name="连接符: 肘形 14">
            <a:extLst>
              <a:ext uri="{FF2B5EF4-FFF2-40B4-BE49-F238E27FC236}">
                <a16:creationId xmlns:a16="http://schemas.microsoft.com/office/drawing/2014/main" id="{31D79E6C-6052-66DB-1A13-3D556AE02C70}"/>
              </a:ext>
            </a:extLst>
          </p:cNvPr>
          <p:cNvCxnSpPr>
            <a:stCxn id="4" idx="3"/>
            <a:endCxn id="7" idx="1"/>
          </p:cNvCxnSpPr>
          <p:nvPr/>
        </p:nvCxnSpPr>
        <p:spPr>
          <a:xfrm>
            <a:off x="4777277" y="2310180"/>
            <a:ext cx="2009577" cy="669474"/>
          </a:xfrm>
          <a:prstGeom prst="bentConnector3">
            <a:avLst/>
          </a:prstGeom>
          <a:ln>
            <a:tailEnd type="triangle"/>
          </a:ln>
        </p:spPr>
        <p:style>
          <a:lnRef idx="3">
            <a:schemeClr val="dk1"/>
          </a:lnRef>
          <a:fillRef idx="0">
            <a:schemeClr val="dk1"/>
          </a:fillRef>
          <a:effectRef idx="2">
            <a:schemeClr val="dk1"/>
          </a:effectRef>
          <a:fontRef idx="minor">
            <a:schemeClr val="tx1"/>
          </a:fontRef>
        </p:style>
      </p:cxnSp>
      <p:cxnSp>
        <p:nvCxnSpPr>
          <p:cNvPr id="17" name="连接符: 肘形 16">
            <a:extLst>
              <a:ext uri="{FF2B5EF4-FFF2-40B4-BE49-F238E27FC236}">
                <a16:creationId xmlns:a16="http://schemas.microsoft.com/office/drawing/2014/main" id="{88AEF816-B2F7-A004-30FA-98C3555D29D3}"/>
              </a:ext>
            </a:extLst>
          </p:cNvPr>
          <p:cNvCxnSpPr>
            <a:stCxn id="4" idx="3"/>
            <a:endCxn id="6" idx="1"/>
          </p:cNvCxnSpPr>
          <p:nvPr/>
        </p:nvCxnSpPr>
        <p:spPr>
          <a:xfrm flipV="1">
            <a:off x="4777277" y="1520670"/>
            <a:ext cx="2009576" cy="789510"/>
          </a:xfrm>
          <a:prstGeom prst="bentConnector3">
            <a:avLst/>
          </a:prstGeom>
          <a:ln>
            <a:tailEnd type="triangle"/>
          </a:ln>
        </p:spPr>
        <p:style>
          <a:lnRef idx="3">
            <a:schemeClr val="dk1"/>
          </a:lnRef>
          <a:fillRef idx="0">
            <a:schemeClr val="dk1"/>
          </a:fillRef>
          <a:effectRef idx="2">
            <a:schemeClr val="dk1"/>
          </a:effectRef>
          <a:fontRef idx="minor">
            <a:schemeClr val="tx1"/>
          </a:fontRef>
        </p:style>
      </p:cxnSp>
      <p:sp>
        <p:nvSpPr>
          <p:cNvPr id="3" name="椭圆 2">
            <a:extLst>
              <a:ext uri="{FF2B5EF4-FFF2-40B4-BE49-F238E27FC236}">
                <a16:creationId xmlns:a16="http://schemas.microsoft.com/office/drawing/2014/main" id="{A4565859-8FA6-41B8-8F53-4E5B7FF0CD02}"/>
              </a:ext>
            </a:extLst>
          </p:cNvPr>
          <p:cNvSpPr/>
          <p:nvPr/>
        </p:nvSpPr>
        <p:spPr>
          <a:xfrm>
            <a:off x="5309425" y="1896705"/>
            <a:ext cx="945281" cy="826950"/>
          </a:xfrm>
          <a:prstGeom prst="ellipse">
            <a:avLst/>
          </a:prstGeom>
          <a:solidFill>
            <a:srgbClr val="3F4B7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1:1</a:t>
            </a:r>
            <a:endParaRPr kumimoji="0" lang="zh-CN" altLang="en-US" sz="1800" b="0" i="0" u="none" strike="noStrike" kern="1200" cap="none" spc="0" normalizeH="0" baseline="0" noProof="0" dirty="0">
              <a:ln>
                <a:noFill/>
              </a:ln>
              <a:solidFill>
                <a:prstClr val="white"/>
              </a:solidFill>
              <a:effectLst/>
              <a:uLnTx/>
              <a:uFillTx/>
              <a:latin typeface="Arial"/>
              <a:ea typeface="微软雅黑"/>
              <a:cs typeface="+mn-cs"/>
            </a:endParaRPr>
          </a:p>
        </p:txBody>
      </p:sp>
      <p:cxnSp>
        <p:nvCxnSpPr>
          <p:cNvPr id="19" name="直接连接符 18">
            <a:extLst>
              <a:ext uri="{FF2B5EF4-FFF2-40B4-BE49-F238E27FC236}">
                <a16:creationId xmlns:a16="http://schemas.microsoft.com/office/drawing/2014/main" id="{F3BC1EB7-AF90-6BD3-F152-0456223C7271}"/>
              </a:ext>
            </a:extLst>
          </p:cNvPr>
          <p:cNvCxnSpPr/>
          <p:nvPr/>
        </p:nvCxnSpPr>
        <p:spPr>
          <a:xfrm>
            <a:off x="91472" y="3838474"/>
            <a:ext cx="12100528" cy="0"/>
          </a:xfrm>
          <a:prstGeom prst="line">
            <a:avLst/>
          </a:prstGeom>
        </p:spPr>
        <p:style>
          <a:lnRef idx="3">
            <a:schemeClr val="dk1"/>
          </a:lnRef>
          <a:fillRef idx="0">
            <a:schemeClr val="dk1"/>
          </a:fillRef>
          <a:effectRef idx="2">
            <a:schemeClr val="dk1"/>
          </a:effectRef>
          <a:fontRef idx="minor">
            <a:schemeClr val="tx1"/>
          </a:fontRef>
        </p:style>
      </p:cxnSp>
      <p:cxnSp>
        <p:nvCxnSpPr>
          <p:cNvPr id="21" name="直接连接符 20">
            <a:extLst>
              <a:ext uri="{FF2B5EF4-FFF2-40B4-BE49-F238E27FC236}">
                <a16:creationId xmlns:a16="http://schemas.microsoft.com/office/drawing/2014/main" id="{CB4DF285-F2CD-B85D-D76C-DC9469F28435}"/>
              </a:ext>
            </a:extLst>
          </p:cNvPr>
          <p:cNvCxnSpPr/>
          <p:nvPr/>
        </p:nvCxnSpPr>
        <p:spPr>
          <a:xfrm>
            <a:off x="4777277" y="3844887"/>
            <a:ext cx="0" cy="1784732"/>
          </a:xfrm>
          <a:prstGeom prst="line">
            <a:avLst/>
          </a:prstGeom>
        </p:spPr>
        <p:style>
          <a:lnRef idx="3">
            <a:schemeClr val="dk1"/>
          </a:lnRef>
          <a:fillRef idx="0">
            <a:schemeClr val="dk1"/>
          </a:fillRef>
          <a:effectRef idx="2">
            <a:schemeClr val="dk1"/>
          </a:effectRef>
          <a:fontRef idx="minor">
            <a:schemeClr val="tx1"/>
          </a:fontRef>
        </p:style>
      </p:cxnSp>
      <p:cxnSp>
        <p:nvCxnSpPr>
          <p:cNvPr id="22" name="直接连接符 21">
            <a:extLst>
              <a:ext uri="{FF2B5EF4-FFF2-40B4-BE49-F238E27FC236}">
                <a16:creationId xmlns:a16="http://schemas.microsoft.com/office/drawing/2014/main" id="{AB13C1C6-C2EF-C1B0-5AC6-FE5E2E672AC2}"/>
              </a:ext>
            </a:extLst>
          </p:cNvPr>
          <p:cNvCxnSpPr/>
          <p:nvPr/>
        </p:nvCxnSpPr>
        <p:spPr>
          <a:xfrm>
            <a:off x="8483782" y="3844887"/>
            <a:ext cx="0" cy="1784732"/>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8093750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832F748B-7A1B-FC37-7D2B-15530DEE5A51}"/>
              </a:ext>
            </a:extLst>
          </p:cNvPr>
          <p:cNvSpPr>
            <a:spLocks noGrp="1"/>
          </p:cNvSpPr>
          <p:nvPr>
            <p:ph type="body" sz="quarter" idx="10"/>
          </p:nvPr>
        </p:nvSpPr>
        <p:spPr/>
        <p:txBody>
          <a:bodyPr/>
          <a:lstStyle/>
          <a:p>
            <a:r>
              <a:rPr lang="zh-CN" altLang="en-US" dirty="0"/>
              <a:t>统计学考量</a:t>
            </a:r>
          </a:p>
        </p:txBody>
      </p:sp>
      <p:sp>
        <p:nvSpPr>
          <p:cNvPr id="4" name="文本占位符 3">
            <a:extLst>
              <a:ext uri="{FF2B5EF4-FFF2-40B4-BE49-F238E27FC236}">
                <a16:creationId xmlns:a16="http://schemas.microsoft.com/office/drawing/2014/main" id="{5C3CDCB0-BD9A-DBB4-097C-C1C8B75B9D5E}"/>
              </a:ext>
            </a:extLst>
          </p:cNvPr>
          <p:cNvSpPr>
            <a:spLocks noGrp="1"/>
          </p:cNvSpPr>
          <p:nvPr>
            <p:ph type="body" sz="quarter" idx="12"/>
          </p:nvPr>
        </p:nvSpPr>
        <p:spPr/>
        <p:txBody>
          <a:bodyPr/>
          <a:lstStyle/>
          <a:p>
            <a:pPr marL="342900" indent="-342900">
              <a:lnSpc>
                <a:spcPct val="150000"/>
              </a:lnSpc>
              <a:buFont typeface="Arial" panose="020B0604020202020204" pitchFamily="34" charset="0"/>
              <a:buChar char="•"/>
            </a:pPr>
            <a:r>
              <a:rPr lang="zh-CN" altLang="en-US" dirty="0"/>
              <a:t>与总体人群的</a:t>
            </a:r>
            <a:r>
              <a:rPr lang="en-US" altLang="zh-CN" dirty="0"/>
              <a:t>OS</a:t>
            </a:r>
            <a:r>
              <a:rPr lang="zh-CN" altLang="en-US" dirty="0"/>
              <a:t>、</a:t>
            </a:r>
            <a:r>
              <a:rPr lang="en-US" altLang="zh-CN" dirty="0"/>
              <a:t>PFS</a:t>
            </a:r>
            <a:r>
              <a:rPr lang="zh-CN" altLang="en-US" dirty="0"/>
              <a:t>和</a:t>
            </a:r>
            <a:r>
              <a:rPr lang="en-US" altLang="zh-CN" dirty="0"/>
              <a:t>ORR</a:t>
            </a:r>
            <a:r>
              <a:rPr lang="zh-CN" altLang="en-US" dirty="0"/>
              <a:t>一同，对</a:t>
            </a:r>
            <a:r>
              <a:rPr lang="en-US" altLang="zh-CN" dirty="0"/>
              <a:t>PD-L1 CPS ≥1</a:t>
            </a:r>
            <a:r>
              <a:rPr lang="zh-CN" altLang="en-US" dirty="0"/>
              <a:t>和</a:t>
            </a:r>
            <a:r>
              <a:rPr lang="en-US" altLang="zh-CN" dirty="0"/>
              <a:t>PD-L1 CPS ≥10</a:t>
            </a:r>
            <a:r>
              <a:rPr lang="zh-CN" altLang="en-US" dirty="0"/>
              <a:t>人群的</a:t>
            </a:r>
            <a:r>
              <a:rPr lang="en-US" altLang="zh-CN" dirty="0"/>
              <a:t>OS</a:t>
            </a:r>
            <a:r>
              <a:rPr lang="zh-CN" altLang="en-US" dirty="0"/>
              <a:t>、</a:t>
            </a:r>
            <a:r>
              <a:rPr lang="en-US" altLang="zh-CN" dirty="0"/>
              <a:t>PFS</a:t>
            </a:r>
            <a:r>
              <a:rPr lang="zh-CN" altLang="en-US" dirty="0"/>
              <a:t>和</a:t>
            </a:r>
            <a:r>
              <a:rPr lang="en-US" altLang="zh-CN" dirty="0"/>
              <a:t>ORR</a:t>
            </a:r>
            <a:r>
              <a:rPr lang="zh-CN" altLang="en-US" dirty="0"/>
              <a:t>进行</a:t>
            </a:r>
            <a:r>
              <a:rPr lang="el-GR" altLang="zh-CN" dirty="0"/>
              <a:t>α</a:t>
            </a:r>
            <a:r>
              <a:rPr lang="zh-CN" altLang="en-US" dirty="0"/>
              <a:t>对照分析</a:t>
            </a:r>
            <a:endParaRPr lang="en-US" altLang="zh-CN" dirty="0"/>
          </a:p>
          <a:p>
            <a:pPr marL="342900" indent="-342900">
              <a:lnSpc>
                <a:spcPct val="150000"/>
              </a:lnSpc>
              <a:buFont typeface="Arial" panose="020B0604020202020204" pitchFamily="34" charset="0"/>
              <a:buChar char="•"/>
            </a:pPr>
            <a:r>
              <a:rPr lang="zh-CN" altLang="en-US" dirty="0"/>
              <a:t>在所有假设、单个期中分析和最终分析中，</a:t>
            </a:r>
            <a:r>
              <a:rPr lang="en-US" altLang="zh-CN" dirty="0"/>
              <a:t>family-wise I</a:t>
            </a:r>
            <a:r>
              <a:rPr lang="zh-CN" altLang="en-US" dirty="0"/>
              <a:t>型错误率被严格控制在单侧</a:t>
            </a:r>
            <a:r>
              <a:rPr lang="en-US" altLang="zh-CN" dirty="0"/>
              <a:t>α=0.025</a:t>
            </a:r>
          </a:p>
          <a:p>
            <a:pPr marL="342900" indent="-342900">
              <a:lnSpc>
                <a:spcPct val="150000"/>
              </a:lnSpc>
              <a:buFont typeface="Arial" panose="020B0604020202020204" pitchFamily="34" charset="0"/>
              <a:buChar char="•"/>
            </a:pPr>
            <a:r>
              <a:rPr lang="zh-CN" altLang="en-US" dirty="0"/>
              <a:t>采用按随机化分层因素分层的对数秩检验比较治疗组之间的 </a:t>
            </a:r>
            <a:r>
              <a:rPr lang="en-US" altLang="zh-CN" dirty="0"/>
              <a:t>OS </a:t>
            </a:r>
            <a:r>
              <a:rPr lang="zh-CN" altLang="en-US" dirty="0"/>
              <a:t>和 </a:t>
            </a:r>
            <a:r>
              <a:rPr lang="en-US" altLang="zh-CN" dirty="0"/>
              <a:t>PFS</a:t>
            </a:r>
            <a:r>
              <a:rPr lang="zh-CN" altLang="en-US" dirty="0"/>
              <a:t>；采用按随机分层因素分层的 </a:t>
            </a:r>
            <a:r>
              <a:rPr lang="en-US" altLang="zh-CN" dirty="0"/>
              <a:t>COX </a:t>
            </a:r>
            <a:r>
              <a:rPr lang="zh-CN" altLang="en-US" dirty="0"/>
              <a:t>回归模型评估治疗疗效</a:t>
            </a:r>
            <a:endParaRPr lang="en-US" altLang="zh-CN" dirty="0"/>
          </a:p>
          <a:p>
            <a:pPr marL="342900" indent="-342900">
              <a:lnSpc>
                <a:spcPct val="150000"/>
              </a:lnSpc>
              <a:buFont typeface="Arial" panose="020B0604020202020204" pitchFamily="34" charset="0"/>
              <a:buChar char="•"/>
            </a:pPr>
            <a:r>
              <a:rPr lang="zh-CN" altLang="en-US" dirty="0"/>
              <a:t>采用按随机化分层因素分层的</a:t>
            </a:r>
            <a:r>
              <a:rPr lang="en-US" altLang="zh-CN" dirty="0"/>
              <a:t>Miettinen</a:t>
            </a:r>
            <a:r>
              <a:rPr lang="zh-CN" altLang="en-US" dirty="0"/>
              <a:t>和</a:t>
            </a:r>
            <a:r>
              <a:rPr lang="en-US" altLang="zh-CN" dirty="0" err="1"/>
              <a:t>Nurminen</a:t>
            </a:r>
            <a:r>
              <a:rPr lang="zh-CN" altLang="en-US" dirty="0"/>
              <a:t>模型比较治疗组之间的</a:t>
            </a:r>
            <a:r>
              <a:rPr lang="en-US" altLang="zh-CN" dirty="0"/>
              <a:t>ORR</a:t>
            </a:r>
          </a:p>
          <a:p>
            <a:pPr marL="342900" indent="-342900">
              <a:lnSpc>
                <a:spcPct val="150000"/>
              </a:lnSpc>
              <a:buFont typeface="Arial" panose="020B0604020202020204" pitchFamily="34" charset="0"/>
              <a:buChar char="•"/>
            </a:pPr>
            <a:r>
              <a:rPr lang="zh-CN" altLang="en-US" dirty="0"/>
              <a:t>所有数据均来自于</a:t>
            </a:r>
            <a:r>
              <a:rPr lang="en-US" altLang="zh-CN" dirty="0"/>
              <a:t>IA</a:t>
            </a:r>
            <a:r>
              <a:rPr lang="zh-CN" altLang="en-US" dirty="0"/>
              <a:t>（数据截止日期：</a:t>
            </a:r>
            <a:r>
              <a:rPr lang="en-US" altLang="zh-CN" dirty="0"/>
              <a:t>2022</a:t>
            </a:r>
            <a:r>
              <a:rPr lang="zh-CN" altLang="en-US" dirty="0"/>
              <a:t>年</a:t>
            </a:r>
            <a:r>
              <a:rPr lang="en-US" altLang="zh-CN" dirty="0"/>
              <a:t>10</a:t>
            </a:r>
            <a:r>
              <a:rPr lang="zh-CN" altLang="en-US" dirty="0"/>
              <a:t>月</a:t>
            </a:r>
            <a:r>
              <a:rPr lang="en-US" altLang="zh-CN" dirty="0"/>
              <a:t>3</a:t>
            </a:r>
            <a:r>
              <a:rPr lang="zh-CN" altLang="en-US" dirty="0"/>
              <a:t>日）</a:t>
            </a:r>
            <a:endParaRPr lang="en-US" altLang="zh-CN" dirty="0"/>
          </a:p>
        </p:txBody>
      </p:sp>
      <p:sp>
        <p:nvSpPr>
          <p:cNvPr id="5" name="文本占位符 2">
            <a:extLst>
              <a:ext uri="{FF2B5EF4-FFF2-40B4-BE49-F238E27FC236}">
                <a16:creationId xmlns:a16="http://schemas.microsoft.com/office/drawing/2014/main" id="{AF08EAC2-2409-E771-6D68-7A20B47D8FC2}"/>
              </a:ext>
            </a:extLst>
          </p:cNvPr>
          <p:cNvSpPr>
            <a:spLocks noGrp="1"/>
          </p:cNvSpPr>
          <p:nvPr>
            <p:ph type="body" sz="quarter" idx="11"/>
          </p:nvPr>
        </p:nvSpPr>
        <p:spPr>
          <a:xfrm>
            <a:off x="5074376" y="6396990"/>
            <a:ext cx="6818812" cy="329248"/>
          </a:xfrm>
        </p:spPr>
        <p:txBody>
          <a:bodyPr/>
          <a:lstStyle/>
          <a:p>
            <a:r>
              <a:rPr lang="en-US" altLang="zh-CN" dirty="0"/>
              <a:t>Sun Young </a:t>
            </a:r>
            <a:r>
              <a:rPr lang="en-US" altLang="zh-CN" dirty="0" err="1"/>
              <a:t>Rha,et</a:t>
            </a:r>
            <a:r>
              <a:rPr lang="en-US" altLang="zh-CN" dirty="0"/>
              <a:t> al.2023 ASCO Abstract 4014</a:t>
            </a:r>
            <a:endParaRPr lang="zh-CN" altLang="en-US" dirty="0"/>
          </a:p>
        </p:txBody>
      </p:sp>
    </p:spTree>
    <p:extLst>
      <p:ext uri="{BB962C8B-B14F-4D97-AF65-F5344CB8AC3E}">
        <p14:creationId xmlns:p14="http://schemas.microsoft.com/office/powerpoint/2010/main" val="11896888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en-US" altLang="zh-CN" dirty="0"/>
              <a:t>PD-L1 CPS ≥1</a:t>
            </a:r>
            <a:r>
              <a:rPr lang="zh-CN" altLang="en-US" dirty="0"/>
              <a:t>和</a:t>
            </a:r>
            <a:r>
              <a:rPr lang="en-US" altLang="zh-CN" dirty="0"/>
              <a:t>PD-L1 CPS ≥10</a:t>
            </a:r>
            <a:r>
              <a:rPr lang="zh-CN" altLang="en-US" dirty="0"/>
              <a:t>人群的基线特征</a:t>
            </a:r>
          </a:p>
        </p:txBody>
      </p:sp>
      <p:pic>
        <p:nvPicPr>
          <p:cNvPr id="6" name="图片 5">
            <a:extLst>
              <a:ext uri="{FF2B5EF4-FFF2-40B4-BE49-F238E27FC236}">
                <a16:creationId xmlns:a16="http://schemas.microsoft.com/office/drawing/2014/main" id="{CF5C9531-3BA3-8206-6C87-E52E2238521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47580" y="952390"/>
            <a:ext cx="8617120" cy="5557298"/>
          </a:xfrm>
          <a:prstGeom prst="rect">
            <a:avLst/>
          </a:prstGeom>
        </p:spPr>
      </p:pic>
      <p:sp>
        <p:nvSpPr>
          <p:cNvPr id="7" name="文本占位符 2">
            <a:extLst>
              <a:ext uri="{FF2B5EF4-FFF2-40B4-BE49-F238E27FC236}">
                <a16:creationId xmlns:a16="http://schemas.microsoft.com/office/drawing/2014/main" id="{D4A2222E-56E6-D923-5599-B7ED5E02668D}"/>
              </a:ext>
            </a:extLst>
          </p:cNvPr>
          <p:cNvSpPr>
            <a:spLocks noGrp="1"/>
          </p:cNvSpPr>
          <p:nvPr>
            <p:ph type="body" sz="quarter" idx="11"/>
          </p:nvPr>
        </p:nvSpPr>
        <p:spPr>
          <a:xfrm>
            <a:off x="5074376" y="6396990"/>
            <a:ext cx="6818812" cy="329248"/>
          </a:xfrm>
        </p:spPr>
        <p:txBody>
          <a:bodyPr/>
          <a:lstStyle/>
          <a:p>
            <a:r>
              <a:rPr lang="en-US" altLang="zh-CN" dirty="0"/>
              <a:t>Sun Young </a:t>
            </a:r>
            <a:r>
              <a:rPr lang="en-US" altLang="zh-CN" dirty="0" err="1"/>
              <a:t>Rha,et</a:t>
            </a:r>
            <a:r>
              <a:rPr lang="en-US" altLang="zh-CN" dirty="0"/>
              <a:t> al.2023 ASCO Abstract 4014</a:t>
            </a:r>
            <a:endParaRPr lang="zh-CN" altLang="en-US" dirty="0"/>
          </a:p>
        </p:txBody>
      </p:sp>
      <p:sp>
        <p:nvSpPr>
          <p:cNvPr id="4" name="文本框 3">
            <a:extLst>
              <a:ext uri="{FF2B5EF4-FFF2-40B4-BE49-F238E27FC236}">
                <a16:creationId xmlns:a16="http://schemas.microsoft.com/office/drawing/2014/main" id="{0CA140F5-7440-0E5C-8E22-CAD770C89A19}"/>
              </a:ext>
            </a:extLst>
          </p:cNvPr>
          <p:cNvSpPr txBox="1"/>
          <p:nvPr/>
        </p:nvSpPr>
        <p:spPr>
          <a:xfrm>
            <a:off x="129622" y="6594835"/>
            <a:ext cx="5226518"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black"/>
                </a:solidFill>
                <a:effectLst/>
                <a:uLnTx/>
                <a:uFillTx/>
                <a:latin typeface="微软雅黑"/>
                <a:ea typeface="微软雅黑"/>
                <a:cs typeface="+mn-cs"/>
              </a:rPr>
              <a:t>从随机到数据截止中位时间为</a:t>
            </a:r>
            <a:r>
              <a:rPr kumimoji="0" lang="en-US" altLang="zh-CN" sz="1000" b="0" i="0" u="none" strike="noStrike" kern="1200" cap="none" spc="0" normalizeH="0" baseline="0" noProof="0" dirty="0">
                <a:ln>
                  <a:noFill/>
                </a:ln>
                <a:solidFill>
                  <a:prstClr val="black"/>
                </a:solidFill>
                <a:effectLst/>
                <a:uLnTx/>
                <a:uFillTx/>
                <a:latin typeface="微软雅黑"/>
                <a:ea typeface="微软雅黑"/>
                <a:cs typeface="+mn-cs"/>
              </a:rPr>
              <a:t>31</a:t>
            </a:r>
            <a:r>
              <a:rPr kumimoji="0" lang="zh-CN" altLang="en-US" sz="1000" b="0" i="0" u="none" strike="noStrike" kern="1200" cap="none" spc="0" normalizeH="0" baseline="0" noProof="0" dirty="0">
                <a:ln>
                  <a:noFill/>
                </a:ln>
                <a:solidFill>
                  <a:prstClr val="black"/>
                </a:solidFill>
                <a:effectLst/>
                <a:uLnTx/>
                <a:uFillTx/>
                <a:latin typeface="微软雅黑"/>
                <a:ea typeface="微软雅黑"/>
                <a:cs typeface="+mn-cs"/>
              </a:rPr>
              <a:t>个月（范围：</a:t>
            </a:r>
            <a:r>
              <a:rPr kumimoji="0" lang="en-US" altLang="zh-CN" sz="1000" b="0" i="0" u="none" strike="noStrike" kern="1200" cap="none" spc="0" normalizeH="0" baseline="0" noProof="0" dirty="0">
                <a:ln>
                  <a:noFill/>
                </a:ln>
                <a:solidFill>
                  <a:prstClr val="black"/>
                </a:solidFill>
                <a:effectLst/>
                <a:uLnTx/>
                <a:uFillTx/>
                <a:latin typeface="微软雅黑"/>
                <a:ea typeface="微软雅黑"/>
                <a:cs typeface="+mn-cs"/>
              </a:rPr>
              <a:t>15.3-46.3</a:t>
            </a:r>
            <a:r>
              <a:rPr kumimoji="0" lang="zh-CN" altLang="en-US" sz="1000" b="0" i="0" u="none" strike="noStrike" kern="1200" cap="none" spc="0" normalizeH="0" baseline="0" noProof="0" dirty="0">
                <a:ln>
                  <a:noFill/>
                </a:ln>
                <a:solidFill>
                  <a:prstClr val="black"/>
                </a:solidFill>
                <a:effectLst/>
                <a:uLnTx/>
                <a:uFillTx/>
                <a:latin typeface="微软雅黑"/>
                <a:ea typeface="微软雅黑"/>
                <a:cs typeface="+mn-cs"/>
              </a:rPr>
              <a:t>）</a:t>
            </a:r>
          </a:p>
        </p:txBody>
      </p:sp>
    </p:spTree>
    <p:extLst>
      <p:ext uri="{BB962C8B-B14F-4D97-AF65-F5344CB8AC3E}">
        <p14:creationId xmlns:p14="http://schemas.microsoft.com/office/powerpoint/2010/main" val="18172083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FF48BBDB-6598-40C6-0E76-6644C37A4BA7}"/>
              </a:ext>
            </a:extLst>
          </p:cNvPr>
          <p:cNvSpPr>
            <a:spLocks noGrp="1"/>
          </p:cNvSpPr>
          <p:nvPr>
            <p:ph type="body" sz="quarter" idx="10"/>
          </p:nvPr>
        </p:nvSpPr>
        <p:spPr/>
        <p:txBody>
          <a:bodyPr/>
          <a:lstStyle/>
          <a:p>
            <a:r>
              <a:rPr lang="zh-CN" altLang="en-US" dirty="0"/>
              <a:t>主要终点：</a:t>
            </a:r>
            <a:r>
              <a:rPr lang="en-US" altLang="zh-CN" dirty="0"/>
              <a:t>OS</a:t>
            </a:r>
            <a:endParaRPr lang="zh-CN" altLang="en-US" dirty="0"/>
          </a:p>
        </p:txBody>
      </p:sp>
      <p:pic>
        <p:nvPicPr>
          <p:cNvPr id="6" name="图片 5">
            <a:extLst>
              <a:ext uri="{FF2B5EF4-FFF2-40B4-BE49-F238E27FC236}">
                <a16:creationId xmlns:a16="http://schemas.microsoft.com/office/drawing/2014/main" id="{17ACBF8A-97BC-69ED-B224-9757DD885A70}"/>
              </a:ext>
            </a:extLst>
          </p:cNvPr>
          <p:cNvPicPr>
            <a:picLocks noChangeAspect="1"/>
          </p:cNvPicPr>
          <p:nvPr/>
        </p:nvPicPr>
        <p:blipFill>
          <a:blip r:embed="rId2"/>
          <a:stretch>
            <a:fillRect/>
          </a:stretch>
        </p:blipFill>
        <p:spPr>
          <a:xfrm>
            <a:off x="134360" y="1755719"/>
            <a:ext cx="11923280" cy="3532377"/>
          </a:xfrm>
          <a:prstGeom prst="rect">
            <a:avLst/>
          </a:prstGeom>
        </p:spPr>
      </p:pic>
      <p:sp>
        <p:nvSpPr>
          <p:cNvPr id="7" name="文本占位符 2">
            <a:extLst>
              <a:ext uri="{FF2B5EF4-FFF2-40B4-BE49-F238E27FC236}">
                <a16:creationId xmlns:a16="http://schemas.microsoft.com/office/drawing/2014/main" id="{A3E3A75A-D91D-942C-A878-420E4BB8E9E9}"/>
              </a:ext>
            </a:extLst>
          </p:cNvPr>
          <p:cNvSpPr>
            <a:spLocks noGrp="1"/>
          </p:cNvSpPr>
          <p:nvPr>
            <p:ph type="body" sz="quarter" idx="11"/>
          </p:nvPr>
        </p:nvSpPr>
        <p:spPr>
          <a:xfrm>
            <a:off x="5074376" y="6396990"/>
            <a:ext cx="6818812" cy="329248"/>
          </a:xfrm>
        </p:spPr>
        <p:txBody>
          <a:bodyPr/>
          <a:lstStyle/>
          <a:p>
            <a:r>
              <a:rPr lang="en-US" altLang="zh-CN" dirty="0"/>
              <a:t>Sun Young </a:t>
            </a:r>
            <a:r>
              <a:rPr lang="en-US" altLang="zh-CN" dirty="0" err="1"/>
              <a:t>Rha,et</a:t>
            </a:r>
            <a:r>
              <a:rPr lang="en-US" altLang="zh-CN" dirty="0"/>
              <a:t> al.2023 ASCO Abstract 4014</a:t>
            </a:r>
            <a:endParaRPr lang="zh-CN" altLang="en-US" dirty="0"/>
          </a:p>
        </p:txBody>
      </p:sp>
    </p:spTree>
    <p:extLst>
      <p:ext uri="{BB962C8B-B14F-4D97-AF65-F5344CB8AC3E}">
        <p14:creationId xmlns:p14="http://schemas.microsoft.com/office/powerpoint/2010/main" val="49285006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C9AF5BFB-0C8D-EAB0-1810-C5BB1422AD53}"/>
              </a:ext>
            </a:extLst>
          </p:cNvPr>
          <p:cNvSpPr>
            <a:spLocks noGrp="1"/>
          </p:cNvSpPr>
          <p:nvPr>
            <p:ph type="body" sz="quarter" idx="10"/>
          </p:nvPr>
        </p:nvSpPr>
        <p:spPr/>
        <p:txBody>
          <a:bodyPr/>
          <a:lstStyle/>
          <a:p>
            <a:r>
              <a:rPr lang="en-US" altLang="zh-CN" dirty="0"/>
              <a:t>OS</a:t>
            </a:r>
            <a:r>
              <a:rPr lang="zh-CN" altLang="en-US" dirty="0"/>
              <a:t>亚组分析</a:t>
            </a:r>
          </a:p>
        </p:txBody>
      </p:sp>
      <p:pic>
        <p:nvPicPr>
          <p:cNvPr id="6" name="图片 5">
            <a:extLst>
              <a:ext uri="{FF2B5EF4-FFF2-40B4-BE49-F238E27FC236}">
                <a16:creationId xmlns:a16="http://schemas.microsoft.com/office/drawing/2014/main" id="{E77D82AF-1D4A-45F2-6DFB-CF9F4DCE74E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17544" y="842365"/>
            <a:ext cx="8675610" cy="6015635"/>
          </a:xfrm>
          <a:prstGeom prst="rect">
            <a:avLst/>
          </a:prstGeom>
        </p:spPr>
      </p:pic>
      <p:sp>
        <p:nvSpPr>
          <p:cNvPr id="7" name="文本占位符 2">
            <a:extLst>
              <a:ext uri="{FF2B5EF4-FFF2-40B4-BE49-F238E27FC236}">
                <a16:creationId xmlns:a16="http://schemas.microsoft.com/office/drawing/2014/main" id="{25F9CCE2-4C47-EDED-B78C-096498D4CD0C}"/>
              </a:ext>
            </a:extLst>
          </p:cNvPr>
          <p:cNvSpPr>
            <a:spLocks noGrp="1"/>
          </p:cNvSpPr>
          <p:nvPr>
            <p:ph type="body" sz="quarter" idx="11"/>
          </p:nvPr>
        </p:nvSpPr>
        <p:spPr>
          <a:xfrm>
            <a:off x="5074376" y="6396990"/>
            <a:ext cx="6818812" cy="329248"/>
          </a:xfrm>
        </p:spPr>
        <p:txBody>
          <a:bodyPr/>
          <a:lstStyle/>
          <a:p>
            <a:r>
              <a:rPr lang="en-US" altLang="zh-CN" dirty="0"/>
              <a:t>Sun Young </a:t>
            </a:r>
            <a:r>
              <a:rPr lang="en-US" altLang="zh-CN" dirty="0" err="1"/>
              <a:t>Rha,et</a:t>
            </a:r>
            <a:r>
              <a:rPr lang="en-US" altLang="zh-CN" dirty="0"/>
              <a:t> al.2023 ASCO Abstract 4014</a:t>
            </a:r>
            <a:endParaRPr lang="zh-CN" altLang="en-US" dirty="0"/>
          </a:p>
        </p:txBody>
      </p:sp>
    </p:spTree>
    <p:extLst>
      <p:ext uri="{BB962C8B-B14F-4D97-AF65-F5344CB8AC3E}">
        <p14:creationId xmlns:p14="http://schemas.microsoft.com/office/powerpoint/2010/main" val="342052852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37298E6E-D984-B097-CB3D-5380A17E778D}"/>
              </a:ext>
            </a:extLst>
          </p:cNvPr>
          <p:cNvSpPr>
            <a:spLocks noGrp="1"/>
          </p:cNvSpPr>
          <p:nvPr>
            <p:ph type="body" sz="quarter" idx="10"/>
          </p:nvPr>
        </p:nvSpPr>
        <p:spPr/>
        <p:txBody>
          <a:bodyPr/>
          <a:lstStyle/>
          <a:p>
            <a:r>
              <a:rPr lang="zh-CN" altLang="en-US" dirty="0"/>
              <a:t>次要终点：</a:t>
            </a:r>
            <a:r>
              <a:rPr lang="en-US" altLang="zh-CN" dirty="0"/>
              <a:t>PFS</a:t>
            </a:r>
            <a:r>
              <a:rPr lang="zh-CN" altLang="en-US" dirty="0"/>
              <a:t>、</a:t>
            </a:r>
            <a:r>
              <a:rPr lang="en-US" altLang="zh-CN" dirty="0"/>
              <a:t>ORR</a:t>
            </a:r>
            <a:r>
              <a:rPr lang="zh-CN" altLang="en-US" dirty="0"/>
              <a:t>、</a:t>
            </a:r>
            <a:r>
              <a:rPr lang="en-US" altLang="zh-CN" dirty="0"/>
              <a:t>DOR</a:t>
            </a:r>
            <a:endParaRPr lang="zh-CN" altLang="en-US" dirty="0"/>
          </a:p>
        </p:txBody>
      </p:sp>
      <p:pic>
        <p:nvPicPr>
          <p:cNvPr id="6" name="图片 5">
            <a:extLst>
              <a:ext uri="{FF2B5EF4-FFF2-40B4-BE49-F238E27FC236}">
                <a16:creationId xmlns:a16="http://schemas.microsoft.com/office/drawing/2014/main" id="{98845C14-4B6C-BEE0-8C8D-03C2411C9C0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08218" y="1042555"/>
            <a:ext cx="10945845" cy="5429889"/>
          </a:xfrm>
          <a:prstGeom prst="rect">
            <a:avLst/>
          </a:prstGeom>
        </p:spPr>
      </p:pic>
      <p:sp>
        <p:nvSpPr>
          <p:cNvPr id="7" name="文本占位符 2">
            <a:extLst>
              <a:ext uri="{FF2B5EF4-FFF2-40B4-BE49-F238E27FC236}">
                <a16:creationId xmlns:a16="http://schemas.microsoft.com/office/drawing/2014/main" id="{18FCBC8C-C61A-4D95-3A57-125BA74F522F}"/>
              </a:ext>
            </a:extLst>
          </p:cNvPr>
          <p:cNvSpPr>
            <a:spLocks noGrp="1"/>
          </p:cNvSpPr>
          <p:nvPr>
            <p:ph type="body" sz="quarter" idx="11"/>
          </p:nvPr>
        </p:nvSpPr>
        <p:spPr>
          <a:xfrm>
            <a:off x="5074376" y="6396990"/>
            <a:ext cx="6818812" cy="329248"/>
          </a:xfrm>
        </p:spPr>
        <p:txBody>
          <a:bodyPr/>
          <a:lstStyle/>
          <a:p>
            <a:r>
              <a:rPr lang="en-US" altLang="zh-CN" dirty="0"/>
              <a:t>Sun Young </a:t>
            </a:r>
            <a:r>
              <a:rPr lang="en-US" altLang="zh-CN" dirty="0" err="1"/>
              <a:t>Rha,et</a:t>
            </a:r>
            <a:r>
              <a:rPr lang="en-US" altLang="zh-CN" dirty="0"/>
              <a:t> al.2023 ASCO Abstract 4014</a:t>
            </a:r>
            <a:endParaRPr lang="zh-CN" altLang="en-US" dirty="0"/>
          </a:p>
        </p:txBody>
      </p:sp>
    </p:spTree>
    <p:extLst>
      <p:ext uri="{BB962C8B-B14F-4D97-AF65-F5344CB8AC3E}">
        <p14:creationId xmlns:p14="http://schemas.microsoft.com/office/powerpoint/2010/main" val="390128602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9E06AB-3F6F-F835-96EB-4A5B30D020E8}"/>
              </a:ext>
            </a:extLst>
          </p:cNvPr>
          <p:cNvSpPr>
            <a:spLocks noGrp="1"/>
          </p:cNvSpPr>
          <p:nvPr>
            <p:ph type="body" sz="quarter" idx="10"/>
          </p:nvPr>
        </p:nvSpPr>
        <p:spPr/>
        <p:txBody>
          <a:bodyPr/>
          <a:lstStyle/>
          <a:p>
            <a:r>
              <a:rPr lang="zh-CN" altLang="en-US" dirty="0"/>
              <a:t>不良事件总结</a:t>
            </a:r>
            <a:endParaRPr lang="en-US" altLang="zh-CN" dirty="0"/>
          </a:p>
          <a:p>
            <a:r>
              <a:rPr lang="zh-CN" altLang="en-US" sz="1600" dirty="0"/>
              <a:t>（在</a:t>
            </a:r>
            <a:r>
              <a:rPr lang="en-US" altLang="zh-CN" sz="1600" dirty="0"/>
              <a:t>IA</a:t>
            </a:r>
            <a:r>
              <a:rPr lang="zh-CN" altLang="en-US" sz="1600" dirty="0"/>
              <a:t>队列中，接受过至少</a:t>
            </a:r>
            <a:r>
              <a:rPr lang="en-US" altLang="zh-CN" sz="1600" dirty="0"/>
              <a:t>1</a:t>
            </a:r>
            <a:r>
              <a:rPr lang="zh-CN" altLang="en-US" sz="1600" dirty="0"/>
              <a:t>剂研究治疗的总体人群，不论</a:t>
            </a:r>
            <a:r>
              <a:rPr lang="en-US" altLang="zh-CN" sz="1600" dirty="0"/>
              <a:t>PD-L1 CPS</a:t>
            </a:r>
            <a:r>
              <a:rPr lang="zh-CN" altLang="en-US" sz="1600" dirty="0"/>
              <a:t>表达情况）</a:t>
            </a:r>
          </a:p>
        </p:txBody>
      </p:sp>
      <p:sp>
        <p:nvSpPr>
          <p:cNvPr id="7" name="文本占位符 2">
            <a:extLst>
              <a:ext uri="{FF2B5EF4-FFF2-40B4-BE49-F238E27FC236}">
                <a16:creationId xmlns:a16="http://schemas.microsoft.com/office/drawing/2014/main" id="{982E0D95-FBFC-F4C5-F39E-C82772ADA0F1}"/>
              </a:ext>
            </a:extLst>
          </p:cNvPr>
          <p:cNvSpPr>
            <a:spLocks noGrp="1"/>
          </p:cNvSpPr>
          <p:nvPr>
            <p:ph type="body" sz="quarter" idx="11"/>
          </p:nvPr>
        </p:nvSpPr>
        <p:spPr>
          <a:xfrm>
            <a:off x="5074376" y="6396990"/>
            <a:ext cx="6818812" cy="329248"/>
          </a:xfrm>
        </p:spPr>
        <p:txBody>
          <a:bodyPr/>
          <a:lstStyle/>
          <a:p>
            <a:r>
              <a:rPr lang="en-US" altLang="zh-CN" dirty="0"/>
              <a:t>Sun Young </a:t>
            </a:r>
            <a:r>
              <a:rPr lang="en-US" altLang="zh-CN" dirty="0" err="1"/>
              <a:t>Rha,et</a:t>
            </a:r>
            <a:r>
              <a:rPr lang="en-US" altLang="zh-CN" dirty="0"/>
              <a:t> al.2023 ASCO Abstract 4014</a:t>
            </a:r>
            <a:endParaRPr lang="zh-CN" altLang="en-US" dirty="0"/>
          </a:p>
        </p:txBody>
      </p:sp>
      <p:pic>
        <p:nvPicPr>
          <p:cNvPr id="9" name="图片 8">
            <a:extLst>
              <a:ext uri="{FF2B5EF4-FFF2-40B4-BE49-F238E27FC236}">
                <a16:creationId xmlns:a16="http://schemas.microsoft.com/office/drawing/2014/main" id="{7AB33666-E902-C133-46BD-7A3608501210}"/>
              </a:ext>
            </a:extLst>
          </p:cNvPr>
          <p:cNvPicPr>
            <a:picLocks noChangeAspect="1"/>
          </p:cNvPicPr>
          <p:nvPr/>
        </p:nvPicPr>
        <p:blipFill>
          <a:blip r:embed="rId2"/>
          <a:stretch>
            <a:fillRect/>
          </a:stretch>
        </p:blipFill>
        <p:spPr>
          <a:xfrm>
            <a:off x="1463396" y="1064549"/>
            <a:ext cx="8706100" cy="5147541"/>
          </a:xfrm>
          <a:prstGeom prst="rect">
            <a:avLst/>
          </a:prstGeom>
        </p:spPr>
      </p:pic>
    </p:spTree>
    <p:extLst>
      <p:ext uri="{BB962C8B-B14F-4D97-AF65-F5344CB8AC3E}">
        <p14:creationId xmlns:p14="http://schemas.microsoft.com/office/powerpoint/2010/main" val="406405891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1AC1B257-617A-2C97-043D-0B2DB8DED168}"/>
              </a:ext>
            </a:extLst>
          </p:cNvPr>
          <p:cNvSpPr>
            <a:spLocks noGrp="1"/>
          </p:cNvSpPr>
          <p:nvPr>
            <p:ph type="body" sz="quarter" idx="10"/>
          </p:nvPr>
        </p:nvSpPr>
        <p:spPr/>
        <p:txBody>
          <a:bodyPr/>
          <a:lstStyle/>
          <a:p>
            <a:r>
              <a:rPr lang="zh-CN" altLang="en-US" dirty="0"/>
              <a:t>总结和结论</a:t>
            </a:r>
          </a:p>
        </p:txBody>
      </p:sp>
      <p:sp>
        <p:nvSpPr>
          <p:cNvPr id="4" name="文本占位符 3">
            <a:extLst>
              <a:ext uri="{FF2B5EF4-FFF2-40B4-BE49-F238E27FC236}">
                <a16:creationId xmlns:a16="http://schemas.microsoft.com/office/drawing/2014/main" id="{AA10B904-BB54-8BEA-0A2A-DB86A57EBF00}"/>
              </a:ext>
            </a:extLst>
          </p:cNvPr>
          <p:cNvSpPr>
            <a:spLocks noGrp="1"/>
          </p:cNvSpPr>
          <p:nvPr>
            <p:ph type="body" sz="quarter" idx="12"/>
          </p:nvPr>
        </p:nvSpPr>
        <p:spPr/>
        <p:txBody>
          <a:bodyPr/>
          <a:lstStyle/>
          <a:p>
            <a:pPr marL="342900" indent="-342900">
              <a:lnSpc>
                <a:spcPct val="150000"/>
              </a:lnSpc>
              <a:buFont typeface="Arial" panose="020B0604020202020204" pitchFamily="34" charset="0"/>
              <a:buChar char="•"/>
            </a:pPr>
            <a:r>
              <a:rPr lang="zh-CN" altLang="en-US" dirty="0"/>
              <a:t>与总体人群相似</a:t>
            </a:r>
            <a:r>
              <a:rPr lang="en-US" altLang="zh-CN" baseline="30000" dirty="0"/>
              <a:t>1</a:t>
            </a:r>
            <a:r>
              <a:rPr lang="zh-CN" altLang="en-US" dirty="0"/>
              <a:t>，在</a:t>
            </a:r>
            <a:r>
              <a:rPr lang="en-US" altLang="zh-CN" dirty="0"/>
              <a:t>PD-L1 CPS ≥1</a:t>
            </a:r>
            <a:r>
              <a:rPr lang="zh-CN" altLang="en-US" dirty="0"/>
              <a:t>和</a:t>
            </a:r>
            <a:r>
              <a:rPr lang="en-US" altLang="zh-CN" dirty="0"/>
              <a:t>PD-L1 CPS ≥10</a:t>
            </a:r>
            <a:r>
              <a:rPr lang="zh-CN" altLang="en-US" dirty="0"/>
              <a:t>人群中，帕博利珠单抗联合含氟尿嘧啶和铂化疗对比单纯化疗在</a:t>
            </a:r>
            <a:r>
              <a:rPr lang="en-US" altLang="zh-CN" dirty="0"/>
              <a:t>OS</a:t>
            </a:r>
            <a:r>
              <a:rPr lang="zh-CN" altLang="en-US" dirty="0"/>
              <a:t>、</a:t>
            </a:r>
            <a:r>
              <a:rPr lang="en-US" altLang="zh-CN" dirty="0"/>
              <a:t>PFS</a:t>
            </a:r>
            <a:r>
              <a:rPr lang="zh-CN" altLang="en-US" dirty="0"/>
              <a:t>和</a:t>
            </a:r>
            <a:r>
              <a:rPr lang="en-US" altLang="zh-CN" dirty="0"/>
              <a:t>ORR</a:t>
            </a:r>
            <a:r>
              <a:rPr lang="zh-CN" altLang="en-US" dirty="0"/>
              <a:t>具有统计学意义和临床意义的改善，并延长</a:t>
            </a:r>
            <a:r>
              <a:rPr lang="en-US" altLang="zh-CN" dirty="0"/>
              <a:t>DOR</a:t>
            </a:r>
          </a:p>
          <a:p>
            <a:pPr marL="342900" indent="-342900">
              <a:lnSpc>
                <a:spcPct val="150000"/>
              </a:lnSpc>
              <a:buFont typeface="Arial" panose="020B0604020202020204" pitchFamily="34" charset="0"/>
              <a:buChar char="•"/>
            </a:pPr>
            <a:r>
              <a:rPr lang="zh-CN" altLang="en-US" dirty="0"/>
              <a:t>包括帕博利珠单抗、氟尿嘧啶和铂的方案的安全性与预期一致</a:t>
            </a:r>
            <a:endParaRPr lang="en-US" altLang="zh-CN" dirty="0"/>
          </a:p>
          <a:p>
            <a:pPr marL="342900" indent="-342900">
              <a:lnSpc>
                <a:spcPct val="150000"/>
              </a:lnSpc>
              <a:buFont typeface="Arial" panose="020B0604020202020204" pitchFamily="34" charset="0"/>
              <a:buChar char="•"/>
            </a:pPr>
            <a:r>
              <a:rPr lang="en-US" altLang="zh-CN" dirty="0"/>
              <a:t>KEYNOTE-859</a:t>
            </a:r>
            <a:r>
              <a:rPr lang="zh-CN" altLang="en-US" dirty="0"/>
              <a:t>研究总体的疗效和安全性数据支持帕博利珠单抗联合化疗作为局部晚期或转移性</a:t>
            </a:r>
            <a:r>
              <a:rPr lang="en-US" altLang="zh-CN" dirty="0"/>
              <a:t>HER2</a:t>
            </a:r>
            <a:r>
              <a:rPr lang="zh-CN" altLang="en-US" dirty="0"/>
              <a:t>阴性胃或胃食管交界处腺癌患者新的一线治疗选择，不论肿瘤</a:t>
            </a:r>
            <a:r>
              <a:rPr lang="en-US" altLang="zh-CN" dirty="0"/>
              <a:t>PD-L1</a:t>
            </a:r>
            <a:r>
              <a:rPr lang="zh-CN" altLang="en-US" dirty="0"/>
              <a:t>表达如何</a:t>
            </a:r>
            <a:endParaRPr lang="en-US" altLang="zh-CN" dirty="0"/>
          </a:p>
          <a:p>
            <a:endParaRPr lang="zh-CN" altLang="en-US" dirty="0"/>
          </a:p>
        </p:txBody>
      </p:sp>
      <p:sp>
        <p:nvSpPr>
          <p:cNvPr id="5" name="文本占位符 2">
            <a:extLst>
              <a:ext uri="{FF2B5EF4-FFF2-40B4-BE49-F238E27FC236}">
                <a16:creationId xmlns:a16="http://schemas.microsoft.com/office/drawing/2014/main" id="{B4A96F5C-C1C0-973F-86F2-32CA9F3BB153}"/>
              </a:ext>
            </a:extLst>
          </p:cNvPr>
          <p:cNvSpPr>
            <a:spLocks noGrp="1"/>
          </p:cNvSpPr>
          <p:nvPr>
            <p:ph type="body" sz="quarter" idx="11"/>
          </p:nvPr>
        </p:nvSpPr>
        <p:spPr>
          <a:xfrm>
            <a:off x="5074376" y="6396990"/>
            <a:ext cx="6818812" cy="329248"/>
          </a:xfrm>
        </p:spPr>
        <p:txBody>
          <a:bodyPr/>
          <a:lstStyle/>
          <a:p>
            <a:r>
              <a:rPr lang="en-US" altLang="zh-CN" dirty="0"/>
              <a:t>Sun Young </a:t>
            </a:r>
            <a:r>
              <a:rPr lang="en-US" altLang="zh-CN" dirty="0" err="1"/>
              <a:t>Rha,et</a:t>
            </a:r>
            <a:r>
              <a:rPr lang="en-US" altLang="zh-CN" dirty="0"/>
              <a:t> al.2023 ASCO Abstract 4014</a:t>
            </a:r>
            <a:endParaRPr lang="zh-CN" altLang="en-US" dirty="0"/>
          </a:p>
        </p:txBody>
      </p:sp>
      <p:sp>
        <p:nvSpPr>
          <p:cNvPr id="3" name="文本框 2">
            <a:extLst>
              <a:ext uri="{FF2B5EF4-FFF2-40B4-BE49-F238E27FC236}">
                <a16:creationId xmlns:a16="http://schemas.microsoft.com/office/drawing/2014/main" id="{4E0F8AAA-DE06-5598-A975-289D6D50D8B0}"/>
              </a:ext>
            </a:extLst>
          </p:cNvPr>
          <p:cNvSpPr txBox="1"/>
          <p:nvPr/>
        </p:nvSpPr>
        <p:spPr>
          <a:xfrm>
            <a:off x="75398" y="6321208"/>
            <a:ext cx="7883236"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1.Rha SY et </a:t>
            </a:r>
            <a:r>
              <a:rPr kumimoji="0" lang="en-US" altLang="zh-CN" sz="1000" b="0" i="0" u="none" strike="noStrike" kern="1200" cap="none" spc="0" normalizeH="0" baseline="0" noProof="0" dirty="0" err="1">
                <a:ln>
                  <a:noFill/>
                </a:ln>
                <a:solidFill>
                  <a:prstClr val="black"/>
                </a:solidFill>
                <a:effectLst/>
                <a:uLnTx/>
                <a:uFillTx/>
                <a:latin typeface="Arial"/>
                <a:ea typeface="微软雅黑"/>
                <a:cs typeface="+mn-cs"/>
              </a:rPr>
              <a:t>al.Ann</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 Oncol.2023;34:319-320(</a:t>
            </a:r>
            <a:r>
              <a:rPr kumimoji="0" lang="en-US" altLang="zh-CN" sz="1000" b="0" i="0" u="none" strike="noStrike" kern="1200" cap="none" spc="0" normalizeH="0" baseline="0" noProof="0" dirty="0" err="1">
                <a:ln>
                  <a:noFill/>
                </a:ln>
                <a:solidFill>
                  <a:prstClr val="black"/>
                </a:solidFill>
                <a:effectLst/>
                <a:uLnTx/>
                <a:uFillTx/>
                <a:latin typeface="Arial"/>
                <a:ea typeface="微软雅黑"/>
                <a:cs typeface="+mn-cs"/>
              </a:rPr>
              <a:t>Abstr</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 VP1-2023)</a:t>
            </a:r>
            <a:endParaRPr kumimoji="0" lang="zh-CN" altLang="en-US" sz="1000" b="0" i="0" u="none" strike="noStrike" kern="1200" cap="none" spc="0" normalizeH="0" baseline="0" noProof="0" dirty="0">
              <a:ln>
                <a:noFill/>
              </a:ln>
              <a:solidFill>
                <a:prstClr val="black"/>
              </a:solidFill>
              <a:effectLst/>
              <a:uLnTx/>
              <a:uFillTx/>
              <a:latin typeface="Arial"/>
              <a:ea typeface="微软雅黑"/>
              <a:cs typeface="+mn-cs"/>
            </a:endParaRPr>
          </a:p>
        </p:txBody>
      </p:sp>
      <p:pic>
        <p:nvPicPr>
          <p:cNvPr id="6" name="Graphic 4" descr="House with solid fill">
            <a:hlinkClick r:id="rId2" action="ppaction://hlinksldjump"/>
            <a:extLst>
              <a:ext uri="{FF2B5EF4-FFF2-40B4-BE49-F238E27FC236}">
                <a16:creationId xmlns:a16="http://schemas.microsoft.com/office/drawing/2014/main" id="{9B289AF5-010C-B5FB-D4E1-903F80DFBA2D}"/>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047804" y="5959350"/>
            <a:ext cx="567642" cy="567642"/>
          </a:xfrm>
          <a:prstGeom prst="rect">
            <a:avLst/>
          </a:prstGeom>
        </p:spPr>
      </p:pic>
    </p:spTree>
    <p:extLst>
      <p:ext uri="{BB962C8B-B14F-4D97-AF65-F5344CB8AC3E}">
        <p14:creationId xmlns:p14="http://schemas.microsoft.com/office/powerpoint/2010/main" val="248777438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7FA7AF5-731F-ED2F-CE15-2B0EDA1FBB8D}"/>
              </a:ext>
            </a:extLst>
          </p:cNvPr>
          <p:cNvSpPr>
            <a:spLocks noGrp="1"/>
          </p:cNvSpPr>
          <p:nvPr>
            <p:ph type="title"/>
          </p:nvPr>
        </p:nvSpPr>
        <p:spPr/>
        <p:txBody>
          <a:bodyPr>
            <a:normAutofit fontScale="90000"/>
          </a:bodyPr>
          <a:lstStyle/>
          <a:p>
            <a:r>
              <a:rPr lang="en-US" altLang="zh-CN" dirty="0"/>
              <a:t>DKN-01</a:t>
            </a:r>
            <a:r>
              <a:rPr lang="zh-CN" altLang="en-US" dirty="0"/>
              <a:t>的联合替雷利珠单抗和化疗一线治疗晚期胃或胃食管腺癌 </a:t>
            </a:r>
            <a:r>
              <a:rPr lang="en-US" altLang="zh-CN" dirty="0"/>
              <a:t>(GEA)</a:t>
            </a:r>
            <a:r>
              <a:rPr lang="zh-CN" altLang="en-US" dirty="0"/>
              <a:t>的</a:t>
            </a:r>
            <a:r>
              <a:rPr lang="en-US" altLang="zh-CN" dirty="0"/>
              <a:t>2</a:t>
            </a:r>
            <a:r>
              <a:rPr lang="zh-CN" altLang="en-US" dirty="0"/>
              <a:t>期研究（</a:t>
            </a:r>
            <a:r>
              <a:rPr lang="en-US" altLang="zh-CN" dirty="0"/>
              <a:t>DisTinGuish</a:t>
            </a:r>
            <a:r>
              <a:rPr lang="zh-CN" altLang="en-US" dirty="0"/>
              <a:t>）</a:t>
            </a:r>
          </a:p>
        </p:txBody>
      </p:sp>
      <p:sp>
        <p:nvSpPr>
          <p:cNvPr id="3" name="文本占位符 2">
            <a:extLst>
              <a:ext uri="{FF2B5EF4-FFF2-40B4-BE49-F238E27FC236}">
                <a16:creationId xmlns:a16="http://schemas.microsoft.com/office/drawing/2014/main" id="{E985E624-1F9B-BBF9-A1A1-2ACCA2B35963}"/>
              </a:ext>
            </a:extLst>
          </p:cNvPr>
          <p:cNvSpPr>
            <a:spLocks noGrp="1"/>
          </p:cNvSpPr>
          <p:nvPr>
            <p:ph type="body" sz="quarter" idx="10"/>
          </p:nvPr>
        </p:nvSpPr>
        <p:spPr/>
        <p:txBody>
          <a:bodyPr/>
          <a:lstStyle/>
          <a:p>
            <a:r>
              <a:rPr lang="en-US" altLang="zh-CN" b="0" i="0" dirty="0">
                <a:effectLst/>
                <a:latin typeface="+mn-lt"/>
              </a:rPr>
              <a:t>Samuel J </a:t>
            </a:r>
            <a:r>
              <a:rPr lang="en-US" altLang="zh-CN" b="0" i="0" dirty="0" err="1">
                <a:effectLst/>
                <a:latin typeface="+mn-lt"/>
              </a:rPr>
              <a:t>Klempner</a:t>
            </a:r>
            <a:r>
              <a:rPr lang="en-US" altLang="zh-CN" b="0" i="0" dirty="0">
                <a:effectLst/>
                <a:latin typeface="+mn-lt"/>
              </a:rPr>
              <a:t>, Bassam </a:t>
            </a:r>
            <a:r>
              <a:rPr lang="en-US" altLang="zh-CN" b="0" i="0" dirty="0" err="1">
                <a:effectLst/>
                <a:latin typeface="+mn-lt"/>
              </a:rPr>
              <a:t>Bassam</a:t>
            </a:r>
            <a:r>
              <a:rPr lang="en-US" altLang="zh-CN" b="0" i="0" dirty="0">
                <a:effectLst/>
                <a:latin typeface="+mn-lt"/>
              </a:rPr>
              <a:t> </a:t>
            </a:r>
            <a:r>
              <a:rPr lang="en-US" altLang="zh-CN" b="0" i="0" dirty="0" err="1">
                <a:effectLst/>
                <a:latin typeface="+mn-lt"/>
              </a:rPr>
              <a:t>Sonbol</a:t>
            </a:r>
            <a:r>
              <a:rPr lang="en-US" altLang="zh-CN" b="0" i="0" dirty="0">
                <a:effectLst/>
                <a:latin typeface="+mn-lt"/>
              </a:rPr>
              <a:t>, Zev A. </a:t>
            </a:r>
            <a:r>
              <a:rPr lang="en-US" altLang="zh-CN" b="0" i="0" dirty="0" err="1">
                <a:effectLst/>
                <a:latin typeface="+mn-lt"/>
              </a:rPr>
              <a:t>Wainberg</a:t>
            </a:r>
            <a:r>
              <a:rPr lang="en-US" altLang="zh-CN" b="0" i="0" dirty="0">
                <a:effectLst/>
                <a:latin typeface="+mn-lt"/>
              </a:rPr>
              <a:t>, Hope Elizabeth </a:t>
            </a:r>
            <a:r>
              <a:rPr lang="en-US" altLang="zh-CN" b="0" i="0" dirty="0" err="1">
                <a:effectLst/>
                <a:latin typeface="+mn-lt"/>
              </a:rPr>
              <a:t>Uronis</a:t>
            </a:r>
            <a:r>
              <a:rPr lang="en-US" altLang="zh-CN" b="0" i="0" dirty="0">
                <a:effectLst/>
                <a:latin typeface="+mn-lt"/>
              </a:rPr>
              <a:t>, Vi Kien Chiu, Aaron James Scott, </a:t>
            </a:r>
            <a:r>
              <a:rPr lang="en-US" altLang="zh-CN" b="0" i="0" dirty="0" err="1">
                <a:effectLst/>
                <a:latin typeface="+mn-lt"/>
              </a:rPr>
              <a:t>Syma</a:t>
            </a:r>
            <a:r>
              <a:rPr lang="en-US" altLang="zh-CN" b="0" i="0" dirty="0">
                <a:effectLst/>
                <a:latin typeface="+mn-lt"/>
              </a:rPr>
              <a:t> Iqbal, </a:t>
            </a:r>
            <a:r>
              <a:rPr lang="en-US" altLang="zh-CN" b="0" i="0" dirty="0" err="1">
                <a:effectLst/>
                <a:latin typeface="+mn-lt"/>
              </a:rPr>
              <a:t>Mohamedtaki</a:t>
            </a:r>
            <a:r>
              <a:rPr lang="en-US" altLang="zh-CN" b="0" i="0" dirty="0">
                <a:effectLst/>
                <a:latin typeface="+mn-lt"/>
              </a:rPr>
              <a:t> Abdulaziz </a:t>
            </a:r>
            <a:r>
              <a:rPr lang="en-US" altLang="zh-CN" b="0" i="0" dirty="0" err="1">
                <a:effectLst/>
                <a:latin typeface="+mn-lt"/>
              </a:rPr>
              <a:t>Tejani</a:t>
            </a:r>
            <a:r>
              <a:rPr lang="en-US" altLang="zh-CN" b="0" i="0" dirty="0">
                <a:effectLst/>
                <a:latin typeface="+mn-lt"/>
              </a:rPr>
              <a:t>, Melissa C </a:t>
            </a:r>
            <a:r>
              <a:rPr lang="en-US" altLang="zh-CN" b="0" i="0" dirty="0" err="1">
                <a:effectLst/>
                <a:latin typeface="+mn-lt"/>
              </a:rPr>
              <a:t>Stilian</a:t>
            </a:r>
            <a:r>
              <a:rPr lang="en-US" altLang="zh-CN" b="0" i="0" dirty="0">
                <a:effectLst/>
                <a:latin typeface="+mn-lt"/>
              </a:rPr>
              <a:t>, Mathis </a:t>
            </a:r>
            <a:r>
              <a:rPr lang="en-US" altLang="zh-CN" b="0" i="0" dirty="0" err="1">
                <a:effectLst/>
                <a:latin typeface="+mn-lt"/>
              </a:rPr>
              <a:t>Thoma</a:t>
            </a:r>
            <a:r>
              <a:rPr lang="en-US" altLang="zh-CN" b="0" i="0" dirty="0">
                <a:effectLst/>
                <a:latin typeface="+mn-lt"/>
              </a:rPr>
              <a:t>, Michael </a:t>
            </a:r>
            <a:r>
              <a:rPr lang="en-US" altLang="zh-CN" b="0" i="0" dirty="0" err="1">
                <a:effectLst/>
                <a:latin typeface="+mn-lt"/>
              </a:rPr>
              <a:t>Kagey</a:t>
            </a:r>
            <a:r>
              <a:rPr lang="en-US" altLang="zh-CN" b="0" i="0" dirty="0">
                <a:effectLst/>
                <a:latin typeface="+mn-lt"/>
              </a:rPr>
              <a:t>, Jason Baum, Cynthia A. </a:t>
            </a:r>
            <a:r>
              <a:rPr lang="en-US" altLang="zh-CN" b="0" i="0" dirty="0" err="1">
                <a:effectLst/>
                <a:latin typeface="+mn-lt"/>
              </a:rPr>
              <a:t>Sirard</a:t>
            </a:r>
            <a:r>
              <a:rPr lang="en-US" altLang="zh-CN" b="0" i="0" dirty="0">
                <a:effectLst/>
                <a:latin typeface="+mn-lt"/>
              </a:rPr>
              <a:t>, Rachel A Altura, Jaffer A. Ajani</a:t>
            </a:r>
            <a:endParaRPr lang="zh-CN" altLang="en-US" dirty="0">
              <a:latin typeface="+mn-lt"/>
            </a:endParaRPr>
          </a:p>
        </p:txBody>
      </p:sp>
      <p:sp>
        <p:nvSpPr>
          <p:cNvPr id="4" name="文本占位符 3">
            <a:extLst>
              <a:ext uri="{FF2B5EF4-FFF2-40B4-BE49-F238E27FC236}">
                <a16:creationId xmlns:a16="http://schemas.microsoft.com/office/drawing/2014/main" id="{639FC6EE-1CD6-1415-8A7A-920A66720BF6}"/>
              </a:ext>
            </a:extLst>
          </p:cNvPr>
          <p:cNvSpPr>
            <a:spLocks noGrp="1"/>
          </p:cNvSpPr>
          <p:nvPr>
            <p:ph type="body" sz="quarter" idx="11"/>
          </p:nvPr>
        </p:nvSpPr>
        <p:spPr/>
        <p:txBody>
          <a:bodyPr/>
          <a:lstStyle/>
          <a:p>
            <a:r>
              <a:rPr lang="en-US" altLang="zh-CN" dirty="0"/>
              <a:t>Abstract 4027-Poster Discussion Session</a:t>
            </a:r>
            <a:endParaRPr lang="zh-CN" altLang="en-US" dirty="0"/>
          </a:p>
        </p:txBody>
      </p:sp>
    </p:spTree>
    <p:extLst>
      <p:ext uri="{BB962C8B-B14F-4D97-AF65-F5344CB8AC3E}">
        <p14:creationId xmlns:p14="http://schemas.microsoft.com/office/powerpoint/2010/main" val="163210423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背景</a:t>
            </a:r>
          </a:p>
        </p:txBody>
      </p:sp>
      <p:sp>
        <p:nvSpPr>
          <p:cNvPr id="4" name="文本占位符 3">
            <a:extLst>
              <a:ext uri="{FF2B5EF4-FFF2-40B4-BE49-F238E27FC236}">
                <a16:creationId xmlns:a16="http://schemas.microsoft.com/office/drawing/2014/main" id="{46F2D972-3489-7B83-96F7-D0A44F9C6259}"/>
              </a:ext>
            </a:extLst>
          </p:cNvPr>
          <p:cNvSpPr>
            <a:spLocks noGrp="1"/>
          </p:cNvSpPr>
          <p:nvPr>
            <p:ph type="body" sz="quarter" idx="12"/>
          </p:nvPr>
        </p:nvSpPr>
        <p:spPr>
          <a:xfrm>
            <a:off x="846205" y="691237"/>
            <a:ext cx="10499589" cy="5487890"/>
          </a:xfrm>
        </p:spPr>
        <p:txBody>
          <a:bodyPr/>
          <a:lstStyle/>
          <a:p>
            <a:pPr>
              <a:lnSpc>
                <a:spcPct val="150000"/>
              </a:lnSpc>
            </a:pPr>
            <a:r>
              <a:rPr lang="zh-CN" altLang="en-US" sz="1600" b="1" dirty="0">
                <a:solidFill>
                  <a:schemeClr val="accent1">
                    <a:lumMod val="75000"/>
                  </a:schemeClr>
                </a:solidFill>
              </a:rPr>
              <a:t>晚期的</a:t>
            </a:r>
            <a:r>
              <a:rPr lang="en-US" altLang="zh-CN" sz="1600" b="1" dirty="0">
                <a:solidFill>
                  <a:schemeClr val="accent1">
                    <a:lumMod val="75000"/>
                  </a:schemeClr>
                </a:solidFill>
              </a:rPr>
              <a:t>GEA</a:t>
            </a:r>
            <a:r>
              <a:rPr lang="zh-CN" altLang="en-US" sz="1600" b="1" dirty="0">
                <a:solidFill>
                  <a:schemeClr val="accent1">
                    <a:lumMod val="75000"/>
                  </a:schemeClr>
                </a:solidFill>
              </a:rPr>
              <a:t>治疗格局</a:t>
            </a:r>
            <a:endParaRPr lang="en-US" altLang="zh-CN" sz="1600" b="1" dirty="0">
              <a:solidFill>
                <a:schemeClr val="accent1">
                  <a:lumMod val="75000"/>
                </a:schemeClr>
              </a:solidFill>
            </a:endParaRPr>
          </a:p>
          <a:p>
            <a:pPr marL="342900" indent="-342900">
              <a:lnSpc>
                <a:spcPct val="150000"/>
              </a:lnSpc>
              <a:buFont typeface="Arial" panose="020B0604020202020204" pitchFamily="34" charset="0"/>
              <a:buChar char="•"/>
            </a:pPr>
            <a:r>
              <a:rPr lang="zh-CN" altLang="en-US" sz="1600" dirty="0"/>
              <a:t>基于</a:t>
            </a:r>
            <a:r>
              <a:rPr lang="en-US" altLang="zh-CN" sz="1600" dirty="0"/>
              <a:t>CheckMate-649 (CM-649)</a:t>
            </a:r>
            <a:r>
              <a:rPr lang="zh-CN" altLang="en-US" sz="1600" dirty="0"/>
              <a:t>试验，纳武利尤单抗加</a:t>
            </a:r>
            <a:r>
              <a:rPr lang="en-US" altLang="zh-CN" sz="1600" dirty="0"/>
              <a:t>SOC</a:t>
            </a:r>
            <a:r>
              <a:rPr lang="zh-CN" altLang="en-US" sz="1600" dirty="0"/>
              <a:t>化疗被批准用于晚期</a:t>
            </a:r>
            <a:r>
              <a:rPr lang="en-US" altLang="zh-CN" sz="1600" dirty="0"/>
              <a:t>GEA</a:t>
            </a:r>
            <a:r>
              <a:rPr lang="zh-CN" altLang="en-US" sz="1600" dirty="0"/>
              <a:t>患者一线</a:t>
            </a:r>
            <a:r>
              <a:rPr lang="en-US" altLang="zh-CN" sz="1600" baseline="30000" dirty="0"/>
              <a:t>1,2</a:t>
            </a:r>
            <a:r>
              <a:rPr lang="zh-CN" altLang="en-US" sz="1600" dirty="0"/>
              <a:t> </a:t>
            </a:r>
            <a:r>
              <a:rPr lang="en-US" altLang="zh-CN" sz="1600" dirty="0"/>
              <a:t>(</a:t>
            </a:r>
            <a:r>
              <a:rPr lang="zh-CN" altLang="en-US" sz="1600" dirty="0"/>
              <a:t>中位生存期</a:t>
            </a:r>
            <a:r>
              <a:rPr lang="en-US" altLang="zh-CN" sz="1600" dirty="0"/>
              <a:t>13.8mvs</a:t>
            </a:r>
            <a:r>
              <a:rPr lang="zh-CN" altLang="en-US" sz="1600" dirty="0"/>
              <a:t>单独化疗</a:t>
            </a:r>
            <a:r>
              <a:rPr lang="en-US" altLang="zh-CN" sz="1600" dirty="0"/>
              <a:t>11.6m)</a:t>
            </a:r>
          </a:p>
          <a:p>
            <a:pPr>
              <a:lnSpc>
                <a:spcPct val="150000"/>
              </a:lnSpc>
            </a:pPr>
            <a:r>
              <a:rPr lang="zh-CN" altLang="en-US" sz="1600" dirty="0"/>
              <a:t>         </a:t>
            </a:r>
            <a:r>
              <a:rPr lang="en-US" altLang="zh-CN" sz="1600" dirty="0"/>
              <a:t>-</a:t>
            </a:r>
            <a:r>
              <a:rPr lang="zh-CN" altLang="en-US" sz="1600" dirty="0"/>
              <a:t>在</a:t>
            </a:r>
            <a:r>
              <a:rPr lang="en-US" altLang="zh-CN" sz="1600" dirty="0"/>
              <a:t>PD-L1 CPS</a:t>
            </a:r>
            <a:r>
              <a:rPr lang="zh-CN" altLang="en-US" sz="1600" dirty="0"/>
              <a:t>评分为≥</a:t>
            </a:r>
            <a:r>
              <a:rPr lang="en-US" altLang="zh-CN" sz="1600" dirty="0"/>
              <a:t>5</a:t>
            </a:r>
            <a:r>
              <a:rPr lang="zh-CN" altLang="en-US" sz="1600" dirty="0"/>
              <a:t>的患者终，生存获益最大</a:t>
            </a:r>
            <a:r>
              <a:rPr lang="en-US" altLang="zh-CN" sz="1600" dirty="0"/>
              <a:t>(</a:t>
            </a:r>
            <a:r>
              <a:rPr lang="zh-CN" altLang="en-US" sz="1600" dirty="0"/>
              <a:t>中位</a:t>
            </a:r>
            <a:r>
              <a:rPr lang="en-US" altLang="zh-CN" sz="1600" dirty="0"/>
              <a:t>OS 14.4m vs 11.1m)</a:t>
            </a:r>
            <a:r>
              <a:rPr lang="en-US" altLang="zh-CN" sz="1600" baseline="30000" dirty="0"/>
              <a:t>2</a:t>
            </a:r>
          </a:p>
          <a:p>
            <a:pPr>
              <a:lnSpc>
                <a:spcPct val="150000"/>
              </a:lnSpc>
            </a:pPr>
            <a:r>
              <a:rPr lang="en-US" altLang="zh-CN" sz="1600" dirty="0"/>
              <a:t>         -CPS &lt;5</a:t>
            </a:r>
            <a:r>
              <a:rPr lang="zh-CN" altLang="en-US" sz="1600" dirty="0"/>
              <a:t>患者中，与单独化疗中位</a:t>
            </a:r>
            <a:r>
              <a:rPr lang="en-US" altLang="zh-CN" sz="1600" dirty="0"/>
              <a:t>OS</a:t>
            </a:r>
            <a:r>
              <a:rPr lang="zh-CN" altLang="en-US" sz="1600" dirty="0"/>
              <a:t>相似</a:t>
            </a:r>
            <a:r>
              <a:rPr lang="en-US" altLang="zh-CN" sz="1600" dirty="0"/>
              <a:t>(12.4m vs 12.3m)</a:t>
            </a:r>
            <a:r>
              <a:rPr lang="en-US" altLang="zh-CN" sz="1600" baseline="30000" dirty="0"/>
              <a:t> 1</a:t>
            </a:r>
            <a:endParaRPr lang="en-US" altLang="zh-CN" sz="1600" dirty="0"/>
          </a:p>
          <a:p>
            <a:pPr marL="342900" indent="-342900">
              <a:lnSpc>
                <a:spcPct val="150000"/>
              </a:lnSpc>
              <a:buFont typeface="Arial" panose="020B0604020202020204" pitchFamily="34" charset="0"/>
              <a:buChar char="•"/>
            </a:pPr>
            <a:r>
              <a:rPr lang="zh-CN" altLang="en-US" sz="1600" dirty="0"/>
              <a:t>替雷利珠单抗是一种抗</a:t>
            </a:r>
            <a:r>
              <a:rPr lang="en-US" altLang="zh-CN" sz="1600" dirty="0"/>
              <a:t>PD1</a:t>
            </a:r>
            <a:r>
              <a:rPr lang="zh-CN" altLang="en-US" sz="1600" dirty="0"/>
              <a:t>抗体，旨在最大限度地减少与巨噬细胞上 </a:t>
            </a:r>
            <a:r>
              <a:rPr lang="en-US" altLang="zh-CN" sz="1600" dirty="0" err="1"/>
              <a:t>FcgR</a:t>
            </a:r>
            <a:r>
              <a:rPr lang="en-US" altLang="zh-CN" sz="1600" dirty="0"/>
              <a:t> </a:t>
            </a:r>
            <a:r>
              <a:rPr lang="zh-CN" altLang="en-US" sz="1600" dirty="0"/>
              <a:t>的结合</a:t>
            </a:r>
            <a:r>
              <a:rPr lang="en-US" altLang="zh-CN" sz="1600" baseline="30000" dirty="0"/>
              <a:t>3</a:t>
            </a:r>
          </a:p>
          <a:p>
            <a:pPr>
              <a:lnSpc>
                <a:spcPct val="150000"/>
              </a:lnSpc>
            </a:pPr>
            <a:r>
              <a:rPr lang="en-US" altLang="zh-CN" sz="1600" dirty="0"/>
              <a:t>        -RATIONALE-305</a:t>
            </a:r>
            <a:r>
              <a:rPr lang="zh-CN" altLang="en-US" sz="1600" dirty="0"/>
              <a:t>最近报道，在</a:t>
            </a:r>
            <a:r>
              <a:rPr lang="en-US" altLang="zh-CN" sz="1600" dirty="0" err="1"/>
              <a:t>vCPS</a:t>
            </a:r>
            <a:r>
              <a:rPr lang="zh-CN" altLang="en-US" sz="1600" dirty="0"/>
              <a:t>*≥</a:t>
            </a:r>
            <a:r>
              <a:rPr lang="en-US" altLang="zh-CN" sz="1600" dirty="0"/>
              <a:t>25</a:t>
            </a:r>
            <a:r>
              <a:rPr lang="zh-CN" altLang="en-US" sz="1600" dirty="0"/>
              <a:t>患者人群中，替雷利珠单抗</a:t>
            </a:r>
            <a:r>
              <a:rPr lang="en-US" altLang="zh-CN" sz="1600" dirty="0"/>
              <a:t>+</a:t>
            </a:r>
            <a:r>
              <a:rPr lang="zh-CN" altLang="en-US" sz="1600" dirty="0"/>
              <a:t>化疗的中位</a:t>
            </a:r>
            <a:r>
              <a:rPr lang="en-US" altLang="zh-CN" sz="1600" dirty="0"/>
              <a:t>OS</a:t>
            </a:r>
            <a:r>
              <a:rPr lang="zh-CN" altLang="en-US" sz="1600" dirty="0"/>
              <a:t>为</a:t>
            </a:r>
            <a:r>
              <a:rPr lang="en-US" altLang="zh-CN" sz="1600" dirty="0"/>
              <a:t>17.2</a:t>
            </a:r>
            <a:r>
              <a:rPr lang="zh-CN" altLang="en-US" sz="1600" dirty="0"/>
              <a:t>个月，</a:t>
            </a:r>
            <a:endParaRPr lang="en-US" altLang="zh-CN" sz="1600" dirty="0"/>
          </a:p>
          <a:p>
            <a:pPr>
              <a:lnSpc>
                <a:spcPct val="150000"/>
              </a:lnSpc>
            </a:pPr>
            <a:r>
              <a:rPr lang="en-US" altLang="zh-CN" sz="1600" dirty="0"/>
              <a:t>         </a:t>
            </a:r>
            <a:r>
              <a:rPr lang="zh-CN" altLang="en-US" sz="1600" dirty="0"/>
              <a:t>单独化疗为</a:t>
            </a:r>
            <a:r>
              <a:rPr lang="en-US" altLang="zh-CN" sz="1600" dirty="0"/>
              <a:t>12.6</a:t>
            </a:r>
            <a:r>
              <a:rPr lang="zh-CN" altLang="en-US" sz="1600" dirty="0"/>
              <a:t>个月</a:t>
            </a:r>
            <a:r>
              <a:rPr lang="en-US" altLang="zh-CN" sz="1600" dirty="0"/>
              <a:t>(</a:t>
            </a:r>
            <a:r>
              <a:rPr lang="zh-CN" altLang="en-US" sz="1600" dirty="0"/>
              <a:t>中位</a:t>
            </a:r>
            <a:r>
              <a:rPr lang="en-US" altLang="zh-CN" sz="1600" dirty="0"/>
              <a:t>PFS</a:t>
            </a:r>
            <a:r>
              <a:rPr lang="zh-CN" altLang="en-US" sz="1600" dirty="0"/>
              <a:t>为</a:t>
            </a:r>
            <a:r>
              <a:rPr lang="en-US" altLang="zh-CN" sz="1600" dirty="0"/>
              <a:t>7.2</a:t>
            </a:r>
            <a:r>
              <a:rPr lang="zh-CN" altLang="en-US" sz="1600" dirty="0"/>
              <a:t>个月，单独化疗为</a:t>
            </a:r>
            <a:r>
              <a:rPr lang="en-US" altLang="zh-CN" sz="1600" dirty="0"/>
              <a:t>5.9</a:t>
            </a:r>
            <a:r>
              <a:rPr lang="zh-CN" altLang="en-US" sz="1600" dirty="0"/>
              <a:t>个月</a:t>
            </a:r>
            <a:r>
              <a:rPr lang="en-US" altLang="zh-CN" sz="1600" dirty="0"/>
              <a:t>)</a:t>
            </a:r>
            <a:r>
              <a:rPr lang="en-US" altLang="zh-CN" sz="1600" baseline="30000" dirty="0"/>
              <a:t>4</a:t>
            </a:r>
          </a:p>
          <a:p>
            <a:pPr>
              <a:lnSpc>
                <a:spcPct val="150000"/>
              </a:lnSpc>
            </a:pPr>
            <a:r>
              <a:rPr lang="en-US" altLang="zh-CN" sz="1600" dirty="0"/>
              <a:t>        -</a:t>
            </a:r>
            <a:r>
              <a:rPr lang="zh-CN" altLang="en-US" sz="1600" dirty="0"/>
              <a:t>无</a:t>
            </a:r>
            <a:r>
              <a:rPr lang="en-US" altLang="zh-CN" sz="1600" dirty="0"/>
              <a:t>PD-L1</a:t>
            </a:r>
            <a:r>
              <a:rPr lang="zh-CN" altLang="en-US" sz="1600" dirty="0"/>
              <a:t>表达或低表达的</a:t>
            </a:r>
            <a:r>
              <a:rPr lang="en-US" altLang="zh-CN" sz="1600" dirty="0"/>
              <a:t>GEA</a:t>
            </a:r>
            <a:r>
              <a:rPr lang="zh-CN" altLang="en-US" sz="1600" dirty="0"/>
              <a:t>患者预后较差，占晚期</a:t>
            </a:r>
            <a:r>
              <a:rPr lang="en-US" altLang="zh-CN" sz="1600" dirty="0"/>
              <a:t>GEA</a:t>
            </a:r>
            <a:r>
              <a:rPr lang="zh-CN" altLang="en-US" sz="1600" dirty="0"/>
              <a:t>患者总数的三分之二</a:t>
            </a:r>
            <a:r>
              <a:rPr lang="en-US" altLang="zh-CN" sz="1600" baseline="30000" dirty="0"/>
              <a:t>5</a:t>
            </a:r>
          </a:p>
          <a:p>
            <a:pPr>
              <a:lnSpc>
                <a:spcPct val="150000"/>
              </a:lnSpc>
            </a:pPr>
            <a:r>
              <a:rPr lang="en-US" altLang="zh-CN" sz="1600" b="1" dirty="0">
                <a:solidFill>
                  <a:schemeClr val="accent1">
                    <a:lumMod val="75000"/>
                  </a:schemeClr>
                </a:solidFill>
              </a:rPr>
              <a:t>DKK1</a:t>
            </a:r>
            <a:r>
              <a:rPr lang="zh-CN" altLang="en-US" sz="1600" b="1" dirty="0">
                <a:solidFill>
                  <a:schemeClr val="accent1">
                    <a:lumMod val="75000"/>
                  </a:schemeClr>
                </a:solidFill>
              </a:rPr>
              <a:t>和</a:t>
            </a:r>
            <a:r>
              <a:rPr lang="en-US" altLang="zh-CN" sz="1600" b="1" dirty="0">
                <a:solidFill>
                  <a:schemeClr val="accent1">
                    <a:lumMod val="75000"/>
                  </a:schemeClr>
                </a:solidFill>
              </a:rPr>
              <a:t>DKN-01</a:t>
            </a:r>
          </a:p>
          <a:p>
            <a:pPr marL="342900" indent="-342900">
              <a:lnSpc>
                <a:spcPct val="150000"/>
              </a:lnSpc>
              <a:buFont typeface="Arial" panose="020B0604020202020204" pitchFamily="34" charset="0"/>
              <a:buChar char="•"/>
            </a:pPr>
            <a:r>
              <a:rPr lang="zh-CN" altLang="en-US" sz="1600" dirty="0"/>
              <a:t>在多种肿瘤类型中，</a:t>
            </a:r>
            <a:r>
              <a:rPr lang="en-US" altLang="zh-CN" sz="1600" dirty="0"/>
              <a:t>DKK1</a:t>
            </a:r>
            <a:r>
              <a:rPr lang="zh-CN" altLang="en-US" sz="1600" dirty="0"/>
              <a:t>的表达与较差生存和化疗耐药有关</a:t>
            </a:r>
            <a:r>
              <a:rPr lang="en-US" altLang="zh-CN" sz="1600" baseline="30000" dirty="0"/>
              <a:t>6</a:t>
            </a:r>
            <a:r>
              <a:rPr lang="zh-CN" altLang="en-US" sz="1600" baseline="30000" dirty="0"/>
              <a:t>，</a:t>
            </a:r>
            <a:r>
              <a:rPr lang="en-US" altLang="zh-CN" sz="1600" baseline="30000" dirty="0"/>
              <a:t>7</a:t>
            </a:r>
          </a:p>
          <a:p>
            <a:pPr marL="342900" indent="-342900">
              <a:lnSpc>
                <a:spcPct val="150000"/>
              </a:lnSpc>
              <a:buFont typeface="Arial" panose="020B0604020202020204" pitchFamily="34" charset="0"/>
              <a:buChar char="•"/>
            </a:pPr>
            <a:r>
              <a:rPr lang="en-US" altLang="zh-CN" sz="1600" dirty="0"/>
              <a:t>DKN-01</a:t>
            </a:r>
            <a:r>
              <a:rPr lang="zh-CN" altLang="en-US" sz="1600" dirty="0"/>
              <a:t>是一种抗</a:t>
            </a:r>
            <a:r>
              <a:rPr lang="en-US" altLang="zh-CN" sz="1600" dirty="0"/>
              <a:t>DKK1</a:t>
            </a:r>
            <a:r>
              <a:rPr lang="zh-CN" altLang="en-US" sz="1600" dirty="0"/>
              <a:t>单抗，在</a:t>
            </a:r>
            <a:r>
              <a:rPr lang="en-US" altLang="zh-CN" sz="1600" dirty="0"/>
              <a:t>PD-L1</a:t>
            </a:r>
            <a:r>
              <a:rPr lang="zh-CN" altLang="en-US" sz="1600" dirty="0"/>
              <a:t>低表达的晚期</a:t>
            </a:r>
            <a:r>
              <a:rPr lang="en-US" altLang="zh-CN" sz="1600" dirty="0"/>
              <a:t>GEA</a:t>
            </a:r>
            <a:r>
              <a:rPr lang="zh-CN" altLang="en-US" sz="1600" dirty="0"/>
              <a:t>患者中显示出抗肿瘤活性，这是一个治疗选择非常有限的亚群</a:t>
            </a:r>
            <a:r>
              <a:rPr lang="en-US" altLang="zh-CN" sz="1600" baseline="30000" dirty="0"/>
              <a:t>8</a:t>
            </a:r>
          </a:p>
          <a:p>
            <a:pPr marL="342900" indent="-342900">
              <a:lnSpc>
                <a:spcPct val="150000"/>
              </a:lnSpc>
              <a:buFont typeface="Arial" panose="020B0604020202020204" pitchFamily="34" charset="0"/>
              <a:buChar char="•"/>
            </a:pPr>
            <a:r>
              <a:rPr lang="en-US" altLang="zh-CN" sz="1600" dirty="0"/>
              <a:t>DKN-01</a:t>
            </a:r>
            <a:r>
              <a:rPr lang="zh-CN" altLang="en-US" sz="1600" dirty="0"/>
              <a:t>具有免疫调节活性，刺激促炎肿瘤微环境，上调</a:t>
            </a:r>
            <a:r>
              <a:rPr lang="en-US" altLang="zh-CN" sz="1600" dirty="0"/>
              <a:t>PD-L1</a:t>
            </a:r>
            <a:r>
              <a:rPr lang="zh-CN" altLang="en-US" sz="1600" dirty="0"/>
              <a:t>水平</a:t>
            </a:r>
            <a:r>
              <a:rPr lang="en-US" altLang="zh-CN" sz="1600" baseline="30000" dirty="0"/>
              <a:t>9,10</a:t>
            </a:r>
          </a:p>
          <a:p>
            <a:pPr marL="342900" indent="-342900">
              <a:lnSpc>
                <a:spcPct val="150000"/>
              </a:lnSpc>
              <a:buFont typeface="Arial" panose="020B0604020202020204" pitchFamily="34" charset="0"/>
              <a:buChar char="•"/>
            </a:pPr>
            <a:r>
              <a:rPr lang="zh-CN" altLang="en-US" sz="1600" dirty="0"/>
              <a:t>在这里，我们提供了</a:t>
            </a:r>
            <a:r>
              <a:rPr lang="en-US" altLang="zh-CN" sz="1600" dirty="0"/>
              <a:t>1L</a:t>
            </a:r>
            <a:r>
              <a:rPr lang="zh-CN" altLang="en-US" sz="1600" dirty="0"/>
              <a:t>接受</a:t>
            </a:r>
            <a:r>
              <a:rPr lang="en-US" altLang="zh-CN" sz="1600" dirty="0"/>
              <a:t>DKN-01</a:t>
            </a:r>
            <a:r>
              <a:rPr lang="zh-CN" altLang="en-US" sz="1600" dirty="0"/>
              <a:t>联合替雷利珠单抗和</a:t>
            </a:r>
            <a:r>
              <a:rPr lang="en-US" altLang="zh-CN" sz="1600" dirty="0"/>
              <a:t>CAPOX</a:t>
            </a:r>
            <a:r>
              <a:rPr lang="zh-CN" altLang="en-US" sz="1600" dirty="0"/>
              <a:t>治疗的晚期</a:t>
            </a:r>
            <a:r>
              <a:rPr lang="en-US" altLang="zh-CN" sz="1600" dirty="0"/>
              <a:t>GEA</a:t>
            </a:r>
            <a:r>
              <a:rPr lang="zh-CN" altLang="en-US" sz="1600" dirty="0"/>
              <a:t>患者的</a:t>
            </a:r>
            <a:r>
              <a:rPr lang="en-US" altLang="zh-CN" sz="1600" dirty="0"/>
              <a:t>2</a:t>
            </a:r>
            <a:r>
              <a:rPr lang="zh-CN" altLang="en-US" sz="1600" dirty="0"/>
              <a:t>年生存数据</a:t>
            </a:r>
          </a:p>
        </p:txBody>
      </p:sp>
      <p:pic>
        <p:nvPicPr>
          <p:cNvPr id="6" name="图片 5">
            <a:extLst>
              <a:ext uri="{FF2B5EF4-FFF2-40B4-BE49-F238E27FC236}">
                <a16:creationId xmlns:a16="http://schemas.microsoft.com/office/drawing/2014/main" id="{BBB3A2A9-0364-1F1F-FBD1-9C32470AB74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6403675"/>
            <a:ext cx="8749365" cy="378494"/>
          </a:xfrm>
          <a:prstGeom prst="rect">
            <a:avLst/>
          </a:prstGeom>
        </p:spPr>
      </p:pic>
      <p:sp>
        <p:nvSpPr>
          <p:cNvPr id="7" name="Slide Number Placeholder 5">
            <a:extLst>
              <a:ext uri="{FF2B5EF4-FFF2-40B4-BE49-F238E27FC236}">
                <a16:creationId xmlns:a16="http://schemas.microsoft.com/office/drawing/2014/main" id="{6575D647-7E29-C360-7D5E-1500CC48E2BB}"/>
              </a:ext>
            </a:extLst>
          </p:cNvPr>
          <p:cNvSpPr txBox="1">
            <a:spLocks/>
          </p:cNvSpPr>
          <p:nvPr/>
        </p:nvSpPr>
        <p:spPr>
          <a:xfrm>
            <a:off x="8055485" y="6597650"/>
            <a:ext cx="3992136" cy="220445"/>
          </a:xfrm>
          <a:prstGeom prst="rect">
            <a:avLst/>
          </a:prstGeom>
        </p:spPr>
        <p:txBody>
          <a:bodyPr/>
          <a:lstStyle>
            <a:defPPr>
              <a:defRPr lang="en-US"/>
            </a:defPPr>
            <a:lvl1pPr marL="0" algn="r"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Samuel J </a:t>
            </a:r>
            <a:r>
              <a:rPr kumimoji="0" lang="en-U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微软雅黑"/>
                <a:cs typeface="Arial" panose="020B0604020202020204" pitchFamily="34" charset="0"/>
              </a:rPr>
              <a:t>Klempner</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 </a:t>
            </a:r>
            <a:r>
              <a:rPr kumimoji="0" lang="es-E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et al. 202</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3</a:t>
            </a:r>
            <a:r>
              <a:rPr kumimoji="0" lang="es-E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ASCO  </a:t>
            </a:r>
            <a:r>
              <a:rPr kumimoji="0" lang="es-E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微软雅黑"/>
                <a:cs typeface="Arial" panose="020B0604020202020204" pitchFamily="34" charset="0"/>
              </a:rPr>
              <a:t>Abstract</a:t>
            </a:r>
            <a:r>
              <a:rPr kumimoji="0" lang="es-E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4027</a:t>
            </a:r>
            <a:endParaRPr kumimoji="0" lang="zh-CN" altLang="en-US" sz="11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endParaRPr>
          </a:p>
        </p:txBody>
      </p:sp>
      <p:pic>
        <p:nvPicPr>
          <p:cNvPr id="3" name="图片 2">
            <a:extLst>
              <a:ext uri="{FF2B5EF4-FFF2-40B4-BE49-F238E27FC236}">
                <a16:creationId xmlns:a16="http://schemas.microsoft.com/office/drawing/2014/main" id="{CF6B702B-45A4-641B-94D4-5661599032A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5012" y="6221547"/>
            <a:ext cx="2101958" cy="139707"/>
          </a:xfrm>
          <a:prstGeom prst="rect">
            <a:avLst/>
          </a:prstGeom>
        </p:spPr>
      </p:pic>
    </p:spTree>
    <p:extLst>
      <p:ext uri="{BB962C8B-B14F-4D97-AF65-F5344CB8AC3E}">
        <p14:creationId xmlns:p14="http://schemas.microsoft.com/office/powerpoint/2010/main" val="202858480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3FD7EF28-2637-FDBC-FC57-068EC32C3571}"/>
              </a:ext>
            </a:extLst>
          </p:cNvPr>
          <p:cNvSpPr>
            <a:spLocks noGrp="1"/>
          </p:cNvSpPr>
          <p:nvPr>
            <p:ph type="body" sz="quarter" idx="10"/>
          </p:nvPr>
        </p:nvSpPr>
        <p:spPr/>
        <p:txBody>
          <a:bodyPr/>
          <a:lstStyle/>
          <a:p>
            <a:r>
              <a:rPr lang="zh-CN" altLang="en-US" dirty="0"/>
              <a:t>研究方法</a:t>
            </a:r>
          </a:p>
        </p:txBody>
      </p:sp>
      <p:sp>
        <p:nvSpPr>
          <p:cNvPr id="4" name="文本占位符 3">
            <a:extLst>
              <a:ext uri="{FF2B5EF4-FFF2-40B4-BE49-F238E27FC236}">
                <a16:creationId xmlns:a16="http://schemas.microsoft.com/office/drawing/2014/main" id="{4AD65B51-C178-32D1-9C73-1486F8860BA6}"/>
              </a:ext>
            </a:extLst>
          </p:cNvPr>
          <p:cNvSpPr>
            <a:spLocks noGrp="1"/>
          </p:cNvSpPr>
          <p:nvPr>
            <p:ph type="body" sz="quarter" idx="12"/>
          </p:nvPr>
        </p:nvSpPr>
        <p:spPr>
          <a:xfrm>
            <a:off x="721077" y="977900"/>
            <a:ext cx="10499589" cy="4902200"/>
          </a:xfrm>
        </p:spPr>
        <p:txBody>
          <a:bodyPr/>
          <a:lstStyle/>
          <a:p>
            <a:pPr>
              <a:lnSpc>
                <a:spcPct val="150000"/>
              </a:lnSpc>
            </a:pPr>
            <a:r>
              <a:rPr lang="en-US" altLang="zh-CN" sz="1800" dirty="0"/>
              <a:t>DisTinGuish</a:t>
            </a:r>
            <a:r>
              <a:rPr lang="zh-CN" altLang="en-US" sz="1800" dirty="0"/>
              <a:t>研究</a:t>
            </a:r>
            <a:r>
              <a:rPr lang="en-US" altLang="zh-CN" sz="1800" dirty="0"/>
              <a:t>(NCTO4363801)</a:t>
            </a:r>
            <a:r>
              <a:rPr lang="zh-CN" altLang="en-US" sz="1800" b="1" dirty="0"/>
              <a:t>设计</a:t>
            </a:r>
            <a:r>
              <a:rPr lang="en-US" altLang="zh-CN" sz="1800" dirty="0"/>
              <a:t>:2a</a:t>
            </a:r>
            <a:r>
              <a:rPr lang="zh-CN" altLang="en-US" sz="1800" dirty="0"/>
              <a:t>期单臂多队列试验</a:t>
            </a:r>
            <a:endParaRPr lang="en-US" altLang="zh-CN" sz="1800" dirty="0"/>
          </a:p>
          <a:p>
            <a:pPr>
              <a:lnSpc>
                <a:spcPct val="150000"/>
              </a:lnSpc>
            </a:pPr>
            <a:r>
              <a:rPr lang="en-US" altLang="zh-CN" sz="1800" b="1" dirty="0">
                <a:solidFill>
                  <a:schemeClr val="accent1">
                    <a:lumMod val="75000"/>
                  </a:schemeClr>
                </a:solidFill>
              </a:rPr>
              <a:t>  -A</a:t>
            </a:r>
            <a:r>
              <a:rPr lang="zh-CN" altLang="en-US" sz="1800" b="1" dirty="0">
                <a:solidFill>
                  <a:schemeClr val="accent1">
                    <a:lumMod val="75000"/>
                  </a:schemeClr>
                </a:solidFill>
              </a:rPr>
              <a:t>部分</a:t>
            </a:r>
            <a:r>
              <a:rPr lang="en-US" altLang="zh-CN" sz="1800" b="1" dirty="0">
                <a:solidFill>
                  <a:schemeClr val="accent1">
                    <a:lumMod val="75000"/>
                  </a:schemeClr>
                </a:solidFill>
              </a:rPr>
              <a:t>:DKN-01 +</a:t>
            </a:r>
            <a:r>
              <a:rPr lang="zh-CN" altLang="en-US" sz="1800" b="1" dirty="0">
                <a:solidFill>
                  <a:schemeClr val="accent1">
                    <a:lumMod val="75000"/>
                  </a:schemeClr>
                </a:solidFill>
              </a:rPr>
              <a:t>替雷利珠单抗</a:t>
            </a:r>
            <a:r>
              <a:rPr lang="en-US" altLang="zh-CN" sz="1800" b="1" dirty="0">
                <a:solidFill>
                  <a:schemeClr val="accent1">
                    <a:lumMod val="75000"/>
                  </a:schemeClr>
                </a:solidFill>
              </a:rPr>
              <a:t>+CAPOX 1L</a:t>
            </a:r>
            <a:r>
              <a:rPr lang="zh-CN" altLang="en-US" sz="1800" b="1" dirty="0">
                <a:solidFill>
                  <a:schemeClr val="accent1">
                    <a:lumMod val="75000"/>
                  </a:schemeClr>
                </a:solidFill>
              </a:rPr>
              <a:t>治疗晚期</a:t>
            </a:r>
            <a:r>
              <a:rPr lang="en-US" altLang="zh-CN" sz="1800" b="1" dirty="0">
                <a:solidFill>
                  <a:schemeClr val="accent1">
                    <a:lumMod val="75000"/>
                  </a:schemeClr>
                </a:solidFill>
              </a:rPr>
              <a:t>GEA</a:t>
            </a:r>
          </a:p>
          <a:p>
            <a:pPr>
              <a:lnSpc>
                <a:spcPct val="150000"/>
              </a:lnSpc>
            </a:pPr>
            <a:r>
              <a:rPr lang="en-US" altLang="zh-CN" sz="1800" dirty="0"/>
              <a:t>  -B</a:t>
            </a:r>
            <a:r>
              <a:rPr lang="zh-CN" altLang="en-US" sz="1800" dirty="0"/>
              <a:t>部分</a:t>
            </a:r>
            <a:r>
              <a:rPr lang="en-US" altLang="zh-CN" sz="1800" dirty="0"/>
              <a:t>:DKN-01 +</a:t>
            </a:r>
            <a:r>
              <a:rPr lang="zh-CN" altLang="en-US" sz="1800" dirty="0"/>
              <a:t>替雷利珠单抗</a:t>
            </a:r>
            <a:r>
              <a:rPr lang="en-US" altLang="zh-CN" sz="1800" dirty="0"/>
              <a:t>2L</a:t>
            </a:r>
            <a:r>
              <a:rPr lang="zh-CN" altLang="en-US" sz="1800" dirty="0"/>
              <a:t>治疗晚期</a:t>
            </a:r>
            <a:r>
              <a:rPr lang="en-US" altLang="zh-CN" sz="1800" dirty="0"/>
              <a:t>GEA</a:t>
            </a:r>
          </a:p>
          <a:p>
            <a:pPr>
              <a:lnSpc>
                <a:spcPct val="150000"/>
              </a:lnSpc>
            </a:pPr>
            <a:r>
              <a:rPr lang="en-US" altLang="zh-CN" sz="1800" dirty="0"/>
              <a:t>  -C</a:t>
            </a:r>
            <a:r>
              <a:rPr lang="zh-CN" altLang="en-US" sz="1800" dirty="0"/>
              <a:t>部分</a:t>
            </a:r>
            <a:r>
              <a:rPr lang="en-US" altLang="zh-CN" sz="1800" dirty="0"/>
              <a:t>:</a:t>
            </a:r>
            <a:r>
              <a:rPr lang="zh-CN" altLang="en-US" sz="1800" dirty="0"/>
              <a:t>随机</a:t>
            </a:r>
            <a:r>
              <a:rPr lang="en-US" altLang="zh-CN" sz="1800" dirty="0"/>
              <a:t>-DKN-01 +</a:t>
            </a:r>
            <a:r>
              <a:rPr lang="zh-CN" altLang="en-US" sz="1800" dirty="0"/>
              <a:t>替雷利珠单抗</a:t>
            </a:r>
            <a:r>
              <a:rPr lang="en-US" altLang="zh-CN" sz="1800" dirty="0"/>
              <a:t>+CAPOX</a:t>
            </a:r>
            <a:r>
              <a:rPr lang="zh-CN" altLang="en-US" sz="1800" dirty="0"/>
              <a:t>或</a:t>
            </a:r>
            <a:r>
              <a:rPr lang="en-US" altLang="zh-CN" sz="1800" dirty="0"/>
              <a:t>mFOLFOX6</a:t>
            </a:r>
            <a:r>
              <a:rPr lang="zh-CN" altLang="en-US" sz="1800" dirty="0"/>
              <a:t>与替雷利珠单抗</a:t>
            </a:r>
            <a:r>
              <a:rPr lang="en-US" altLang="zh-CN" sz="1800" dirty="0"/>
              <a:t>+CAPOX</a:t>
            </a:r>
            <a:r>
              <a:rPr lang="zh-CN" altLang="en-US" sz="1800" dirty="0"/>
              <a:t>或</a:t>
            </a:r>
            <a:r>
              <a:rPr lang="en-US" altLang="zh-CN" sz="1800" dirty="0"/>
              <a:t>mFOLFOX6</a:t>
            </a:r>
          </a:p>
          <a:p>
            <a:pPr>
              <a:lnSpc>
                <a:spcPct val="150000"/>
              </a:lnSpc>
            </a:pPr>
            <a:r>
              <a:rPr lang="en-US" altLang="zh-CN" sz="1800" dirty="0"/>
              <a:t>             </a:t>
            </a:r>
            <a:r>
              <a:rPr lang="zh-CN" altLang="en-US" sz="1800" dirty="0"/>
              <a:t>在</a:t>
            </a:r>
            <a:r>
              <a:rPr lang="en-US" altLang="zh-CN" sz="1800" dirty="0"/>
              <a:t>1L</a:t>
            </a:r>
            <a:r>
              <a:rPr lang="zh-CN" altLang="en-US" sz="1800" dirty="0"/>
              <a:t>治疗晚期</a:t>
            </a:r>
            <a:r>
              <a:rPr lang="en-US" altLang="zh-CN" sz="1800" dirty="0"/>
              <a:t>GEA</a:t>
            </a:r>
            <a:r>
              <a:rPr lang="zh-CN" altLang="en-US" sz="1800" dirty="0"/>
              <a:t>患者中应用</a:t>
            </a:r>
            <a:endParaRPr lang="en-US" altLang="zh-CN" sz="1800" dirty="0"/>
          </a:p>
          <a:p>
            <a:pPr>
              <a:lnSpc>
                <a:spcPct val="150000"/>
              </a:lnSpc>
            </a:pPr>
            <a:r>
              <a:rPr lang="zh-CN" altLang="en-US" sz="1800" b="1" dirty="0">
                <a:solidFill>
                  <a:schemeClr val="accent1">
                    <a:lumMod val="75000"/>
                  </a:schemeClr>
                </a:solidFill>
              </a:rPr>
              <a:t>主要终点</a:t>
            </a:r>
            <a:r>
              <a:rPr lang="en-US" altLang="zh-CN" sz="1800" dirty="0"/>
              <a:t>:</a:t>
            </a:r>
            <a:r>
              <a:rPr lang="zh-CN" altLang="en-US" sz="1800" dirty="0"/>
              <a:t>安全性和耐受性</a:t>
            </a:r>
            <a:endParaRPr lang="en-US" altLang="zh-CN" sz="1800" dirty="0"/>
          </a:p>
          <a:p>
            <a:pPr>
              <a:lnSpc>
                <a:spcPct val="150000"/>
              </a:lnSpc>
            </a:pPr>
            <a:r>
              <a:rPr lang="zh-CN" altLang="en-US" sz="1800" b="1" dirty="0">
                <a:solidFill>
                  <a:schemeClr val="accent1">
                    <a:lumMod val="75000"/>
                  </a:schemeClr>
                </a:solidFill>
              </a:rPr>
              <a:t>次要终点</a:t>
            </a:r>
            <a:r>
              <a:rPr lang="en-US" altLang="zh-CN" sz="1800" dirty="0"/>
              <a:t>:</a:t>
            </a:r>
            <a:r>
              <a:rPr lang="zh-CN" altLang="en-US" sz="1800" dirty="0"/>
              <a:t>客观缓解率</a:t>
            </a:r>
            <a:r>
              <a:rPr lang="en-US" altLang="zh-CN" sz="1800" dirty="0"/>
              <a:t>(ORR)</a:t>
            </a:r>
            <a:r>
              <a:rPr lang="zh-CN" altLang="en-US" sz="1800" dirty="0"/>
              <a:t>、缓解持续时间</a:t>
            </a:r>
            <a:r>
              <a:rPr lang="en-US" altLang="zh-CN" sz="1800" dirty="0"/>
              <a:t>(</a:t>
            </a:r>
            <a:r>
              <a:rPr lang="en-US" altLang="zh-CN" sz="1800" dirty="0" err="1"/>
              <a:t>DoR</a:t>
            </a:r>
            <a:r>
              <a:rPr lang="en-US" altLang="zh-CN" sz="1800" dirty="0"/>
              <a:t>)</a:t>
            </a:r>
            <a:r>
              <a:rPr lang="zh-CN" altLang="en-US" sz="1800" dirty="0"/>
              <a:t>、疾病控制率</a:t>
            </a:r>
            <a:r>
              <a:rPr lang="en-US" altLang="zh-CN" sz="1800" dirty="0"/>
              <a:t>(DCR)</a:t>
            </a:r>
            <a:r>
              <a:rPr lang="zh-CN" altLang="en-US" sz="1800" dirty="0"/>
              <a:t>、研究者评估的无进展生存期</a:t>
            </a:r>
            <a:r>
              <a:rPr lang="en-US" altLang="zh-CN" sz="1800" dirty="0"/>
              <a:t>(PFS)</a:t>
            </a:r>
            <a:r>
              <a:rPr lang="zh-CN" altLang="en-US" sz="1800" dirty="0"/>
              <a:t>和总生存期</a:t>
            </a:r>
            <a:r>
              <a:rPr lang="en-US" altLang="zh-CN" sz="1800" dirty="0"/>
              <a:t>(OS)</a:t>
            </a:r>
          </a:p>
          <a:p>
            <a:pPr>
              <a:lnSpc>
                <a:spcPct val="150000"/>
              </a:lnSpc>
            </a:pPr>
            <a:r>
              <a:rPr lang="zh-CN" altLang="en-US" sz="1800" b="1" dirty="0">
                <a:solidFill>
                  <a:schemeClr val="accent1">
                    <a:lumMod val="75000"/>
                  </a:schemeClr>
                </a:solidFill>
              </a:rPr>
              <a:t>分析人群</a:t>
            </a:r>
            <a:r>
              <a:rPr lang="en-US" altLang="zh-CN" sz="1800" dirty="0"/>
              <a:t>:</a:t>
            </a:r>
            <a:r>
              <a:rPr lang="zh-CN" altLang="en-US" sz="1800" dirty="0"/>
              <a:t>意向治疗</a:t>
            </a:r>
            <a:r>
              <a:rPr lang="en-US" altLang="zh-CN" sz="1800" dirty="0"/>
              <a:t>(ITT)(</a:t>
            </a:r>
            <a:r>
              <a:rPr lang="zh-CN" altLang="en-US" sz="1800" dirty="0"/>
              <a:t>安全人群</a:t>
            </a:r>
            <a:r>
              <a:rPr lang="en-US" altLang="zh-CN" sz="1800" dirty="0"/>
              <a:t>)</a:t>
            </a:r>
            <a:r>
              <a:rPr lang="zh-CN" altLang="en-US" sz="1800" dirty="0"/>
              <a:t>和改良</a:t>
            </a:r>
            <a:r>
              <a:rPr lang="en-US" altLang="zh-CN" sz="1800" dirty="0"/>
              <a:t>ITT (</a:t>
            </a:r>
            <a:r>
              <a:rPr lang="en-US" altLang="zh-CN" sz="1800" dirty="0" err="1"/>
              <a:t>mITT</a:t>
            </a:r>
            <a:r>
              <a:rPr lang="en-US" altLang="zh-CN" sz="1800" dirty="0"/>
              <a:t>)(</a:t>
            </a:r>
            <a:r>
              <a:rPr lang="zh-CN" altLang="en-US" sz="1800" dirty="0"/>
              <a:t>完成</a:t>
            </a:r>
            <a:r>
              <a:rPr lang="en-US" altLang="zh-CN" sz="1800" dirty="0"/>
              <a:t>&gt;1</a:t>
            </a:r>
            <a:r>
              <a:rPr lang="zh-CN" altLang="en-US" sz="1800" dirty="0"/>
              <a:t>剂量</a:t>
            </a:r>
            <a:r>
              <a:rPr lang="en-US" altLang="zh-CN" sz="1800" dirty="0"/>
              <a:t>DKN-01)</a:t>
            </a:r>
          </a:p>
          <a:p>
            <a:pPr>
              <a:lnSpc>
                <a:spcPct val="150000"/>
              </a:lnSpc>
            </a:pPr>
            <a:r>
              <a:rPr lang="zh-CN" altLang="en-US" sz="1800" b="1" dirty="0">
                <a:solidFill>
                  <a:schemeClr val="accent1">
                    <a:lumMod val="75000"/>
                  </a:schemeClr>
                </a:solidFill>
              </a:rPr>
              <a:t>肿瘤</a:t>
            </a:r>
            <a:r>
              <a:rPr lang="en-US" altLang="zh-CN" sz="1800" b="1" dirty="0">
                <a:solidFill>
                  <a:schemeClr val="accent1">
                    <a:lumMod val="75000"/>
                  </a:schemeClr>
                </a:solidFill>
              </a:rPr>
              <a:t>DKK1</a:t>
            </a:r>
            <a:r>
              <a:rPr lang="zh-CN" altLang="en-US" sz="1800" b="1" dirty="0">
                <a:solidFill>
                  <a:schemeClr val="accent1">
                    <a:lumMod val="75000"/>
                  </a:schemeClr>
                </a:solidFill>
              </a:rPr>
              <a:t>和</a:t>
            </a:r>
            <a:r>
              <a:rPr lang="en-US" altLang="zh-CN" sz="1800" b="1" dirty="0">
                <a:solidFill>
                  <a:schemeClr val="accent1">
                    <a:lumMod val="75000"/>
                  </a:schemeClr>
                </a:solidFill>
              </a:rPr>
              <a:t>PD-L1</a:t>
            </a:r>
            <a:r>
              <a:rPr lang="zh-CN" altLang="en-US" sz="1800" b="1" dirty="0">
                <a:solidFill>
                  <a:schemeClr val="accent1">
                    <a:lumMod val="75000"/>
                  </a:schemeClr>
                </a:solidFill>
              </a:rPr>
              <a:t>表达</a:t>
            </a:r>
            <a:r>
              <a:rPr lang="en-US" altLang="zh-CN" sz="1800" dirty="0"/>
              <a:t>:</a:t>
            </a:r>
            <a:r>
              <a:rPr lang="zh-CN" altLang="en-US" sz="1800" dirty="0"/>
              <a:t>采用显色</a:t>
            </a:r>
            <a:r>
              <a:rPr lang="en-US" altLang="zh-CN" sz="1800" dirty="0"/>
              <a:t>ISH </a:t>
            </a:r>
            <a:r>
              <a:rPr lang="en-US" altLang="zh-CN" sz="1800" dirty="0" err="1"/>
              <a:t>RNAscope</a:t>
            </a:r>
            <a:r>
              <a:rPr lang="zh-CN" altLang="en-US" sz="1800" dirty="0"/>
              <a:t>法检测</a:t>
            </a:r>
            <a:r>
              <a:rPr lang="en-US" altLang="zh-CN" sz="1800" dirty="0"/>
              <a:t>DKK1 RNA</a:t>
            </a:r>
            <a:r>
              <a:rPr lang="zh-CN" altLang="en-US" sz="1800" dirty="0"/>
              <a:t>表达</a:t>
            </a:r>
            <a:r>
              <a:rPr lang="en-US" altLang="zh-CN" sz="1800" dirty="0"/>
              <a:t>;</a:t>
            </a:r>
            <a:r>
              <a:rPr lang="zh-CN" altLang="en-US" sz="1800" dirty="0"/>
              <a:t>肿瘤的</a:t>
            </a:r>
            <a:r>
              <a:rPr lang="en-US" altLang="zh-CN" sz="1800" dirty="0"/>
              <a:t>H</a:t>
            </a:r>
            <a:r>
              <a:rPr lang="zh-CN" altLang="en-US" sz="1800" dirty="0"/>
              <a:t>分为</a:t>
            </a:r>
            <a:r>
              <a:rPr lang="en-US" altLang="zh-CN" sz="1800" dirty="0"/>
              <a:t>0-300 (Flagship Biosciences, Broomfield, </a:t>
            </a:r>
            <a:r>
              <a:rPr lang="en-US" altLang="zh-CN" sz="1800" dirty="0" err="1"/>
              <a:t>CO;Advanced</a:t>
            </a:r>
            <a:r>
              <a:rPr lang="en-US" altLang="zh-CN" sz="1800" dirty="0"/>
              <a:t> Cell Diagnostics, Newark, CA);</a:t>
            </a:r>
            <a:r>
              <a:rPr lang="zh-CN" altLang="en-US" sz="1800" dirty="0"/>
              <a:t>使用</a:t>
            </a:r>
            <a:r>
              <a:rPr lang="en-US" altLang="zh-CN" sz="1800" dirty="0"/>
              <a:t>SP263</a:t>
            </a:r>
            <a:r>
              <a:rPr lang="zh-CN" altLang="en-US" sz="1800" dirty="0"/>
              <a:t>抗体进行</a:t>
            </a:r>
            <a:r>
              <a:rPr lang="en-US" altLang="zh-CN" sz="1800" dirty="0"/>
              <a:t>PD-L1</a:t>
            </a:r>
            <a:r>
              <a:rPr lang="zh-CN" altLang="en-US" sz="1800" dirty="0"/>
              <a:t>免疫组化检测，并报告了</a:t>
            </a:r>
            <a:r>
              <a:rPr lang="en-US" altLang="zh-CN" sz="1800" dirty="0" err="1"/>
              <a:t>vCPS</a:t>
            </a:r>
            <a:r>
              <a:rPr lang="en-US" altLang="zh-CN" sz="1800" dirty="0"/>
              <a:t>* (Roche Tissue </a:t>
            </a:r>
            <a:r>
              <a:rPr lang="en-US" altLang="zh-CN" sz="1800" dirty="0" err="1"/>
              <a:t>Diagnostics,TUCSON,AZ</a:t>
            </a:r>
            <a:r>
              <a:rPr lang="zh-CN" altLang="en-US" sz="1800" dirty="0"/>
              <a:t>）</a:t>
            </a:r>
            <a:endParaRPr lang="en-US" altLang="zh-CN" sz="1800" dirty="0"/>
          </a:p>
          <a:p>
            <a:pPr>
              <a:lnSpc>
                <a:spcPct val="150000"/>
              </a:lnSpc>
            </a:pPr>
            <a:r>
              <a:rPr lang="zh-CN" altLang="en-US" sz="1800" dirty="0"/>
              <a:t>数据截止日期</a:t>
            </a:r>
            <a:r>
              <a:rPr lang="en-US" altLang="zh-CN" sz="1800" dirty="0"/>
              <a:t>:2023</a:t>
            </a:r>
            <a:r>
              <a:rPr lang="zh-CN" altLang="en-US" sz="1800" dirty="0"/>
              <a:t>年</a:t>
            </a:r>
            <a:r>
              <a:rPr lang="en-US" altLang="zh-CN" sz="1800" dirty="0"/>
              <a:t>2</a:t>
            </a:r>
            <a:r>
              <a:rPr lang="zh-CN" altLang="en-US" sz="1800" dirty="0"/>
              <a:t>月</a:t>
            </a:r>
            <a:r>
              <a:rPr lang="en-US" altLang="zh-CN" sz="1800" dirty="0"/>
              <a:t>3</a:t>
            </a:r>
            <a:r>
              <a:rPr lang="zh-CN" altLang="en-US" sz="1800" dirty="0"/>
              <a:t>日</a:t>
            </a:r>
          </a:p>
        </p:txBody>
      </p:sp>
      <p:pic>
        <p:nvPicPr>
          <p:cNvPr id="6" name="图片 5">
            <a:extLst>
              <a:ext uri="{FF2B5EF4-FFF2-40B4-BE49-F238E27FC236}">
                <a16:creationId xmlns:a16="http://schemas.microsoft.com/office/drawing/2014/main" id="{B1FD7FC6-9405-C2F1-22A9-3A0077F1931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5269" y="6527796"/>
            <a:ext cx="2101958" cy="139707"/>
          </a:xfrm>
          <a:prstGeom prst="rect">
            <a:avLst/>
          </a:prstGeom>
        </p:spPr>
      </p:pic>
      <p:sp>
        <p:nvSpPr>
          <p:cNvPr id="7" name="Slide Number Placeholder 5">
            <a:extLst>
              <a:ext uri="{FF2B5EF4-FFF2-40B4-BE49-F238E27FC236}">
                <a16:creationId xmlns:a16="http://schemas.microsoft.com/office/drawing/2014/main" id="{5BB9D9BC-78F4-AB3F-696C-C2CF246D8EF4}"/>
              </a:ext>
            </a:extLst>
          </p:cNvPr>
          <p:cNvSpPr txBox="1">
            <a:spLocks/>
          </p:cNvSpPr>
          <p:nvPr/>
        </p:nvSpPr>
        <p:spPr>
          <a:xfrm>
            <a:off x="8055485" y="6597650"/>
            <a:ext cx="3992136" cy="220445"/>
          </a:xfrm>
          <a:prstGeom prst="rect">
            <a:avLst/>
          </a:prstGeom>
        </p:spPr>
        <p:txBody>
          <a:bodyPr/>
          <a:lstStyle>
            <a:defPPr>
              <a:defRPr lang="en-US"/>
            </a:defPPr>
            <a:lvl1pPr marL="0" algn="r"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Samuel J </a:t>
            </a:r>
            <a:r>
              <a:rPr kumimoji="0" lang="en-U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微软雅黑"/>
                <a:cs typeface="Arial" panose="020B0604020202020204" pitchFamily="34" charset="0"/>
              </a:rPr>
              <a:t>Klempner</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 </a:t>
            </a:r>
            <a:r>
              <a:rPr kumimoji="0" lang="es-E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et al. 202</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3</a:t>
            </a:r>
            <a:r>
              <a:rPr kumimoji="0" lang="es-E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ASCO  </a:t>
            </a:r>
            <a:r>
              <a:rPr kumimoji="0" lang="es-E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微软雅黑"/>
                <a:cs typeface="Arial" panose="020B0604020202020204" pitchFamily="34" charset="0"/>
              </a:rPr>
              <a:t>Abstract</a:t>
            </a:r>
            <a:r>
              <a:rPr kumimoji="0" lang="es-E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4027</a:t>
            </a:r>
            <a:endParaRPr kumimoji="0" lang="zh-CN" altLang="en-US" sz="11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endParaRPr>
          </a:p>
        </p:txBody>
      </p:sp>
    </p:spTree>
    <p:extLst>
      <p:ext uri="{BB962C8B-B14F-4D97-AF65-F5344CB8AC3E}">
        <p14:creationId xmlns:p14="http://schemas.microsoft.com/office/powerpoint/2010/main" val="258755053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4" name="组合 103">
            <a:extLst>
              <a:ext uri="{FF2B5EF4-FFF2-40B4-BE49-F238E27FC236}">
                <a16:creationId xmlns:a16="http://schemas.microsoft.com/office/drawing/2014/main" id="{A8BD814A-D324-977D-D00C-B30063B468A4}"/>
              </a:ext>
            </a:extLst>
          </p:cNvPr>
          <p:cNvGrpSpPr/>
          <p:nvPr/>
        </p:nvGrpSpPr>
        <p:grpSpPr>
          <a:xfrm>
            <a:off x="1555081" y="1235746"/>
            <a:ext cx="8999620" cy="4584792"/>
            <a:chOff x="2556192" y="1995487"/>
            <a:chExt cx="7079615" cy="3194050"/>
          </a:xfrm>
        </p:grpSpPr>
        <p:sp>
          <p:nvSpPr>
            <p:cNvPr id="78" name="矩形: 圆角 77">
              <a:extLst>
                <a:ext uri="{FF2B5EF4-FFF2-40B4-BE49-F238E27FC236}">
                  <a16:creationId xmlns:a16="http://schemas.microsoft.com/office/drawing/2014/main" id="{0706A5AB-0EE9-2B14-530E-6E76787B8818}"/>
                </a:ext>
              </a:extLst>
            </p:cNvPr>
            <p:cNvSpPr/>
            <p:nvPr/>
          </p:nvSpPr>
          <p:spPr>
            <a:xfrm>
              <a:off x="5258117" y="1995487"/>
              <a:ext cx="1568450" cy="3746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00" cap="none" spc="0" normalizeH="0" baseline="0" noProof="0">
                  <a:ln>
                    <a:noFill/>
                  </a:ln>
                  <a:solidFill>
                    <a:prstClr val="white"/>
                  </a:solidFill>
                  <a:effectLst/>
                  <a:uLnTx/>
                  <a:uFillTx/>
                  <a:latin typeface="Arial"/>
                  <a:ea typeface="DengXian" panose="02010600030101010101" pitchFamily="2" charset="-122"/>
                  <a:cs typeface="Arial" panose="020B0604020202020204" pitchFamily="34" charset="0"/>
                </a:rPr>
                <a:t>25</a:t>
              </a:r>
              <a:r>
                <a:rPr kumimoji="0" lang="zh-CN" altLang="en-US" sz="1200" b="0" i="0" u="none" strike="noStrike" kern="100" cap="none" spc="0" normalizeH="0" baseline="0" noProof="0">
                  <a:ln>
                    <a:noFill/>
                  </a:ln>
                  <a:solidFill>
                    <a:prstClr val="white"/>
                  </a:solidFill>
                  <a:effectLst/>
                  <a:uLnTx/>
                  <a:uFillTx/>
                  <a:latin typeface="Arial"/>
                  <a:ea typeface="Microsoft YaHei" panose="020B0503020204020204" pitchFamily="34" charset="-122"/>
                  <a:cs typeface="Arial" panose="020B0604020202020204" pitchFamily="34" charset="0"/>
                </a:rPr>
                <a:t>名患者纳入</a:t>
              </a:r>
              <a:r>
                <a:rPr kumimoji="0" lang="en-US" sz="1200" b="0" i="0" u="none" strike="noStrike" kern="100" cap="none" spc="0" normalizeH="0" baseline="0" noProof="0">
                  <a:ln>
                    <a:noFill/>
                  </a:ln>
                  <a:solidFill>
                    <a:prstClr val="white"/>
                  </a:solidFill>
                  <a:effectLst/>
                  <a:uLnTx/>
                  <a:uFillTx/>
                  <a:latin typeface="Arial"/>
                  <a:ea typeface="Microsoft YaHei" panose="020B0503020204020204" pitchFamily="34" charset="-122"/>
                  <a:cs typeface="Arial" panose="020B0604020202020204" pitchFamily="34" charset="0"/>
                </a:rPr>
                <a:t>ITT</a:t>
              </a:r>
              <a:r>
                <a:rPr kumimoji="0" lang="zh-CN" altLang="en-US" sz="1200" b="0" i="0" u="none" strike="noStrike" kern="100" cap="none" spc="0" normalizeH="0" baseline="0" noProof="0">
                  <a:ln>
                    <a:noFill/>
                  </a:ln>
                  <a:solidFill>
                    <a:prstClr val="white"/>
                  </a:solidFill>
                  <a:effectLst/>
                  <a:uLnTx/>
                  <a:uFillTx/>
                  <a:latin typeface="Arial"/>
                  <a:ea typeface="Microsoft YaHei" panose="020B0503020204020204" pitchFamily="34" charset="-122"/>
                  <a:cs typeface="Arial" panose="020B0604020202020204" pitchFamily="34" charset="0"/>
                </a:rPr>
                <a:t>人群</a:t>
              </a:r>
              <a:endParaRPr kumimoji="0" lang="zh-CN" altLang="en-US" sz="1200" b="0" i="0" u="none" strike="noStrike" kern="100" cap="none" spc="0" normalizeH="0" baseline="0" noProof="0">
                <a:ln>
                  <a:noFill/>
                </a:ln>
                <a:solidFill>
                  <a:prstClr val="white"/>
                </a:solidFill>
                <a:effectLst/>
                <a:uLnTx/>
                <a:uFillTx/>
                <a:latin typeface="Arial"/>
                <a:ea typeface="DengXian" panose="02010600030101010101" pitchFamily="2" charset="-122"/>
                <a:cs typeface="Arial" panose="020B0604020202020204" pitchFamily="34" charset="0"/>
              </a:endParaRPr>
            </a:p>
          </p:txBody>
        </p:sp>
        <p:sp>
          <p:nvSpPr>
            <p:cNvPr id="79" name="矩形: 圆角 78">
              <a:extLst>
                <a:ext uri="{FF2B5EF4-FFF2-40B4-BE49-F238E27FC236}">
                  <a16:creationId xmlns:a16="http://schemas.microsoft.com/office/drawing/2014/main" id="{15A7DB19-0B03-9F37-C105-049666D52152}"/>
                </a:ext>
              </a:extLst>
            </p:cNvPr>
            <p:cNvSpPr/>
            <p:nvPr/>
          </p:nvSpPr>
          <p:spPr>
            <a:xfrm>
              <a:off x="3334067" y="2954337"/>
              <a:ext cx="1568450" cy="37465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00" cap="none" spc="0" normalizeH="0" baseline="0" noProof="0">
                  <a:ln>
                    <a:noFill/>
                  </a:ln>
                  <a:solidFill>
                    <a:prstClr val="white"/>
                  </a:solidFill>
                  <a:effectLst/>
                  <a:uLnTx/>
                  <a:uFillTx/>
                  <a:latin typeface="Arial"/>
                  <a:ea typeface="Microsoft YaHei" panose="020B0503020204020204" pitchFamily="34" charset="-122"/>
                  <a:cs typeface="Arial" panose="020B0604020202020204" pitchFamily="34" charset="0"/>
                </a:rPr>
                <a:t>16</a:t>
              </a:r>
              <a:r>
                <a:rPr kumimoji="0" lang="zh-CN" altLang="en-US" sz="1200" b="0" i="0" u="none" strike="noStrike" kern="100" cap="none" spc="0" normalizeH="0" baseline="0" noProof="0">
                  <a:ln>
                    <a:noFill/>
                  </a:ln>
                  <a:solidFill>
                    <a:prstClr val="white"/>
                  </a:solidFill>
                  <a:effectLst/>
                  <a:uLnTx/>
                  <a:uFillTx/>
                  <a:latin typeface="Arial"/>
                  <a:ea typeface="Microsoft YaHei" panose="020B0503020204020204" pitchFamily="34" charset="-122"/>
                  <a:cs typeface="Arial" panose="020B0604020202020204" pitchFamily="34" charset="0"/>
                </a:rPr>
                <a:t>名患者</a:t>
              </a:r>
              <a:r>
                <a:rPr kumimoji="0" lang="en-US" sz="1200" b="0" i="0" u="none" strike="noStrike" kern="100" cap="none" spc="0" normalizeH="0" baseline="0" noProof="0">
                  <a:ln>
                    <a:noFill/>
                  </a:ln>
                  <a:solidFill>
                    <a:prstClr val="white"/>
                  </a:solidFill>
                  <a:effectLst/>
                  <a:uLnTx/>
                  <a:uFillTx/>
                  <a:latin typeface="Arial"/>
                  <a:ea typeface="Microsoft YaHei" panose="020B0503020204020204" pitchFamily="34" charset="-122"/>
                  <a:cs typeface="Arial" panose="020B0604020202020204" pitchFamily="34" charset="0"/>
                </a:rPr>
                <a:t>PD-L1</a:t>
              </a:r>
              <a:r>
                <a:rPr kumimoji="0" lang="zh-CN" altLang="en-US" sz="1200" b="0" i="0" u="none" strike="noStrike" kern="100" cap="none" spc="0" normalizeH="0" baseline="0" noProof="0">
                  <a:ln>
                    <a:noFill/>
                  </a:ln>
                  <a:solidFill>
                    <a:prstClr val="white"/>
                  </a:solidFill>
                  <a:effectLst/>
                  <a:uLnTx/>
                  <a:uFillTx/>
                  <a:latin typeface="Arial"/>
                  <a:ea typeface="Microsoft YaHei" panose="020B0503020204020204" pitchFamily="34" charset="-122"/>
                  <a:cs typeface="Arial" panose="020B0604020202020204" pitchFamily="34" charset="0"/>
                </a:rPr>
                <a:t>＜</a:t>
              </a:r>
              <a:r>
                <a:rPr kumimoji="0" lang="en-US" sz="1200" b="0" i="0" u="none" strike="noStrike" kern="100" cap="none" spc="0" normalizeH="0" baseline="0" noProof="0">
                  <a:ln>
                    <a:noFill/>
                  </a:ln>
                  <a:solidFill>
                    <a:prstClr val="white"/>
                  </a:solidFill>
                  <a:effectLst/>
                  <a:uLnTx/>
                  <a:uFillTx/>
                  <a:latin typeface="Arial"/>
                  <a:ea typeface="Microsoft YaHei" panose="020B0503020204020204" pitchFamily="34" charset="-122"/>
                  <a:cs typeface="Arial" panose="020B0604020202020204" pitchFamily="34" charset="0"/>
                </a:rPr>
                <a:t>5%</a:t>
              </a:r>
              <a:r>
                <a:rPr kumimoji="0" lang="zh-CN" altLang="en-US" sz="1200" b="0" i="0" u="none" strike="noStrike" kern="100" cap="none" spc="0" normalizeH="0" baseline="0" noProof="0">
                  <a:ln>
                    <a:noFill/>
                  </a:ln>
                  <a:solidFill>
                    <a:prstClr val="white"/>
                  </a:solidFill>
                  <a:effectLst/>
                  <a:uLnTx/>
                  <a:uFillTx/>
                  <a:latin typeface="Arial"/>
                  <a:ea typeface="Microsoft YaHei" panose="020B0503020204020204" pitchFamily="34" charset="-122"/>
                  <a:cs typeface="Arial" panose="020B0604020202020204" pitchFamily="34" charset="0"/>
                </a:rPr>
                <a:t>（</a:t>
              </a:r>
              <a:r>
                <a:rPr kumimoji="0" lang="en-US" sz="1200" b="0" i="0" u="none" strike="noStrike" kern="100" cap="none" spc="0" normalizeH="0" baseline="0" noProof="0">
                  <a:ln>
                    <a:noFill/>
                  </a:ln>
                  <a:solidFill>
                    <a:prstClr val="white"/>
                  </a:solidFill>
                  <a:effectLst/>
                  <a:uLnTx/>
                  <a:uFillTx/>
                  <a:latin typeface="Arial"/>
                  <a:ea typeface="Microsoft YaHei" panose="020B0503020204020204" pitchFamily="34" charset="-122"/>
                  <a:cs typeface="Arial" panose="020B0604020202020204" pitchFamily="34" charset="0"/>
                </a:rPr>
                <a:t>ITT</a:t>
              </a:r>
              <a:r>
                <a:rPr kumimoji="0" lang="zh-CN" altLang="en-US" sz="1200" b="0" i="0" u="none" strike="noStrike" kern="100" cap="none" spc="0" normalizeH="0" baseline="0" noProof="0">
                  <a:ln>
                    <a:noFill/>
                  </a:ln>
                  <a:solidFill>
                    <a:prstClr val="white"/>
                  </a:solidFill>
                  <a:effectLst/>
                  <a:uLnTx/>
                  <a:uFillTx/>
                  <a:latin typeface="Arial"/>
                  <a:ea typeface="Microsoft YaHei" panose="020B0503020204020204" pitchFamily="34" charset="-122"/>
                  <a:cs typeface="Arial" panose="020B0604020202020204" pitchFamily="34" charset="0"/>
                </a:rPr>
                <a:t>）</a:t>
              </a:r>
              <a:endParaRPr kumimoji="0" lang="zh-CN" altLang="en-US" sz="1200" b="0" i="0" u="none" strike="noStrike" kern="100" cap="none" spc="0" normalizeH="0" baseline="0" noProof="0">
                <a:ln>
                  <a:noFill/>
                </a:ln>
                <a:solidFill>
                  <a:prstClr val="white"/>
                </a:solidFill>
                <a:effectLst/>
                <a:uLnTx/>
                <a:uFillTx/>
                <a:latin typeface="Arial"/>
                <a:ea typeface="DengXian" panose="02010600030101010101" pitchFamily="2" charset="-122"/>
                <a:cs typeface="Arial" panose="020B0604020202020204" pitchFamily="34" charset="0"/>
              </a:endParaRPr>
            </a:p>
          </p:txBody>
        </p:sp>
        <p:sp>
          <p:nvSpPr>
            <p:cNvPr id="80" name="矩形: 圆角 79">
              <a:extLst>
                <a:ext uri="{FF2B5EF4-FFF2-40B4-BE49-F238E27FC236}">
                  <a16:creationId xmlns:a16="http://schemas.microsoft.com/office/drawing/2014/main" id="{EBA5A924-B2B5-77B4-20D7-3365A85E4406}"/>
                </a:ext>
              </a:extLst>
            </p:cNvPr>
            <p:cNvSpPr/>
            <p:nvPr/>
          </p:nvSpPr>
          <p:spPr>
            <a:xfrm>
              <a:off x="7226617" y="2935287"/>
              <a:ext cx="1568450" cy="37465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00" cap="none" spc="0" normalizeH="0" baseline="0" noProof="0" dirty="0">
                  <a:ln>
                    <a:noFill/>
                  </a:ln>
                  <a:solidFill>
                    <a:prstClr val="white"/>
                  </a:solidFill>
                  <a:effectLst/>
                  <a:uLnTx/>
                  <a:uFillTx/>
                  <a:latin typeface="Arial"/>
                  <a:ea typeface="Microsoft YaHei" panose="020B0503020204020204" pitchFamily="34" charset="-122"/>
                  <a:cs typeface="Arial" panose="020B0604020202020204" pitchFamily="34" charset="0"/>
                </a:rPr>
                <a:t>3</a:t>
              </a:r>
              <a:r>
                <a:rPr kumimoji="0" lang="zh-CN" altLang="en-US" sz="1200" b="0" i="0" u="none" strike="noStrike" kern="100" cap="none" spc="0" normalizeH="0" baseline="0" noProof="0" dirty="0">
                  <a:ln>
                    <a:noFill/>
                  </a:ln>
                  <a:solidFill>
                    <a:prstClr val="white"/>
                  </a:solidFill>
                  <a:effectLst/>
                  <a:uLnTx/>
                  <a:uFillTx/>
                  <a:latin typeface="Arial"/>
                  <a:ea typeface="Microsoft YaHei" panose="020B0503020204020204" pitchFamily="34" charset="-122"/>
                  <a:cs typeface="Arial" panose="020B0604020202020204" pitchFamily="34" charset="0"/>
                </a:rPr>
                <a:t>名患者</a:t>
              </a:r>
              <a:r>
                <a:rPr kumimoji="0" lang="en-US" sz="1200" b="0" i="0" u="none" strike="noStrike" kern="100" cap="none" spc="0" normalizeH="0" baseline="0" noProof="0" dirty="0">
                  <a:ln>
                    <a:noFill/>
                  </a:ln>
                  <a:solidFill>
                    <a:prstClr val="white"/>
                  </a:solidFill>
                  <a:effectLst/>
                  <a:uLnTx/>
                  <a:uFillTx/>
                  <a:latin typeface="Arial"/>
                  <a:ea typeface="Microsoft YaHei" panose="020B0503020204020204" pitchFamily="34" charset="-122"/>
                  <a:cs typeface="Arial" panose="020B0604020202020204" pitchFamily="34" charset="0"/>
                </a:rPr>
                <a:t>PD-L1</a:t>
              </a:r>
              <a:r>
                <a:rPr kumimoji="0" lang="zh-CN" altLang="en-US" sz="1200" b="0" i="0" u="none" strike="noStrike" kern="100" cap="none" spc="0" normalizeH="0" baseline="0" noProof="0" dirty="0">
                  <a:ln>
                    <a:noFill/>
                  </a:ln>
                  <a:solidFill>
                    <a:prstClr val="white"/>
                  </a:solidFill>
                  <a:effectLst/>
                  <a:uLnTx/>
                  <a:uFillTx/>
                  <a:latin typeface="Arial"/>
                  <a:ea typeface="Microsoft YaHei" panose="020B0503020204020204" pitchFamily="34" charset="-122"/>
                  <a:cs typeface="Arial" panose="020B0604020202020204" pitchFamily="34" charset="0"/>
                </a:rPr>
                <a:t>表达不明（</a:t>
              </a:r>
              <a:r>
                <a:rPr kumimoji="0" lang="en-US" altLang="zh-CN" sz="1200" b="0" i="0" u="none" strike="noStrike" kern="100" cap="none" spc="0" normalizeH="0" baseline="0" noProof="0" dirty="0">
                  <a:ln>
                    <a:noFill/>
                  </a:ln>
                  <a:solidFill>
                    <a:prstClr val="white"/>
                  </a:solidFill>
                  <a:effectLst/>
                  <a:uLnTx/>
                  <a:uFillTx/>
                  <a:latin typeface="Arial"/>
                  <a:ea typeface="Microsoft YaHei" panose="020B0503020204020204" pitchFamily="34" charset="-122"/>
                  <a:cs typeface="Arial" panose="020B0604020202020204" pitchFamily="34" charset="0"/>
                </a:rPr>
                <a:t>ITT</a:t>
              </a:r>
              <a:r>
                <a:rPr kumimoji="0" lang="zh-CN" altLang="en-US" sz="1200" b="0" i="0" u="none" strike="noStrike" kern="100" cap="none" spc="0" normalizeH="0" baseline="0" noProof="0" dirty="0">
                  <a:ln>
                    <a:noFill/>
                  </a:ln>
                  <a:solidFill>
                    <a:prstClr val="white"/>
                  </a:solidFill>
                  <a:effectLst/>
                  <a:uLnTx/>
                  <a:uFillTx/>
                  <a:latin typeface="Arial"/>
                  <a:ea typeface="Microsoft YaHei" panose="020B0503020204020204" pitchFamily="34" charset="-122"/>
                  <a:cs typeface="Arial" panose="020B0604020202020204" pitchFamily="34" charset="0"/>
                </a:rPr>
                <a:t>）</a:t>
              </a:r>
              <a:endParaRPr kumimoji="0" lang="zh-CN" altLang="en-US" sz="1200" b="0" i="0" u="none" strike="noStrike" kern="100" cap="none" spc="0" normalizeH="0" baseline="0" noProof="0" dirty="0">
                <a:ln>
                  <a:noFill/>
                </a:ln>
                <a:solidFill>
                  <a:prstClr val="white"/>
                </a:solidFill>
                <a:effectLst/>
                <a:uLnTx/>
                <a:uFillTx/>
                <a:latin typeface="Arial"/>
                <a:ea typeface="DengXian" panose="02010600030101010101" pitchFamily="2" charset="-122"/>
                <a:cs typeface="Arial" panose="020B0604020202020204" pitchFamily="34" charset="0"/>
              </a:endParaRPr>
            </a:p>
          </p:txBody>
        </p:sp>
        <p:sp>
          <p:nvSpPr>
            <p:cNvPr id="81" name="矩形: 圆角 80">
              <a:extLst>
                <a:ext uri="{FF2B5EF4-FFF2-40B4-BE49-F238E27FC236}">
                  <a16:creationId xmlns:a16="http://schemas.microsoft.com/office/drawing/2014/main" id="{20CC1BC1-9ACD-6556-0896-15DA1F384C4B}"/>
                </a:ext>
              </a:extLst>
            </p:cNvPr>
            <p:cNvSpPr/>
            <p:nvPr/>
          </p:nvSpPr>
          <p:spPr>
            <a:xfrm>
              <a:off x="3334067" y="4814887"/>
              <a:ext cx="1568450" cy="37465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00" cap="none" spc="0" normalizeH="0" baseline="0" noProof="0" dirty="0">
                  <a:ln>
                    <a:noFill/>
                  </a:ln>
                  <a:solidFill>
                    <a:prstClr val="white"/>
                  </a:solidFill>
                  <a:effectLst/>
                  <a:uLnTx/>
                  <a:uFillTx/>
                  <a:latin typeface="Arial"/>
                  <a:ea typeface="Microsoft YaHei" panose="020B0503020204020204" pitchFamily="34" charset="-122"/>
                  <a:cs typeface="Arial" panose="020B0604020202020204" pitchFamily="34" charset="0"/>
                </a:rPr>
                <a:t>4</a:t>
              </a:r>
              <a:r>
                <a:rPr kumimoji="0" lang="zh-CN" altLang="en-US" sz="1200" b="0" i="0" u="none" strike="noStrike" kern="100" cap="none" spc="0" normalizeH="0" baseline="0" noProof="0" dirty="0">
                  <a:ln>
                    <a:noFill/>
                  </a:ln>
                  <a:solidFill>
                    <a:prstClr val="white"/>
                  </a:solidFill>
                  <a:effectLst/>
                  <a:uLnTx/>
                  <a:uFillTx/>
                  <a:latin typeface="Arial"/>
                  <a:ea typeface="Microsoft YaHei" panose="020B0503020204020204" pitchFamily="34" charset="-122"/>
                  <a:cs typeface="Arial" panose="020B0604020202020204" pitchFamily="34" charset="0"/>
                </a:rPr>
                <a:t>名患者仍在治疗中</a:t>
              </a:r>
              <a:endParaRPr kumimoji="0" lang="zh-CN" altLang="en-US" sz="1200" b="0" i="0" u="none" strike="noStrike" kern="100" cap="none" spc="0" normalizeH="0" baseline="0" noProof="0" dirty="0">
                <a:ln>
                  <a:noFill/>
                </a:ln>
                <a:solidFill>
                  <a:prstClr val="white"/>
                </a:solidFill>
                <a:effectLst/>
                <a:uLnTx/>
                <a:uFillTx/>
                <a:latin typeface="Arial"/>
                <a:ea typeface="DengXian" panose="02010600030101010101" pitchFamily="2" charset="-122"/>
                <a:cs typeface="Arial" panose="020B0604020202020204" pitchFamily="34" charset="0"/>
              </a:endParaRPr>
            </a:p>
          </p:txBody>
        </p:sp>
        <p:sp>
          <p:nvSpPr>
            <p:cNvPr id="82" name="矩形: 圆角 81">
              <a:extLst>
                <a:ext uri="{FF2B5EF4-FFF2-40B4-BE49-F238E27FC236}">
                  <a16:creationId xmlns:a16="http://schemas.microsoft.com/office/drawing/2014/main" id="{C34F7362-151F-330B-8C12-1C758D14A612}"/>
                </a:ext>
              </a:extLst>
            </p:cNvPr>
            <p:cNvSpPr/>
            <p:nvPr/>
          </p:nvSpPr>
          <p:spPr>
            <a:xfrm>
              <a:off x="5245417" y="4814887"/>
              <a:ext cx="1568450" cy="37465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00" cap="none" spc="0" normalizeH="0" baseline="0" noProof="0" dirty="0">
                  <a:ln>
                    <a:noFill/>
                  </a:ln>
                  <a:solidFill>
                    <a:prstClr val="white"/>
                  </a:solidFill>
                  <a:effectLst/>
                  <a:uLnTx/>
                  <a:uFillTx/>
                  <a:latin typeface="Arial"/>
                  <a:ea typeface="Microsoft YaHei" panose="020B0503020204020204" pitchFamily="34" charset="-122"/>
                  <a:cs typeface="Arial" panose="020B0604020202020204" pitchFamily="34" charset="0"/>
                </a:rPr>
                <a:t>1</a:t>
              </a:r>
              <a:r>
                <a:rPr kumimoji="0" lang="zh-CN" altLang="en-US" sz="1200" b="0" i="0" u="none" strike="noStrike" kern="100" cap="none" spc="0" normalizeH="0" baseline="0" noProof="0" dirty="0">
                  <a:ln>
                    <a:noFill/>
                  </a:ln>
                  <a:solidFill>
                    <a:prstClr val="white"/>
                  </a:solidFill>
                  <a:effectLst/>
                  <a:uLnTx/>
                  <a:uFillTx/>
                  <a:latin typeface="Arial"/>
                  <a:ea typeface="Microsoft YaHei" panose="020B0503020204020204" pitchFamily="34" charset="-122"/>
                  <a:cs typeface="Arial" panose="020B0604020202020204" pitchFamily="34" charset="0"/>
                </a:rPr>
                <a:t>名患者仍在治疗中</a:t>
              </a:r>
              <a:endParaRPr kumimoji="0" lang="zh-CN" altLang="en-US" sz="1200" b="0" i="0" u="none" strike="noStrike" kern="100" cap="none" spc="0" normalizeH="0" baseline="0" noProof="0" dirty="0">
                <a:ln>
                  <a:noFill/>
                </a:ln>
                <a:solidFill>
                  <a:prstClr val="white"/>
                </a:solidFill>
                <a:effectLst/>
                <a:uLnTx/>
                <a:uFillTx/>
                <a:latin typeface="Arial"/>
                <a:ea typeface="DengXian" panose="02010600030101010101" pitchFamily="2" charset="-122"/>
                <a:cs typeface="Arial" panose="020B0604020202020204" pitchFamily="34" charset="0"/>
              </a:endParaRPr>
            </a:p>
          </p:txBody>
        </p:sp>
        <p:cxnSp>
          <p:nvCxnSpPr>
            <p:cNvPr id="84" name="直接连接符 83">
              <a:extLst>
                <a:ext uri="{FF2B5EF4-FFF2-40B4-BE49-F238E27FC236}">
                  <a16:creationId xmlns:a16="http://schemas.microsoft.com/office/drawing/2014/main" id="{9E5034D3-8EDF-58C4-ECA7-49ED945E6722}"/>
                </a:ext>
              </a:extLst>
            </p:cNvPr>
            <p:cNvCxnSpPr>
              <a:cxnSpLocks/>
            </p:cNvCxnSpPr>
            <p:nvPr/>
          </p:nvCxnSpPr>
          <p:spPr>
            <a:xfrm>
              <a:off x="4118292" y="3328987"/>
              <a:ext cx="0" cy="148590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85" name="直接连接符 84">
              <a:extLst>
                <a:ext uri="{FF2B5EF4-FFF2-40B4-BE49-F238E27FC236}">
                  <a16:creationId xmlns:a16="http://schemas.microsoft.com/office/drawing/2014/main" id="{459EBCCD-FC1F-ABA1-1C4E-C6F3A6D24C90}"/>
                </a:ext>
              </a:extLst>
            </p:cNvPr>
            <p:cNvCxnSpPr>
              <a:cxnSpLocks/>
            </p:cNvCxnSpPr>
            <p:nvPr/>
          </p:nvCxnSpPr>
          <p:spPr>
            <a:xfrm flipH="1">
              <a:off x="6029642" y="2649537"/>
              <a:ext cx="15875" cy="216471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86" name="直接连接符 85">
              <a:extLst>
                <a:ext uri="{FF2B5EF4-FFF2-40B4-BE49-F238E27FC236}">
                  <a16:creationId xmlns:a16="http://schemas.microsoft.com/office/drawing/2014/main" id="{9F60535D-6BCD-94EA-A569-3B3D871AF5CF}"/>
                </a:ext>
              </a:extLst>
            </p:cNvPr>
            <p:cNvCxnSpPr>
              <a:cxnSpLocks/>
            </p:cNvCxnSpPr>
            <p:nvPr/>
          </p:nvCxnSpPr>
          <p:spPr>
            <a:xfrm flipH="1">
              <a:off x="8022907" y="3309937"/>
              <a:ext cx="15875" cy="158115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87" name="连接符: 肘形 86">
              <a:extLst>
                <a:ext uri="{FF2B5EF4-FFF2-40B4-BE49-F238E27FC236}">
                  <a16:creationId xmlns:a16="http://schemas.microsoft.com/office/drawing/2014/main" id="{035A2B11-BEB8-0AD1-A943-79F5DA777EE3}"/>
                </a:ext>
              </a:extLst>
            </p:cNvPr>
            <p:cNvCxnSpPr>
              <a:cxnSpLocks/>
            </p:cNvCxnSpPr>
            <p:nvPr/>
          </p:nvCxnSpPr>
          <p:spPr>
            <a:xfrm rot="16200000" flipH="1">
              <a:off x="6744017" y="1668462"/>
              <a:ext cx="565150" cy="1968500"/>
            </a:xfrm>
            <a:prstGeom prst="bentConnector3">
              <a:avLst>
                <a:gd name="adj1" fmla="val 50000"/>
              </a:avLst>
            </a:prstGeom>
            <a:ln w="19050"/>
          </p:spPr>
          <p:style>
            <a:lnRef idx="1">
              <a:schemeClr val="accent1"/>
            </a:lnRef>
            <a:fillRef idx="0">
              <a:schemeClr val="accent1"/>
            </a:fillRef>
            <a:effectRef idx="0">
              <a:schemeClr val="accent1"/>
            </a:effectRef>
            <a:fontRef idx="minor">
              <a:schemeClr val="tx1"/>
            </a:fontRef>
          </p:style>
        </p:cxnSp>
        <p:cxnSp>
          <p:nvCxnSpPr>
            <p:cNvPr id="88" name="连接符: 肘形 87">
              <a:extLst>
                <a:ext uri="{FF2B5EF4-FFF2-40B4-BE49-F238E27FC236}">
                  <a16:creationId xmlns:a16="http://schemas.microsoft.com/office/drawing/2014/main" id="{45B0FF75-87C2-5FE8-E3DB-BCEEE0DD1BC3}"/>
                </a:ext>
              </a:extLst>
            </p:cNvPr>
            <p:cNvCxnSpPr>
              <a:cxnSpLocks/>
            </p:cNvCxnSpPr>
            <p:nvPr/>
          </p:nvCxnSpPr>
          <p:spPr>
            <a:xfrm rot="5400000" flipH="1" flipV="1">
              <a:off x="4923155" y="1844674"/>
              <a:ext cx="317500" cy="1927225"/>
            </a:xfrm>
            <a:prstGeom prst="bentConnector2">
              <a:avLst/>
            </a:prstGeom>
            <a:noFill/>
            <a:ln w="19050" cap="flat" cmpd="sng" algn="ctr">
              <a:solidFill>
                <a:srgbClr val="4472C4"/>
              </a:solidFill>
              <a:prstDash val="solid"/>
              <a:miter lim="800000"/>
            </a:ln>
            <a:effectLst/>
          </p:spPr>
          <p:style>
            <a:lnRef idx="1">
              <a:schemeClr val="accent1"/>
            </a:lnRef>
            <a:fillRef idx="0">
              <a:schemeClr val="accent1"/>
            </a:fillRef>
            <a:effectRef idx="0">
              <a:schemeClr val="accent1"/>
            </a:effectRef>
            <a:fontRef idx="minor">
              <a:schemeClr val="tx1"/>
            </a:fontRef>
          </p:style>
        </p:cxnSp>
        <p:sp>
          <p:nvSpPr>
            <p:cNvPr id="89" name="矩形: 圆角 88">
              <a:extLst>
                <a:ext uri="{FF2B5EF4-FFF2-40B4-BE49-F238E27FC236}">
                  <a16:creationId xmlns:a16="http://schemas.microsoft.com/office/drawing/2014/main" id="{B4C88ACD-FCCD-8F5E-7D3C-1247F6023D60}"/>
                </a:ext>
              </a:extLst>
            </p:cNvPr>
            <p:cNvSpPr/>
            <p:nvPr/>
          </p:nvSpPr>
          <p:spPr>
            <a:xfrm>
              <a:off x="7271067" y="4287837"/>
              <a:ext cx="1568450" cy="37465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00" cap="none" spc="0" normalizeH="0" baseline="0" noProof="0">
                  <a:ln>
                    <a:noFill/>
                  </a:ln>
                  <a:solidFill>
                    <a:prstClr val="white"/>
                  </a:solidFill>
                  <a:effectLst/>
                  <a:uLnTx/>
                  <a:uFillTx/>
                  <a:latin typeface="Arial"/>
                  <a:ea typeface="Microsoft YaHei" panose="020B0503020204020204" pitchFamily="34" charset="-122"/>
                  <a:cs typeface="Arial" panose="020B0604020202020204" pitchFamily="34" charset="0"/>
                </a:rPr>
                <a:t>2</a:t>
              </a:r>
              <a:r>
                <a:rPr kumimoji="0" lang="zh-CN" altLang="en-US" sz="1200" b="0" i="0" u="none" strike="noStrike" kern="100" cap="none" spc="0" normalizeH="0" baseline="0" noProof="0">
                  <a:ln>
                    <a:noFill/>
                  </a:ln>
                  <a:solidFill>
                    <a:prstClr val="white"/>
                  </a:solidFill>
                  <a:effectLst/>
                  <a:uLnTx/>
                  <a:uFillTx/>
                  <a:latin typeface="Arial"/>
                  <a:ea typeface="Microsoft YaHei" panose="020B0503020204020204" pitchFamily="34" charset="-122"/>
                  <a:cs typeface="Arial" panose="020B0604020202020204" pitchFamily="34" charset="0"/>
                </a:rPr>
                <a:t>名患者完成了至少一个完整周期的治疗（</a:t>
              </a:r>
              <a:r>
                <a:rPr kumimoji="0" lang="en-US" sz="1200" b="0" i="0" u="none" strike="noStrike" kern="100" cap="none" spc="0" normalizeH="0" baseline="0" noProof="0">
                  <a:ln>
                    <a:noFill/>
                  </a:ln>
                  <a:solidFill>
                    <a:prstClr val="white"/>
                  </a:solidFill>
                  <a:effectLst/>
                  <a:uLnTx/>
                  <a:uFillTx/>
                  <a:latin typeface="Arial"/>
                  <a:ea typeface="Microsoft YaHei" panose="020B0503020204020204" pitchFamily="34" charset="-122"/>
                  <a:cs typeface="Arial" panose="020B0604020202020204" pitchFamily="34" charset="0"/>
                </a:rPr>
                <a:t>mITT</a:t>
              </a:r>
              <a:r>
                <a:rPr kumimoji="0" lang="zh-CN" altLang="en-US" sz="1200" b="0" i="0" u="none" strike="noStrike" kern="100" cap="none" spc="0" normalizeH="0" baseline="0" noProof="0">
                  <a:ln>
                    <a:noFill/>
                  </a:ln>
                  <a:solidFill>
                    <a:prstClr val="white"/>
                  </a:solidFill>
                  <a:effectLst/>
                  <a:uLnTx/>
                  <a:uFillTx/>
                  <a:latin typeface="Arial"/>
                  <a:ea typeface="Microsoft YaHei" panose="020B0503020204020204" pitchFamily="34" charset="-122"/>
                  <a:cs typeface="Arial" panose="020B0604020202020204" pitchFamily="34" charset="0"/>
                </a:rPr>
                <a:t>）</a:t>
              </a:r>
              <a:endParaRPr kumimoji="0" lang="zh-CN" altLang="en-US" sz="1200" b="0" i="0" u="none" strike="noStrike" kern="100" cap="none" spc="0" normalizeH="0" baseline="0" noProof="0">
                <a:ln>
                  <a:noFill/>
                </a:ln>
                <a:solidFill>
                  <a:prstClr val="white"/>
                </a:solidFill>
                <a:effectLst/>
                <a:uLnTx/>
                <a:uFillTx/>
                <a:latin typeface="Arial"/>
                <a:ea typeface="DengXian" panose="02010600030101010101" pitchFamily="2" charset="-122"/>
                <a:cs typeface="Arial" panose="020B0604020202020204" pitchFamily="34" charset="0"/>
              </a:endParaRPr>
            </a:p>
          </p:txBody>
        </p:sp>
        <p:sp>
          <p:nvSpPr>
            <p:cNvPr id="90" name="矩形: 圆角 89">
              <a:extLst>
                <a:ext uri="{FF2B5EF4-FFF2-40B4-BE49-F238E27FC236}">
                  <a16:creationId xmlns:a16="http://schemas.microsoft.com/office/drawing/2014/main" id="{0D3F1283-69F9-56C6-3E61-8DB076565A8A}"/>
                </a:ext>
              </a:extLst>
            </p:cNvPr>
            <p:cNvSpPr/>
            <p:nvPr/>
          </p:nvSpPr>
          <p:spPr>
            <a:xfrm>
              <a:off x="5245417" y="4256087"/>
              <a:ext cx="1568450" cy="37465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00" cap="none" spc="0" normalizeH="0" baseline="0" noProof="0">
                  <a:ln>
                    <a:noFill/>
                  </a:ln>
                  <a:solidFill>
                    <a:prstClr val="white"/>
                  </a:solidFill>
                  <a:effectLst/>
                  <a:uLnTx/>
                  <a:uFillTx/>
                  <a:latin typeface="Arial"/>
                  <a:ea typeface="Microsoft YaHei" panose="020B0503020204020204" pitchFamily="34" charset="-122"/>
                  <a:cs typeface="Arial" panose="020B0604020202020204" pitchFamily="34" charset="0"/>
                </a:rPr>
                <a:t>6</a:t>
              </a:r>
              <a:r>
                <a:rPr kumimoji="0" lang="zh-CN" altLang="en-US" sz="1200" b="0" i="0" u="none" strike="noStrike" kern="100" cap="none" spc="0" normalizeH="0" baseline="0" noProof="0">
                  <a:ln>
                    <a:noFill/>
                  </a:ln>
                  <a:solidFill>
                    <a:prstClr val="white"/>
                  </a:solidFill>
                  <a:effectLst/>
                  <a:uLnTx/>
                  <a:uFillTx/>
                  <a:latin typeface="Arial"/>
                  <a:ea typeface="Microsoft YaHei" panose="020B0503020204020204" pitchFamily="34" charset="-122"/>
                  <a:cs typeface="Arial" panose="020B0604020202020204" pitchFamily="34" charset="0"/>
                </a:rPr>
                <a:t>名患者完成了至少一个完整周期的治疗（</a:t>
              </a:r>
              <a:r>
                <a:rPr kumimoji="0" lang="en-US" sz="1200" b="0" i="0" u="none" strike="noStrike" kern="100" cap="none" spc="0" normalizeH="0" baseline="0" noProof="0">
                  <a:ln>
                    <a:noFill/>
                  </a:ln>
                  <a:solidFill>
                    <a:prstClr val="white"/>
                  </a:solidFill>
                  <a:effectLst/>
                  <a:uLnTx/>
                  <a:uFillTx/>
                  <a:latin typeface="Arial"/>
                  <a:ea typeface="Microsoft YaHei" panose="020B0503020204020204" pitchFamily="34" charset="-122"/>
                  <a:cs typeface="Arial" panose="020B0604020202020204" pitchFamily="34" charset="0"/>
                </a:rPr>
                <a:t>mITT</a:t>
              </a:r>
              <a:r>
                <a:rPr kumimoji="0" lang="zh-CN" altLang="en-US" sz="1200" b="0" i="0" u="none" strike="noStrike" kern="100" cap="none" spc="0" normalizeH="0" baseline="0" noProof="0">
                  <a:ln>
                    <a:noFill/>
                  </a:ln>
                  <a:solidFill>
                    <a:prstClr val="white"/>
                  </a:solidFill>
                  <a:effectLst/>
                  <a:uLnTx/>
                  <a:uFillTx/>
                  <a:latin typeface="Arial"/>
                  <a:ea typeface="Microsoft YaHei" panose="020B0503020204020204" pitchFamily="34" charset="-122"/>
                  <a:cs typeface="Arial" panose="020B0604020202020204" pitchFamily="34" charset="0"/>
                </a:rPr>
                <a:t>）</a:t>
              </a:r>
              <a:endParaRPr kumimoji="0" lang="zh-CN" altLang="en-US" sz="1200" b="0" i="0" u="none" strike="noStrike" kern="100" cap="none" spc="0" normalizeH="0" baseline="0" noProof="0">
                <a:ln>
                  <a:noFill/>
                </a:ln>
                <a:solidFill>
                  <a:prstClr val="white"/>
                </a:solidFill>
                <a:effectLst/>
                <a:uLnTx/>
                <a:uFillTx/>
                <a:latin typeface="Arial"/>
                <a:ea typeface="DengXian" panose="02010600030101010101" pitchFamily="2" charset="-122"/>
                <a:cs typeface="Arial" panose="020B0604020202020204" pitchFamily="34" charset="0"/>
              </a:endParaRPr>
            </a:p>
          </p:txBody>
        </p:sp>
        <p:sp>
          <p:nvSpPr>
            <p:cNvPr id="91" name="矩形: 圆角 90">
              <a:extLst>
                <a:ext uri="{FF2B5EF4-FFF2-40B4-BE49-F238E27FC236}">
                  <a16:creationId xmlns:a16="http://schemas.microsoft.com/office/drawing/2014/main" id="{0CCCB1B9-AB4C-2138-6271-EEB132529DFB}"/>
                </a:ext>
              </a:extLst>
            </p:cNvPr>
            <p:cNvSpPr/>
            <p:nvPr/>
          </p:nvSpPr>
          <p:spPr>
            <a:xfrm>
              <a:off x="3334067" y="4249737"/>
              <a:ext cx="1568450" cy="37465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00" cap="none" spc="0" normalizeH="0" baseline="0" noProof="0" dirty="0">
                  <a:ln>
                    <a:noFill/>
                  </a:ln>
                  <a:solidFill>
                    <a:prstClr val="white"/>
                  </a:solidFill>
                  <a:effectLst/>
                  <a:uLnTx/>
                  <a:uFillTx/>
                  <a:latin typeface="Arial"/>
                  <a:ea typeface="Microsoft YaHei" panose="020B0503020204020204" pitchFamily="34" charset="-122"/>
                  <a:cs typeface="Arial" panose="020B0604020202020204" pitchFamily="34" charset="0"/>
                </a:rPr>
                <a:t>14</a:t>
              </a:r>
              <a:r>
                <a:rPr kumimoji="0" lang="zh-CN" altLang="en-US" sz="1200" b="0" i="0" u="none" strike="noStrike" kern="100" cap="none" spc="0" normalizeH="0" baseline="0" noProof="0" dirty="0">
                  <a:ln>
                    <a:noFill/>
                  </a:ln>
                  <a:solidFill>
                    <a:prstClr val="white"/>
                  </a:solidFill>
                  <a:effectLst/>
                  <a:uLnTx/>
                  <a:uFillTx/>
                  <a:latin typeface="Arial"/>
                  <a:ea typeface="Microsoft YaHei" panose="020B0503020204020204" pitchFamily="34" charset="-122"/>
                  <a:cs typeface="Arial" panose="020B0604020202020204" pitchFamily="34" charset="0"/>
                </a:rPr>
                <a:t>名患者完成了至少一个完整周期的治疗（</a:t>
              </a:r>
              <a:r>
                <a:rPr kumimoji="0" lang="en-US" sz="1200" b="0" i="0" u="none" strike="noStrike" kern="100" cap="none" spc="0" normalizeH="0" baseline="0" noProof="0" dirty="0" err="1">
                  <a:ln>
                    <a:noFill/>
                  </a:ln>
                  <a:solidFill>
                    <a:prstClr val="white"/>
                  </a:solidFill>
                  <a:effectLst/>
                  <a:uLnTx/>
                  <a:uFillTx/>
                  <a:latin typeface="Arial"/>
                  <a:ea typeface="Microsoft YaHei" panose="020B0503020204020204" pitchFamily="34" charset="-122"/>
                  <a:cs typeface="Arial" panose="020B0604020202020204" pitchFamily="34" charset="0"/>
                </a:rPr>
                <a:t>mITT</a:t>
              </a:r>
              <a:r>
                <a:rPr kumimoji="0" lang="zh-CN" altLang="en-US" sz="1200" b="0" i="0" u="none" strike="noStrike" kern="100" cap="none" spc="0" normalizeH="0" baseline="0" noProof="0" dirty="0">
                  <a:ln>
                    <a:noFill/>
                  </a:ln>
                  <a:solidFill>
                    <a:prstClr val="white"/>
                  </a:solidFill>
                  <a:effectLst/>
                  <a:uLnTx/>
                  <a:uFillTx/>
                  <a:latin typeface="Arial"/>
                  <a:ea typeface="Microsoft YaHei" panose="020B0503020204020204" pitchFamily="34" charset="-122"/>
                  <a:cs typeface="Arial" panose="020B0604020202020204" pitchFamily="34" charset="0"/>
                </a:rPr>
                <a:t>）</a:t>
              </a:r>
              <a:endParaRPr kumimoji="0" lang="zh-CN" altLang="en-US" sz="1200" b="0" i="0" u="none" strike="noStrike" kern="100" cap="none" spc="0" normalizeH="0" baseline="0" noProof="0" dirty="0">
                <a:ln>
                  <a:noFill/>
                </a:ln>
                <a:solidFill>
                  <a:prstClr val="white"/>
                </a:solidFill>
                <a:effectLst/>
                <a:uLnTx/>
                <a:uFillTx/>
                <a:latin typeface="Arial"/>
                <a:ea typeface="DengXian" panose="02010600030101010101" pitchFamily="2" charset="-122"/>
                <a:cs typeface="Arial" panose="020B0604020202020204" pitchFamily="34" charset="0"/>
              </a:endParaRPr>
            </a:p>
          </p:txBody>
        </p:sp>
        <p:cxnSp>
          <p:nvCxnSpPr>
            <p:cNvPr id="92" name="直接连接符 91">
              <a:extLst>
                <a:ext uri="{FF2B5EF4-FFF2-40B4-BE49-F238E27FC236}">
                  <a16:creationId xmlns:a16="http://schemas.microsoft.com/office/drawing/2014/main" id="{7C170194-28C2-9386-5571-57041ECA4DAE}"/>
                </a:ext>
              </a:extLst>
            </p:cNvPr>
            <p:cNvCxnSpPr>
              <a:cxnSpLocks/>
            </p:cNvCxnSpPr>
            <p:nvPr/>
          </p:nvCxnSpPr>
          <p:spPr>
            <a:xfrm>
              <a:off x="3850957" y="3751897"/>
              <a:ext cx="267335"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3" name="直接连接符 92">
              <a:extLst>
                <a:ext uri="{FF2B5EF4-FFF2-40B4-BE49-F238E27FC236}">
                  <a16:creationId xmlns:a16="http://schemas.microsoft.com/office/drawing/2014/main" id="{90777796-5497-6A9F-3E91-ECF880367EAD}"/>
                </a:ext>
              </a:extLst>
            </p:cNvPr>
            <p:cNvCxnSpPr>
              <a:cxnSpLocks/>
            </p:cNvCxnSpPr>
            <p:nvPr/>
          </p:nvCxnSpPr>
          <p:spPr>
            <a:xfrm>
              <a:off x="8038782" y="3781107"/>
              <a:ext cx="267335"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94" name="矩形: 圆角 93">
              <a:extLst>
                <a:ext uri="{FF2B5EF4-FFF2-40B4-BE49-F238E27FC236}">
                  <a16:creationId xmlns:a16="http://schemas.microsoft.com/office/drawing/2014/main" id="{8124EA16-624E-2AFF-B1E0-7A6D4B042E33}"/>
                </a:ext>
              </a:extLst>
            </p:cNvPr>
            <p:cNvSpPr/>
            <p:nvPr/>
          </p:nvSpPr>
          <p:spPr>
            <a:xfrm>
              <a:off x="8290242" y="3551237"/>
              <a:ext cx="1345565" cy="493395"/>
            </a:xfrm>
            <a:prstGeom prst="roundRect">
              <a:avLst/>
            </a:prstGeom>
            <a:solidFill>
              <a:srgbClr val="8497B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00" cap="none" spc="0" normalizeH="0" baseline="0" noProof="0" dirty="0">
                  <a:ln>
                    <a:noFill/>
                  </a:ln>
                  <a:solidFill>
                    <a:prstClr val="white"/>
                  </a:solidFill>
                  <a:effectLst/>
                  <a:uLnTx/>
                  <a:uFillTx/>
                  <a:latin typeface="Arial"/>
                  <a:ea typeface="Microsoft YaHei" panose="020B0503020204020204" pitchFamily="34" charset="-122"/>
                  <a:cs typeface="Arial" panose="020B0604020202020204" pitchFamily="34" charset="0"/>
                </a:rPr>
                <a:t>1</a:t>
              </a:r>
              <a:r>
                <a:rPr kumimoji="0" lang="zh-CN" altLang="en-US" sz="1200" b="0" i="0" u="none" strike="noStrike" kern="100" cap="none" spc="0" normalizeH="0" baseline="0" noProof="0" dirty="0">
                  <a:ln>
                    <a:noFill/>
                  </a:ln>
                  <a:solidFill>
                    <a:prstClr val="white"/>
                  </a:solidFill>
                  <a:effectLst/>
                  <a:uLnTx/>
                  <a:uFillTx/>
                  <a:latin typeface="Arial"/>
                  <a:ea typeface="Microsoft YaHei" panose="020B0503020204020204" pitchFamily="34" charset="-122"/>
                  <a:cs typeface="Arial" panose="020B0604020202020204" pitchFamily="34" charset="0"/>
                </a:rPr>
                <a:t>名患者不能完成一次完整周期的治疗</a:t>
              </a:r>
              <a:endParaRPr kumimoji="0" lang="zh-CN" altLang="en-US" sz="1200" b="0" i="0" u="none" strike="noStrike" kern="100" cap="none" spc="0" normalizeH="0" baseline="0" noProof="0" dirty="0">
                <a:ln>
                  <a:noFill/>
                </a:ln>
                <a:solidFill>
                  <a:prstClr val="white"/>
                </a:solidFill>
                <a:effectLst/>
                <a:uLnTx/>
                <a:uFillTx/>
                <a:latin typeface="Arial"/>
                <a:ea typeface="DengXian" panose="02010600030101010101" pitchFamily="2" charset="-122"/>
                <a:cs typeface="Arial" panose="020B0604020202020204" pitchFamily="34" charset="0"/>
              </a:endParaRPr>
            </a:p>
          </p:txBody>
        </p:sp>
        <p:sp>
          <p:nvSpPr>
            <p:cNvPr id="95" name="矩形: 圆角 94">
              <a:extLst>
                <a:ext uri="{FF2B5EF4-FFF2-40B4-BE49-F238E27FC236}">
                  <a16:creationId xmlns:a16="http://schemas.microsoft.com/office/drawing/2014/main" id="{F6A10753-01B6-C267-309C-9AD06D98A2DE}"/>
                </a:ext>
              </a:extLst>
            </p:cNvPr>
            <p:cNvSpPr/>
            <p:nvPr/>
          </p:nvSpPr>
          <p:spPr>
            <a:xfrm>
              <a:off x="5258117" y="2935287"/>
              <a:ext cx="1568450" cy="37465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00" cap="none" spc="0" normalizeH="0" baseline="0" noProof="0" dirty="0">
                  <a:ln>
                    <a:noFill/>
                  </a:ln>
                  <a:solidFill>
                    <a:prstClr val="white"/>
                  </a:solidFill>
                  <a:effectLst/>
                  <a:uLnTx/>
                  <a:uFillTx/>
                  <a:latin typeface="Arial"/>
                  <a:ea typeface="Microsoft YaHei" panose="020B0503020204020204" pitchFamily="34" charset="-122"/>
                  <a:cs typeface="Arial" panose="020B0604020202020204" pitchFamily="34" charset="0"/>
                </a:rPr>
                <a:t>6</a:t>
              </a:r>
              <a:r>
                <a:rPr kumimoji="0" lang="zh-CN" altLang="en-US" sz="1200" b="0" i="0" u="none" strike="noStrike" kern="100" cap="none" spc="0" normalizeH="0" baseline="0" noProof="0" dirty="0">
                  <a:ln>
                    <a:noFill/>
                  </a:ln>
                  <a:solidFill>
                    <a:prstClr val="white"/>
                  </a:solidFill>
                  <a:effectLst/>
                  <a:uLnTx/>
                  <a:uFillTx/>
                  <a:latin typeface="Arial"/>
                  <a:ea typeface="Microsoft YaHei" panose="020B0503020204020204" pitchFamily="34" charset="-122"/>
                  <a:cs typeface="Arial" panose="020B0604020202020204" pitchFamily="34" charset="0"/>
                </a:rPr>
                <a:t>名患者</a:t>
              </a:r>
              <a:r>
                <a:rPr kumimoji="0" lang="en-US" sz="1200" b="0" i="0" u="none" strike="noStrike" kern="100" cap="none" spc="0" normalizeH="0" baseline="0" noProof="0" dirty="0">
                  <a:ln>
                    <a:noFill/>
                  </a:ln>
                  <a:solidFill>
                    <a:prstClr val="white"/>
                  </a:solidFill>
                  <a:effectLst/>
                  <a:uLnTx/>
                  <a:uFillTx/>
                  <a:latin typeface="Arial"/>
                  <a:ea typeface="Microsoft YaHei" panose="020B0503020204020204" pitchFamily="34" charset="-122"/>
                  <a:cs typeface="Arial" panose="020B0604020202020204" pitchFamily="34" charset="0"/>
                </a:rPr>
                <a:t>PD-L1</a:t>
              </a:r>
              <a:r>
                <a:rPr kumimoji="0" lang="zh-CN" altLang="en-US" sz="1200" b="0" i="0" u="none" strike="noStrike" kern="100" cap="none" spc="0" normalizeH="0" baseline="0" noProof="0" dirty="0">
                  <a:ln>
                    <a:noFill/>
                  </a:ln>
                  <a:solidFill>
                    <a:prstClr val="white"/>
                  </a:solidFill>
                  <a:effectLst/>
                  <a:uLnTx/>
                  <a:uFillTx/>
                  <a:latin typeface="Arial"/>
                  <a:ea typeface="Microsoft YaHei" panose="020B0503020204020204" pitchFamily="34" charset="-122"/>
                  <a:cs typeface="Arial" panose="020B0604020202020204" pitchFamily="34" charset="0"/>
                </a:rPr>
                <a:t>≥</a:t>
              </a:r>
              <a:r>
                <a:rPr kumimoji="0" lang="en-US" sz="1200" b="0" i="0" u="none" strike="noStrike" kern="100" cap="none" spc="0" normalizeH="0" baseline="0" noProof="0" dirty="0">
                  <a:ln>
                    <a:noFill/>
                  </a:ln>
                  <a:solidFill>
                    <a:prstClr val="white"/>
                  </a:solidFill>
                  <a:effectLst/>
                  <a:uLnTx/>
                  <a:uFillTx/>
                  <a:latin typeface="Arial"/>
                  <a:ea typeface="Microsoft YaHei" panose="020B0503020204020204" pitchFamily="34" charset="-122"/>
                  <a:cs typeface="Arial" panose="020B0604020202020204" pitchFamily="34" charset="0"/>
                </a:rPr>
                <a:t>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00" cap="none" spc="0" normalizeH="0" baseline="0" noProof="0" dirty="0">
                  <a:ln>
                    <a:noFill/>
                  </a:ln>
                  <a:solidFill>
                    <a:prstClr val="white"/>
                  </a:solidFill>
                  <a:effectLst/>
                  <a:uLnTx/>
                  <a:uFillTx/>
                  <a:latin typeface="Arial"/>
                  <a:ea typeface="Microsoft YaHei" panose="020B0503020204020204" pitchFamily="34" charset="-122"/>
                  <a:cs typeface="Arial" panose="020B0604020202020204" pitchFamily="34" charset="0"/>
                </a:rPr>
                <a:t>（</a:t>
              </a:r>
              <a:r>
                <a:rPr kumimoji="0" lang="en-US" sz="1200" b="0" i="0" u="none" strike="noStrike" kern="100" cap="none" spc="0" normalizeH="0" baseline="0" noProof="0" dirty="0">
                  <a:ln>
                    <a:noFill/>
                  </a:ln>
                  <a:solidFill>
                    <a:prstClr val="white"/>
                  </a:solidFill>
                  <a:effectLst/>
                  <a:uLnTx/>
                  <a:uFillTx/>
                  <a:latin typeface="Arial"/>
                  <a:ea typeface="Microsoft YaHei" panose="020B0503020204020204" pitchFamily="34" charset="-122"/>
                  <a:cs typeface="Arial" panose="020B0604020202020204" pitchFamily="34" charset="0"/>
                </a:rPr>
                <a:t>ITT</a:t>
              </a:r>
              <a:r>
                <a:rPr kumimoji="0" lang="zh-CN" altLang="en-US" sz="1200" b="0" i="0" u="none" strike="noStrike" kern="100" cap="none" spc="0" normalizeH="0" baseline="0" noProof="0" dirty="0">
                  <a:ln>
                    <a:noFill/>
                  </a:ln>
                  <a:solidFill>
                    <a:prstClr val="white"/>
                  </a:solidFill>
                  <a:effectLst/>
                  <a:uLnTx/>
                  <a:uFillTx/>
                  <a:latin typeface="Arial"/>
                  <a:ea typeface="Microsoft YaHei" panose="020B0503020204020204" pitchFamily="34" charset="-122"/>
                  <a:cs typeface="Arial" panose="020B0604020202020204" pitchFamily="34" charset="0"/>
                </a:rPr>
                <a:t>）</a:t>
              </a:r>
              <a:endParaRPr kumimoji="0" lang="zh-CN" altLang="en-US" sz="1200" b="0" i="0" u="none" strike="noStrike" kern="100" cap="none" spc="0" normalizeH="0" baseline="0" noProof="0" dirty="0">
                <a:ln>
                  <a:noFill/>
                </a:ln>
                <a:solidFill>
                  <a:prstClr val="white"/>
                </a:solidFill>
                <a:effectLst/>
                <a:uLnTx/>
                <a:uFillTx/>
                <a:latin typeface="Arial"/>
                <a:ea typeface="DengXian" panose="02010600030101010101" pitchFamily="2" charset="-122"/>
                <a:cs typeface="Arial" panose="020B0604020202020204" pitchFamily="34" charset="0"/>
              </a:endParaRPr>
            </a:p>
          </p:txBody>
        </p:sp>
        <p:sp>
          <p:nvSpPr>
            <p:cNvPr id="96" name="矩形: 圆角 95">
              <a:extLst>
                <a:ext uri="{FF2B5EF4-FFF2-40B4-BE49-F238E27FC236}">
                  <a16:creationId xmlns:a16="http://schemas.microsoft.com/office/drawing/2014/main" id="{0A12E9C3-176A-3875-9530-FFE7DF4FAFA6}"/>
                </a:ext>
              </a:extLst>
            </p:cNvPr>
            <p:cNvSpPr/>
            <p:nvPr/>
          </p:nvSpPr>
          <p:spPr>
            <a:xfrm>
              <a:off x="2556192" y="3540442"/>
              <a:ext cx="1345565" cy="493395"/>
            </a:xfrm>
            <a:prstGeom prst="round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00" cap="none" spc="0" normalizeH="0" baseline="0" noProof="0" dirty="0">
                  <a:ln>
                    <a:noFill/>
                  </a:ln>
                  <a:solidFill>
                    <a:prstClr val="white"/>
                  </a:solidFill>
                  <a:effectLst/>
                  <a:uLnTx/>
                  <a:uFillTx/>
                  <a:latin typeface="Arial"/>
                  <a:ea typeface="Microsoft YaHei" panose="020B0503020204020204" pitchFamily="34" charset="-122"/>
                  <a:cs typeface="Arial" panose="020B0604020202020204" pitchFamily="34" charset="0"/>
                </a:rPr>
                <a:t>2</a:t>
              </a:r>
              <a:r>
                <a:rPr kumimoji="0" lang="zh-CN" altLang="en-US" sz="1200" b="0" i="0" u="none" strike="noStrike" kern="100" cap="none" spc="0" normalizeH="0" baseline="0" noProof="0" dirty="0">
                  <a:ln>
                    <a:noFill/>
                  </a:ln>
                  <a:solidFill>
                    <a:prstClr val="white"/>
                  </a:solidFill>
                  <a:effectLst/>
                  <a:uLnTx/>
                  <a:uFillTx/>
                  <a:latin typeface="Arial"/>
                  <a:ea typeface="Microsoft YaHei" panose="020B0503020204020204" pitchFamily="34" charset="-122"/>
                  <a:cs typeface="Arial" panose="020B0604020202020204" pitchFamily="34" charset="0"/>
                </a:rPr>
                <a:t>名患者不能完成一次完整周期的治疗</a:t>
              </a:r>
              <a:endParaRPr kumimoji="0" lang="zh-CN" altLang="en-US" sz="1200" b="0" i="0" u="none" strike="noStrike" kern="100" cap="none" spc="0" normalizeH="0" baseline="0" noProof="0" dirty="0">
                <a:ln>
                  <a:noFill/>
                </a:ln>
                <a:solidFill>
                  <a:prstClr val="white"/>
                </a:solidFill>
                <a:effectLst/>
                <a:uLnTx/>
                <a:uFillTx/>
                <a:latin typeface="Arial"/>
                <a:ea typeface="DengXian" panose="02010600030101010101" pitchFamily="2" charset="-122"/>
                <a:cs typeface="Arial" panose="020B0604020202020204" pitchFamily="34" charset="0"/>
              </a:endParaRPr>
            </a:p>
          </p:txBody>
        </p:sp>
        <p:sp>
          <p:nvSpPr>
            <p:cNvPr id="83" name="矩形: 圆角 82">
              <a:extLst>
                <a:ext uri="{FF2B5EF4-FFF2-40B4-BE49-F238E27FC236}">
                  <a16:creationId xmlns:a16="http://schemas.microsoft.com/office/drawing/2014/main" id="{291B7F1F-265D-CF1F-1996-1AAA8FF5E259}"/>
                </a:ext>
              </a:extLst>
            </p:cNvPr>
            <p:cNvSpPr/>
            <p:nvPr/>
          </p:nvSpPr>
          <p:spPr>
            <a:xfrm>
              <a:off x="7271067" y="4814887"/>
              <a:ext cx="1568450" cy="37465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00" cap="none" spc="0" normalizeH="0" baseline="0" noProof="0">
                  <a:ln>
                    <a:noFill/>
                  </a:ln>
                  <a:solidFill>
                    <a:prstClr val="white"/>
                  </a:solidFill>
                  <a:effectLst/>
                  <a:uLnTx/>
                  <a:uFillTx/>
                  <a:latin typeface="Arial"/>
                  <a:ea typeface="Microsoft YaHei" panose="020B0503020204020204" pitchFamily="34" charset="-122"/>
                  <a:cs typeface="Arial" panose="020B0604020202020204" pitchFamily="34" charset="0"/>
                </a:rPr>
                <a:t>0</a:t>
              </a:r>
              <a:r>
                <a:rPr kumimoji="0" lang="zh-CN" altLang="en-US" sz="1200" b="0" i="0" u="none" strike="noStrike" kern="100" cap="none" spc="0" normalizeH="0" baseline="0" noProof="0">
                  <a:ln>
                    <a:noFill/>
                  </a:ln>
                  <a:solidFill>
                    <a:prstClr val="white"/>
                  </a:solidFill>
                  <a:effectLst/>
                  <a:uLnTx/>
                  <a:uFillTx/>
                  <a:latin typeface="Arial"/>
                  <a:ea typeface="Microsoft YaHei" panose="020B0503020204020204" pitchFamily="34" charset="-122"/>
                  <a:cs typeface="Arial" panose="020B0604020202020204" pitchFamily="34" charset="0"/>
                </a:rPr>
                <a:t>名患者仍在治疗中</a:t>
              </a:r>
              <a:endParaRPr kumimoji="0" lang="zh-CN" altLang="en-US" sz="1200" b="0" i="0" u="none" strike="noStrike" kern="100" cap="none" spc="0" normalizeH="0" baseline="0" noProof="0">
                <a:ln>
                  <a:noFill/>
                </a:ln>
                <a:solidFill>
                  <a:prstClr val="white"/>
                </a:solidFill>
                <a:effectLst/>
                <a:uLnTx/>
                <a:uFillTx/>
                <a:latin typeface="Arial"/>
                <a:ea typeface="DengXian" panose="02010600030101010101" pitchFamily="2" charset="-122"/>
                <a:cs typeface="Arial" panose="020B0604020202020204" pitchFamily="34" charset="0"/>
              </a:endParaRPr>
            </a:p>
          </p:txBody>
        </p:sp>
      </p:grpSp>
      <p:sp>
        <p:nvSpPr>
          <p:cNvPr id="106" name="文本框 105">
            <a:extLst>
              <a:ext uri="{FF2B5EF4-FFF2-40B4-BE49-F238E27FC236}">
                <a16:creationId xmlns:a16="http://schemas.microsoft.com/office/drawing/2014/main" id="{1367F458-C21B-AA92-C363-C474F2E95A9A}"/>
              </a:ext>
            </a:extLst>
          </p:cNvPr>
          <p:cNvSpPr txBox="1"/>
          <p:nvPr/>
        </p:nvSpPr>
        <p:spPr>
          <a:xfrm>
            <a:off x="2173620" y="5947484"/>
            <a:ext cx="7762543"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21</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天为一个周期</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第</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1</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天和第</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15</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天静脉注射</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DKN-01 (300 mg)</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，第</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1</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天静脉注射替雷利珠单抗（</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200 mg)</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，第</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1</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天静脉注射奥沙利铂</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(130 mg/m2)</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，第</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1-15</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天口服卡培他滨</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(1000 mg/m2</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，每日两次</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a:t>
            </a:r>
            <a:endParaRPr kumimoji="0" lang="zh-CN" altLang="en-US" sz="14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109" name="Slide Number Placeholder 5">
            <a:extLst>
              <a:ext uri="{FF2B5EF4-FFF2-40B4-BE49-F238E27FC236}">
                <a16:creationId xmlns:a16="http://schemas.microsoft.com/office/drawing/2014/main" id="{D4C78E4E-9DF3-28FE-6177-5AC002AD4AB8}"/>
              </a:ext>
            </a:extLst>
          </p:cNvPr>
          <p:cNvSpPr txBox="1">
            <a:spLocks/>
          </p:cNvSpPr>
          <p:nvPr/>
        </p:nvSpPr>
        <p:spPr>
          <a:xfrm>
            <a:off x="8055485" y="6597650"/>
            <a:ext cx="3992136" cy="220445"/>
          </a:xfrm>
          <a:prstGeom prst="rect">
            <a:avLst/>
          </a:prstGeom>
        </p:spPr>
        <p:txBody>
          <a:bodyPr/>
          <a:lstStyle>
            <a:defPPr>
              <a:defRPr lang="en-US"/>
            </a:defPPr>
            <a:lvl1pPr marL="0" algn="r"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Samuel J </a:t>
            </a:r>
            <a:r>
              <a:rPr kumimoji="0" lang="en-U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微软雅黑"/>
                <a:cs typeface="Arial" panose="020B0604020202020204" pitchFamily="34" charset="0"/>
              </a:rPr>
              <a:t>Klempner</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 </a:t>
            </a:r>
            <a:r>
              <a:rPr kumimoji="0" lang="es-E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et al. 202</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3</a:t>
            </a:r>
            <a:r>
              <a:rPr kumimoji="0" lang="es-E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ASCO  </a:t>
            </a:r>
            <a:r>
              <a:rPr kumimoji="0" lang="es-E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微软雅黑"/>
                <a:cs typeface="Arial" panose="020B0604020202020204" pitchFamily="34" charset="0"/>
              </a:rPr>
              <a:t>Abstract</a:t>
            </a:r>
            <a:r>
              <a:rPr kumimoji="0" lang="es-E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4027</a:t>
            </a:r>
            <a:endParaRPr kumimoji="0" lang="zh-CN" altLang="en-US" sz="11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endParaRPr>
          </a:p>
        </p:txBody>
      </p:sp>
      <p:sp>
        <p:nvSpPr>
          <p:cNvPr id="112" name="文本占位符 1">
            <a:extLst>
              <a:ext uri="{FF2B5EF4-FFF2-40B4-BE49-F238E27FC236}">
                <a16:creationId xmlns:a16="http://schemas.microsoft.com/office/drawing/2014/main" id="{07C5E84E-D378-1034-4FD0-F049F188C2E2}"/>
              </a:ext>
            </a:extLst>
          </p:cNvPr>
          <p:cNvSpPr>
            <a:spLocks noGrp="1"/>
          </p:cNvSpPr>
          <p:nvPr>
            <p:ph type="body" sz="quarter" idx="10"/>
          </p:nvPr>
        </p:nvSpPr>
        <p:spPr>
          <a:xfrm>
            <a:off x="334963" y="260350"/>
            <a:ext cx="9601200" cy="430213"/>
          </a:xfrm>
        </p:spPr>
        <p:txBody>
          <a:bodyPr/>
          <a:lstStyle/>
          <a:p>
            <a:r>
              <a:rPr lang="zh-CN" altLang="en-US" sz="2000" dirty="0"/>
              <a:t>患者处置</a:t>
            </a:r>
          </a:p>
        </p:txBody>
      </p:sp>
      <p:sp>
        <p:nvSpPr>
          <p:cNvPr id="113" name="文本占位符 1">
            <a:extLst>
              <a:ext uri="{FF2B5EF4-FFF2-40B4-BE49-F238E27FC236}">
                <a16:creationId xmlns:a16="http://schemas.microsoft.com/office/drawing/2014/main" id="{32FF4AAA-0559-E34E-FD48-413FDA8C0C09}"/>
              </a:ext>
            </a:extLst>
          </p:cNvPr>
          <p:cNvSpPr txBox="1">
            <a:spLocks/>
          </p:cNvSpPr>
          <p:nvPr/>
        </p:nvSpPr>
        <p:spPr>
          <a:xfrm>
            <a:off x="2900167" y="826238"/>
            <a:ext cx="5944049" cy="373372"/>
          </a:xfrm>
          <a:prstGeom prst="rect">
            <a:avLst/>
          </a:prstGeom>
        </p:spPr>
        <p:txBody>
          <a:bodyPr wrap="square" lIns="0" tIns="0" rIns="0" bIns="0">
            <a:noAutofit/>
          </a:bodyPr>
          <a:lstStyle>
            <a:lvl1pPr marL="0" indent="0" algn="l" defTabSz="914400" rtl="0" eaLnBrk="1" latinLnBrk="0" hangingPunct="1">
              <a:lnSpc>
                <a:spcPct val="100000"/>
              </a:lnSpc>
              <a:spcBef>
                <a:spcPts val="0"/>
              </a:spcBef>
              <a:buFont typeface="Arial" panose="020B0604020202020204" pitchFamily="34" charset="0"/>
              <a:buNone/>
              <a:defRPr sz="2800" b="1" kern="1200">
                <a:solidFill>
                  <a:srgbClr val="404040"/>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1400" b="0"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晚期</a:t>
            </a:r>
            <a:r>
              <a:rPr kumimoji="0" lang="en-US" altLang="zh-CN" sz="1400" b="0"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GEA</a:t>
            </a:r>
            <a:r>
              <a:rPr kumimoji="0" lang="zh-CN" altLang="en-US" sz="1400" b="0"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患者一线接受</a:t>
            </a:r>
            <a:r>
              <a:rPr kumimoji="0" lang="en-US" altLang="zh-CN" sz="1400" b="0"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DKN-01 300mg+</a:t>
            </a:r>
            <a:r>
              <a:rPr kumimoji="0" lang="zh-CN" altLang="en-US" sz="1400" b="0"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替雷利珠单抗</a:t>
            </a:r>
            <a:r>
              <a:rPr kumimoji="0" lang="en-US" altLang="zh-CN" sz="1400" b="0"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+CAPOX</a:t>
            </a:r>
            <a:r>
              <a:rPr kumimoji="0" lang="zh-CN" altLang="en-US" sz="1400" b="0"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方案治疗</a:t>
            </a:r>
          </a:p>
        </p:txBody>
      </p:sp>
    </p:spTree>
    <p:extLst>
      <p:ext uri="{BB962C8B-B14F-4D97-AF65-F5344CB8AC3E}">
        <p14:creationId xmlns:p14="http://schemas.microsoft.com/office/powerpoint/2010/main" val="13198903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829A5C3B-431C-CCBB-2A46-B383D1BF3B19}"/>
              </a:ext>
            </a:extLst>
          </p:cNvPr>
          <p:cNvSpPr>
            <a:spLocks noGrp="1"/>
          </p:cNvSpPr>
          <p:nvPr>
            <p:ph type="body" sz="quarter" idx="10"/>
          </p:nvPr>
        </p:nvSpPr>
        <p:spPr/>
        <p:txBody>
          <a:bodyPr/>
          <a:lstStyle/>
          <a:p>
            <a:r>
              <a:rPr lang="zh-CN" altLang="en-US" dirty="0"/>
              <a:t>患者基线特征，处置与暴露</a:t>
            </a:r>
          </a:p>
        </p:txBody>
      </p:sp>
      <p:pic>
        <p:nvPicPr>
          <p:cNvPr id="7" name="图片 6">
            <a:extLst>
              <a:ext uri="{FF2B5EF4-FFF2-40B4-BE49-F238E27FC236}">
                <a16:creationId xmlns:a16="http://schemas.microsoft.com/office/drawing/2014/main" id="{2D9EF1A5-A824-31FD-FDE7-77E10DD3C5AF}"/>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b="-1"/>
          <a:stretch/>
        </p:blipFill>
        <p:spPr>
          <a:xfrm>
            <a:off x="334963" y="1349330"/>
            <a:ext cx="5216893" cy="4540089"/>
          </a:xfrm>
          <a:prstGeom prst="rect">
            <a:avLst/>
          </a:prstGeom>
        </p:spPr>
      </p:pic>
      <p:pic>
        <p:nvPicPr>
          <p:cNvPr id="9" name="图片 8">
            <a:extLst>
              <a:ext uri="{FF2B5EF4-FFF2-40B4-BE49-F238E27FC236}">
                <a16:creationId xmlns:a16="http://schemas.microsoft.com/office/drawing/2014/main" id="{B5C96B21-DD0B-AE13-6F11-98A758876D2D}"/>
              </a:ext>
            </a:extLst>
          </p:cNvPr>
          <p:cNvPicPr>
            <a:picLocks noChangeAspect="1"/>
          </p:cNvPicPr>
          <p:nvPr/>
        </p:nvPicPr>
        <p:blipFill>
          <a:blip r:embed="rId3"/>
          <a:stretch>
            <a:fillRect/>
          </a:stretch>
        </p:blipFill>
        <p:spPr>
          <a:xfrm>
            <a:off x="5977169" y="1337913"/>
            <a:ext cx="5764365" cy="4540089"/>
          </a:xfrm>
          <a:prstGeom prst="rect">
            <a:avLst/>
          </a:prstGeom>
        </p:spPr>
      </p:pic>
      <p:sp>
        <p:nvSpPr>
          <p:cNvPr id="10" name="文本框 9">
            <a:extLst>
              <a:ext uri="{FF2B5EF4-FFF2-40B4-BE49-F238E27FC236}">
                <a16:creationId xmlns:a16="http://schemas.microsoft.com/office/drawing/2014/main" id="{83A13AC7-E27B-F170-F5BD-60DD9533FF95}"/>
              </a:ext>
            </a:extLst>
          </p:cNvPr>
          <p:cNvSpPr txBox="1"/>
          <p:nvPr/>
        </p:nvSpPr>
        <p:spPr>
          <a:xfrm>
            <a:off x="2127183" y="968581"/>
            <a:ext cx="261807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基线特征</a:t>
            </a:r>
          </a:p>
        </p:txBody>
      </p:sp>
      <p:sp>
        <p:nvSpPr>
          <p:cNvPr id="11" name="文本框 10">
            <a:extLst>
              <a:ext uri="{FF2B5EF4-FFF2-40B4-BE49-F238E27FC236}">
                <a16:creationId xmlns:a16="http://schemas.microsoft.com/office/drawing/2014/main" id="{2DF5E2CF-3A43-E610-9245-398770656A80}"/>
              </a:ext>
            </a:extLst>
          </p:cNvPr>
          <p:cNvSpPr txBox="1"/>
          <p:nvPr/>
        </p:nvSpPr>
        <p:spPr>
          <a:xfrm>
            <a:off x="8104473" y="965010"/>
            <a:ext cx="261807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处置与暴露</a:t>
            </a:r>
          </a:p>
        </p:txBody>
      </p:sp>
      <p:sp>
        <p:nvSpPr>
          <p:cNvPr id="12" name="Slide Number Placeholder 5">
            <a:extLst>
              <a:ext uri="{FF2B5EF4-FFF2-40B4-BE49-F238E27FC236}">
                <a16:creationId xmlns:a16="http://schemas.microsoft.com/office/drawing/2014/main" id="{9031ECA2-5CC6-5306-8806-3FA1B4E6E1B9}"/>
              </a:ext>
            </a:extLst>
          </p:cNvPr>
          <p:cNvSpPr txBox="1">
            <a:spLocks/>
          </p:cNvSpPr>
          <p:nvPr/>
        </p:nvSpPr>
        <p:spPr>
          <a:xfrm>
            <a:off x="8055485" y="6597650"/>
            <a:ext cx="3992136" cy="220445"/>
          </a:xfrm>
          <a:prstGeom prst="rect">
            <a:avLst/>
          </a:prstGeom>
        </p:spPr>
        <p:txBody>
          <a:bodyPr/>
          <a:lstStyle>
            <a:defPPr>
              <a:defRPr lang="en-US"/>
            </a:defPPr>
            <a:lvl1pPr marL="0" algn="r"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Samuel J </a:t>
            </a:r>
            <a:r>
              <a:rPr kumimoji="0" lang="en-U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微软雅黑"/>
                <a:cs typeface="Arial" panose="020B0604020202020204" pitchFamily="34" charset="0"/>
              </a:rPr>
              <a:t>Klempner</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 </a:t>
            </a:r>
            <a:r>
              <a:rPr kumimoji="0" lang="es-E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et al. 202</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3</a:t>
            </a:r>
            <a:r>
              <a:rPr kumimoji="0" lang="es-E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ASCO  </a:t>
            </a:r>
            <a:r>
              <a:rPr kumimoji="0" lang="es-E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微软雅黑"/>
                <a:cs typeface="Arial" panose="020B0604020202020204" pitchFamily="34" charset="0"/>
              </a:rPr>
              <a:t>Abstract</a:t>
            </a:r>
            <a:r>
              <a:rPr kumimoji="0" lang="es-E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4027</a:t>
            </a:r>
            <a:endParaRPr kumimoji="0" lang="zh-CN" altLang="en-US" sz="11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endParaRPr>
          </a:p>
        </p:txBody>
      </p:sp>
    </p:spTree>
    <p:extLst>
      <p:ext uri="{BB962C8B-B14F-4D97-AF65-F5344CB8AC3E}">
        <p14:creationId xmlns:p14="http://schemas.microsoft.com/office/powerpoint/2010/main" val="340808595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6">
            <a:extLst>
              <a:ext uri="{FF2B5EF4-FFF2-40B4-BE49-F238E27FC236}">
                <a16:creationId xmlns:a16="http://schemas.microsoft.com/office/drawing/2014/main" id="{A2664709-6BC6-76BA-6B82-45E2D13012A7}"/>
              </a:ext>
            </a:extLst>
          </p:cNvPr>
          <p:cNvSpPr>
            <a:spLocks noGrp="1"/>
          </p:cNvSpPr>
          <p:nvPr>
            <p:ph type="body" sz="quarter" idx="10"/>
          </p:nvPr>
        </p:nvSpPr>
        <p:spPr/>
        <p:txBody>
          <a:bodyPr/>
          <a:lstStyle/>
          <a:p>
            <a:r>
              <a:rPr lang="zh-CN" altLang="en-US" dirty="0"/>
              <a:t>安全性</a:t>
            </a:r>
          </a:p>
        </p:txBody>
      </p:sp>
      <p:pic>
        <p:nvPicPr>
          <p:cNvPr id="6" name="图片 5">
            <a:extLst>
              <a:ext uri="{FF2B5EF4-FFF2-40B4-BE49-F238E27FC236}">
                <a16:creationId xmlns:a16="http://schemas.microsoft.com/office/drawing/2014/main" id="{5E9A83F4-0B60-8BE1-4C70-5A0BC5A7088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731519" y="1204542"/>
            <a:ext cx="4176405" cy="3943767"/>
          </a:xfrm>
          <a:prstGeom prst="rect">
            <a:avLst/>
          </a:prstGeom>
        </p:spPr>
      </p:pic>
      <p:pic>
        <p:nvPicPr>
          <p:cNvPr id="11" name="图片 10">
            <a:extLst>
              <a:ext uri="{FF2B5EF4-FFF2-40B4-BE49-F238E27FC236}">
                <a16:creationId xmlns:a16="http://schemas.microsoft.com/office/drawing/2014/main" id="{3B54FAF7-7298-6D97-D09E-D85FA9260B6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30154" y="1525340"/>
            <a:ext cx="5950256" cy="3302170"/>
          </a:xfrm>
          <a:prstGeom prst="rect">
            <a:avLst/>
          </a:prstGeom>
        </p:spPr>
      </p:pic>
      <p:sp>
        <p:nvSpPr>
          <p:cNvPr id="13" name="文本框 12">
            <a:extLst>
              <a:ext uri="{FF2B5EF4-FFF2-40B4-BE49-F238E27FC236}">
                <a16:creationId xmlns:a16="http://schemas.microsoft.com/office/drawing/2014/main" id="{827410B4-8DFE-01FD-6D74-18AFF0CDEB3C}"/>
              </a:ext>
            </a:extLst>
          </p:cNvPr>
          <p:cNvSpPr txBox="1"/>
          <p:nvPr/>
        </p:nvSpPr>
        <p:spPr>
          <a:xfrm>
            <a:off x="471637" y="5397638"/>
            <a:ext cx="5462336" cy="584775"/>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600" b="0" i="0" u="none" strike="noStrike" kern="1200" cap="none" spc="0" normalizeH="0" baseline="0" noProof="0" dirty="0">
                <a:ln>
                  <a:noFill/>
                </a:ln>
                <a:solidFill>
                  <a:prstClr val="black"/>
                </a:solidFill>
                <a:effectLst/>
                <a:uLnTx/>
                <a:uFillTx/>
                <a:latin typeface="Arial"/>
                <a:ea typeface="微软雅黑"/>
                <a:cs typeface="+mn-cs"/>
              </a:rPr>
              <a:t>DKN-01+ </a:t>
            </a:r>
            <a:r>
              <a:rPr kumimoji="0" lang="zh-CN" altLang="en-US" sz="1600" b="0" i="0" u="none" strike="noStrike" kern="1200" cap="none" spc="0" normalizeH="0" baseline="0" noProof="0" dirty="0">
                <a:ln>
                  <a:noFill/>
                </a:ln>
                <a:solidFill>
                  <a:prstClr val="black"/>
                </a:solidFill>
                <a:effectLst/>
                <a:uLnTx/>
                <a:uFillTx/>
                <a:latin typeface="Arial"/>
                <a:ea typeface="微软雅黑"/>
                <a:cs typeface="+mn-cs"/>
              </a:rPr>
              <a:t>替雷利珠单抗</a:t>
            </a:r>
            <a:r>
              <a:rPr kumimoji="0" lang="en-US" altLang="zh-CN" sz="1600" b="0" i="0" u="none" strike="noStrike" kern="1200" cap="none" spc="0" normalizeH="0" baseline="0" noProof="0" dirty="0">
                <a:ln>
                  <a:noFill/>
                </a:ln>
                <a:solidFill>
                  <a:prstClr val="black"/>
                </a:solidFill>
                <a:effectLst/>
                <a:uLnTx/>
                <a:uFillTx/>
                <a:latin typeface="Arial"/>
                <a:ea typeface="微软雅黑"/>
                <a:cs typeface="+mn-cs"/>
              </a:rPr>
              <a:t>+ CAPOX</a:t>
            </a:r>
            <a:r>
              <a:rPr kumimoji="0" lang="zh-CN" altLang="en-US" sz="1600" b="0" i="0" u="none" strike="noStrike" kern="1200" cap="none" spc="0" normalizeH="0" baseline="0" noProof="0" dirty="0">
                <a:ln>
                  <a:noFill/>
                </a:ln>
                <a:solidFill>
                  <a:prstClr val="black"/>
                </a:solidFill>
                <a:effectLst/>
                <a:uLnTx/>
                <a:uFillTx/>
                <a:latin typeface="Arial"/>
                <a:ea typeface="微软雅黑"/>
                <a:cs typeface="+mn-cs"/>
              </a:rPr>
              <a:t>联合用药耐受性良好</a:t>
            </a:r>
            <a:endParaRPr kumimoji="0" lang="en-US" altLang="zh-CN" sz="16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black"/>
                </a:solidFill>
                <a:effectLst/>
                <a:uLnTx/>
                <a:uFillTx/>
                <a:latin typeface="Arial"/>
                <a:ea typeface="微软雅黑"/>
                <a:cs typeface="+mn-cs"/>
              </a:rPr>
              <a:t>毒性可控，大多数与</a:t>
            </a:r>
            <a:r>
              <a:rPr kumimoji="0" lang="en-US" altLang="zh-CN" sz="1600" b="0" i="0" u="none" strike="noStrike" kern="1200" cap="none" spc="0" normalizeH="0" baseline="0" noProof="0" dirty="0">
                <a:ln>
                  <a:noFill/>
                </a:ln>
                <a:solidFill>
                  <a:prstClr val="black"/>
                </a:solidFill>
                <a:effectLst/>
                <a:uLnTx/>
                <a:uFillTx/>
                <a:latin typeface="Arial"/>
                <a:ea typeface="微软雅黑"/>
                <a:cs typeface="+mn-cs"/>
              </a:rPr>
              <a:t>DKN-01</a:t>
            </a:r>
            <a:r>
              <a:rPr kumimoji="0" lang="zh-CN" altLang="en-US" sz="1600" b="0" i="0" u="none" strike="noStrike" kern="1200" cap="none" spc="0" normalizeH="0" baseline="0" noProof="0" dirty="0">
                <a:ln>
                  <a:noFill/>
                </a:ln>
                <a:solidFill>
                  <a:prstClr val="black"/>
                </a:solidFill>
                <a:effectLst/>
                <a:uLnTx/>
                <a:uFillTx/>
                <a:latin typeface="Arial"/>
                <a:ea typeface="微软雅黑"/>
                <a:cs typeface="+mn-cs"/>
              </a:rPr>
              <a:t>相关的</a:t>
            </a:r>
            <a:r>
              <a:rPr kumimoji="0" lang="en-US" altLang="zh-CN" sz="1600" b="0" i="0" u="none" strike="noStrike" kern="1200" cap="none" spc="0" normalizeH="0" baseline="0" noProof="0" dirty="0">
                <a:ln>
                  <a:noFill/>
                </a:ln>
                <a:solidFill>
                  <a:prstClr val="black"/>
                </a:solidFill>
                <a:effectLst/>
                <a:uLnTx/>
                <a:uFillTx/>
                <a:latin typeface="Arial"/>
                <a:ea typeface="微软雅黑"/>
                <a:cs typeface="+mn-cs"/>
              </a:rPr>
              <a:t>AE</a:t>
            </a:r>
            <a:r>
              <a:rPr kumimoji="0" lang="zh-CN" altLang="en-US" sz="1600" b="0" i="0" u="none" strike="noStrike" kern="1200" cap="none" spc="0" normalizeH="0" baseline="0" noProof="0" dirty="0">
                <a:ln>
                  <a:noFill/>
                </a:ln>
                <a:solidFill>
                  <a:prstClr val="black"/>
                </a:solidFill>
                <a:effectLst/>
                <a:uLnTx/>
                <a:uFillTx/>
                <a:latin typeface="Arial"/>
                <a:ea typeface="微软雅黑"/>
                <a:cs typeface="+mn-cs"/>
              </a:rPr>
              <a:t>为低级别</a:t>
            </a:r>
            <a:r>
              <a:rPr kumimoji="0" lang="en-US" altLang="zh-CN" sz="1600" b="0" i="0" u="none" strike="noStrike" kern="1200" cap="none" spc="0" normalizeH="0" baseline="0" noProof="0" dirty="0">
                <a:ln>
                  <a:noFill/>
                </a:ln>
                <a:solidFill>
                  <a:prstClr val="black"/>
                </a:solidFill>
                <a:effectLst/>
                <a:uLnTx/>
                <a:uFillTx/>
                <a:latin typeface="Arial"/>
                <a:ea typeface="微软雅黑"/>
                <a:cs typeface="+mn-cs"/>
              </a:rPr>
              <a:t>(76%)</a:t>
            </a:r>
            <a:endParaRPr kumimoji="0" lang="zh-CN" altLang="en-US" sz="16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14" name="Slide Number Placeholder 5">
            <a:extLst>
              <a:ext uri="{FF2B5EF4-FFF2-40B4-BE49-F238E27FC236}">
                <a16:creationId xmlns:a16="http://schemas.microsoft.com/office/drawing/2014/main" id="{ADA1E35C-AEF1-181C-2F36-566B5F3E20DF}"/>
              </a:ext>
            </a:extLst>
          </p:cNvPr>
          <p:cNvSpPr txBox="1">
            <a:spLocks/>
          </p:cNvSpPr>
          <p:nvPr/>
        </p:nvSpPr>
        <p:spPr>
          <a:xfrm>
            <a:off x="8055485" y="6597650"/>
            <a:ext cx="3992136" cy="220445"/>
          </a:xfrm>
          <a:prstGeom prst="rect">
            <a:avLst/>
          </a:prstGeom>
        </p:spPr>
        <p:txBody>
          <a:bodyPr/>
          <a:lstStyle>
            <a:defPPr>
              <a:defRPr lang="en-US"/>
            </a:defPPr>
            <a:lvl1pPr marL="0" algn="r"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Samuel J </a:t>
            </a:r>
            <a:r>
              <a:rPr kumimoji="0" lang="en-U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微软雅黑"/>
                <a:cs typeface="Arial" panose="020B0604020202020204" pitchFamily="34" charset="0"/>
              </a:rPr>
              <a:t>Klempner</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 </a:t>
            </a:r>
            <a:r>
              <a:rPr kumimoji="0" lang="es-E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et al. 202</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3</a:t>
            </a:r>
            <a:r>
              <a:rPr kumimoji="0" lang="es-E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ASCO  </a:t>
            </a:r>
            <a:r>
              <a:rPr kumimoji="0" lang="es-E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微软雅黑"/>
                <a:cs typeface="Arial" panose="020B0604020202020204" pitchFamily="34" charset="0"/>
              </a:rPr>
              <a:t>Abstract</a:t>
            </a:r>
            <a:r>
              <a:rPr kumimoji="0" lang="es-E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4027</a:t>
            </a:r>
            <a:endParaRPr kumimoji="0" lang="zh-CN" altLang="en-US" sz="11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endParaRPr>
          </a:p>
        </p:txBody>
      </p:sp>
    </p:spTree>
    <p:extLst>
      <p:ext uri="{BB962C8B-B14F-4D97-AF65-F5344CB8AC3E}">
        <p14:creationId xmlns:p14="http://schemas.microsoft.com/office/powerpoint/2010/main" val="265873979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986B7362-EF81-171B-107B-7BF9059D888C}"/>
              </a:ext>
            </a:extLst>
          </p:cNvPr>
          <p:cNvSpPr>
            <a:spLocks noGrp="1"/>
          </p:cNvSpPr>
          <p:nvPr>
            <p:ph type="body" sz="quarter" idx="10"/>
          </p:nvPr>
        </p:nvSpPr>
        <p:spPr/>
        <p:txBody>
          <a:bodyPr/>
          <a:lstStyle/>
          <a:p>
            <a:r>
              <a:rPr lang="zh-CN" altLang="en-US" dirty="0"/>
              <a:t>一线治疗疗效</a:t>
            </a:r>
          </a:p>
        </p:txBody>
      </p:sp>
      <p:pic>
        <p:nvPicPr>
          <p:cNvPr id="5" name="内容占位符 4" descr="表格&#10;&#10;描述已自动生成">
            <a:extLst>
              <a:ext uri="{FF2B5EF4-FFF2-40B4-BE49-F238E27FC236}">
                <a16:creationId xmlns:a16="http://schemas.microsoft.com/office/drawing/2014/main" id="{A001869A-3025-07BA-E645-75449272DA19}"/>
              </a:ext>
            </a:extLst>
          </p:cNvPr>
          <p:cNvPicPr>
            <a:picLocks noGrp="1" noChangeAspect="1"/>
          </p:cNvPicPr>
          <p:nvPr>
            <p:ph idx="4294967295"/>
          </p:nvPr>
        </p:nvPicPr>
        <p:blipFill rotWithShape="1">
          <a:blip r:embed="rId2" cstate="email">
            <a:extLst>
              <a:ext uri="{28A0092B-C50C-407E-A947-70E740481C1C}">
                <a14:useLocalDpi xmlns:a14="http://schemas.microsoft.com/office/drawing/2010/main"/>
              </a:ext>
            </a:extLst>
          </a:blip>
          <a:srcRect/>
          <a:stretch/>
        </p:blipFill>
        <p:spPr>
          <a:xfrm>
            <a:off x="1915427" y="2013763"/>
            <a:ext cx="8537575" cy="3060700"/>
          </a:xfrm>
          <a:prstGeom prst="rect">
            <a:avLst/>
          </a:prstGeom>
        </p:spPr>
      </p:pic>
      <p:sp>
        <p:nvSpPr>
          <p:cNvPr id="6" name="Slide Number Placeholder 5">
            <a:extLst>
              <a:ext uri="{FF2B5EF4-FFF2-40B4-BE49-F238E27FC236}">
                <a16:creationId xmlns:a16="http://schemas.microsoft.com/office/drawing/2014/main" id="{B4D70A02-724F-4FFF-0DCA-6CE8ECEEE239}"/>
              </a:ext>
            </a:extLst>
          </p:cNvPr>
          <p:cNvSpPr txBox="1">
            <a:spLocks/>
          </p:cNvSpPr>
          <p:nvPr/>
        </p:nvSpPr>
        <p:spPr>
          <a:xfrm>
            <a:off x="8055485" y="6597650"/>
            <a:ext cx="3992136" cy="220445"/>
          </a:xfrm>
          <a:prstGeom prst="rect">
            <a:avLst/>
          </a:prstGeom>
        </p:spPr>
        <p:txBody>
          <a:bodyPr/>
          <a:lstStyle>
            <a:defPPr>
              <a:defRPr lang="en-US"/>
            </a:defPPr>
            <a:lvl1pPr marL="0" algn="r"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Samuel J </a:t>
            </a:r>
            <a:r>
              <a:rPr kumimoji="0" lang="en-U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微软雅黑"/>
                <a:cs typeface="Arial" panose="020B0604020202020204" pitchFamily="34" charset="0"/>
              </a:rPr>
              <a:t>Klempner</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 </a:t>
            </a:r>
            <a:r>
              <a:rPr kumimoji="0" lang="es-E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et al. 202</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3</a:t>
            </a:r>
            <a:r>
              <a:rPr kumimoji="0" lang="es-E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ASCO  </a:t>
            </a:r>
            <a:r>
              <a:rPr kumimoji="0" lang="es-E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微软雅黑"/>
                <a:cs typeface="Arial" panose="020B0604020202020204" pitchFamily="34" charset="0"/>
              </a:rPr>
              <a:t>Abstract</a:t>
            </a:r>
            <a:r>
              <a:rPr kumimoji="0" lang="es-E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4027</a:t>
            </a:r>
            <a:endParaRPr kumimoji="0" lang="zh-CN" altLang="en-US" sz="11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endParaRPr>
          </a:p>
        </p:txBody>
      </p:sp>
    </p:spTree>
    <p:extLst>
      <p:ext uri="{BB962C8B-B14F-4D97-AF65-F5344CB8AC3E}">
        <p14:creationId xmlns:p14="http://schemas.microsoft.com/office/powerpoint/2010/main" val="328548317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占位符 9">
            <a:extLst>
              <a:ext uri="{FF2B5EF4-FFF2-40B4-BE49-F238E27FC236}">
                <a16:creationId xmlns:a16="http://schemas.microsoft.com/office/drawing/2014/main" id="{AC9DCEAE-50DC-25AF-04E4-978F67826C67}"/>
              </a:ext>
            </a:extLst>
          </p:cNvPr>
          <p:cNvSpPr>
            <a:spLocks noGrp="1"/>
          </p:cNvSpPr>
          <p:nvPr>
            <p:ph type="body" sz="quarter" idx="10"/>
          </p:nvPr>
        </p:nvSpPr>
        <p:spPr/>
        <p:txBody>
          <a:bodyPr/>
          <a:lstStyle/>
          <a:p>
            <a:r>
              <a:rPr lang="en-US" altLang="zh-CN" dirty="0"/>
              <a:t>OS</a:t>
            </a:r>
            <a:endParaRPr lang="zh-CN" altLang="en-US" dirty="0"/>
          </a:p>
        </p:txBody>
      </p:sp>
      <p:pic>
        <p:nvPicPr>
          <p:cNvPr id="5" name="图片 4">
            <a:extLst>
              <a:ext uri="{FF2B5EF4-FFF2-40B4-BE49-F238E27FC236}">
                <a16:creationId xmlns:a16="http://schemas.microsoft.com/office/drawing/2014/main" id="{4192AC31-39FC-83D9-D400-1420973014A3}"/>
              </a:ext>
            </a:extLst>
          </p:cNvPr>
          <p:cNvPicPr>
            <a:picLocks noChangeAspect="1"/>
          </p:cNvPicPr>
          <p:nvPr/>
        </p:nvPicPr>
        <p:blipFill>
          <a:blip r:embed="rId2"/>
          <a:stretch>
            <a:fillRect/>
          </a:stretch>
        </p:blipFill>
        <p:spPr>
          <a:xfrm>
            <a:off x="104057" y="1457659"/>
            <a:ext cx="5334217" cy="3600047"/>
          </a:xfrm>
          <a:prstGeom prst="rect">
            <a:avLst/>
          </a:prstGeom>
        </p:spPr>
      </p:pic>
      <p:pic>
        <p:nvPicPr>
          <p:cNvPr id="7" name="图片 6">
            <a:extLst>
              <a:ext uri="{FF2B5EF4-FFF2-40B4-BE49-F238E27FC236}">
                <a16:creationId xmlns:a16="http://schemas.microsoft.com/office/drawing/2014/main" id="{4F8648AA-C129-AA7A-84B7-A250E57397A6}"/>
              </a:ext>
            </a:extLst>
          </p:cNvPr>
          <p:cNvPicPr>
            <a:picLocks noChangeAspect="1"/>
          </p:cNvPicPr>
          <p:nvPr/>
        </p:nvPicPr>
        <p:blipFill>
          <a:blip r:embed="rId3"/>
          <a:stretch>
            <a:fillRect/>
          </a:stretch>
        </p:blipFill>
        <p:spPr>
          <a:xfrm>
            <a:off x="6237555" y="875898"/>
            <a:ext cx="4894742" cy="2747543"/>
          </a:xfrm>
          <a:prstGeom prst="rect">
            <a:avLst/>
          </a:prstGeom>
        </p:spPr>
      </p:pic>
      <p:pic>
        <p:nvPicPr>
          <p:cNvPr id="9" name="图片 8">
            <a:extLst>
              <a:ext uri="{FF2B5EF4-FFF2-40B4-BE49-F238E27FC236}">
                <a16:creationId xmlns:a16="http://schemas.microsoft.com/office/drawing/2014/main" id="{79BA6ACD-E43E-F8D4-A981-FCA78B2343C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237556" y="3676166"/>
            <a:ext cx="4894742" cy="2802972"/>
          </a:xfrm>
          <a:prstGeom prst="rect">
            <a:avLst/>
          </a:prstGeom>
        </p:spPr>
      </p:pic>
      <p:sp>
        <p:nvSpPr>
          <p:cNvPr id="13" name="Slide Number Placeholder 5">
            <a:extLst>
              <a:ext uri="{FF2B5EF4-FFF2-40B4-BE49-F238E27FC236}">
                <a16:creationId xmlns:a16="http://schemas.microsoft.com/office/drawing/2014/main" id="{04C21A0E-88CF-0C13-FCA0-8663AA1ECAA7}"/>
              </a:ext>
            </a:extLst>
          </p:cNvPr>
          <p:cNvSpPr txBox="1">
            <a:spLocks/>
          </p:cNvSpPr>
          <p:nvPr/>
        </p:nvSpPr>
        <p:spPr>
          <a:xfrm>
            <a:off x="8055485" y="6597650"/>
            <a:ext cx="3992136" cy="220445"/>
          </a:xfrm>
          <a:prstGeom prst="rect">
            <a:avLst/>
          </a:prstGeom>
        </p:spPr>
        <p:txBody>
          <a:bodyPr/>
          <a:lstStyle>
            <a:defPPr>
              <a:defRPr lang="en-US"/>
            </a:defPPr>
            <a:lvl1pPr marL="0" algn="r"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Samuel J </a:t>
            </a:r>
            <a:r>
              <a:rPr kumimoji="0" lang="en-U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微软雅黑"/>
                <a:cs typeface="Arial" panose="020B0604020202020204" pitchFamily="34" charset="0"/>
              </a:rPr>
              <a:t>Klempner</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 </a:t>
            </a:r>
            <a:r>
              <a:rPr kumimoji="0" lang="es-E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et al. 202</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3</a:t>
            </a:r>
            <a:r>
              <a:rPr kumimoji="0" lang="es-E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ASCO  </a:t>
            </a:r>
            <a:r>
              <a:rPr kumimoji="0" lang="es-E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微软雅黑"/>
                <a:cs typeface="Arial" panose="020B0604020202020204" pitchFamily="34" charset="0"/>
              </a:rPr>
              <a:t>Abstract</a:t>
            </a:r>
            <a:r>
              <a:rPr kumimoji="0" lang="es-E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4027</a:t>
            </a:r>
            <a:endParaRPr kumimoji="0" lang="zh-CN" altLang="en-US" sz="11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endParaRPr>
          </a:p>
        </p:txBody>
      </p:sp>
    </p:spTree>
    <p:extLst>
      <p:ext uri="{BB962C8B-B14F-4D97-AF65-F5344CB8AC3E}">
        <p14:creationId xmlns:p14="http://schemas.microsoft.com/office/powerpoint/2010/main" val="181102238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BB15F716-D0CF-72B4-5C26-136B32E6F32C}"/>
              </a:ext>
            </a:extLst>
          </p:cNvPr>
          <p:cNvSpPr>
            <a:spLocks noGrp="1"/>
          </p:cNvSpPr>
          <p:nvPr>
            <p:ph type="body" sz="quarter" idx="10"/>
          </p:nvPr>
        </p:nvSpPr>
        <p:spPr/>
        <p:txBody>
          <a:bodyPr/>
          <a:lstStyle/>
          <a:p>
            <a:r>
              <a:rPr lang="en-US" altLang="zh-CN" dirty="0"/>
              <a:t>PFS</a:t>
            </a:r>
            <a:endParaRPr lang="zh-CN" altLang="en-US" dirty="0"/>
          </a:p>
        </p:txBody>
      </p:sp>
      <p:pic>
        <p:nvPicPr>
          <p:cNvPr id="6" name="图片 5">
            <a:extLst>
              <a:ext uri="{FF2B5EF4-FFF2-40B4-BE49-F238E27FC236}">
                <a16:creationId xmlns:a16="http://schemas.microsoft.com/office/drawing/2014/main" id="{A5E6962C-97C8-9A8C-E2ED-B3A68E2057C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90723" y="1848051"/>
            <a:ext cx="4942669" cy="3057394"/>
          </a:xfrm>
          <a:prstGeom prst="rect">
            <a:avLst/>
          </a:prstGeom>
        </p:spPr>
      </p:pic>
      <p:pic>
        <p:nvPicPr>
          <p:cNvPr id="8" name="图片 7">
            <a:extLst>
              <a:ext uri="{FF2B5EF4-FFF2-40B4-BE49-F238E27FC236}">
                <a16:creationId xmlns:a16="http://schemas.microsoft.com/office/drawing/2014/main" id="{4CCF9B59-F091-255A-4F2F-6A1D0574753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51482" y="1106527"/>
            <a:ext cx="4464279" cy="2476627"/>
          </a:xfrm>
          <a:prstGeom prst="rect">
            <a:avLst/>
          </a:prstGeom>
        </p:spPr>
      </p:pic>
      <p:pic>
        <p:nvPicPr>
          <p:cNvPr id="10" name="图片 9">
            <a:extLst>
              <a:ext uri="{FF2B5EF4-FFF2-40B4-BE49-F238E27FC236}">
                <a16:creationId xmlns:a16="http://schemas.microsoft.com/office/drawing/2014/main" id="{4C215000-4A78-949B-39E2-AA9DAFB5769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51482" y="3683007"/>
            <a:ext cx="4324572" cy="2444876"/>
          </a:xfrm>
          <a:prstGeom prst="rect">
            <a:avLst/>
          </a:prstGeom>
        </p:spPr>
      </p:pic>
      <p:sp>
        <p:nvSpPr>
          <p:cNvPr id="11" name="Slide Number Placeholder 5">
            <a:extLst>
              <a:ext uri="{FF2B5EF4-FFF2-40B4-BE49-F238E27FC236}">
                <a16:creationId xmlns:a16="http://schemas.microsoft.com/office/drawing/2014/main" id="{30A14A40-357B-87F2-4EBF-641CF32D50CD}"/>
              </a:ext>
            </a:extLst>
          </p:cNvPr>
          <p:cNvSpPr txBox="1">
            <a:spLocks/>
          </p:cNvSpPr>
          <p:nvPr/>
        </p:nvSpPr>
        <p:spPr>
          <a:xfrm>
            <a:off x="8055485" y="6597650"/>
            <a:ext cx="3992136" cy="220445"/>
          </a:xfrm>
          <a:prstGeom prst="rect">
            <a:avLst/>
          </a:prstGeom>
        </p:spPr>
        <p:txBody>
          <a:bodyPr/>
          <a:lstStyle>
            <a:defPPr>
              <a:defRPr lang="en-US"/>
            </a:defPPr>
            <a:lvl1pPr marL="0" algn="r"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Samuel J </a:t>
            </a:r>
            <a:r>
              <a:rPr kumimoji="0" lang="en-U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微软雅黑"/>
                <a:cs typeface="Arial" panose="020B0604020202020204" pitchFamily="34" charset="0"/>
              </a:rPr>
              <a:t>Klempner</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 </a:t>
            </a:r>
            <a:r>
              <a:rPr kumimoji="0" lang="es-E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et al. 202</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3</a:t>
            </a:r>
            <a:r>
              <a:rPr kumimoji="0" lang="es-E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ASCO  </a:t>
            </a:r>
            <a:r>
              <a:rPr kumimoji="0" lang="es-E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微软雅黑"/>
                <a:cs typeface="Arial" panose="020B0604020202020204" pitchFamily="34" charset="0"/>
              </a:rPr>
              <a:t>Abstract</a:t>
            </a:r>
            <a:r>
              <a:rPr kumimoji="0" lang="es-E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4027</a:t>
            </a:r>
            <a:endParaRPr kumimoji="0" lang="zh-CN" altLang="en-US" sz="11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endParaRPr>
          </a:p>
        </p:txBody>
      </p:sp>
    </p:spTree>
    <p:extLst>
      <p:ext uri="{BB962C8B-B14F-4D97-AF65-F5344CB8AC3E}">
        <p14:creationId xmlns:p14="http://schemas.microsoft.com/office/powerpoint/2010/main" val="315343937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A0233C21-04E0-6BA5-F9EB-D39C9DB9047F}"/>
              </a:ext>
            </a:extLst>
          </p:cNvPr>
          <p:cNvSpPr>
            <a:spLocks noGrp="1"/>
          </p:cNvSpPr>
          <p:nvPr>
            <p:ph type="body" sz="quarter" idx="10"/>
          </p:nvPr>
        </p:nvSpPr>
        <p:spPr/>
        <p:txBody>
          <a:bodyPr/>
          <a:lstStyle/>
          <a:p>
            <a:r>
              <a:rPr lang="zh-CN" altLang="en-US" dirty="0"/>
              <a:t>缓解率</a:t>
            </a:r>
          </a:p>
        </p:txBody>
      </p:sp>
      <p:pic>
        <p:nvPicPr>
          <p:cNvPr id="6" name="图片 5">
            <a:extLst>
              <a:ext uri="{FF2B5EF4-FFF2-40B4-BE49-F238E27FC236}">
                <a16:creationId xmlns:a16="http://schemas.microsoft.com/office/drawing/2014/main" id="{A0216E38-D4D3-F25E-5D8B-BF2BAA71079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01688" y="2454225"/>
            <a:ext cx="4999938" cy="1949550"/>
          </a:xfrm>
          <a:prstGeom prst="rect">
            <a:avLst/>
          </a:prstGeom>
        </p:spPr>
      </p:pic>
      <p:pic>
        <p:nvPicPr>
          <p:cNvPr id="8" name="图片 7">
            <a:extLst>
              <a:ext uri="{FF2B5EF4-FFF2-40B4-BE49-F238E27FC236}">
                <a16:creationId xmlns:a16="http://schemas.microsoft.com/office/drawing/2014/main" id="{9CC5FB97-60B3-7EE7-6355-34B97D14BC1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90376" y="1309437"/>
            <a:ext cx="4858703" cy="4785456"/>
          </a:xfrm>
          <a:prstGeom prst="rect">
            <a:avLst/>
          </a:prstGeom>
        </p:spPr>
      </p:pic>
      <p:sp>
        <p:nvSpPr>
          <p:cNvPr id="9" name="Slide Number Placeholder 5">
            <a:extLst>
              <a:ext uri="{FF2B5EF4-FFF2-40B4-BE49-F238E27FC236}">
                <a16:creationId xmlns:a16="http://schemas.microsoft.com/office/drawing/2014/main" id="{68E2BF7E-9329-B867-4CCB-0CA7CBB08F53}"/>
              </a:ext>
            </a:extLst>
          </p:cNvPr>
          <p:cNvSpPr txBox="1">
            <a:spLocks/>
          </p:cNvSpPr>
          <p:nvPr/>
        </p:nvSpPr>
        <p:spPr>
          <a:xfrm>
            <a:off x="8055485" y="6597650"/>
            <a:ext cx="3992136" cy="220445"/>
          </a:xfrm>
          <a:prstGeom prst="rect">
            <a:avLst/>
          </a:prstGeom>
        </p:spPr>
        <p:txBody>
          <a:bodyPr/>
          <a:lstStyle>
            <a:defPPr>
              <a:defRPr lang="en-US"/>
            </a:defPPr>
            <a:lvl1pPr marL="0" algn="r"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Samuel J </a:t>
            </a:r>
            <a:r>
              <a:rPr kumimoji="0" lang="en-U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微软雅黑"/>
                <a:cs typeface="Arial" panose="020B0604020202020204" pitchFamily="34" charset="0"/>
              </a:rPr>
              <a:t>Klempner</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 </a:t>
            </a:r>
            <a:r>
              <a:rPr kumimoji="0" lang="es-E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et al. 202</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3</a:t>
            </a:r>
            <a:r>
              <a:rPr kumimoji="0" lang="es-E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ASCO  </a:t>
            </a:r>
            <a:r>
              <a:rPr kumimoji="0" lang="es-E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微软雅黑"/>
                <a:cs typeface="Arial" panose="020B0604020202020204" pitchFamily="34" charset="0"/>
              </a:rPr>
              <a:t>Abstract</a:t>
            </a:r>
            <a:r>
              <a:rPr kumimoji="0" lang="es-E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4027</a:t>
            </a:r>
            <a:endParaRPr kumimoji="0" lang="zh-CN" altLang="en-US" sz="11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endParaRPr>
          </a:p>
        </p:txBody>
      </p:sp>
    </p:spTree>
    <p:extLst>
      <p:ext uri="{BB962C8B-B14F-4D97-AF65-F5344CB8AC3E}">
        <p14:creationId xmlns:p14="http://schemas.microsoft.com/office/powerpoint/2010/main" val="74931226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866AFEBC-827E-1376-2C7B-078CA9E6468C}"/>
              </a:ext>
            </a:extLst>
          </p:cNvPr>
          <p:cNvSpPr>
            <a:spLocks noGrp="1"/>
          </p:cNvSpPr>
          <p:nvPr>
            <p:ph type="body" sz="quarter" idx="10"/>
          </p:nvPr>
        </p:nvSpPr>
        <p:spPr/>
        <p:txBody>
          <a:bodyPr/>
          <a:lstStyle/>
          <a:p>
            <a:r>
              <a:rPr lang="zh-CN" altLang="en-US" dirty="0"/>
              <a:t>结论</a:t>
            </a:r>
          </a:p>
        </p:txBody>
      </p:sp>
      <p:sp>
        <p:nvSpPr>
          <p:cNvPr id="4" name="文本占位符 3">
            <a:extLst>
              <a:ext uri="{FF2B5EF4-FFF2-40B4-BE49-F238E27FC236}">
                <a16:creationId xmlns:a16="http://schemas.microsoft.com/office/drawing/2014/main" id="{5D25AA45-4C4F-BECC-654D-BA6C77E552E3}"/>
              </a:ext>
            </a:extLst>
          </p:cNvPr>
          <p:cNvSpPr>
            <a:spLocks noGrp="1"/>
          </p:cNvSpPr>
          <p:nvPr>
            <p:ph type="body" sz="quarter" idx="12"/>
          </p:nvPr>
        </p:nvSpPr>
        <p:spPr/>
        <p:txBody>
          <a:bodyPr/>
          <a:lstStyle/>
          <a:p>
            <a:pPr marL="342900" indent="-342900">
              <a:lnSpc>
                <a:spcPct val="150000"/>
              </a:lnSpc>
              <a:buFont typeface="Arial" panose="020B0604020202020204" pitchFamily="34" charset="0"/>
              <a:buChar char="•"/>
            </a:pPr>
            <a:r>
              <a:rPr lang="zh-CN" altLang="en-US" dirty="0"/>
              <a:t>在</a:t>
            </a:r>
            <a:r>
              <a:rPr lang="en-US" altLang="zh-CN" dirty="0"/>
              <a:t>2</a:t>
            </a:r>
            <a:r>
              <a:rPr lang="zh-CN" altLang="en-US" dirty="0"/>
              <a:t>年的随访中，</a:t>
            </a:r>
            <a:r>
              <a:rPr lang="en-US" altLang="zh-CN" dirty="0"/>
              <a:t>DKN-01+</a:t>
            </a:r>
            <a:r>
              <a:rPr lang="zh-CN" altLang="en-US" dirty="0"/>
              <a:t>替雷利珠单抗</a:t>
            </a:r>
            <a:r>
              <a:rPr lang="en-US" altLang="zh-CN" dirty="0"/>
              <a:t>+ CAPOX</a:t>
            </a:r>
            <a:r>
              <a:rPr lang="zh-CN" altLang="en-US" dirty="0"/>
              <a:t>的中位</a:t>
            </a:r>
            <a:r>
              <a:rPr lang="en-US" altLang="zh-CN" dirty="0"/>
              <a:t>OS</a:t>
            </a:r>
            <a:r>
              <a:rPr lang="zh-CN" altLang="en-US" dirty="0"/>
              <a:t>超过了</a:t>
            </a:r>
            <a:r>
              <a:rPr lang="en-US" altLang="zh-CN" dirty="0"/>
              <a:t>CM-649</a:t>
            </a:r>
            <a:r>
              <a:rPr lang="en-US" altLang="zh-CN" baseline="30000" dirty="0"/>
              <a:t>2</a:t>
            </a:r>
            <a:r>
              <a:rPr lang="zh-CN" altLang="en-US" dirty="0"/>
              <a:t>的历史对照，在总体人群中</a:t>
            </a:r>
            <a:r>
              <a:rPr lang="en-US" altLang="zh-CN" dirty="0"/>
              <a:t>(19.5m vs 13.8m)</a:t>
            </a:r>
            <a:r>
              <a:rPr lang="zh-CN" altLang="en-US" dirty="0"/>
              <a:t>和</a:t>
            </a:r>
            <a:r>
              <a:rPr lang="en-US" altLang="zh-CN" dirty="0"/>
              <a:t>PD-L1</a:t>
            </a:r>
            <a:r>
              <a:rPr lang="zh-CN" altLang="en-US" dirty="0"/>
              <a:t>低亚组</a:t>
            </a:r>
            <a:r>
              <a:rPr lang="en-US" altLang="zh-CN" dirty="0"/>
              <a:t>(18.7m vs 12.4m</a:t>
            </a:r>
            <a:r>
              <a:rPr lang="zh-CN" altLang="en-US" dirty="0"/>
              <a:t>）均如此    </a:t>
            </a:r>
            <a:endParaRPr lang="en-US" altLang="zh-CN" dirty="0"/>
          </a:p>
          <a:p>
            <a:pPr>
              <a:lnSpc>
                <a:spcPct val="150000"/>
              </a:lnSpc>
            </a:pPr>
            <a:r>
              <a:rPr lang="en-US" altLang="zh-CN" dirty="0"/>
              <a:t>          -</a:t>
            </a:r>
            <a:r>
              <a:rPr lang="en-US" altLang="zh-CN" sz="1800" dirty="0"/>
              <a:t>DisTinGuish</a:t>
            </a:r>
            <a:r>
              <a:rPr lang="zh-CN" altLang="en-US" sz="1800" dirty="0"/>
              <a:t>与</a:t>
            </a:r>
            <a:r>
              <a:rPr lang="en-US" altLang="zh-CN" sz="1800" dirty="0"/>
              <a:t>CM-649</a:t>
            </a:r>
            <a:r>
              <a:rPr lang="zh-CN" altLang="en-US" sz="1800" dirty="0"/>
              <a:t>研究的</a:t>
            </a:r>
            <a:r>
              <a:rPr lang="en-US" altLang="zh-CN" sz="1800" dirty="0"/>
              <a:t>12</a:t>
            </a:r>
            <a:r>
              <a:rPr lang="zh-CN" altLang="en-US" sz="1800" dirty="0"/>
              <a:t>个月和</a:t>
            </a:r>
            <a:r>
              <a:rPr lang="en-US" altLang="zh-CN" sz="1800" dirty="0"/>
              <a:t>18</a:t>
            </a:r>
            <a:r>
              <a:rPr lang="zh-CN" altLang="en-US" sz="1800" dirty="0"/>
              <a:t>个月生存率分别为</a:t>
            </a:r>
            <a:r>
              <a:rPr lang="en-US" altLang="zh-CN" sz="1800" dirty="0"/>
              <a:t>76%vs55%</a:t>
            </a:r>
            <a:r>
              <a:rPr lang="zh-CN" altLang="en-US" sz="1800" dirty="0"/>
              <a:t>和</a:t>
            </a:r>
            <a:r>
              <a:rPr lang="en-US" altLang="zh-CN" sz="1800" dirty="0"/>
              <a:t>55%vs~35%</a:t>
            </a:r>
          </a:p>
          <a:p>
            <a:pPr marL="342900" indent="-342900">
              <a:lnSpc>
                <a:spcPct val="150000"/>
              </a:lnSpc>
              <a:buFont typeface="Arial" panose="020B0604020202020204" pitchFamily="34" charset="0"/>
              <a:buChar char="•"/>
            </a:pPr>
            <a:r>
              <a:rPr lang="zh-CN" altLang="en-US" dirty="0"/>
              <a:t>总体人群</a:t>
            </a:r>
            <a:r>
              <a:rPr lang="en-US" altLang="zh-CN" dirty="0"/>
              <a:t>(11.3m vs 7.7m)</a:t>
            </a:r>
            <a:r>
              <a:rPr lang="zh-CN" altLang="en-US" dirty="0"/>
              <a:t>和</a:t>
            </a:r>
            <a:r>
              <a:rPr lang="en-US" altLang="zh-CN" dirty="0"/>
              <a:t>PD-L1</a:t>
            </a:r>
            <a:r>
              <a:rPr lang="zh-CN" altLang="en-US" dirty="0"/>
              <a:t>低亚组</a:t>
            </a:r>
            <a:r>
              <a:rPr lang="en-US" altLang="zh-CN" dirty="0"/>
              <a:t>(10.7m vs7.5m)</a:t>
            </a:r>
            <a:r>
              <a:rPr lang="zh-CN" altLang="en-US" dirty="0"/>
              <a:t>人群的中位</a:t>
            </a:r>
            <a:r>
              <a:rPr lang="en-US" altLang="zh-CN" dirty="0"/>
              <a:t>PFS</a:t>
            </a:r>
            <a:r>
              <a:rPr lang="zh-CN" altLang="en-US" dirty="0"/>
              <a:t>均比历史对照组约长</a:t>
            </a:r>
            <a:r>
              <a:rPr lang="en-US" altLang="zh-CN" dirty="0"/>
              <a:t>3</a:t>
            </a:r>
            <a:r>
              <a:rPr lang="zh-CN" altLang="en-US" dirty="0"/>
              <a:t>个月</a:t>
            </a:r>
            <a:endParaRPr lang="en-US" altLang="zh-CN" dirty="0"/>
          </a:p>
          <a:p>
            <a:pPr marL="342900" indent="-342900">
              <a:lnSpc>
                <a:spcPct val="150000"/>
              </a:lnSpc>
              <a:buFont typeface="Arial" panose="020B0604020202020204" pitchFamily="34" charset="0"/>
              <a:buChar char="•"/>
            </a:pPr>
            <a:r>
              <a:rPr lang="en-US" altLang="zh-CN" dirty="0"/>
              <a:t>DKN-01+</a:t>
            </a:r>
            <a:r>
              <a:rPr lang="zh-CN" altLang="en-US" dirty="0"/>
              <a:t>替雷利珠单抗</a:t>
            </a:r>
            <a:r>
              <a:rPr lang="en-US" altLang="zh-CN" dirty="0"/>
              <a:t>+ CAPOX</a:t>
            </a:r>
            <a:r>
              <a:rPr lang="zh-CN" altLang="en-US" dirty="0"/>
              <a:t>在</a:t>
            </a:r>
            <a:r>
              <a:rPr lang="en-US" altLang="zh-CN" dirty="0" err="1"/>
              <a:t>mITT</a:t>
            </a:r>
            <a:r>
              <a:rPr lang="zh-CN" altLang="en-US" dirty="0"/>
              <a:t>人群中显示出持久的</a:t>
            </a:r>
            <a:r>
              <a:rPr lang="en-US" altLang="zh-CN" dirty="0"/>
              <a:t>ORR(73%)</a:t>
            </a:r>
            <a:r>
              <a:rPr lang="zh-CN" altLang="en-US" dirty="0"/>
              <a:t>，重要的是，在</a:t>
            </a:r>
            <a:r>
              <a:rPr lang="en-US" altLang="zh-CN" dirty="0"/>
              <a:t>PD-L1</a:t>
            </a:r>
            <a:r>
              <a:rPr lang="zh-CN" altLang="en-US" dirty="0"/>
              <a:t>低亚组中也显示出持久的</a:t>
            </a:r>
            <a:r>
              <a:rPr lang="en-US" altLang="zh-CN" dirty="0"/>
              <a:t>ORR(86%)</a:t>
            </a:r>
          </a:p>
          <a:p>
            <a:pPr marL="342900" indent="-342900">
              <a:lnSpc>
                <a:spcPct val="150000"/>
              </a:lnSpc>
              <a:buFont typeface="Arial" panose="020B0604020202020204" pitchFamily="34" charset="0"/>
              <a:buChar char="•"/>
            </a:pPr>
            <a:r>
              <a:rPr lang="en-US" altLang="zh-CN" dirty="0"/>
              <a:t>DKN-01 +/-</a:t>
            </a:r>
            <a:r>
              <a:rPr lang="zh-CN" altLang="en-US" dirty="0"/>
              <a:t>替雷利珠单抗联合化疗</a:t>
            </a:r>
            <a:r>
              <a:rPr lang="en-US" altLang="zh-CN" dirty="0"/>
              <a:t>(CAPOX</a:t>
            </a:r>
            <a:r>
              <a:rPr lang="zh-CN" altLang="en-US" dirty="0"/>
              <a:t>或</a:t>
            </a:r>
            <a:r>
              <a:rPr lang="en-US" altLang="zh-CN" dirty="0"/>
              <a:t>mFOLFOX6)</a:t>
            </a:r>
            <a:r>
              <a:rPr lang="zh-CN" altLang="en-US" dirty="0"/>
              <a:t>一线治疗</a:t>
            </a:r>
            <a:r>
              <a:rPr lang="en-US" altLang="zh-CN" dirty="0"/>
              <a:t>GEA</a:t>
            </a:r>
            <a:r>
              <a:rPr lang="zh-CN" altLang="en-US" dirty="0"/>
              <a:t>患者的</a:t>
            </a:r>
            <a:r>
              <a:rPr lang="en-US" altLang="zh-CN" dirty="0"/>
              <a:t>2</a:t>
            </a:r>
            <a:r>
              <a:rPr lang="zh-CN" altLang="en-US" dirty="0"/>
              <a:t>期随机对照研究正在进行</a:t>
            </a:r>
            <a:r>
              <a:rPr lang="en-US" altLang="zh-CN" dirty="0"/>
              <a:t> (NCTO4363801)</a:t>
            </a:r>
            <a:endParaRPr lang="zh-CN" altLang="en-US" dirty="0"/>
          </a:p>
        </p:txBody>
      </p:sp>
      <p:pic>
        <p:nvPicPr>
          <p:cNvPr id="6" name="图片 5">
            <a:extLst>
              <a:ext uri="{FF2B5EF4-FFF2-40B4-BE49-F238E27FC236}">
                <a16:creationId xmlns:a16="http://schemas.microsoft.com/office/drawing/2014/main" id="{A334F9FC-8D14-C20E-AA5E-AB5A35B138F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6755726"/>
            <a:ext cx="1987652" cy="114306"/>
          </a:xfrm>
          <a:prstGeom prst="rect">
            <a:avLst/>
          </a:prstGeom>
        </p:spPr>
      </p:pic>
      <p:sp>
        <p:nvSpPr>
          <p:cNvPr id="7" name="Slide Number Placeholder 5">
            <a:extLst>
              <a:ext uri="{FF2B5EF4-FFF2-40B4-BE49-F238E27FC236}">
                <a16:creationId xmlns:a16="http://schemas.microsoft.com/office/drawing/2014/main" id="{AE2724A8-83F3-EC3A-31E5-3640DC59B7D8}"/>
              </a:ext>
            </a:extLst>
          </p:cNvPr>
          <p:cNvSpPr txBox="1">
            <a:spLocks/>
          </p:cNvSpPr>
          <p:nvPr/>
        </p:nvSpPr>
        <p:spPr>
          <a:xfrm>
            <a:off x="8055485" y="6597650"/>
            <a:ext cx="3992136" cy="220445"/>
          </a:xfrm>
          <a:prstGeom prst="rect">
            <a:avLst/>
          </a:prstGeom>
        </p:spPr>
        <p:txBody>
          <a:bodyPr/>
          <a:lstStyle>
            <a:defPPr>
              <a:defRPr lang="en-US"/>
            </a:defPPr>
            <a:lvl1pPr marL="0" algn="r"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Samuel J </a:t>
            </a:r>
            <a:r>
              <a:rPr kumimoji="0" lang="en-U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微软雅黑"/>
                <a:cs typeface="Arial" panose="020B0604020202020204" pitchFamily="34" charset="0"/>
              </a:rPr>
              <a:t>Klempner</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 </a:t>
            </a:r>
            <a:r>
              <a:rPr kumimoji="0" lang="es-E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et al. 202</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3</a:t>
            </a:r>
            <a:r>
              <a:rPr kumimoji="0" lang="es-E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ASCO  </a:t>
            </a:r>
            <a:r>
              <a:rPr kumimoji="0" lang="es-E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微软雅黑"/>
                <a:cs typeface="Arial" panose="020B0604020202020204" pitchFamily="34" charset="0"/>
              </a:rPr>
              <a:t>Abstract</a:t>
            </a:r>
            <a:r>
              <a:rPr kumimoji="0" lang="es-E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4027</a:t>
            </a:r>
            <a:endParaRPr kumimoji="0" lang="zh-CN" altLang="en-US" sz="11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endParaRPr>
          </a:p>
        </p:txBody>
      </p:sp>
      <p:pic>
        <p:nvPicPr>
          <p:cNvPr id="3" name="Graphic 4" descr="House with solid fill">
            <a:hlinkClick r:id="rId3" action="ppaction://hlinksldjump"/>
            <a:extLst>
              <a:ext uri="{FF2B5EF4-FFF2-40B4-BE49-F238E27FC236}">
                <a16:creationId xmlns:a16="http://schemas.microsoft.com/office/drawing/2014/main" id="{E3CB06D7-CB73-753F-04A9-2BC99256664B}"/>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1047804" y="5959350"/>
            <a:ext cx="567642" cy="567642"/>
          </a:xfrm>
          <a:prstGeom prst="rect">
            <a:avLst/>
          </a:prstGeom>
        </p:spPr>
      </p:pic>
    </p:spTree>
    <p:extLst>
      <p:ext uri="{BB962C8B-B14F-4D97-AF65-F5344CB8AC3E}">
        <p14:creationId xmlns:p14="http://schemas.microsoft.com/office/powerpoint/2010/main" val="220668622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7FA7AF5-731F-ED2F-CE15-2B0EDA1FBB8D}"/>
              </a:ext>
            </a:extLst>
          </p:cNvPr>
          <p:cNvSpPr>
            <a:spLocks noGrp="1"/>
          </p:cNvSpPr>
          <p:nvPr>
            <p:ph type="title"/>
          </p:nvPr>
        </p:nvSpPr>
        <p:spPr/>
        <p:txBody>
          <a:bodyPr>
            <a:normAutofit fontScale="90000"/>
          </a:bodyPr>
          <a:lstStyle/>
          <a:p>
            <a:r>
              <a:rPr lang="zh-CN" altLang="en-US" dirty="0"/>
              <a:t>雷莫西尤单抗、</a:t>
            </a:r>
            <a:r>
              <a:rPr lang="en-US" altLang="zh-CN" dirty="0"/>
              <a:t>avelumab</a:t>
            </a:r>
            <a:r>
              <a:rPr lang="zh-CN" altLang="en-US" dirty="0"/>
              <a:t>和紫杉醇</a:t>
            </a:r>
            <a:r>
              <a:rPr lang="en-US" altLang="zh-CN" dirty="0"/>
              <a:t>(RAP)</a:t>
            </a:r>
            <a:r>
              <a:rPr lang="zh-CN" altLang="en-US" dirty="0"/>
              <a:t>作为食管胃腺癌的二线治疗</a:t>
            </a:r>
            <a:r>
              <a:rPr lang="en-US" altLang="zh-CN" dirty="0"/>
              <a:t>:RAP 2</a:t>
            </a:r>
            <a:r>
              <a:rPr lang="zh-CN" altLang="en-US" dirty="0"/>
              <a:t>期试验</a:t>
            </a:r>
            <a:r>
              <a:rPr lang="en-US" altLang="zh-CN" dirty="0"/>
              <a:t>(AIO-STO-0218)</a:t>
            </a:r>
            <a:r>
              <a:rPr lang="zh-CN" altLang="en-US" dirty="0"/>
              <a:t>的最终结果</a:t>
            </a:r>
          </a:p>
        </p:txBody>
      </p:sp>
      <p:sp>
        <p:nvSpPr>
          <p:cNvPr id="3" name="文本占位符 2">
            <a:extLst>
              <a:ext uri="{FF2B5EF4-FFF2-40B4-BE49-F238E27FC236}">
                <a16:creationId xmlns:a16="http://schemas.microsoft.com/office/drawing/2014/main" id="{E985E624-1F9B-BBF9-A1A1-2ACCA2B35963}"/>
              </a:ext>
            </a:extLst>
          </p:cNvPr>
          <p:cNvSpPr>
            <a:spLocks noGrp="1"/>
          </p:cNvSpPr>
          <p:nvPr>
            <p:ph type="body" sz="quarter" idx="10"/>
          </p:nvPr>
        </p:nvSpPr>
        <p:spPr/>
        <p:txBody>
          <a:bodyPr/>
          <a:lstStyle/>
          <a:p>
            <a:r>
              <a:rPr lang="en-US" altLang="zh-CN" sz="1600" dirty="0"/>
              <a:t>Peter C. </a:t>
            </a:r>
            <a:r>
              <a:rPr lang="en-US" altLang="zh-CN" sz="1600" dirty="0" err="1"/>
              <a:t>Thuss</a:t>
            </a:r>
            <a:r>
              <a:rPr lang="en-US" altLang="zh-CN" sz="1600" dirty="0"/>
              <a:t>-Patience, </a:t>
            </a:r>
            <a:r>
              <a:rPr lang="en-US" altLang="zh-CN" sz="1600" dirty="0" err="1"/>
              <a:t>Anica</a:t>
            </a:r>
            <a:r>
              <a:rPr lang="en-US" altLang="zh-CN" sz="1600" dirty="0"/>
              <a:t> </a:t>
            </a:r>
            <a:r>
              <a:rPr lang="en-US" altLang="zh-CN" sz="1600" dirty="0" err="1"/>
              <a:t>Högner</a:t>
            </a:r>
            <a:r>
              <a:rPr lang="en-US" altLang="zh-CN" sz="1600" dirty="0"/>
              <a:t>, </a:t>
            </a:r>
            <a:r>
              <a:rPr lang="en-US" altLang="zh-CN" sz="1600" dirty="0" err="1"/>
              <a:t>Eray</a:t>
            </a:r>
            <a:r>
              <a:rPr lang="en-US" altLang="zh-CN" sz="1600" dirty="0"/>
              <a:t> </a:t>
            </a:r>
            <a:r>
              <a:rPr lang="en-US" altLang="zh-CN" sz="1600" dirty="0" err="1"/>
              <a:t>Goekkurt</a:t>
            </a:r>
            <a:r>
              <a:rPr lang="en-US" altLang="zh-CN" sz="1600" dirty="0"/>
              <a:t>, Michael Stahl, Albrecht Kretzschmar, Thorsten Oliver </a:t>
            </a:r>
            <a:r>
              <a:rPr lang="en-US" altLang="zh-CN" sz="1600" dirty="0" err="1"/>
              <a:t>Goetze</a:t>
            </a:r>
            <a:r>
              <a:rPr lang="en-US" altLang="zh-CN" sz="1600" dirty="0"/>
              <a:t>, </a:t>
            </a:r>
            <a:r>
              <a:rPr lang="en-US" altLang="zh-CN" sz="1600" dirty="0" err="1"/>
              <a:t>Gertraud</a:t>
            </a:r>
            <a:r>
              <a:rPr lang="en-US" altLang="zh-CN" sz="1600" dirty="0"/>
              <a:t> Stocker, Peter Reichardt, Frank </a:t>
            </a:r>
            <a:r>
              <a:rPr lang="en-US" altLang="zh-CN" sz="1600" dirty="0" err="1"/>
              <a:t>Kullmann</a:t>
            </a:r>
            <a:r>
              <a:rPr lang="en-US" altLang="zh-CN" sz="1600" dirty="0"/>
              <a:t>, Daniel Pink, Prisca Bartels, Armin </a:t>
            </a:r>
            <a:r>
              <a:rPr lang="en-US" altLang="zh-CN" sz="1600" dirty="0" err="1"/>
              <a:t>Jarosch</a:t>
            </a:r>
            <a:r>
              <a:rPr lang="en-US" altLang="zh-CN" sz="1600" dirty="0"/>
              <a:t>, Axel </a:t>
            </a:r>
            <a:r>
              <a:rPr lang="en-US" altLang="zh-CN" sz="1600" dirty="0" err="1"/>
              <a:t>Hinke</a:t>
            </a:r>
            <a:r>
              <a:rPr lang="en-US" altLang="zh-CN" sz="1600" dirty="0"/>
              <a:t>, Lisa </a:t>
            </a:r>
            <a:r>
              <a:rPr lang="en-US" altLang="zh-CN" sz="1600" dirty="0" err="1"/>
              <a:t>Paschold</a:t>
            </a:r>
            <a:r>
              <a:rPr lang="en-US" altLang="zh-CN" sz="1600" dirty="0"/>
              <a:t>, Alexander Stein, </a:t>
            </a:r>
            <a:r>
              <a:rPr lang="en-US" altLang="zh-CN" sz="1600" dirty="0" err="1"/>
              <a:t>Mascha</a:t>
            </a:r>
            <a:r>
              <a:rPr lang="en-US" altLang="zh-CN" sz="1600" dirty="0"/>
              <a:t> Binder</a:t>
            </a:r>
            <a:endParaRPr lang="zh-CN" altLang="en-US" sz="1600" dirty="0"/>
          </a:p>
        </p:txBody>
      </p:sp>
      <p:sp>
        <p:nvSpPr>
          <p:cNvPr id="4" name="文本占位符 3">
            <a:extLst>
              <a:ext uri="{FF2B5EF4-FFF2-40B4-BE49-F238E27FC236}">
                <a16:creationId xmlns:a16="http://schemas.microsoft.com/office/drawing/2014/main" id="{639FC6EE-1CD6-1415-8A7A-920A66720BF6}"/>
              </a:ext>
            </a:extLst>
          </p:cNvPr>
          <p:cNvSpPr>
            <a:spLocks noGrp="1"/>
          </p:cNvSpPr>
          <p:nvPr>
            <p:ph type="body" sz="quarter" idx="11"/>
          </p:nvPr>
        </p:nvSpPr>
        <p:spPr/>
        <p:txBody>
          <a:bodyPr/>
          <a:lstStyle/>
          <a:p>
            <a:r>
              <a:rPr lang="en-US" altLang="zh-CN" dirty="0"/>
              <a:t>Abstract 4032-Poster Session</a:t>
            </a:r>
            <a:endParaRPr lang="zh-CN" altLang="en-US" dirty="0"/>
          </a:p>
        </p:txBody>
      </p:sp>
    </p:spTree>
    <p:extLst>
      <p:ext uri="{BB962C8B-B14F-4D97-AF65-F5344CB8AC3E}">
        <p14:creationId xmlns:p14="http://schemas.microsoft.com/office/powerpoint/2010/main" val="379114593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研究内容</a:t>
            </a:r>
          </a:p>
        </p:txBody>
      </p:sp>
      <p:sp>
        <p:nvSpPr>
          <p:cNvPr id="4" name="文本占位符 3">
            <a:extLst>
              <a:ext uri="{FF2B5EF4-FFF2-40B4-BE49-F238E27FC236}">
                <a16:creationId xmlns:a16="http://schemas.microsoft.com/office/drawing/2014/main" id="{46F2D972-3489-7B83-96F7-D0A44F9C6259}"/>
              </a:ext>
            </a:extLst>
          </p:cNvPr>
          <p:cNvSpPr>
            <a:spLocks noGrp="1"/>
          </p:cNvSpPr>
          <p:nvPr>
            <p:ph type="body" sz="quarter" idx="12"/>
          </p:nvPr>
        </p:nvSpPr>
        <p:spPr>
          <a:xfrm>
            <a:off x="572494" y="691237"/>
            <a:ext cx="11047011" cy="5705753"/>
          </a:xfrm>
        </p:spPr>
        <p:txBody>
          <a:bodyPr/>
          <a:lstStyle/>
          <a:p>
            <a:pPr>
              <a:lnSpc>
                <a:spcPct val="150000"/>
              </a:lnSpc>
            </a:pPr>
            <a:r>
              <a:rPr lang="zh-CN" altLang="en-US" sz="1400" b="1" dirty="0"/>
              <a:t>背景</a:t>
            </a:r>
            <a:endParaRPr lang="en-US" altLang="zh-CN" sz="1400" b="1" dirty="0"/>
          </a:p>
          <a:p>
            <a:pPr>
              <a:lnSpc>
                <a:spcPct val="150000"/>
              </a:lnSpc>
            </a:pPr>
            <a:r>
              <a:rPr lang="zh-CN" altLang="en-US" sz="1400" dirty="0"/>
              <a:t>在化疗中加入免疫检查点抑制剂可以改善转移性食管胃腺癌</a:t>
            </a:r>
            <a:r>
              <a:rPr lang="en-US" altLang="zh-CN" sz="1400" dirty="0"/>
              <a:t>(EGA)</a:t>
            </a:r>
            <a:r>
              <a:rPr lang="zh-CN" altLang="en-US" sz="1400" dirty="0"/>
              <a:t>患者的预后，但需要确定治疗组合和最佳患者选择</a:t>
            </a:r>
            <a:endParaRPr lang="en-US" altLang="zh-CN" sz="1400" dirty="0"/>
          </a:p>
          <a:p>
            <a:pPr>
              <a:lnSpc>
                <a:spcPct val="150000"/>
              </a:lnSpc>
            </a:pPr>
            <a:r>
              <a:rPr lang="zh-CN" altLang="en-US" sz="1400" dirty="0"/>
              <a:t>我们研究了程序性死亡配体</a:t>
            </a:r>
            <a:r>
              <a:rPr lang="en-US" altLang="zh-CN" sz="1400" dirty="0"/>
              <a:t>1 (PD-L1)</a:t>
            </a:r>
            <a:r>
              <a:rPr lang="zh-CN" altLang="en-US" sz="1400" dirty="0"/>
              <a:t>抑制剂</a:t>
            </a:r>
            <a:r>
              <a:rPr lang="en-US" altLang="zh-CN" sz="1400" dirty="0"/>
              <a:t>avelumab</a:t>
            </a:r>
            <a:r>
              <a:rPr lang="zh-CN" altLang="en-US" sz="1400" dirty="0"/>
              <a:t>与雷莫西尤单抗和紫杉醇在二线治疗转移性</a:t>
            </a:r>
            <a:r>
              <a:rPr lang="en-US" altLang="zh-CN" sz="1400" dirty="0"/>
              <a:t>EGA</a:t>
            </a:r>
            <a:r>
              <a:rPr lang="zh-CN" altLang="en-US" sz="1400" dirty="0"/>
              <a:t>患者中的疗效和耐受性。</a:t>
            </a:r>
            <a:endParaRPr lang="en-US" altLang="zh-CN" sz="1400" dirty="0"/>
          </a:p>
          <a:p>
            <a:pPr>
              <a:lnSpc>
                <a:spcPct val="150000"/>
              </a:lnSpc>
            </a:pPr>
            <a:r>
              <a:rPr lang="zh-CN" altLang="en-US" sz="1400" b="1" dirty="0"/>
              <a:t>主要的纳入标准</a:t>
            </a:r>
            <a:endParaRPr lang="en-US" altLang="zh-CN" sz="1400" b="1" dirty="0"/>
          </a:p>
          <a:p>
            <a:pPr marL="285750" indent="-285750">
              <a:lnSpc>
                <a:spcPct val="150000"/>
              </a:lnSpc>
              <a:buFont typeface="Arial" panose="020B0604020202020204" pitchFamily="34" charset="0"/>
              <a:buChar char="•"/>
            </a:pPr>
            <a:r>
              <a:rPr lang="zh-CN" altLang="en-US" sz="1400" dirty="0"/>
              <a:t>组织学证实为胃腺癌或胃</a:t>
            </a:r>
            <a:r>
              <a:rPr lang="en-US" altLang="zh-CN" sz="1400" dirty="0"/>
              <a:t>-</a:t>
            </a:r>
            <a:r>
              <a:rPr lang="zh-CN" altLang="en-US" sz="1400" dirty="0"/>
              <a:t>食管交界处腺癌</a:t>
            </a:r>
            <a:endParaRPr lang="en-US" altLang="zh-CN" sz="1400" dirty="0"/>
          </a:p>
          <a:p>
            <a:pPr marL="285750" indent="-285750">
              <a:lnSpc>
                <a:spcPct val="150000"/>
              </a:lnSpc>
              <a:buFont typeface="Arial" panose="020B0604020202020204" pitchFamily="34" charset="0"/>
              <a:buChar char="•"/>
            </a:pPr>
            <a:r>
              <a:rPr lang="zh-CN" altLang="en-US" sz="1400" dirty="0"/>
              <a:t>转移性或局部晚期疾病，手术无法治愈，</a:t>
            </a:r>
          </a:p>
          <a:p>
            <a:pPr marL="285750" indent="-285750">
              <a:lnSpc>
                <a:spcPct val="150000"/>
              </a:lnSpc>
              <a:buFont typeface="Arial" panose="020B0604020202020204" pitchFamily="34" charset="0"/>
              <a:buChar char="•"/>
            </a:pPr>
            <a:r>
              <a:rPr lang="zh-CN" altLang="en-US" sz="1400" dirty="0"/>
              <a:t>一线使用铂和氟嘧啶双药联合或不联合蒽环类、多西他赛或曲妥珠单抗，在最后一剂给药的</a:t>
            </a:r>
            <a:r>
              <a:rPr lang="en-US" altLang="zh-CN" sz="1400" dirty="0"/>
              <a:t>6</a:t>
            </a:r>
            <a:r>
              <a:rPr lang="zh-CN" altLang="en-US" sz="1400" dirty="0"/>
              <a:t>个月内有记录的客观影像学或临床疾病进展</a:t>
            </a:r>
            <a:endParaRPr lang="en-US" altLang="zh-CN" sz="1400" dirty="0"/>
          </a:p>
          <a:p>
            <a:pPr marL="285750" indent="-285750">
              <a:lnSpc>
                <a:spcPct val="150000"/>
              </a:lnSpc>
              <a:buFont typeface="Arial" panose="020B0604020202020204" pitchFamily="34" charset="0"/>
              <a:buChar char="•"/>
            </a:pPr>
            <a:r>
              <a:rPr lang="zh-CN" altLang="en-US" sz="1400" dirty="0"/>
              <a:t>可测量或不可测量但有可评估的病灶</a:t>
            </a:r>
            <a:r>
              <a:rPr lang="en-US" altLang="zh-CN" sz="1400" dirty="0"/>
              <a:t>(RECIST 1.1) </a:t>
            </a:r>
          </a:p>
          <a:p>
            <a:pPr marL="285750" indent="-285750">
              <a:lnSpc>
                <a:spcPct val="150000"/>
              </a:lnSpc>
              <a:buFont typeface="Arial" panose="020B0604020202020204" pitchFamily="34" charset="0"/>
              <a:buChar char="•"/>
            </a:pPr>
            <a:r>
              <a:rPr lang="en-US" altLang="zh-CN" sz="1400" dirty="0"/>
              <a:t>ECOG</a:t>
            </a:r>
            <a:r>
              <a:rPr lang="zh-CN" altLang="en-US" sz="1400" dirty="0"/>
              <a:t>体力状态</a:t>
            </a:r>
            <a:r>
              <a:rPr lang="en-US" altLang="zh-CN" sz="1400" dirty="0"/>
              <a:t>0-1</a:t>
            </a:r>
          </a:p>
          <a:p>
            <a:pPr marL="285750" indent="-285750">
              <a:lnSpc>
                <a:spcPct val="150000"/>
              </a:lnSpc>
              <a:buFont typeface="Arial" panose="020B0604020202020204" pitchFamily="34" charset="0"/>
              <a:buChar char="•"/>
            </a:pPr>
            <a:r>
              <a:rPr lang="zh-CN" altLang="en-US" sz="1400" dirty="0"/>
              <a:t>年龄≥</a:t>
            </a:r>
            <a:r>
              <a:rPr lang="en-US" altLang="zh-CN" sz="1400" dirty="0"/>
              <a:t>18</a:t>
            </a:r>
            <a:r>
              <a:rPr lang="zh-CN" altLang="en-US" sz="1400" dirty="0"/>
              <a:t>岁</a:t>
            </a:r>
            <a:endParaRPr lang="en-US" altLang="zh-CN" sz="1400" dirty="0"/>
          </a:p>
          <a:p>
            <a:pPr>
              <a:lnSpc>
                <a:spcPct val="150000"/>
              </a:lnSpc>
            </a:pPr>
            <a:r>
              <a:rPr lang="zh-CN" altLang="en-US" sz="1400" b="1" dirty="0"/>
              <a:t>研究终点</a:t>
            </a:r>
            <a:r>
              <a:rPr lang="en-US" altLang="zh-CN" sz="1400" b="1" dirty="0"/>
              <a:t>:</a:t>
            </a:r>
          </a:p>
          <a:p>
            <a:pPr marL="285750" indent="-285750">
              <a:lnSpc>
                <a:spcPct val="150000"/>
              </a:lnSpc>
              <a:buFont typeface="Arial" panose="020B0604020202020204" pitchFamily="34" charset="0"/>
              <a:buChar char="•"/>
            </a:pPr>
            <a:r>
              <a:rPr lang="zh-CN" altLang="en-US" sz="1400" dirty="0"/>
              <a:t>主要终点</a:t>
            </a:r>
            <a:r>
              <a:rPr lang="zh-CN" altLang="en-US" sz="1400" b="1" dirty="0"/>
              <a:t>：</a:t>
            </a:r>
            <a:r>
              <a:rPr lang="en-US" altLang="zh-CN" sz="1400" dirty="0"/>
              <a:t>6</a:t>
            </a:r>
            <a:r>
              <a:rPr lang="zh-CN" altLang="en-US" sz="1400" dirty="0"/>
              <a:t>个月的</a:t>
            </a:r>
            <a:r>
              <a:rPr lang="en-US" altLang="zh-CN" sz="1400" dirty="0"/>
              <a:t>OS</a:t>
            </a:r>
            <a:r>
              <a:rPr lang="zh-CN" altLang="en-US" sz="1400" dirty="0"/>
              <a:t>率</a:t>
            </a:r>
            <a:endParaRPr lang="en-US" altLang="zh-CN" sz="1400" dirty="0"/>
          </a:p>
          <a:p>
            <a:pPr marL="285750" indent="-285750">
              <a:lnSpc>
                <a:spcPct val="150000"/>
              </a:lnSpc>
              <a:buFont typeface="Arial" panose="020B0604020202020204" pitchFamily="34" charset="0"/>
              <a:buChar char="•"/>
            </a:pPr>
            <a:r>
              <a:rPr lang="zh-CN" altLang="en-US" sz="1400" dirty="0"/>
              <a:t>次要终点</a:t>
            </a:r>
            <a:r>
              <a:rPr lang="en-US" altLang="zh-CN" sz="1400" dirty="0"/>
              <a:t>:  12</a:t>
            </a:r>
            <a:r>
              <a:rPr lang="zh-CN" altLang="en-US" sz="1400" dirty="0"/>
              <a:t>个月的</a:t>
            </a:r>
            <a:r>
              <a:rPr lang="en-US" altLang="zh-CN" sz="1400" dirty="0"/>
              <a:t>OS</a:t>
            </a:r>
            <a:r>
              <a:rPr lang="zh-CN" altLang="en-US" sz="1400" dirty="0"/>
              <a:t>率和</a:t>
            </a:r>
            <a:r>
              <a:rPr lang="en-US" altLang="zh-CN" sz="1400" dirty="0"/>
              <a:t>OS,PFS</a:t>
            </a:r>
            <a:r>
              <a:rPr lang="zh-CN" altLang="en-US" sz="1400" dirty="0"/>
              <a:t>，根据</a:t>
            </a:r>
            <a:r>
              <a:rPr lang="en-US" altLang="zh-CN" sz="1400" dirty="0"/>
              <a:t>NCI CTCAE 5.0</a:t>
            </a:r>
            <a:r>
              <a:rPr lang="zh-CN" altLang="en-US" sz="1400" dirty="0"/>
              <a:t>评估的安全性和耐受性，</a:t>
            </a:r>
            <a:r>
              <a:rPr lang="en-US" altLang="zh-CN" sz="1400" dirty="0"/>
              <a:t>RR, </a:t>
            </a:r>
            <a:r>
              <a:rPr lang="en-US" altLang="zh-CN" sz="1400" dirty="0" err="1"/>
              <a:t>DoR</a:t>
            </a:r>
            <a:r>
              <a:rPr lang="en-US" altLang="zh-CN" sz="1400" dirty="0"/>
              <a:t>, </a:t>
            </a:r>
            <a:r>
              <a:rPr lang="zh-CN" altLang="en-US" sz="1400" dirty="0"/>
              <a:t>根据</a:t>
            </a:r>
            <a:r>
              <a:rPr lang="en-US" altLang="zh-CN" sz="1400" dirty="0"/>
              <a:t>PD-L1</a:t>
            </a:r>
            <a:r>
              <a:rPr lang="zh-CN" altLang="en-US" sz="1400" dirty="0"/>
              <a:t>状态的所有终点的亚组分析，转化研究</a:t>
            </a:r>
            <a:r>
              <a:rPr lang="en-US" altLang="zh-CN" sz="1400" dirty="0"/>
              <a:t>(</a:t>
            </a:r>
            <a:r>
              <a:rPr lang="en-US" altLang="zh-CN" sz="1400" dirty="0" err="1"/>
              <a:t>TiL</a:t>
            </a:r>
            <a:r>
              <a:rPr lang="en-US" altLang="zh-CN" sz="1400" dirty="0"/>
              <a:t>, cfDNA</a:t>
            </a:r>
            <a:r>
              <a:rPr lang="zh-CN" altLang="en-US" sz="1400" dirty="0"/>
              <a:t>，克隆动力学</a:t>
            </a:r>
            <a:r>
              <a:rPr lang="en-US" altLang="zh-CN" sz="1400" dirty="0"/>
              <a:t>)</a:t>
            </a:r>
          </a:p>
          <a:p>
            <a:pPr>
              <a:lnSpc>
                <a:spcPct val="150000"/>
              </a:lnSpc>
            </a:pPr>
            <a:r>
              <a:rPr lang="zh-CN" altLang="en-US" sz="1400" b="1" dirty="0"/>
              <a:t>统计学设计</a:t>
            </a:r>
            <a:r>
              <a:rPr lang="zh-CN" altLang="en-US" sz="1400" dirty="0"/>
              <a:t>：</a:t>
            </a:r>
          </a:p>
          <a:p>
            <a:pPr>
              <a:lnSpc>
                <a:spcPct val="150000"/>
              </a:lnSpc>
            </a:pPr>
            <a:r>
              <a:rPr lang="zh-CN" altLang="en-US" sz="1400" dirty="0"/>
              <a:t>样本量计算基于以</a:t>
            </a:r>
            <a:r>
              <a:rPr lang="en-US" altLang="zh-CN" sz="1400" dirty="0"/>
              <a:t>6</a:t>
            </a:r>
            <a:r>
              <a:rPr lang="zh-CN" altLang="en-US" sz="1400" dirty="0"/>
              <a:t>个月总生存率为主要终点的</a:t>
            </a:r>
            <a:r>
              <a:rPr lang="en-US" altLang="zh-CN" sz="1400" dirty="0"/>
              <a:t>Simon</a:t>
            </a:r>
            <a:r>
              <a:rPr lang="zh-CN" altLang="en-US" sz="1400" dirty="0"/>
              <a:t>二阶段设计</a:t>
            </a:r>
            <a:r>
              <a:rPr lang="en-US" altLang="zh-CN" sz="1400" dirty="0"/>
              <a:t>(H0≤50%</a:t>
            </a:r>
            <a:r>
              <a:rPr lang="zh-CN" altLang="en-US" sz="1400" dirty="0"/>
              <a:t>，</a:t>
            </a:r>
            <a:r>
              <a:rPr lang="en-US" altLang="zh-CN" sz="1400" dirty="0"/>
              <a:t>H1≥65%)</a:t>
            </a:r>
          </a:p>
          <a:p>
            <a:pPr>
              <a:lnSpc>
                <a:spcPct val="150000"/>
              </a:lnSpc>
            </a:pPr>
            <a:r>
              <a:rPr lang="zh-CN" altLang="en-US" sz="1400" b="1" dirty="0"/>
              <a:t>治疗方案</a:t>
            </a:r>
            <a:r>
              <a:rPr lang="zh-CN" altLang="en-US" sz="1400" dirty="0"/>
              <a:t>：</a:t>
            </a:r>
          </a:p>
          <a:p>
            <a:pPr>
              <a:lnSpc>
                <a:spcPct val="150000"/>
              </a:lnSpc>
            </a:pPr>
            <a:r>
              <a:rPr lang="zh-CN" altLang="en-US" sz="1400" dirty="0"/>
              <a:t>单臂设计，二线治疗</a:t>
            </a:r>
            <a:r>
              <a:rPr lang="en-US" altLang="zh-CN" sz="1400" dirty="0"/>
              <a:t>:</a:t>
            </a:r>
            <a:r>
              <a:rPr lang="zh-CN" altLang="en-US" sz="1400" dirty="0"/>
              <a:t>雷莫西尤单抗</a:t>
            </a:r>
            <a:r>
              <a:rPr lang="en-US" altLang="zh-CN" sz="1400" dirty="0"/>
              <a:t>8mg/Kg</a:t>
            </a:r>
            <a:r>
              <a:rPr lang="zh-CN" altLang="en-US" sz="1400" dirty="0"/>
              <a:t>（</a:t>
            </a:r>
            <a:r>
              <a:rPr lang="en-US" altLang="zh-CN" sz="1400" dirty="0"/>
              <a:t>d1</a:t>
            </a:r>
            <a:r>
              <a:rPr lang="zh-CN" altLang="en-US" sz="1400" dirty="0"/>
              <a:t>，</a:t>
            </a:r>
            <a:r>
              <a:rPr lang="en-US" altLang="zh-CN" sz="1400" dirty="0"/>
              <a:t>15</a:t>
            </a:r>
            <a:r>
              <a:rPr lang="zh-CN" altLang="en-US" sz="1400" dirty="0"/>
              <a:t>）</a:t>
            </a:r>
            <a:r>
              <a:rPr lang="en-US" altLang="zh-CN" sz="1400" dirty="0"/>
              <a:t>+Avelumab 10mg/kg (d1,15) +</a:t>
            </a:r>
            <a:r>
              <a:rPr lang="zh-CN" altLang="en-US" sz="1400" dirty="0"/>
              <a:t>紫杉醇</a:t>
            </a:r>
            <a:r>
              <a:rPr lang="en-US" altLang="zh-CN" sz="1400" dirty="0"/>
              <a:t>80mg/m2 (d1,8,15)</a:t>
            </a:r>
            <a:r>
              <a:rPr lang="zh-CN" altLang="en-US" sz="1400" dirty="0"/>
              <a:t>， </a:t>
            </a:r>
            <a:r>
              <a:rPr lang="en-US" altLang="zh-CN" sz="1400" dirty="0"/>
              <a:t>q4w</a:t>
            </a:r>
          </a:p>
          <a:p>
            <a:pPr>
              <a:lnSpc>
                <a:spcPct val="150000"/>
              </a:lnSpc>
            </a:pPr>
            <a:endParaRPr lang="en-US" altLang="zh-CN" sz="1800" dirty="0"/>
          </a:p>
          <a:p>
            <a:endParaRPr lang="zh-CN" altLang="en-US" dirty="0"/>
          </a:p>
        </p:txBody>
      </p:sp>
      <p:sp>
        <p:nvSpPr>
          <p:cNvPr id="5" name="Slide Number Placeholder 5">
            <a:extLst>
              <a:ext uri="{FF2B5EF4-FFF2-40B4-BE49-F238E27FC236}">
                <a16:creationId xmlns:a16="http://schemas.microsoft.com/office/drawing/2014/main" id="{A8CE6519-FE04-C7F4-FEEB-D38108CAD4FD}"/>
              </a:ext>
            </a:extLst>
          </p:cNvPr>
          <p:cNvSpPr txBox="1">
            <a:spLocks/>
          </p:cNvSpPr>
          <p:nvPr/>
        </p:nvSpPr>
        <p:spPr>
          <a:xfrm>
            <a:off x="8055485" y="6597650"/>
            <a:ext cx="3992136" cy="220445"/>
          </a:xfrm>
          <a:prstGeom prst="rect">
            <a:avLst/>
          </a:prstGeom>
        </p:spPr>
        <p:txBody>
          <a:bodyPr/>
          <a:lstStyle>
            <a:defPPr>
              <a:defRPr lang="en-US"/>
            </a:defPPr>
            <a:lvl1pPr marL="0" algn="r"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Peter C. </a:t>
            </a:r>
            <a:r>
              <a:rPr kumimoji="0" lang="en-U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微软雅黑"/>
                <a:cs typeface="Arial" panose="020B0604020202020204" pitchFamily="34" charset="0"/>
              </a:rPr>
              <a:t>Thuss</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-Patience, </a:t>
            </a:r>
            <a:r>
              <a:rPr kumimoji="0" lang="es-E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et al. 202</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3</a:t>
            </a:r>
            <a:r>
              <a:rPr kumimoji="0" lang="es-E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ASCO  </a:t>
            </a:r>
            <a:r>
              <a:rPr kumimoji="0" lang="es-E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微软雅黑"/>
                <a:cs typeface="Arial" panose="020B0604020202020204" pitchFamily="34" charset="0"/>
              </a:rPr>
              <a:t>Abstract</a:t>
            </a:r>
            <a:r>
              <a:rPr kumimoji="0" lang="es-E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4032</a:t>
            </a:r>
            <a:endParaRPr kumimoji="0" lang="zh-CN" altLang="en-US" sz="11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endParaRPr>
          </a:p>
        </p:txBody>
      </p:sp>
    </p:spTree>
    <p:extLst>
      <p:ext uri="{BB962C8B-B14F-4D97-AF65-F5344CB8AC3E}">
        <p14:creationId xmlns:p14="http://schemas.microsoft.com/office/powerpoint/2010/main" val="90371337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21A2D117-2BB8-5DD2-5B93-608CF8D39AF0}"/>
              </a:ext>
            </a:extLst>
          </p:cNvPr>
          <p:cNvSpPr>
            <a:spLocks noGrp="1"/>
          </p:cNvSpPr>
          <p:nvPr>
            <p:ph type="body" sz="quarter" idx="10"/>
          </p:nvPr>
        </p:nvSpPr>
        <p:spPr/>
        <p:txBody>
          <a:bodyPr/>
          <a:lstStyle/>
          <a:p>
            <a:r>
              <a:rPr lang="zh-CN" altLang="en-US" dirty="0"/>
              <a:t>基线特征</a:t>
            </a:r>
          </a:p>
        </p:txBody>
      </p:sp>
      <p:pic>
        <p:nvPicPr>
          <p:cNvPr id="6" name="图片 5">
            <a:extLst>
              <a:ext uri="{FF2B5EF4-FFF2-40B4-BE49-F238E27FC236}">
                <a16:creationId xmlns:a16="http://schemas.microsoft.com/office/drawing/2014/main" id="{C4D2C878-9093-D68A-6EA9-4A7D2E9D962F}"/>
              </a:ext>
            </a:extLst>
          </p:cNvPr>
          <p:cNvPicPr>
            <a:picLocks noChangeAspect="1"/>
          </p:cNvPicPr>
          <p:nvPr/>
        </p:nvPicPr>
        <p:blipFill>
          <a:blip r:embed="rId2"/>
          <a:stretch>
            <a:fillRect/>
          </a:stretch>
        </p:blipFill>
        <p:spPr>
          <a:xfrm>
            <a:off x="2180858" y="1470415"/>
            <a:ext cx="6852216" cy="4278613"/>
          </a:xfrm>
          <a:prstGeom prst="rect">
            <a:avLst/>
          </a:prstGeom>
        </p:spPr>
      </p:pic>
      <p:sp>
        <p:nvSpPr>
          <p:cNvPr id="7" name="Slide Number Placeholder 5">
            <a:extLst>
              <a:ext uri="{FF2B5EF4-FFF2-40B4-BE49-F238E27FC236}">
                <a16:creationId xmlns:a16="http://schemas.microsoft.com/office/drawing/2014/main" id="{5658072D-F16E-2351-B6AC-8475FE9448FC}"/>
              </a:ext>
            </a:extLst>
          </p:cNvPr>
          <p:cNvSpPr txBox="1">
            <a:spLocks/>
          </p:cNvSpPr>
          <p:nvPr/>
        </p:nvSpPr>
        <p:spPr>
          <a:xfrm>
            <a:off x="8055485" y="6597650"/>
            <a:ext cx="3992136" cy="220445"/>
          </a:xfrm>
          <a:prstGeom prst="rect">
            <a:avLst/>
          </a:prstGeom>
        </p:spPr>
        <p:txBody>
          <a:bodyPr/>
          <a:lstStyle>
            <a:defPPr>
              <a:defRPr lang="en-US"/>
            </a:defPPr>
            <a:lvl1pPr marL="0" algn="r"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Peter C. </a:t>
            </a:r>
            <a:r>
              <a:rPr kumimoji="0" lang="en-U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微软雅黑"/>
                <a:cs typeface="Arial" panose="020B0604020202020204" pitchFamily="34" charset="0"/>
              </a:rPr>
              <a:t>Thuss</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-Patience, </a:t>
            </a:r>
            <a:r>
              <a:rPr kumimoji="0" lang="es-E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et al. 202</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3</a:t>
            </a:r>
            <a:r>
              <a:rPr kumimoji="0" lang="es-E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ASCO  </a:t>
            </a:r>
            <a:r>
              <a:rPr kumimoji="0" lang="es-E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微软雅黑"/>
                <a:cs typeface="Arial" panose="020B0604020202020204" pitchFamily="34" charset="0"/>
              </a:rPr>
              <a:t>Abstract</a:t>
            </a:r>
            <a:r>
              <a:rPr kumimoji="0" lang="es-E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4032</a:t>
            </a:r>
            <a:endParaRPr kumimoji="0" lang="zh-CN" altLang="en-US" sz="11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endParaRPr>
          </a:p>
        </p:txBody>
      </p:sp>
    </p:spTree>
    <p:extLst>
      <p:ext uri="{BB962C8B-B14F-4D97-AF65-F5344CB8AC3E}">
        <p14:creationId xmlns:p14="http://schemas.microsoft.com/office/powerpoint/2010/main" val="74179016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C34EE064-E5B5-1551-349F-7F353302BB1D}"/>
              </a:ext>
            </a:extLst>
          </p:cNvPr>
          <p:cNvSpPr>
            <a:spLocks noGrp="1"/>
          </p:cNvSpPr>
          <p:nvPr>
            <p:ph type="body" sz="quarter" idx="10"/>
          </p:nvPr>
        </p:nvSpPr>
        <p:spPr/>
        <p:txBody>
          <a:bodyPr/>
          <a:lstStyle/>
          <a:p>
            <a:r>
              <a:rPr lang="zh-CN" altLang="en-US" dirty="0"/>
              <a:t>结果</a:t>
            </a:r>
          </a:p>
        </p:txBody>
      </p:sp>
      <p:pic>
        <p:nvPicPr>
          <p:cNvPr id="5" name="图片 4">
            <a:extLst>
              <a:ext uri="{FF2B5EF4-FFF2-40B4-BE49-F238E27FC236}">
                <a16:creationId xmlns:a16="http://schemas.microsoft.com/office/drawing/2014/main" id="{A6774C22-5F18-2C18-F5C6-370EC6FAEF45}"/>
              </a:ext>
            </a:extLst>
          </p:cNvPr>
          <p:cNvPicPr>
            <a:picLocks noChangeAspect="1"/>
          </p:cNvPicPr>
          <p:nvPr/>
        </p:nvPicPr>
        <p:blipFill>
          <a:blip r:embed="rId2"/>
          <a:stretch>
            <a:fillRect/>
          </a:stretch>
        </p:blipFill>
        <p:spPr>
          <a:xfrm>
            <a:off x="6257784" y="1245037"/>
            <a:ext cx="5260518" cy="3848161"/>
          </a:xfrm>
          <a:prstGeom prst="rect">
            <a:avLst/>
          </a:prstGeom>
        </p:spPr>
      </p:pic>
      <p:pic>
        <p:nvPicPr>
          <p:cNvPr id="6" name="图片 5">
            <a:extLst>
              <a:ext uri="{FF2B5EF4-FFF2-40B4-BE49-F238E27FC236}">
                <a16:creationId xmlns:a16="http://schemas.microsoft.com/office/drawing/2014/main" id="{A2163F6B-C57D-243F-6BF8-4A7E4CBD1B21}"/>
              </a:ext>
            </a:extLst>
          </p:cNvPr>
          <p:cNvPicPr>
            <a:picLocks noChangeAspect="1"/>
          </p:cNvPicPr>
          <p:nvPr/>
        </p:nvPicPr>
        <p:blipFill>
          <a:blip r:embed="rId3"/>
          <a:stretch>
            <a:fillRect/>
          </a:stretch>
        </p:blipFill>
        <p:spPr>
          <a:xfrm>
            <a:off x="748914" y="1702953"/>
            <a:ext cx="4601886" cy="2932327"/>
          </a:xfrm>
          <a:prstGeom prst="rect">
            <a:avLst/>
          </a:prstGeom>
        </p:spPr>
      </p:pic>
      <p:sp>
        <p:nvSpPr>
          <p:cNvPr id="7" name="Slide Number Placeholder 5">
            <a:extLst>
              <a:ext uri="{FF2B5EF4-FFF2-40B4-BE49-F238E27FC236}">
                <a16:creationId xmlns:a16="http://schemas.microsoft.com/office/drawing/2014/main" id="{D1477BDD-7D49-697E-2ADD-D22C4E961267}"/>
              </a:ext>
            </a:extLst>
          </p:cNvPr>
          <p:cNvSpPr txBox="1">
            <a:spLocks/>
          </p:cNvSpPr>
          <p:nvPr/>
        </p:nvSpPr>
        <p:spPr>
          <a:xfrm>
            <a:off x="8055485" y="6597650"/>
            <a:ext cx="3992136" cy="220445"/>
          </a:xfrm>
          <a:prstGeom prst="rect">
            <a:avLst/>
          </a:prstGeom>
        </p:spPr>
        <p:txBody>
          <a:bodyPr/>
          <a:lstStyle>
            <a:defPPr>
              <a:defRPr lang="en-US"/>
            </a:defPPr>
            <a:lvl1pPr marL="0" algn="r"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Peter C. </a:t>
            </a:r>
            <a:r>
              <a:rPr kumimoji="0" lang="en-U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微软雅黑"/>
                <a:cs typeface="Arial" panose="020B0604020202020204" pitchFamily="34" charset="0"/>
              </a:rPr>
              <a:t>Thuss</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-Patience, </a:t>
            </a:r>
            <a:r>
              <a:rPr kumimoji="0" lang="es-E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et al. 202</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3</a:t>
            </a:r>
            <a:r>
              <a:rPr kumimoji="0" lang="es-E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ASCO  </a:t>
            </a:r>
            <a:r>
              <a:rPr kumimoji="0" lang="es-E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微软雅黑"/>
                <a:cs typeface="Arial" panose="020B0604020202020204" pitchFamily="34" charset="0"/>
              </a:rPr>
              <a:t>Abstract</a:t>
            </a:r>
            <a:r>
              <a:rPr kumimoji="0" lang="es-E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4032</a:t>
            </a:r>
            <a:endParaRPr kumimoji="0" lang="zh-CN" altLang="en-US" sz="11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endParaRPr>
          </a:p>
        </p:txBody>
      </p:sp>
    </p:spTree>
    <p:extLst>
      <p:ext uri="{BB962C8B-B14F-4D97-AF65-F5344CB8AC3E}">
        <p14:creationId xmlns:p14="http://schemas.microsoft.com/office/powerpoint/2010/main" val="330715841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8DC38241-C750-70EE-2AFA-74A1809BA173}"/>
              </a:ext>
            </a:extLst>
          </p:cNvPr>
          <p:cNvSpPr>
            <a:spLocks noGrp="1"/>
          </p:cNvSpPr>
          <p:nvPr>
            <p:ph type="body" sz="quarter" idx="10"/>
          </p:nvPr>
        </p:nvSpPr>
        <p:spPr>
          <a:xfrm>
            <a:off x="334963" y="142091"/>
            <a:ext cx="9600973" cy="430887"/>
          </a:xfrm>
        </p:spPr>
        <p:txBody>
          <a:bodyPr/>
          <a:lstStyle/>
          <a:p>
            <a:r>
              <a:rPr lang="en-US" altLang="zh-CN" dirty="0"/>
              <a:t>OS</a:t>
            </a:r>
            <a:r>
              <a:rPr lang="zh-CN" altLang="en-US" dirty="0"/>
              <a:t>及亚组分析</a:t>
            </a:r>
          </a:p>
        </p:txBody>
      </p:sp>
      <p:pic>
        <p:nvPicPr>
          <p:cNvPr id="6" name="图片 5">
            <a:extLst>
              <a:ext uri="{FF2B5EF4-FFF2-40B4-BE49-F238E27FC236}">
                <a16:creationId xmlns:a16="http://schemas.microsoft.com/office/drawing/2014/main" id="{8FCF5330-4E42-D412-8A8D-C8472F4A743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99076" y="531094"/>
            <a:ext cx="3983340" cy="3058774"/>
          </a:xfrm>
          <a:prstGeom prst="rect">
            <a:avLst/>
          </a:prstGeom>
        </p:spPr>
      </p:pic>
      <p:pic>
        <p:nvPicPr>
          <p:cNvPr id="8" name="图片 7">
            <a:extLst>
              <a:ext uri="{FF2B5EF4-FFF2-40B4-BE49-F238E27FC236}">
                <a16:creationId xmlns:a16="http://schemas.microsoft.com/office/drawing/2014/main" id="{4D553B50-0F28-D58E-2D41-0BD4C1B5176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91520" y="521474"/>
            <a:ext cx="3983340" cy="2949785"/>
          </a:xfrm>
          <a:prstGeom prst="rect">
            <a:avLst/>
          </a:prstGeom>
        </p:spPr>
      </p:pic>
      <p:pic>
        <p:nvPicPr>
          <p:cNvPr id="10" name="图片 9">
            <a:extLst>
              <a:ext uri="{FF2B5EF4-FFF2-40B4-BE49-F238E27FC236}">
                <a16:creationId xmlns:a16="http://schemas.microsoft.com/office/drawing/2014/main" id="{C2C880D2-A3A1-5D0B-A1B0-B3D858C19E1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53555" y="3616968"/>
            <a:ext cx="4019757" cy="3010055"/>
          </a:xfrm>
          <a:prstGeom prst="rect">
            <a:avLst/>
          </a:prstGeom>
        </p:spPr>
      </p:pic>
      <p:pic>
        <p:nvPicPr>
          <p:cNvPr id="12" name="图片 11">
            <a:extLst>
              <a:ext uri="{FF2B5EF4-FFF2-40B4-BE49-F238E27FC236}">
                <a16:creationId xmlns:a16="http://schemas.microsoft.com/office/drawing/2014/main" id="{86009FEB-3FF8-C786-2CDC-427A55DE54D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391520" y="3589868"/>
            <a:ext cx="4108615" cy="2834223"/>
          </a:xfrm>
          <a:prstGeom prst="rect">
            <a:avLst/>
          </a:prstGeom>
        </p:spPr>
      </p:pic>
      <p:sp>
        <p:nvSpPr>
          <p:cNvPr id="13" name="Slide Number Placeholder 5">
            <a:extLst>
              <a:ext uri="{FF2B5EF4-FFF2-40B4-BE49-F238E27FC236}">
                <a16:creationId xmlns:a16="http://schemas.microsoft.com/office/drawing/2014/main" id="{49A77F11-F8EA-9833-9EDC-F14ADF00AF39}"/>
              </a:ext>
            </a:extLst>
          </p:cNvPr>
          <p:cNvSpPr txBox="1">
            <a:spLocks/>
          </p:cNvSpPr>
          <p:nvPr/>
        </p:nvSpPr>
        <p:spPr>
          <a:xfrm>
            <a:off x="8055485" y="6597650"/>
            <a:ext cx="3992136" cy="220445"/>
          </a:xfrm>
          <a:prstGeom prst="rect">
            <a:avLst/>
          </a:prstGeom>
        </p:spPr>
        <p:txBody>
          <a:bodyPr/>
          <a:lstStyle>
            <a:defPPr>
              <a:defRPr lang="en-US"/>
            </a:defPPr>
            <a:lvl1pPr marL="0" algn="r"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Peter C. </a:t>
            </a:r>
            <a:r>
              <a:rPr kumimoji="0" lang="en-U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微软雅黑"/>
                <a:cs typeface="Arial" panose="020B0604020202020204" pitchFamily="34" charset="0"/>
              </a:rPr>
              <a:t>Thuss</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-Patience, </a:t>
            </a:r>
            <a:r>
              <a:rPr kumimoji="0" lang="es-E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et al. 202</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3</a:t>
            </a:r>
            <a:r>
              <a:rPr kumimoji="0" lang="es-E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ASCO  </a:t>
            </a:r>
            <a:r>
              <a:rPr kumimoji="0" lang="es-E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微软雅黑"/>
                <a:cs typeface="Arial" panose="020B0604020202020204" pitchFamily="34" charset="0"/>
              </a:rPr>
              <a:t>Abstract</a:t>
            </a:r>
            <a:r>
              <a:rPr kumimoji="0" lang="es-E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4032</a:t>
            </a:r>
            <a:endParaRPr kumimoji="0" lang="zh-CN" altLang="en-US" sz="11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endParaRPr>
          </a:p>
        </p:txBody>
      </p:sp>
    </p:spTree>
    <p:extLst>
      <p:ext uri="{BB962C8B-B14F-4D97-AF65-F5344CB8AC3E}">
        <p14:creationId xmlns:p14="http://schemas.microsoft.com/office/powerpoint/2010/main" val="143141193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F1D24552-2882-CB7A-6676-CF273072E803}"/>
              </a:ext>
            </a:extLst>
          </p:cNvPr>
          <p:cNvSpPr>
            <a:spLocks noGrp="1"/>
          </p:cNvSpPr>
          <p:nvPr>
            <p:ph type="body" sz="quarter" idx="10"/>
          </p:nvPr>
        </p:nvSpPr>
        <p:spPr/>
        <p:txBody>
          <a:bodyPr/>
          <a:lstStyle/>
          <a:p>
            <a:r>
              <a:rPr lang="zh-CN" altLang="en-US" dirty="0"/>
              <a:t>安全性</a:t>
            </a:r>
          </a:p>
        </p:txBody>
      </p:sp>
      <p:pic>
        <p:nvPicPr>
          <p:cNvPr id="6" name="图片 5">
            <a:extLst>
              <a:ext uri="{FF2B5EF4-FFF2-40B4-BE49-F238E27FC236}">
                <a16:creationId xmlns:a16="http://schemas.microsoft.com/office/drawing/2014/main" id="{080F2993-EF3D-A214-9ACE-11984387B40D}"/>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575772" y="1233555"/>
            <a:ext cx="4908010" cy="5016858"/>
          </a:xfrm>
          <a:prstGeom prst="rect">
            <a:avLst/>
          </a:prstGeom>
        </p:spPr>
      </p:pic>
      <p:sp>
        <p:nvSpPr>
          <p:cNvPr id="11" name="Slide Number Placeholder 5">
            <a:extLst>
              <a:ext uri="{FF2B5EF4-FFF2-40B4-BE49-F238E27FC236}">
                <a16:creationId xmlns:a16="http://schemas.microsoft.com/office/drawing/2014/main" id="{6FBE7978-0C36-B9B4-FDAC-0D23FC4528BE}"/>
              </a:ext>
            </a:extLst>
          </p:cNvPr>
          <p:cNvSpPr txBox="1">
            <a:spLocks/>
          </p:cNvSpPr>
          <p:nvPr/>
        </p:nvSpPr>
        <p:spPr>
          <a:xfrm>
            <a:off x="8055485" y="6597650"/>
            <a:ext cx="3992136" cy="220445"/>
          </a:xfrm>
          <a:prstGeom prst="rect">
            <a:avLst/>
          </a:prstGeom>
        </p:spPr>
        <p:txBody>
          <a:bodyPr/>
          <a:lstStyle>
            <a:defPPr>
              <a:defRPr lang="en-US"/>
            </a:defPPr>
            <a:lvl1pPr marL="0" algn="r"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Peter C. </a:t>
            </a:r>
            <a:r>
              <a:rPr kumimoji="0" lang="en-U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微软雅黑"/>
                <a:cs typeface="Arial" panose="020B0604020202020204" pitchFamily="34" charset="0"/>
              </a:rPr>
              <a:t>Thuss</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-Patience, </a:t>
            </a:r>
            <a:r>
              <a:rPr kumimoji="0" lang="es-E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et al. 202</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3</a:t>
            </a:r>
            <a:r>
              <a:rPr kumimoji="0" lang="es-E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ASCO  </a:t>
            </a:r>
            <a:r>
              <a:rPr kumimoji="0" lang="es-E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微软雅黑"/>
                <a:cs typeface="Arial" panose="020B0604020202020204" pitchFamily="34" charset="0"/>
              </a:rPr>
              <a:t>Abstract</a:t>
            </a:r>
            <a:r>
              <a:rPr kumimoji="0" lang="es-E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4032</a:t>
            </a:r>
            <a:endParaRPr kumimoji="0" lang="zh-CN" altLang="en-US" sz="11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endParaRPr>
          </a:p>
        </p:txBody>
      </p:sp>
    </p:spTree>
    <p:extLst>
      <p:ext uri="{BB962C8B-B14F-4D97-AF65-F5344CB8AC3E}">
        <p14:creationId xmlns:p14="http://schemas.microsoft.com/office/powerpoint/2010/main" val="214621189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033C0393-A679-4DE1-627D-F6535DC30635}"/>
              </a:ext>
            </a:extLst>
          </p:cNvPr>
          <p:cNvSpPr>
            <a:spLocks noGrp="1"/>
          </p:cNvSpPr>
          <p:nvPr>
            <p:ph type="body" sz="quarter" idx="10"/>
          </p:nvPr>
        </p:nvSpPr>
        <p:spPr/>
        <p:txBody>
          <a:bodyPr/>
          <a:lstStyle/>
          <a:p>
            <a:r>
              <a:rPr lang="zh-CN" altLang="en-US" dirty="0"/>
              <a:t>结论</a:t>
            </a:r>
          </a:p>
        </p:txBody>
      </p:sp>
      <p:sp>
        <p:nvSpPr>
          <p:cNvPr id="4" name="文本占位符 3">
            <a:extLst>
              <a:ext uri="{FF2B5EF4-FFF2-40B4-BE49-F238E27FC236}">
                <a16:creationId xmlns:a16="http://schemas.microsoft.com/office/drawing/2014/main" id="{A89F89B0-0C96-E7E0-D779-4EFA2495F1DC}"/>
              </a:ext>
            </a:extLst>
          </p:cNvPr>
          <p:cNvSpPr>
            <a:spLocks noGrp="1"/>
          </p:cNvSpPr>
          <p:nvPr>
            <p:ph type="body" sz="quarter" idx="12"/>
          </p:nvPr>
        </p:nvSpPr>
        <p:spPr/>
        <p:txBody>
          <a:bodyPr anchor="t"/>
          <a:lstStyle/>
          <a:p>
            <a:pPr marL="342900" indent="-342900">
              <a:lnSpc>
                <a:spcPct val="150000"/>
              </a:lnSpc>
              <a:buFont typeface="Arial" panose="020B0604020202020204" pitchFamily="34" charset="0"/>
              <a:buChar char="•"/>
            </a:pPr>
            <a:r>
              <a:rPr lang="zh-CN" altLang="en-US" dirty="0"/>
              <a:t>  在这项多中心临床研究中，雷莫西尤单抗和紫杉醇联合</a:t>
            </a:r>
            <a:r>
              <a:rPr lang="en-US" altLang="zh-CN" dirty="0"/>
              <a:t>avelumab</a:t>
            </a:r>
            <a:r>
              <a:rPr lang="zh-CN" altLang="en-US" dirty="0"/>
              <a:t>在转移性</a:t>
            </a:r>
            <a:r>
              <a:rPr lang="en-US" altLang="zh-CN" dirty="0"/>
              <a:t>EGA</a:t>
            </a:r>
            <a:r>
              <a:rPr lang="zh-CN" altLang="en-US" dirty="0"/>
              <a:t>患者的二线治疗中显示出良好的疗效和耐受性</a:t>
            </a:r>
            <a:endParaRPr lang="en-US" altLang="zh-CN" dirty="0"/>
          </a:p>
          <a:p>
            <a:pPr>
              <a:lnSpc>
                <a:spcPct val="150000"/>
              </a:lnSpc>
            </a:pPr>
            <a:endParaRPr lang="en-US" altLang="zh-CN" dirty="0"/>
          </a:p>
          <a:p>
            <a:pPr marL="342900" indent="-342900">
              <a:lnSpc>
                <a:spcPct val="150000"/>
              </a:lnSpc>
              <a:buFont typeface="Arial" panose="020B0604020202020204" pitchFamily="34" charset="0"/>
              <a:buChar char="•"/>
            </a:pPr>
            <a:r>
              <a:rPr lang="en-US" altLang="zh-CN" dirty="0"/>
              <a:t>PD-L1 CPS</a:t>
            </a:r>
            <a:r>
              <a:rPr lang="zh-CN" altLang="en-US" dirty="0"/>
              <a:t>≥</a:t>
            </a:r>
            <a:r>
              <a:rPr lang="en-US" altLang="zh-CN" dirty="0"/>
              <a:t>5, cfDNA</a:t>
            </a:r>
            <a:r>
              <a:rPr lang="zh-CN" altLang="en-US" dirty="0"/>
              <a:t>低于中位数或</a:t>
            </a:r>
            <a:r>
              <a:rPr lang="en-US" altLang="zh-CN" dirty="0"/>
              <a:t>T</a:t>
            </a:r>
            <a:r>
              <a:rPr lang="zh-CN" altLang="en-US" dirty="0"/>
              <a:t>细胞组库丰盈度高于中位数似乎预测了更好的结果，中位</a:t>
            </a:r>
            <a:r>
              <a:rPr lang="en-US" altLang="zh-CN" dirty="0"/>
              <a:t>OS</a:t>
            </a:r>
            <a:r>
              <a:rPr lang="zh-CN" altLang="en-US" dirty="0"/>
              <a:t>在既往二线治疗中从未达到过</a:t>
            </a:r>
          </a:p>
        </p:txBody>
      </p:sp>
      <p:sp>
        <p:nvSpPr>
          <p:cNvPr id="5" name="Slide Number Placeholder 5">
            <a:extLst>
              <a:ext uri="{FF2B5EF4-FFF2-40B4-BE49-F238E27FC236}">
                <a16:creationId xmlns:a16="http://schemas.microsoft.com/office/drawing/2014/main" id="{A64BD70A-C765-E694-E4A0-D5C1ECF60638}"/>
              </a:ext>
            </a:extLst>
          </p:cNvPr>
          <p:cNvSpPr txBox="1">
            <a:spLocks/>
          </p:cNvSpPr>
          <p:nvPr/>
        </p:nvSpPr>
        <p:spPr>
          <a:xfrm>
            <a:off x="7824479" y="6592369"/>
            <a:ext cx="3992136" cy="220445"/>
          </a:xfrm>
          <a:prstGeom prst="rect">
            <a:avLst/>
          </a:prstGeom>
        </p:spPr>
        <p:txBody>
          <a:bodyPr/>
          <a:lstStyle>
            <a:defPPr>
              <a:defRPr lang="en-US"/>
            </a:defPPr>
            <a:lvl1pPr marL="0" algn="r"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Peter C. </a:t>
            </a:r>
            <a:r>
              <a:rPr kumimoji="0" lang="en-U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微软雅黑"/>
                <a:cs typeface="Arial" panose="020B0604020202020204" pitchFamily="34" charset="0"/>
              </a:rPr>
              <a:t>Thuss</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-Patience, </a:t>
            </a:r>
            <a:r>
              <a:rPr kumimoji="0" lang="es-E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et al. 202</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3</a:t>
            </a:r>
            <a:r>
              <a:rPr kumimoji="0" lang="es-E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ASCO  </a:t>
            </a:r>
            <a:r>
              <a:rPr kumimoji="0" lang="es-E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微软雅黑"/>
                <a:cs typeface="Arial" panose="020B0604020202020204" pitchFamily="34" charset="0"/>
              </a:rPr>
              <a:t>Abstract</a:t>
            </a:r>
            <a:r>
              <a:rPr kumimoji="0" lang="es-E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rPr>
              <a:t>4032</a:t>
            </a:r>
            <a:endParaRPr kumimoji="0" lang="zh-CN" altLang="en-US" sz="11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Arial" panose="020B0604020202020204" pitchFamily="34" charset="0"/>
            </a:endParaRPr>
          </a:p>
        </p:txBody>
      </p:sp>
      <p:pic>
        <p:nvPicPr>
          <p:cNvPr id="3" name="Graphic 4" descr="House with solid fill">
            <a:hlinkClick r:id="rId2" action="ppaction://hlinksldjump"/>
            <a:extLst>
              <a:ext uri="{FF2B5EF4-FFF2-40B4-BE49-F238E27FC236}">
                <a16:creationId xmlns:a16="http://schemas.microsoft.com/office/drawing/2014/main" id="{DEA12665-31D3-EE02-6DDA-4A3D9D3BAC86}"/>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047804" y="5959350"/>
            <a:ext cx="567642" cy="567642"/>
          </a:xfrm>
          <a:prstGeom prst="rect">
            <a:avLst/>
          </a:prstGeom>
        </p:spPr>
      </p:pic>
    </p:spTree>
    <p:extLst>
      <p:ext uri="{BB962C8B-B14F-4D97-AF65-F5344CB8AC3E}">
        <p14:creationId xmlns:p14="http://schemas.microsoft.com/office/powerpoint/2010/main" val="178680826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7FA7AF5-731F-ED2F-CE15-2B0EDA1FBB8D}"/>
              </a:ext>
            </a:extLst>
          </p:cNvPr>
          <p:cNvSpPr>
            <a:spLocks noGrp="1"/>
          </p:cNvSpPr>
          <p:nvPr>
            <p:ph type="title"/>
          </p:nvPr>
        </p:nvSpPr>
        <p:spPr>
          <a:xfrm>
            <a:off x="838200" y="1502599"/>
            <a:ext cx="10515600" cy="1698850"/>
          </a:xfrm>
        </p:spPr>
        <p:txBody>
          <a:bodyPr>
            <a:normAutofit fontScale="90000"/>
          </a:bodyPr>
          <a:lstStyle/>
          <a:p>
            <a:r>
              <a:rPr lang="zh-CN" altLang="en-US" dirty="0"/>
              <a:t>在前瞻性</a:t>
            </a:r>
            <a:r>
              <a:rPr lang="en-US" altLang="zh-CN" dirty="0"/>
              <a:t>II</a:t>
            </a:r>
            <a:r>
              <a:rPr lang="zh-CN" altLang="en-US" dirty="0"/>
              <a:t>期</a:t>
            </a:r>
            <a:r>
              <a:rPr lang="en-US" altLang="zh-CN" dirty="0"/>
              <a:t>IKF-S628/ AIO – STO-0417 (MOONLIGHT)</a:t>
            </a:r>
            <a:r>
              <a:rPr lang="zh-CN" altLang="en-US" dirty="0"/>
              <a:t>试验中，对于接受过检查点抑制剂和化疗作为一线治疗后的晚期胃腺癌或胃食管交界处患者，使用雷莫西尤单抗联合化疗二线治疗的疗效</a:t>
            </a:r>
          </a:p>
        </p:txBody>
      </p:sp>
      <p:sp>
        <p:nvSpPr>
          <p:cNvPr id="3" name="文本占位符 2">
            <a:extLst>
              <a:ext uri="{FF2B5EF4-FFF2-40B4-BE49-F238E27FC236}">
                <a16:creationId xmlns:a16="http://schemas.microsoft.com/office/drawing/2014/main" id="{E985E624-1F9B-BBF9-A1A1-2ACCA2B35963}"/>
              </a:ext>
            </a:extLst>
          </p:cNvPr>
          <p:cNvSpPr>
            <a:spLocks noGrp="1"/>
          </p:cNvSpPr>
          <p:nvPr>
            <p:ph type="body" sz="quarter" idx="10"/>
          </p:nvPr>
        </p:nvSpPr>
        <p:spPr>
          <a:xfrm>
            <a:off x="838200" y="3540174"/>
            <a:ext cx="10515600" cy="709838"/>
          </a:xfrm>
        </p:spPr>
        <p:txBody>
          <a:bodyPr/>
          <a:lstStyle/>
          <a:p>
            <a:r>
              <a:rPr lang="en-US" altLang="zh-CN" sz="1600" dirty="0"/>
              <a:t>Michael </a:t>
            </a:r>
            <a:r>
              <a:rPr lang="en-US" altLang="zh-CN" sz="1600" dirty="0" err="1"/>
              <a:t>Masetti</a:t>
            </a:r>
            <a:r>
              <a:rPr lang="en-US" altLang="zh-CN" sz="1600" dirty="0"/>
              <a:t>, Salah-</a:t>
            </a:r>
            <a:r>
              <a:rPr lang="en-US" altLang="zh-CN" sz="1600" dirty="0" err="1"/>
              <a:t>Eddin</a:t>
            </a:r>
            <a:r>
              <a:rPr lang="en-US" altLang="zh-CN" sz="1600" dirty="0"/>
              <a:t> Al-</a:t>
            </a:r>
            <a:r>
              <a:rPr lang="en-US" altLang="zh-CN" sz="1600" dirty="0" err="1"/>
              <a:t>Batran</a:t>
            </a:r>
            <a:r>
              <a:rPr lang="en-US" altLang="zh-CN" sz="1600" dirty="0"/>
              <a:t>, Thorsten Oliver </a:t>
            </a:r>
            <a:r>
              <a:rPr lang="en-US" altLang="zh-CN" sz="1600" dirty="0" err="1"/>
              <a:t>Goetze</a:t>
            </a:r>
            <a:r>
              <a:rPr lang="en-US" altLang="zh-CN" sz="1600" dirty="0"/>
              <a:t>, Peter C. </a:t>
            </a:r>
            <a:r>
              <a:rPr lang="en-US" altLang="zh-CN" sz="1600" dirty="0" err="1"/>
              <a:t>Thuss</a:t>
            </a:r>
            <a:r>
              <a:rPr lang="en-US" altLang="zh-CN" sz="1600" dirty="0"/>
              <a:t>-Patience, Jorge </a:t>
            </a:r>
            <a:r>
              <a:rPr lang="en-US" altLang="zh-CN" sz="1600" dirty="0" err="1"/>
              <a:t>Riera-Knorrenschild</a:t>
            </a:r>
            <a:r>
              <a:rPr lang="en-US" altLang="zh-CN" sz="1600" dirty="0"/>
              <a:t>, </a:t>
            </a:r>
            <a:r>
              <a:rPr lang="en-US" altLang="zh-CN" sz="1600" dirty="0" err="1"/>
              <a:t>Eray</a:t>
            </a:r>
            <a:r>
              <a:rPr lang="en-US" altLang="zh-CN" sz="1600" dirty="0"/>
              <a:t> </a:t>
            </a:r>
            <a:r>
              <a:rPr lang="en-US" altLang="zh-CN" sz="1600" dirty="0" err="1"/>
              <a:t>Goekkurt</a:t>
            </a:r>
            <a:r>
              <a:rPr lang="en-US" altLang="zh-CN" sz="1600" dirty="0"/>
              <a:t>, Gunnar </a:t>
            </a:r>
            <a:r>
              <a:rPr lang="en-US" altLang="zh-CN" sz="1600" dirty="0" err="1"/>
              <a:t>Folprecht</a:t>
            </a:r>
            <a:r>
              <a:rPr lang="en-US" altLang="zh-CN" sz="1600" dirty="0"/>
              <a:t>, Thomas Jens </a:t>
            </a:r>
            <a:r>
              <a:rPr lang="en-US" altLang="zh-CN" sz="1600" dirty="0" err="1"/>
              <a:t>Ettrich</a:t>
            </a:r>
            <a:r>
              <a:rPr lang="en-US" altLang="zh-CN" sz="1600" dirty="0"/>
              <a:t>, Udo </a:t>
            </a:r>
            <a:r>
              <a:rPr lang="en-US" altLang="zh-CN" sz="1600" dirty="0" err="1"/>
              <a:t>Lindig</a:t>
            </a:r>
            <a:r>
              <a:rPr lang="en-US" altLang="zh-CN" sz="1600" dirty="0"/>
              <a:t>, Kim Barbara </a:t>
            </a:r>
            <a:r>
              <a:rPr lang="en-US" altLang="zh-CN" sz="1600" dirty="0" err="1"/>
              <a:t>Luley</a:t>
            </a:r>
            <a:r>
              <a:rPr lang="en-US" altLang="zh-CN" sz="1600" dirty="0"/>
              <a:t>, Daniel Pink, Tobias </a:t>
            </a:r>
            <a:r>
              <a:rPr lang="en-US" altLang="zh-CN" sz="1600" dirty="0" err="1"/>
              <a:t>Nicolaas</a:t>
            </a:r>
            <a:r>
              <a:rPr lang="en-US" altLang="zh-CN" sz="1600" dirty="0"/>
              <a:t> </a:t>
            </a:r>
            <a:r>
              <a:rPr lang="en-US" altLang="zh-CN" sz="1600" dirty="0" err="1"/>
              <a:t>Dechow</a:t>
            </a:r>
            <a:r>
              <a:rPr lang="en-US" altLang="zh-CN" sz="1600" dirty="0"/>
              <a:t>, </a:t>
            </a:r>
            <a:r>
              <a:rPr lang="en-US" altLang="zh-CN" sz="1600" dirty="0" err="1"/>
              <a:t>Disorn</a:t>
            </a:r>
            <a:r>
              <a:rPr lang="en-US" altLang="zh-CN" sz="1600" dirty="0"/>
              <a:t> </a:t>
            </a:r>
            <a:r>
              <a:rPr lang="en-US" altLang="zh-CN" sz="1600" dirty="0" err="1"/>
              <a:t>Sookthai</a:t>
            </a:r>
            <a:r>
              <a:rPr lang="en-US" altLang="zh-CN" sz="1600" dirty="0"/>
              <a:t>, Sabine </a:t>
            </a:r>
            <a:r>
              <a:rPr lang="en-US" altLang="zh-CN" sz="1600" dirty="0" err="1"/>
              <a:t>Junge</a:t>
            </a:r>
            <a:r>
              <a:rPr lang="en-US" altLang="zh-CN" sz="1600" dirty="0"/>
              <a:t>, Claudia </a:t>
            </a:r>
            <a:r>
              <a:rPr lang="en-US" altLang="zh-CN" sz="1600" dirty="0" err="1"/>
              <a:t>Pauligk</a:t>
            </a:r>
            <a:r>
              <a:rPr lang="en-US" altLang="zh-CN" sz="1600" dirty="0"/>
              <a:t>, Sylvie Lorenzen</a:t>
            </a:r>
            <a:endParaRPr lang="zh-CN" altLang="en-US" sz="1600" dirty="0"/>
          </a:p>
        </p:txBody>
      </p:sp>
      <p:sp>
        <p:nvSpPr>
          <p:cNvPr id="4" name="文本占位符 3">
            <a:extLst>
              <a:ext uri="{FF2B5EF4-FFF2-40B4-BE49-F238E27FC236}">
                <a16:creationId xmlns:a16="http://schemas.microsoft.com/office/drawing/2014/main" id="{639FC6EE-1CD6-1415-8A7A-920A66720BF6}"/>
              </a:ext>
            </a:extLst>
          </p:cNvPr>
          <p:cNvSpPr>
            <a:spLocks noGrp="1"/>
          </p:cNvSpPr>
          <p:nvPr>
            <p:ph type="body" sz="quarter" idx="11"/>
          </p:nvPr>
        </p:nvSpPr>
        <p:spPr/>
        <p:txBody>
          <a:bodyPr/>
          <a:lstStyle/>
          <a:p>
            <a:r>
              <a:rPr lang="en-US" altLang="zh-CN" dirty="0"/>
              <a:t>Abstract 4043-Poster Session</a:t>
            </a:r>
            <a:endParaRPr lang="zh-CN" altLang="en-US" dirty="0"/>
          </a:p>
        </p:txBody>
      </p:sp>
    </p:spTree>
    <p:extLst>
      <p:ext uri="{BB962C8B-B14F-4D97-AF65-F5344CB8AC3E}">
        <p14:creationId xmlns:p14="http://schemas.microsoft.com/office/powerpoint/2010/main" val="273845642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背景与方法</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en-US" altLang="zh-CN" dirty="0"/>
              <a:t>Michael </a:t>
            </a:r>
            <a:r>
              <a:rPr lang="en-US" altLang="zh-CN" dirty="0" err="1"/>
              <a:t>Masetti</a:t>
            </a:r>
            <a:r>
              <a:rPr lang="en-US" altLang="zh-CN" dirty="0"/>
              <a:t> </a:t>
            </a:r>
            <a:r>
              <a:rPr lang="zh-CN" altLang="en-US" dirty="0"/>
              <a:t>，</a:t>
            </a:r>
            <a:r>
              <a:rPr lang="en-US" altLang="zh-CN" dirty="0"/>
              <a:t>et al. 2023 ASCO-GI abstract 4043</a:t>
            </a:r>
            <a:endParaRPr lang="zh-CN" altLang="en-US" dirty="0"/>
          </a:p>
        </p:txBody>
      </p:sp>
      <p:sp>
        <p:nvSpPr>
          <p:cNvPr id="4" name="文本占位符 3">
            <a:extLst>
              <a:ext uri="{FF2B5EF4-FFF2-40B4-BE49-F238E27FC236}">
                <a16:creationId xmlns:a16="http://schemas.microsoft.com/office/drawing/2014/main" id="{46F2D972-3489-7B83-96F7-D0A44F9C6259}"/>
              </a:ext>
            </a:extLst>
          </p:cNvPr>
          <p:cNvSpPr>
            <a:spLocks noGrp="1"/>
          </p:cNvSpPr>
          <p:nvPr>
            <p:ph type="body" sz="quarter" idx="12"/>
          </p:nvPr>
        </p:nvSpPr>
        <p:spPr/>
        <p:txBody>
          <a:bodyPr/>
          <a:lstStyle/>
          <a:p>
            <a:pPr marL="342900" indent="-342900">
              <a:buFont typeface="Arial" panose="020B0604020202020204" pitchFamily="34" charset="0"/>
              <a:buChar char="•"/>
            </a:pPr>
            <a:r>
              <a:rPr lang="en-US" altLang="zh-CN" dirty="0">
                <a:solidFill>
                  <a:schemeClr val="tx1"/>
                </a:solidFill>
              </a:rPr>
              <a:t>FOLFOX + </a:t>
            </a:r>
            <a:r>
              <a:rPr lang="zh-CN" altLang="en-US" b="0" i="0" dirty="0">
                <a:solidFill>
                  <a:schemeClr val="tx1"/>
                </a:solidFill>
                <a:effectLst/>
                <a:latin typeface="PingFang SC"/>
              </a:rPr>
              <a:t>纳武利尤单抗</a:t>
            </a:r>
            <a:r>
              <a:rPr lang="zh-CN" altLang="en-US" dirty="0">
                <a:solidFill>
                  <a:schemeClr val="tx1"/>
                </a:solidFill>
              </a:rPr>
              <a:t>已成为晚期胃食管癌患者一线治疗的标准。</a:t>
            </a:r>
            <a:endParaRPr lang="en-US" altLang="zh-CN" dirty="0">
              <a:solidFill>
                <a:schemeClr val="tx1"/>
              </a:solidFill>
            </a:endParaRPr>
          </a:p>
          <a:p>
            <a:pPr marL="342900" indent="-342900">
              <a:buFont typeface="Arial" panose="020B0604020202020204" pitchFamily="34" charset="0"/>
              <a:buChar char="•"/>
            </a:pPr>
            <a:r>
              <a:rPr lang="zh-CN" altLang="en-US" dirty="0">
                <a:solidFill>
                  <a:schemeClr val="tx1"/>
                </a:solidFill>
              </a:rPr>
              <a:t>接受免疫化疗治疗进展后，二线</a:t>
            </a:r>
            <a:r>
              <a:rPr lang="en-US" altLang="zh-CN" dirty="0">
                <a:solidFill>
                  <a:schemeClr val="tx1"/>
                </a:solidFill>
              </a:rPr>
              <a:t>VEGF-2</a:t>
            </a:r>
            <a:r>
              <a:rPr lang="zh-CN" altLang="en-US" dirty="0">
                <a:solidFill>
                  <a:schemeClr val="tx1"/>
                </a:solidFill>
              </a:rPr>
              <a:t>抑制剂雷莫西尤单抗</a:t>
            </a:r>
            <a:r>
              <a:rPr lang="en-US" altLang="zh-CN" dirty="0">
                <a:solidFill>
                  <a:schemeClr val="tx1"/>
                </a:solidFill>
              </a:rPr>
              <a:t> (RAM)</a:t>
            </a:r>
            <a:r>
              <a:rPr lang="zh-CN" altLang="en-US" dirty="0">
                <a:solidFill>
                  <a:schemeClr val="tx1"/>
                </a:solidFill>
              </a:rPr>
              <a:t>加化疗的疗效尚不清楚。</a:t>
            </a:r>
            <a:endParaRPr lang="en-US" altLang="zh-CN" dirty="0">
              <a:solidFill>
                <a:schemeClr val="tx1"/>
              </a:solidFill>
            </a:endParaRPr>
          </a:p>
          <a:p>
            <a:pPr marL="342900" indent="-342900">
              <a:buFont typeface="Arial" panose="020B0604020202020204" pitchFamily="34" charset="0"/>
              <a:buChar char="•"/>
            </a:pPr>
            <a:r>
              <a:rPr lang="zh-CN" altLang="en-US" dirty="0">
                <a:solidFill>
                  <a:schemeClr val="tx1"/>
                </a:solidFill>
              </a:rPr>
              <a:t>先前使用过抗</a:t>
            </a:r>
            <a:r>
              <a:rPr lang="en-US" altLang="zh-CN" dirty="0">
                <a:solidFill>
                  <a:schemeClr val="tx1"/>
                </a:solidFill>
              </a:rPr>
              <a:t>PD -1</a:t>
            </a:r>
            <a:r>
              <a:rPr lang="zh-CN" altLang="en-US" dirty="0">
                <a:solidFill>
                  <a:schemeClr val="tx1"/>
                </a:solidFill>
              </a:rPr>
              <a:t>治疗的患者，而后接受</a:t>
            </a:r>
            <a:r>
              <a:rPr lang="en-US" altLang="zh-CN" dirty="0">
                <a:solidFill>
                  <a:schemeClr val="tx1"/>
                </a:solidFill>
              </a:rPr>
              <a:t>RAM/</a:t>
            </a:r>
            <a:r>
              <a:rPr lang="zh-CN" altLang="en-US" dirty="0">
                <a:solidFill>
                  <a:schemeClr val="tx1"/>
                </a:solidFill>
              </a:rPr>
              <a:t>紫杉醇治疗显示出改善的反应率</a:t>
            </a:r>
            <a:r>
              <a:rPr lang="en-US" altLang="zh-CN" dirty="0">
                <a:solidFill>
                  <a:schemeClr val="tx1"/>
                </a:solidFill>
              </a:rPr>
              <a:t>(</a:t>
            </a:r>
            <a:r>
              <a:rPr lang="en-US" altLang="zh-CN" dirty="0" err="1">
                <a:solidFill>
                  <a:schemeClr val="tx1"/>
                </a:solidFill>
              </a:rPr>
              <a:t>Shitara</a:t>
            </a:r>
            <a:r>
              <a:rPr lang="zh-CN" altLang="en-US" dirty="0">
                <a:solidFill>
                  <a:schemeClr val="tx1"/>
                </a:solidFill>
              </a:rPr>
              <a:t>，</a:t>
            </a:r>
            <a:r>
              <a:rPr lang="en-US" altLang="zh-CN" dirty="0">
                <a:solidFill>
                  <a:schemeClr val="tx1"/>
                </a:solidFill>
              </a:rPr>
              <a:t>et al)</a:t>
            </a:r>
          </a:p>
          <a:p>
            <a:pPr marL="342900" indent="-342900">
              <a:buFont typeface="Arial" panose="020B0604020202020204" pitchFamily="34" charset="0"/>
              <a:buChar char="•"/>
            </a:pPr>
            <a:r>
              <a:rPr lang="zh-CN" altLang="en-US" dirty="0">
                <a:solidFill>
                  <a:schemeClr val="tx1"/>
                </a:solidFill>
              </a:rPr>
              <a:t>对来自于多中心随机</a:t>
            </a:r>
            <a:r>
              <a:rPr lang="en-US" altLang="zh-CN" dirty="0">
                <a:solidFill>
                  <a:schemeClr val="tx1"/>
                </a:solidFill>
              </a:rPr>
              <a:t>II</a:t>
            </a:r>
            <a:r>
              <a:rPr lang="zh-CN" altLang="en-US" dirty="0">
                <a:solidFill>
                  <a:schemeClr val="tx1"/>
                </a:solidFill>
              </a:rPr>
              <a:t>期研究</a:t>
            </a:r>
            <a:r>
              <a:rPr lang="en-US" altLang="zh-CN" dirty="0">
                <a:solidFill>
                  <a:schemeClr val="tx1"/>
                </a:solidFill>
              </a:rPr>
              <a:t>AIO - STO -0417</a:t>
            </a:r>
            <a:r>
              <a:rPr lang="zh-CN" altLang="en-US" dirty="0">
                <a:solidFill>
                  <a:schemeClr val="tx1"/>
                </a:solidFill>
              </a:rPr>
              <a:t>试验的</a:t>
            </a:r>
            <a:r>
              <a:rPr lang="en-US" altLang="zh-CN" dirty="0">
                <a:solidFill>
                  <a:schemeClr val="tx1"/>
                </a:solidFill>
              </a:rPr>
              <a:t>83</a:t>
            </a:r>
            <a:r>
              <a:rPr lang="zh-CN" altLang="en-US" dirty="0">
                <a:solidFill>
                  <a:schemeClr val="tx1"/>
                </a:solidFill>
              </a:rPr>
              <a:t>例患者的医疗记录进行回顾性分析</a:t>
            </a:r>
            <a:r>
              <a:rPr lang="en-US" altLang="zh-CN" dirty="0">
                <a:solidFill>
                  <a:schemeClr val="tx1"/>
                </a:solidFill>
              </a:rPr>
              <a:t>——</a:t>
            </a:r>
            <a:r>
              <a:rPr lang="zh-CN" altLang="en-US" dirty="0">
                <a:solidFill>
                  <a:schemeClr val="tx1"/>
                </a:solidFill>
              </a:rPr>
              <a:t>这些患者在一线</a:t>
            </a:r>
            <a:r>
              <a:rPr lang="en-US" altLang="zh-CN" dirty="0">
                <a:solidFill>
                  <a:schemeClr val="tx1"/>
                </a:solidFill>
              </a:rPr>
              <a:t>FOLFOX</a:t>
            </a:r>
            <a:r>
              <a:rPr lang="zh-CN" altLang="en-US" dirty="0">
                <a:solidFill>
                  <a:schemeClr val="tx1"/>
                </a:solidFill>
              </a:rPr>
              <a:t>联合纳武利尤单抗和伊匹木单抗后出现肿瘤进展。</a:t>
            </a:r>
            <a:endParaRPr lang="en-US" altLang="zh-CN" dirty="0">
              <a:solidFill>
                <a:schemeClr val="tx1"/>
              </a:solidFill>
            </a:endParaRPr>
          </a:p>
          <a:p>
            <a:pPr marL="342900" indent="-342900">
              <a:buFont typeface="Arial" panose="020B0604020202020204" pitchFamily="34" charset="0"/>
              <a:buChar char="•"/>
            </a:pPr>
            <a:r>
              <a:rPr lang="zh-CN" altLang="en-US" dirty="0">
                <a:solidFill>
                  <a:schemeClr val="tx1"/>
                </a:solidFill>
              </a:rPr>
              <a:t>根据后续二线治疗情况将患者分为两组：</a:t>
            </a:r>
            <a:endParaRPr lang="en-US" altLang="zh-CN" dirty="0">
              <a:solidFill>
                <a:schemeClr val="tx1"/>
              </a:solidFill>
            </a:endParaRPr>
          </a:p>
          <a:p>
            <a:pPr marL="1028700" lvl="1" indent="-342900">
              <a:buFont typeface="Courier New" panose="02070309020205020404" pitchFamily="49" charset="0"/>
              <a:buChar char="o"/>
            </a:pPr>
            <a:r>
              <a:rPr lang="zh-CN" altLang="en-US" dirty="0"/>
              <a:t>雷莫西尤单抗联合化疗</a:t>
            </a:r>
            <a:r>
              <a:rPr lang="en-US" altLang="zh-CN" dirty="0"/>
              <a:t>(RAM</a:t>
            </a:r>
            <a:r>
              <a:rPr lang="zh-CN" altLang="en-US" dirty="0"/>
              <a:t>组</a:t>
            </a:r>
            <a:r>
              <a:rPr lang="en-US" altLang="zh-CN" dirty="0"/>
              <a:t>)-</a:t>
            </a:r>
          </a:p>
          <a:p>
            <a:pPr marL="1028700" lvl="1" indent="-342900">
              <a:buFont typeface="Courier New" panose="02070309020205020404" pitchFamily="49" charset="0"/>
              <a:buChar char="o"/>
            </a:pPr>
            <a:r>
              <a:rPr lang="zh-CN" altLang="en-US" dirty="0"/>
              <a:t>单独化疗</a:t>
            </a:r>
            <a:r>
              <a:rPr lang="en-US" altLang="zh-CN" dirty="0"/>
              <a:t>(</a:t>
            </a:r>
            <a:r>
              <a:rPr lang="zh-CN" altLang="en-US" dirty="0"/>
              <a:t>对照组</a:t>
            </a:r>
            <a:r>
              <a:rPr lang="en-US" altLang="zh-CN" dirty="0"/>
              <a:t>)</a:t>
            </a:r>
          </a:p>
          <a:p>
            <a:pPr marL="342900" indent="-342900">
              <a:buFont typeface="Arial" panose="020B0604020202020204" pitchFamily="34" charset="0"/>
              <a:buChar char="•"/>
            </a:pPr>
            <a:r>
              <a:rPr lang="zh-CN" altLang="en-US" dirty="0">
                <a:solidFill>
                  <a:schemeClr val="tx1"/>
                </a:solidFill>
              </a:rPr>
              <a:t>根据一线治疗下的最佳缓解情况</a:t>
            </a:r>
            <a:r>
              <a:rPr lang="en-US" altLang="zh-CN" dirty="0">
                <a:solidFill>
                  <a:schemeClr val="tx1"/>
                </a:solidFill>
              </a:rPr>
              <a:t>(CR/PR)</a:t>
            </a:r>
            <a:r>
              <a:rPr lang="zh-CN" altLang="en-US" dirty="0">
                <a:solidFill>
                  <a:schemeClr val="tx1"/>
                </a:solidFill>
              </a:rPr>
              <a:t>和肿瘤</a:t>
            </a:r>
            <a:r>
              <a:rPr lang="en-US" altLang="zh-CN" dirty="0">
                <a:solidFill>
                  <a:schemeClr val="tx1"/>
                </a:solidFill>
              </a:rPr>
              <a:t>PD-L1</a:t>
            </a:r>
            <a:r>
              <a:rPr lang="zh-CN" altLang="en-US" dirty="0">
                <a:solidFill>
                  <a:schemeClr val="tx1"/>
                </a:solidFill>
              </a:rPr>
              <a:t>表达，比较两组在总体和亚组分析中的结果。</a:t>
            </a:r>
            <a:endParaRPr lang="en-US" altLang="zh-CN" dirty="0">
              <a:solidFill>
                <a:schemeClr val="tx1"/>
              </a:solidFill>
            </a:endParaRPr>
          </a:p>
          <a:p>
            <a:pPr marL="342900" indent="-342900">
              <a:buFont typeface="Arial" panose="020B0604020202020204" pitchFamily="34" charset="0"/>
              <a:buChar char="•"/>
            </a:pPr>
            <a:r>
              <a:rPr lang="zh-CN" altLang="en-US" dirty="0">
                <a:solidFill>
                  <a:schemeClr val="tx1"/>
                </a:solidFill>
              </a:rPr>
              <a:t>统计学考量：使用</a:t>
            </a:r>
            <a:r>
              <a:rPr lang="en-US" altLang="zh-CN" dirty="0">
                <a:solidFill>
                  <a:schemeClr val="tx1"/>
                </a:solidFill>
              </a:rPr>
              <a:t>Kaplan-Meier</a:t>
            </a:r>
            <a:r>
              <a:rPr lang="zh-CN" altLang="en-US" dirty="0">
                <a:solidFill>
                  <a:schemeClr val="tx1"/>
                </a:solidFill>
              </a:rPr>
              <a:t>方法以及</a:t>
            </a:r>
            <a:r>
              <a:rPr lang="en-US" altLang="zh-CN" dirty="0">
                <a:solidFill>
                  <a:schemeClr val="tx1"/>
                </a:solidFill>
              </a:rPr>
              <a:t>95%</a:t>
            </a:r>
            <a:r>
              <a:rPr lang="zh-CN" altLang="en-US" dirty="0">
                <a:solidFill>
                  <a:schemeClr val="tx1"/>
                </a:solidFill>
              </a:rPr>
              <a:t>置信区间的</a:t>
            </a:r>
            <a:r>
              <a:rPr lang="en-US" altLang="zh-CN" dirty="0">
                <a:solidFill>
                  <a:schemeClr val="tx1"/>
                </a:solidFill>
              </a:rPr>
              <a:t>log-rank</a:t>
            </a:r>
            <a:r>
              <a:rPr lang="zh-CN" altLang="en-US" dirty="0">
                <a:solidFill>
                  <a:schemeClr val="tx1"/>
                </a:solidFill>
              </a:rPr>
              <a:t>检验总结时间事件终点</a:t>
            </a:r>
            <a:r>
              <a:rPr lang="en-US" altLang="zh-CN" dirty="0">
                <a:solidFill>
                  <a:schemeClr val="tx1"/>
                </a:solidFill>
              </a:rPr>
              <a:t>(OS, PFS)</a:t>
            </a:r>
            <a:r>
              <a:rPr lang="zh-CN" altLang="en-US" dirty="0">
                <a:solidFill>
                  <a:schemeClr val="tx1"/>
                </a:solidFill>
              </a:rPr>
              <a:t>。所有参数以探索性、描述性的方式进行分析</a:t>
            </a:r>
          </a:p>
          <a:p>
            <a:pPr marL="342900" indent="-342900">
              <a:buFont typeface="Arial" panose="020B0604020202020204" pitchFamily="34" charset="0"/>
              <a:buChar char="•"/>
            </a:pPr>
            <a:endParaRPr lang="zh-CN" altLang="en-US" dirty="0"/>
          </a:p>
        </p:txBody>
      </p:sp>
    </p:spTree>
    <p:extLst>
      <p:ext uri="{BB962C8B-B14F-4D97-AF65-F5344CB8AC3E}">
        <p14:creationId xmlns:p14="http://schemas.microsoft.com/office/powerpoint/2010/main" val="107837798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261C484-F0D5-75FF-A433-D56A11143869}"/>
              </a:ext>
            </a:extLst>
          </p:cNvPr>
          <p:cNvSpPr>
            <a:spLocks noGrp="1"/>
          </p:cNvSpPr>
          <p:nvPr>
            <p:ph type="body" sz="quarter" idx="10"/>
          </p:nvPr>
        </p:nvSpPr>
        <p:spPr/>
        <p:txBody>
          <a:bodyPr/>
          <a:lstStyle/>
          <a:p>
            <a:r>
              <a:rPr lang="zh-CN" altLang="en-US" dirty="0"/>
              <a:t>结果</a:t>
            </a:r>
            <a:endParaRPr lang="en-US" dirty="0"/>
          </a:p>
        </p:txBody>
      </p:sp>
      <p:sp>
        <p:nvSpPr>
          <p:cNvPr id="3" name="Text Placeholder 2">
            <a:extLst>
              <a:ext uri="{FF2B5EF4-FFF2-40B4-BE49-F238E27FC236}">
                <a16:creationId xmlns:a16="http://schemas.microsoft.com/office/drawing/2014/main" id="{2A65E1E6-FFF5-C49D-C701-FE2EFA2E88F8}"/>
              </a:ext>
            </a:extLst>
          </p:cNvPr>
          <p:cNvSpPr>
            <a:spLocks noGrp="1"/>
          </p:cNvSpPr>
          <p:nvPr>
            <p:ph type="body" sz="quarter" idx="11"/>
          </p:nvPr>
        </p:nvSpPr>
        <p:spPr/>
        <p:txBody>
          <a:bodyPr/>
          <a:lstStyle/>
          <a:p>
            <a:r>
              <a:rPr lang="en-US" altLang="zh-CN" dirty="0"/>
              <a:t>Michael </a:t>
            </a:r>
            <a:r>
              <a:rPr lang="en-US" altLang="zh-CN" dirty="0" err="1"/>
              <a:t>Masetti</a:t>
            </a:r>
            <a:r>
              <a:rPr lang="en-US" altLang="zh-CN" dirty="0"/>
              <a:t> </a:t>
            </a:r>
            <a:r>
              <a:rPr lang="zh-CN" altLang="en-US" dirty="0"/>
              <a:t>，</a:t>
            </a:r>
            <a:r>
              <a:rPr lang="en-US" altLang="zh-CN" dirty="0"/>
              <a:t>et al. 2023 ASCO-GI abstract 4043</a:t>
            </a:r>
            <a:endParaRPr lang="zh-CN" altLang="en-US" dirty="0"/>
          </a:p>
          <a:p>
            <a:endParaRPr lang="en-US" dirty="0"/>
          </a:p>
        </p:txBody>
      </p:sp>
      <p:pic>
        <p:nvPicPr>
          <p:cNvPr id="6" name="Picture 5">
            <a:extLst>
              <a:ext uri="{FF2B5EF4-FFF2-40B4-BE49-F238E27FC236}">
                <a16:creationId xmlns:a16="http://schemas.microsoft.com/office/drawing/2014/main" id="{5A256670-604B-220A-D942-1F4B88709F5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164244" y="922676"/>
            <a:ext cx="7163168" cy="4858000"/>
          </a:xfrm>
          <a:prstGeom prst="rect">
            <a:avLst/>
          </a:prstGeom>
        </p:spPr>
      </p:pic>
      <p:sp>
        <p:nvSpPr>
          <p:cNvPr id="8" name="TextBox 7">
            <a:extLst>
              <a:ext uri="{FF2B5EF4-FFF2-40B4-BE49-F238E27FC236}">
                <a16:creationId xmlns:a16="http://schemas.microsoft.com/office/drawing/2014/main" id="{6FDD3EAB-B2F2-B293-3707-2CE652366F20}"/>
              </a:ext>
            </a:extLst>
          </p:cNvPr>
          <p:cNvSpPr txBox="1"/>
          <p:nvPr/>
        </p:nvSpPr>
        <p:spPr>
          <a:xfrm>
            <a:off x="1657468" y="5827449"/>
            <a:ext cx="8530259" cy="369332"/>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共纳入</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83</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例患者；</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RAM</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组中最常见的二线治疗是雷莫西尤单抗</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 +</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紫杉醇</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(85%)</a:t>
            </a:r>
          </a:p>
        </p:txBody>
      </p:sp>
    </p:spTree>
    <p:extLst>
      <p:ext uri="{BB962C8B-B14F-4D97-AF65-F5344CB8AC3E}">
        <p14:creationId xmlns:p14="http://schemas.microsoft.com/office/powerpoint/2010/main" val="276656148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1C40703-55C4-0957-2CF4-46103F48C009}"/>
              </a:ext>
            </a:extLst>
          </p:cNvPr>
          <p:cNvSpPr>
            <a:spLocks noGrp="1"/>
          </p:cNvSpPr>
          <p:nvPr>
            <p:ph type="body" sz="quarter" idx="10"/>
          </p:nvPr>
        </p:nvSpPr>
        <p:spPr/>
        <p:txBody>
          <a:bodyPr/>
          <a:lstStyle/>
          <a:p>
            <a:r>
              <a:rPr lang="zh-CN" altLang="en-US" dirty="0"/>
              <a:t>结果</a:t>
            </a:r>
            <a:endParaRPr lang="en-US" dirty="0"/>
          </a:p>
        </p:txBody>
      </p:sp>
      <p:sp>
        <p:nvSpPr>
          <p:cNvPr id="3" name="Text Placeholder 2">
            <a:extLst>
              <a:ext uri="{FF2B5EF4-FFF2-40B4-BE49-F238E27FC236}">
                <a16:creationId xmlns:a16="http://schemas.microsoft.com/office/drawing/2014/main" id="{2FF74146-CB2D-6DE1-54B8-CB0D5CC336BA}"/>
              </a:ext>
            </a:extLst>
          </p:cNvPr>
          <p:cNvSpPr>
            <a:spLocks noGrp="1"/>
          </p:cNvSpPr>
          <p:nvPr>
            <p:ph type="body" sz="quarter" idx="11"/>
          </p:nvPr>
        </p:nvSpPr>
        <p:spPr/>
        <p:txBody>
          <a:bodyPr/>
          <a:lstStyle/>
          <a:p>
            <a:r>
              <a:rPr lang="en-US" altLang="zh-CN" dirty="0"/>
              <a:t>Michael </a:t>
            </a:r>
            <a:r>
              <a:rPr lang="en-US" altLang="zh-CN" dirty="0" err="1"/>
              <a:t>Masetti</a:t>
            </a:r>
            <a:r>
              <a:rPr lang="en-US" altLang="zh-CN" dirty="0"/>
              <a:t> </a:t>
            </a:r>
            <a:r>
              <a:rPr lang="zh-CN" altLang="en-US" dirty="0"/>
              <a:t>，</a:t>
            </a:r>
            <a:r>
              <a:rPr lang="en-US" altLang="zh-CN" dirty="0"/>
              <a:t>et al. 2023 ASCO-GI abstract 4043</a:t>
            </a:r>
            <a:endParaRPr lang="zh-CN" altLang="en-US" dirty="0"/>
          </a:p>
          <a:p>
            <a:endParaRPr lang="en-US" dirty="0"/>
          </a:p>
        </p:txBody>
      </p:sp>
      <p:pic>
        <p:nvPicPr>
          <p:cNvPr id="6" name="Picture 5">
            <a:extLst>
              <a:ext uri="{FF2B5EF4-FFF2-40B4-BE49-F238E27FC236}">
                <a16:creationId xmlns:a16="http://schemas.microsoft.com/office/drawing/2014/main" id="{5B02319F-D51D-5FAB-37EC-44B3893C9B1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16835" y="990293"/>
            <a:ext cx="10843591" cy="4514779"/>
          </a:xfrm>
          <a:prstGeom prst="rect">
            <a:avLst/>
          </a:prstGeom>
        </p:spPr>
      </p:pic>
      <p:sp>
        <p:nvSpPr>
          <p:cNvPr id="8" name="TextBox 7">
            <a:extLst>
              <a:ext uri="{FF2B5EF4-FFF2-40B4-BE49-F238E27FC236}">
                <a16:creationId xmlns:a16="http://schemas.microsoft.com/office/drawing/2014/main" id="{A5225EAB-AB1B-0825-7E28-F1075EA49A50}"/>
              </a:ext>
            </a:extLst>
          </p:cNvPr>
          <p:cNvSpPr txBox="1"/>
          <p:nvPr/>
        </p:nvSpPr>
        <p:spPr>
          <a:xfrm>
            <a:off x="1150454" y="5627865"/>
            <a:ext cx="9713016" cy="369332"/>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在总体人群中，</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RAM</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组的中位</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PFS</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比对照组更长</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(4.5</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个月对</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2.9</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个月</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a:t>
            </a:r>
            <a:endParaRPr kumimoji="0" lang="en-US" altLang="zh-CN" sz="1800" b="0" i="0" u="none" strike="noStrike" kern="1200" cap="none" spc="0" normalizeH="0" baseline="0" noProof="0" dirty="0">
              <a:ln>
                <a:noFill/>
              </a:ln>
              <a:solidFill>
                <a:prstClr val="black"/>
              </a:solidFill>
              <a:effectLst/>
              <a:uLnTx/>
              <a:uFillTx/>
              <a:latin typeface="Arial"/>
              <a:ea typeface="微软雅黑"/>
              <a:cs typeface="+mn-cs"/>
            </a:endParaRPr>
          </a:p>
        </p:txBody>
      </p:sp>
    </p:spTree>
    <p:extLst>
      <p:ext uri="{BB962C8B-B14F-4D97-AF65-F5344CB8AC3E}">
        <p14:creationId xmlns:p14="http://schemas.microsoft.com/office/powerpoint/2010/main" val="350496250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1C40703-55C4-0957-2CF4-46103F48C009}"/>
              </a:ext>
            </a:extLst>
          </p:cNvPr>
          <p:cNvSpPr>
            <a:spLocks noGrp="1"/>
          </p:cNvSpPr>
          <p:nvPr>
            <p:ph type="body" sz="quarter" idx="10"/>
          </p:nvPr>
        </p:nvSpPr>
        <p:spPr/>
        <p:txBody>
          <a:bodyPr/>
          <a:lstStyle/>
          <a:p>
            <a:r>
              <a:rPr lang="zh-CN" altLang="en-US" dirty="0"/>
              <a:t>结果</a:t>
            </a:r>
            <a:endParaRPr lang="en-US" dirty="0"/>
          </a:p>
        </p:txBody>
      </p:sp>
      <p:sp>
        <p:nvSpPr>
          <p:cNvPr id="3" name="Text Placeholder 2">
            <a:extLst>
              <a:ext uri="{FF2B5EF4-FFF2-40B4-BE49-F238E27FC236}">
                <a16:creationId xmlns:a16="http://schemas.microsoft.com/office/drawing/2014/main" id="{2FF74146-CB2D-6DE1-54B8-CB0D5CC336BA}"/>
              </a:ext>
            </a:extLst>
          </p:cNvPr>
          <p:cNvSpPr>
            <a:spLocks noGrp="1"/>
          </p:cNvSpPr>
          <p:nvPr>
            <p:ph type="body" sz="quarter" idx="11"/>
          </p:nvPr>
        </p:nvSpPr>
        <p:spPr/>
        <p:txBody>
          <a:bodyPr/>
          <a:lstStyle/>
          <a:p>
            <a:r>
              <a:rPr lang="en-US" altLang="zh-CN" dirty="0"/>
              <a:t>Michael </a:t>
            </a:r>
            <a:r>
              <a:rPr lang="en-US" altLang="zh-CN" dirty="0" err="1"/>
              <a:t>Masetti</a:t>
            </a:r>
            <a:r>
              <a:rPr lang="en-US" altLang="zh-CN" dirty="0"/>
              <a:t> </a:t>
            </a:r>
            <a:r>
              <a:rPr lang="zh-CN" altLang="en-US" dirty="0"/>
              <a:t>，</a:t>
            </a:r>
            <a:r>
              <a:rPr lang="en-US" altLang="zh-CN" dirty="0"/>
              <a:t>et al. 2023 ASCO-GI abstract 4043</a:t>
            </a:r>
            <a:endParaRPr lang="zh-CN" altLang="en-US" dirty="0"/>
          </a:p>
          <a:p>
            <a:endParaRPr lang="en-US" dirty="0"/>
          </a:p>
        </p:txBody>
      </p:sp>
      <p:pic>
        <p:nvPicPr>
          <p:cNvPr id="5" name="Picture 4">
            <a:extLst>
              <a:ext uri="{FF2B5EF4-FFF2-40B4-BE49-F238E27FC236}">
                <a16:creationId xmlns:a16="http://schemas.microsoft.com/office/drawing/2014/main" id="{3F929F93-2F7C-CD32-6721-6362B6E3196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63486" y="1214128"/>
            <a:ext cx="10214113" cy="4262783"/>
          </a:xfrm>
          <a:prstGeom prst="rect">
            <a:avLst/>
          </a:prstGeom>
        </p:spPr>
      </p:pic>
      <p:sp>
        <p:nvSpPr>
          <p:cNvPr id="8" name="TextBox 7">
            <a:extLst>
              <a:ext uri="{FF2B5EF4-FFF2-40B4-BE49-F238E27FC236}">
                <a16:creationId xmlns:a16="http://schemas.microsoft.com/office/drawing/2014/main" id="{493FED4E-ACB0-4272-C787-5861FDD75B13}"/>
              </a:ext>
            </a:extLst>
          </p:cNvPr>
          <p:cNvSpPr txBox="1"/>
          <p:nvPr/>
        </p:nvSpPr>
        <p:spPr>
          <a:xfrm>
            <a:off x="1063485" y="5380672"/>
            <a:ext cx="10214113" cy="923330"/>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在一线免疫化疗应答者</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(CR/PR)</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中，接受含雷莫西尤单抗二线治疗组与对照组相比，从一线治疗开始计算的中位</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OS(28.9</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个月对</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16.5</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个月</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，以及二线</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OS(9.6</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个月对</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7.5</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个月</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PFS(5.6</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个月对</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2.9</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个月</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和</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DCR(53%</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对</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29%)</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均明显延长</a:t>
            </a:r>
            <a:endParaRPr kumimoji="0" lang="en-US" altLang="zh-CN" sz="1800" b="0" i="0" u="none" strike="noStrike" kern="1200" cap="none" spc="0" normalizeH="0" baseline="0" noProof="0" dirty="0">
              <a:ln>
                <a:noFill/>
              </a:ln>
              <a:solidFill>
                <a:prstClr val="black"/>
              </a:solidFill>
              <a:effectLst/>
              <a:uLnTx/>
              <a:uFillTx/>
              <a:latin typeface="Arial"/>
              <a:ea typeface="微软雅黑"/>
              <a:cs typeface="+mn-cs"/>
            </a:endParaRPr>
          </a:p>
        </p:txBody>
      </p:sp>
    </p:spTree>
    <p:extLst>
      <p:ext uri="{BB962C8B-B14F-4D97-AF65-F5344CB8AC3E}">
        <p14:creationId xmlns:p14="http://schemas.microsoft.com/office/powerpoint/2010/main" val="232389628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1C40703-55C4-0957-2CF4-46103F48C009}"/>
              </a:ext>
            </a:extLst>
          </p:cNvPr>
          <p:cNvSpPr>
            <a:spLocks noGrp="1"/>
          </p:cNvSpPr>
          <p:nvPr>
            <p:ph type="body" sz="quarter" idx="10"/>
          </p:nvPr>
        </p:nvSpPr>
        <p:spPr/>
        <p:txBody>
          <a:bodyPr/>
          <a:lstStyle/>
          <a:p>
            <a:r>
              <a:rPr lang="zh-CN" altLang="en-US" dirty="0"/>
              <a:t>结果</a:t>
            </a:r>
            <a:endParaRPr lang="en-US" dirty="0"/>
          </a:p>
        </p:txBody>
      </p:sp>
      <p:sp>
        <p:nvSpPr>
          <p:cNvPr id="3" name="Text Placeholder 2">
            <a:extLst>
              <a:ext uri="{FF2B5EF4-FFF2-40B4-BE49-F238E27FC236}">
                <a16:creationId xmlns:a16="http://schemas.microsoft.com/office/drawing/2014/main" id="{2FF74146-CB2D-6DE1-54B8-CB0D5CC336BA}"/>
              </a:ext>
            </a:extLst>
          </p:cNvPr>
          <p:cNvSpPr>
            <a:spLocks noGrp="1"/>
          </p:cNvSpPr>
          <p:nvPr>
            <p:ph type="body" sz="quarter" idx="11"/>
          </p:nvPr>
        </p:nvSpPr>
        <p:spPr/>
        <p:txBody>
          <a:bodyPr/>
          <a:lstStyle/>
          <a:p>
            <a:r>
              <a:rPr lang="en-US" altLang="zh-CN" dirty="0"/>
              <a:t>Michael </a:t>
            </a:r>
            <a:r>
              <a:rPr lang="en-US" altLang="zh-CN" dirty="0" err="1"/>
              <a:t>Masetti</a:t>
            </a:r>
            <a:r>
              <a:rPr lang="en-US" altLang="zh-CN" dirty="0"/>
              <a:t> </a:t>
            </a:r>
            <a:r>
              <a:rPr lang="zh-CN" altLang="en-US" dirty="0"/>
              <a:t>，</a:t>
            </a:r>
            <a:r>
              <a:rPr lang="en-US" altLang="zh-CN" dirty="0"/>
              <a:t>et al. 2023 ASCO-GI abstract 4043</a:t>
            </a:r>
            <a:endParaRPr lang="zh-CN" altLang="en-US" dirty="0"/>
          </a:p>
          <a:p>
            <a:endParaRPr lang="en-US" dirty="0"/>
          </a:p>
        </p:txBody>
      </p:sp>
      <p:pic>
        <p:nvPicPr>
          <p:cNvPr id="6" name="Picture 5">
            <a:extLst>
              <a:ext uri="{FF2B5EF4-FFF2-40B4-BE49-F238E27FC236}">
                <a16:creationId xmlns:a16="http://schemas.microsoft.com/office/drawing/2014/main" id="{E9453D3C-B706-6D4B-6D0F-E96A9334BEA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02634" y="1032496"/>
            <a:ext cx="10144539" cy="4170036"/>
          </a:xfrm>
          <a:prstGeom prst="rect">
            <a:avLst/>
          </a:prstGeom>
        </p:spPr>
      </p:pic>
      <p:sp>
        <p:nvSpPr>
          <p:cNvPr id="8" name="TextBox 7">
            <a:extLst>
              <a:ext uri="{FF2B5EF4-FFF2-40B4-BE49-F238E27FC236}">
                <a16:creationId xmlns:a16="http://schemas.microsoft.com/office/drawing/2014/main" id="{E7678699-6F9E-B37A-0A8B-D12814439348}"/>
              </a:ext>
            </a:extLst>
          </p:cNvPr>
          <p:cNvSpPr txBox="1"/>
          <p:nvPr/>
        </p:nvSpPr>
        <p:spPr>
          <a:xfrm>
            <a:off x="951671" y="5196661"/>
            <a:ext cx="10395501" cy="923330"/>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与对照组相比，</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RAM</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组</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PD-L1 CPS </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1</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患者表现出更好的肿瘤控制趋势</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(ORR 25% vs. 10%</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 </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DCR 44% vs. 30%)</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和改善的生存期</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总生存期</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11.5 vs. 8.0</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个月</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二线</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OS 6.5 vs. 3.9</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个月</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;PFS 4.5 vs. 1.6</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个月</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spTree>
    <p:extLst>
      <p:ext uri="{BB962C8B-B14F-4D97-AF65-F5344CB8AC3E}">
        <p14:creationId xmlns:p14="http://schemas.microsoft.com/office/powerpoint/2010/main" val="236303460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733D76D-0A8C-3DA5-DB50-5AD9602A889A}"/>
              </a:ext>
            </a:extLst>
          </p:cNvPr>
          <p:cNvSpPr>
            <a:spLocks noGrp="1"/>
          </p:cNvSpPr>
          <p:nvPr>
            <p:ph type="body" sz="quarter" idx="10"/>
          </p:nvPr>
        </p:nvSpPr>
        <p:spPr/>
        <p:txBody>
          <a:bodyPr/>
          <a:lstStyle/>
          <a:p>
            <a:r>
              <a:rPr lang="zh-CN" altLang="en-US" dirty="0"/>
              <a:t>结论</a:t>
            </a:r>
            <a:endParaRPr lang="en-US" dirty="0"/>
          </a:p>
        </p:txBody>
      </p:sp>
      <p:sp>
        <p:nvSpPr>
          <p:cNvPr id="3" name="Text Placeholder 2">
            <a:extLst>
              <a:ext uri="{FF2B5EF4-FFF2-40B4-BE49-F238E27FC236}">
                <a16:creationId xmlns:a16="http://schemas.microsoft.com/office/drawing/2014/main" id="{477DFCAD-6546-A19B-5B16-F5BF6D3D0CBF}"/>
              </a:ext>
            </a:extLst>
          </p:cNvPr>
          <p:cNvSpPr>
            <a:spLocks noGrp="1"/>
          </p:cNvSpPr>
          <p:nvPr>
            <p:ph type="body" sz="quarter" idx="11"/>
          </p:nvPr>
        </p:nvSpPr>
        <p:spPr/>
        <p:txBody>
          <a:bodyPr/>
          <a:lstStyle/>
          <a:p>
            <a:r>
              <a:rPr lang="en-US" altLang="zh-CN" dirty="0"/>
              <a:t>Michael </a:t>
            </a:r>
            <a:r>
              <a:rPr lang="en-US" altLang="zh-CN" dirty="0" err="1"/>
              <a:t>Masetti</a:t>
            </a:r>
            <a:r>
              <a:rPr lang="en-US" altLang="zh-CN" dirty="0"/>
              <a:t> </a:t>
            </a:r>
            <a:r>
              <a:rPr lang="zh-CN" altLang="en-US" dirty="0"/>
              <a:t>，</a:t>
            </a:r>
            <a:r>
              <a:rPr lang="en-US" altLang="zh-CN" dirty="0"/>
              <a:t>et al. 2023 ASCO-GI abstract 4043</a:t>
            </a:r>
            <a:endParaRPr lang="zh-CN" altLang="en-US" dirty="0"/>
          </a:p>
          <a:p>
            <a:endParaRPr lang="en-US" dirty="0"/>
          </a:p>
        </p:txBody>
      </p:sp>
      <p:sp>
        <p:nvSpPr>
          <p:cNvPr id="4" name="Text Placeholder 3">
            <a:extLst>
              <a:ext uri="{FF2B5EF4-FFF2-40B4-BE49-F238E27FC236}">
                <a16:creationId xmlns:a16="http://schemas.microsoft.com/office/drawing/2014/main" id="{0298B794-4703-D24A-5F72-E8F848A1489E}"/>
              </a:ext>
            </a:extLst>
          </p:cNvPr>
          <p:cNvSpPr>
            <a:spLocks noGrp="1"/>
          </p:cNvSpPr>
          <p:nvPr>
            <p:ph type="body" sz="quarter" idx="12"/>
          </p:nvPr>
        </p:nvSpPr>
        <p:spPr/>
        <p:txBody>
          <a:bodyPr/>
          <a:lstStyle/>
          <a:p>
            <a:pPr marL="342900" indent="-342900">
              <a:lnSpc>
                <a:spcPct val="150000"/>
              </a:lnSpc>
              <a:buFont typeface="Arial" panose="020B0604020202020204" pitchFamily="34" charset="0"/>
              <a:buChar char="•"/>
            </a:pPr>
            <a:r>
              <a:rPr lang="zh-CN" altLang="en-US" dirty="0">
                <a:solidFill>
                  <a:schemeClr val="tx1"/>
                </a:solidFill>
              </a:rPr>
              <a:t>雷莫西尤单抗在一线</a:t>
            </a:r>
            <a:r>
              <a:rPr lang="en-US" altLang="zh-CN" dirty="0">
                <a:solidFill>
                  <a:schemeClr val="tx1"/>
                </a:solidFill>
              </a:rPr>
              <a:t>FOLFOX +</a:t>
            </a:r>
            <a:r>
              <a:rPr lang="zh-CN" altLang="en-US" dirty="0">
                <a:solidFill>
                  <a:schemeClr val="tx1"/>
                </a:solidFill>
              </a:rPr>
              <a:t>双检查点抑制进展后作为二线治疗有效，特别是在初始治疗有反应和</a:t>
            </a:r>
            <a:r>
              <a:rPr lang="en-US" altLang="zh-CN" dirty="0">
                <a:solidFill>
                  <a:schemeClr val="tx1"/>
                </a:solidFill>
              </a:rPr>
              <a:t>PD-L1</a:t>
            </a:r>
            <a:r>
              <a:rPr lang="zh-CN" altLang="en-US" dirty="0">
                <a:solidFill>
                  <a:schemeClr val="tx1"/>
                </a:solidFill>
              </a:rPr>
              <a:t>表达的患者中</a:t>
            </a:r>
            <a:endParaRPr lang="en-US" altLang="zh-CN" dirty="0">
              <a:solidFill>
                <a:schemeClr val="tx1"/>
              </a:solidFill>
            </a:endParaRPr>
          </a:p>
          <a:p>
            <a:pPr marL="342900" indent="-342900">
              <a:lnSpc>
                <a:spcPct val="150000"/>
              </a:lnSpc>
              <a:buFont typeface="Arial" panose="020B0604020202020204" pitchFamily="34" charset="0"/>
              <a:buChar char="•"/>
            </a:pPr>
            <a:r>
              <a:rPr lang="zh-CN" altLang="en-US" dirty="0">
                <a:solidFill>
                  <a:schemeClr val="tx1"/>
                </a:solidFill>
              </a:rPr>
              <a:t>免疫化疗进展后序贯使用抗</a:t>
            </a:r>
            <a:r>
              <a:rPr lang="en-US" altLang="zh-CN" dirty="0">
                <a:solidFill>
                  <a:schemeClr val="tx1"/>
                </a:solidFill>
              </a:rPr>
              <a:t>VEGFR -2</a:t>
            </a:r>
            <a:r>
              <a:rPr lang="zh-CN" altLang="en-US" dirty="0">
                <a:solidFill>
                  <a:schemeClr val="tx1"/>
                </a:solidFill>
              </a:rPr>
              <a:t>靶向治疗的血管生成抑制剂可能是克服免疫治疗耐药的一个有希望的选择</a:t>
            </a:r>
            <a:endParaRPr lang="en-US" dirty="0">
              <a:solidFill>
                <a:schemeClr val="tx1"/>
              </a:solidFill>
            </a:endParaRPr>
          </a:p>
        </p:txBody>
      </p:sp>
      <p:pic>
        <p:nvPicPr>
          <p:cNvPr id="5" name="Graphic 4" descr="House with solid fill">
            <a:hlinkClick r:id="rId2" action="ppaction://hlinksldjump"/>
            <a:extLst>
              <a:ext uri="{FF2B5EF4-FFF2-40B4-BE49-F238E27FC236}">
                <a16:creationId xmlns:a16="http://schemas.microsoft.com/office/drawing/2014/main" id="{2D49E98D-7BDF-9021-D635-E01F803BE72D}"/>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047804" y="5959350"/>
            <a:ext cx="567642" cy="567642"/>
          </a:xfrm>
          <a:prstGeom prst="rect">
            <a:avLst/>
          </a:prstGeom>
        </p:spPr>
      </p:pic>
    </p:spTree>
    <p:extLst>
      <p:ext uri="{BB962C8B-B14F-4D97-AF65-F5344CB8AC3E}">
        <p14:creationId xmlns:p14="http://schemas.microsoft.com/office/powerpoint/2010/main" val="190855643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7FA7AF5-731F-ED2F-CE15-2B0EDA1FBB8D}"/>
              </a:ext>
            </a:extLst>
          </p:cNvPr>
          <p:cNvSpPr>
            <a:spLocks noGrp="1"/>
          </p:cNvSpPr>
          <p:nvPr>
            <p:ph type="title"/>
          </p:nvPr>
        </p:nvSpPr>
        <p:spPr/>
        <p:txBody>
          <a:bodyPr>
            <a:normAutofit fontScale="90000"/>
          </a:bodyPr>
          <a:lstStyle/>
          <a:p>
            <a:r>
              <a:rPr lang="en-US" altLang="zh-CN" dirty="0"/>
              <a:t>PROSPECT (Alliance N1048) </a:t>
            </a:r>
            <a:r>
              <a:rPr lang="zh-CN" altLang="en-US" dirty="0"/>
              <a:t>：新辅助放化疗对比新辅助</a:t>
            </a:r>
            <a:r>
              <a:rPr lang="en-US" altLang="zh-CN" dirty="0"/>
              <a:t>FOLFOX</a:t>
            </a:r>
            <a:r>
              <a:rPr lang="zh-CN" altLang="en-US" dirty="0"/>
              <a:t>化疗联合选择性放化疗，后序贯全肠系膜切除术</a:t>
            </a:r>
            <a:r>
              <a:rPr lang="en-US" altLang="zh-CN" dirty="0"/>
              <a:t>(TME)</a:t>
            </a:r>
            <a:r>
              <a:rPr lang="zh-CN" altLang="en-US" dirty="0"/>
              <a:t>治疗局部晚期直肠癌</a:t>
            </a:r>
            <a:r>
              <a:rPr lang="en-US" altLang="zh-CN" dirty="0"/>
              <a:t>(LARC) </a:t>
            </a:r>
            <a:r>
              <a:rPr lang="zh-CN" altLang="en-US" dirty="0"/>
              <a:t>的一项随机</a:t>
            </a:r>
            <a:r>
              <a:rPr lang="en-US" altLang="zh-CN" dirty="0"/>
              <a:t>III</a:t>
            </a:r>
            <a:r>
              <a:rPr lang="zh-CN" altLang="en-US" dirty="0"/>
              <a:t>期试验</a:t>
            </a:r>
          </a:p>
        </p:txBody>
      </p:sp>
      <p:sp>
        <p:nvSpPr>
          <p:cNvPr id="3" name="文本占位符 2">
            <a:extLst>
              <a:ext uri="{FF2B5EF4-FFF2-40B4-BE49-F238E27FC236}">
                <a16:creationId xmlns:a16="http://schemas.microsoft.com/office/drawing/2014/main" id="{E985E624-1F9B-BBF9-A1A1-2ACCA2B35963}"/>
              </a:ext>
            </a:extLst>
          </p:cNvPr>
          <p:cNvSpPr>
            <a:spLocks noGrp="1"/>
          </p:cNvSpPr>
          <p:nvPr>
            <p:ph type="body" sz="quarter" idx="10"/>
          </p:nvPr>
        </p:nvSpPr>
        <p:spPr>
          <a:xfrm>
            <a:off x="838200" y="3588026"/>
            <a:ext cx="10515600" cy="709838"/>
          </a:xfrm>
        </p:spPr>
        <p:txBody>
          <a:bodyPr/>
          <a:lstStyle/>
          <a:p>
            <a:r>
              <a:rPr lang="en-US" altLang="zh-CN" sz="1600" dirty="0"/>
              <a:t>Deborah </a:t>
            </a:r>
            <a:r>
              <a:rPr lang="en-US" altLang="zh-CN" sz="1600" dirty="0" err="1"/>
              <a:t>Schrag</a:t>
            </a:r>
            <a:r>
              <a:rPr lang="en-US" altLang="zh-CN" sz="1600" dirty="0"/>
              <a:t>, Qian Shi, Martin R. Weiser, Marc J </a:t>
            </a:r>
            <a:r>
              <a:rPr lang="en-US" altLang="zh-CN" sz="1600" dirty="0" err="1"/>
              <a:t>Gollub</a:t>
            </a:r>
            <a:r>
              <a:rPr lang="en-US" altLang="zh-CN" sz="1600" dirty="0"/>
              <a:t>, Leonard B. </a:t>
            </a:r>
            <a:r>
              <a:rPr lang="en-US" altLang="zh-CN" sz="1600" dirty="0" err="1"/>
              <a:t>Saltz</a:t>
            </a:r>
            <a:r>
              <a:rPr lang="en-US" altLang="zh-CN" sz="1600" dirty="0"/>
              <a:t>, Benjamin Leon Musher, Joel Goldberg, </a:t>
            </a:r>
            <a:r>
              <a:rPr lang="en-US" altLang="zh-CN" sz="1600" dirty="0" err="1"/>
              <a:t>Tareq</a:t>
            </a:r>
            <a:r>
              <a:rPr lang="en-US" altLang="zh-CN" sz="1600" dirty="0"/>
              <a:t> Al Baghdadi, Karyn A. Goodman, Robert R. McWilliams, Jeffrey M. </a:t>
            </a:r>
            <a:r>
              <a:rPr lang="en-US" altLang="zh-CN" sz="1600" dirty="0" err="1"/>
              <a:t>Farma</a:t>
            </a:r>
            <a:r>
              <a:rPr lang="en-US" altLang="zh-CN" sz="1600" dirty="0"/>
              <a:t>, Thomas J. George, Hagen Fritz </a:t>
            </a:r>
            <a:r>
              <a:rPr lang="en-US" altLang="zh-CN" sz="1600" dirty="0" err="1"/>
              <a:t>Kennecke</a:t>
            </a:r>
            <a:r>
              <a:rPr lang="en-US" altLang="zh-CN" sz="1600" dirty="0"/>
              <a:t>, Alan P. </a:t>
            </a:r>
            <a:r>
              <a:rPr lang="en-US" altLang="zh-CN" sz="1600" dirty="0" err="1"/>
              <a:t>Venook</a:t>
            </a:r>
            <a:r>
              <a:rPr lang="en-US" altLang="zh-CN" sz="1600" dirty="0"/>
              <a:t>, Eileen Mary O'Reilly, Jeffrey A. </a:t>
            </a:r>
            <a:r>
              <a:rPr lang="en-US" altLang="zh-CN" sz="1600" dirty="0" err="1"/>
              <a:t>Meyerhardt</a:t>
            </a:r>
            <a:r>
              <a:rPr lang="en-US" altLang="zh-CN" sz="1600" dirty="0"/>
              <a:t>, </a:t>
            </a:r>
            <a:r>
              <a:rPr lang="en-US" altLang="zh-CN" sz="1600" dirty="0" err="1"/>
              <a:t>Amylou</a:t>
            </a:r>
            <a:r>
              <a:rPr lang="en-US" altLang="zh-CN" sz="1600" dirty="0"/>
              <a:t> C. Dueck, Ethan </a:t>
            </a:r>
            <a:r>
              <a:rPr lang="en-US" altLang="zh-CN" sz="1600" dirty="0" err="1"/>
              <a:t>Basch</a:t>
            </a:r>
            <a:r>
              <a:rPr lang="en-US" altLang="zh-CN" sz="1600" dirty="0"/>
              <a:t>, George J. Chang, Harvey J. </a:t>
            </a:r>
            <a:r>
              <a:rPr lang="en-US" altLang="zh-CN" sz="1600" dirty="0" err="1"/>
              <a:t>Mamon</a:t>
            </a:r>
            <a:endParaRPr lang="zh-CN" altLang="en-US" sz="1600" dirty="0"/>
          </a:p>
        </p:txBody>
      </p:sp>
      <p:sp>
        <p:nvSpPr>
          <p:cNvPr id="4" name="文本占位符 3">
            <a:extLst>
              <a:ext uri="{FF2B5EF4-FFF2-40B4-BE49-F238E27FC236}">
                <a16:creationId xmlns:a16="http://schemas.microsoft.com/office/drawing/2014/main" id="{639FC6EE-1CD6-1415-8A7A-920A66720BF6}"/>
              </a:ext>
            </a:extLst>
          </p:cNvPr>
          <p:cNvSpPr>
            <a:spLocks noGrp="1"/>
          </p:cNvSpPr>
          <p:nvPr>
            <p:ph type="body" sz="quarter" idx="11"/>
          </p:nvPr>
        </p:nvSpPr>
        <p:spPr>
          <a:xfrm>
            <a:off x="838200" y="4454525"/>
            <a:ext cx="10515600" cy="709838"/>
          </a:xfrm>
        </p:spPr>
        <p:txBody>
          <a:bodyPr/>
          <a:lstStyle/>
          <a:p>
            <a:r>
              <a:rPr lang="en-US" altLang="zh-CN" dirty="0"/>
              <a:t>Abstract LBA2-Plenary Session</a:t>
            </a:r>
            <a:endParaRPr lang="zh-CN" altLang="en-US" dirty="0"/>
          </a:p>
        </p:txBody>
      </p:sp>
    </p:spTree>
    <p:extLst>
      <p:ext uri="{BB962C8B-B14F-4D97-AF65-F5344CB8AC3E}">
        <p14:creationId xmlns:p14="http://schemas.microsoft.com/office/powerpoint/2010/main" val="211196167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en-US" altLang="zh-CN" dirty="0"/>
              <a:t>PROSPECT</a:t>
            </a:r>
            <a:r>
              <a:rPr lang="zh-CN" altLang="en-US" dirty="0"/>
              <a:t>研究总结</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en-US" altLang="zh-CN" dirty="0"/>
              <a:t>Deborah </a:t>
            </a:r>
            <a:r>
              <a:rPr lang="en-US" altLang="zh-CN" dirty="0" err="1"/>
              <a:t>Schrag</a:t>
            </a:r>
            <a:r>
              <a:rPr lang="en-US" altLang="zh-CN" dirty="0"/>
              <a:t> </a:t>
            </a:r>
            <a:r>
              <a:rPr lang="zh-CN" altLang="en-US" dirty="0"/>
              <a:t>，</a:t>
            </a:r>
            <a:r>
              <a:rPr lang="en-US" altLang="zh-CN" dirty="0"/>
              <a:t>et al. 2023 ASCO-GI abstract LBA2</a:t>
            </a:r>
            <a:endParaRPr lang="zh-CN" altLang="en-US" dirty="0"/>
          </a:p>
        </p:txBody>
      </p:sp>
      <p:sp>
        <p:nvSpPr>
          <p:cNvPr id="4" name="文本占位符 3">
            <a:extLst>
              <a:ext uri="{FF2B5EF4-FFF2-40B4-BE49-F238E27FC236}">
                <a16:creationId xmlns:a16="http://schemas.microsoft.com/office/drawing/2014/main" id="{46F2D972-3489-7B83-96F7-D0A44F9C6259}"/>
              </a:ext>
            </a:extLst>
          </p:cNvPr>
          <p:cNvSpPr>
            <a:spLocks noGrp="1"/>
          </p:cNvSpPr>
          <p:nvPr>
            <p:ph type="body" sz="quarter" idx="12"/>
          </p:nvPr>
        </p:nvSpPr>
        <p:spPr/>
        <p:txBody>
          <a:bodyPr/>
          <a:lstStyle/>
          <a:p>
            <a:pPr marL="342900" indent="-342900">
              <a:buFont typeface="Arial" panose="020B0604020202020204" pitchFamily="34" charset="0"/>
              <a:buChar char="•"/>
            </a:pPr>
            <a:r>
              <a:rPr lang="zh-CN" altLang="en-US" dirty="0">
                <a:solidFill>
                  <a:schemeClr val="tx1"/>
                </a:solidFill>
              </a:rPr>
              <a:t>大多数中危直肠癌患者无需盆腔放化疗即可接受以治愈为目的的治疗</a:t>
            </a:r>
          </a:p>
        </p:txBody>
      </p:sp>
    </p:spTree>
    <p:extLst>
      <p:ext uri="{BB962C8B-B14F-4D97-AF65-F5344CB8AC3E}">
        <p14:creationId xmlns:p14="http://schemas.microsoft.com/office/powerpoint/2010/main" val="53779522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0047BBF-5E17-889D-6C28-3CE192C4BDF5}"/>
              </a:ext>
            </a:extLst>
          </p:cNvPr>
          <p:cNvSpPr>
            <a:spLocks noGrp="1"/>
          </p:cNvSpPr>
          <p:nvPr>
            <p:ph type="body" sz="quarter" idx="10"/>
          </p:nvPr>
        </p:nvSpPr>
        <p:spPr/>
        <p:txBody>
          <a:bodyPr/>
          <a:lstStyle/>
          <a:p>
            <a:r>
              <a:rPr lang="zh-CN" altLang="en-US" dirty="0"/>
              <a:t>背景：直肠癌</a:t>
            </a:r>
            <a:endParaRPr lang="en-US" dirty="0"/>
          </a:p>
        </p:txBody>
      </p:sp>
      <p:sp>
        <p:nvSpPr>
          <p:cNvPr id="3" name="Text Placeholder 2">
            <a:extLst>
              <a:ext uri="{FF2B5EF4-FFF2-40B4-BE49-F238E27FC236}">
                <a16:creationId xmlns:a16="http://schemas.microsoft.com/office/drawing/2014/main" id="{05E88E8E-A91F-5B54-911D-45CA918B6939}"/>
              </a:ext>
            </a:extLst>
          </p:cNvPr>
          <p:cNvSpPr>
            <a:spLocks noGrp="1"/>
          </p:cNvSpPr>
          <p:nvPr>
            <p:ph type="body" sz="quarter" idx="11"/>
          </p:nvPr>
        </p:nvSpPr>
        <p:spPr/>
        <p:txBody>
          <a:bodyPr/>
          <a:lstStyle/>
          <a:p>
            <a:r>
              <a:rPr lang="en-US" altLang="zh-CN" dirty="0"/>
              <a:t>Deborah </a:t>
            </a:r>
            <a:r>
              <a:rPr lang="en-US" altLang="zh-CN" dirty="0" err="1"/>
              <a:t>Schrag</a:t>
            </a:r>
            <a:r>
              <a:rPr lang="en-US" altLang="zh-CN" dirty="0"/>
              <a:t> </a:t>
            </a:r>
            <a:r>
              <a:rPr lang="zh-CN" altLang="en-US" dirty="0"/>
              <a:t>，</a:t>
            </a:r>
            <a:r>
              <a:rPr lang="en-US" altLang="zh-CN" dirty="0"/>
              <a:t>et al. 2023 ASCO-GI abstract LBA2</a:t>
            </a:r>
            <a:endParaRPr lang="zh-CN" altLang="en-US" dirty="0"/>
          </a:p>
          <a:p>
            <a:endParaRPr lang="en-US" dirty="0"/>
          </a:p>
        </p:txBody>
      </p:sp>
      <p:sp>
        <p:nvSpPr>
          <p:cNvPr id="4" name="Text Placeholder 3">
            <a:extLst>
              <a:ext uri="{FF2B5EF4-FFF2-40B4-BE49-F238E27FC236}">
                <a16:creationId xmlns:a16="http://schemas.microsoft.com/office/drawing/2014/main" id="{7797F36D-AA41-7B19-57D2-E4572279E867}"/>
              </a:ext>
            </a:extLst>
          </p:cNvPr>
          <p:cNvSpPr>
            <a:spLocks noGrp="1"/>
          </p:cNvSpPr>
          <p:nvPr>
            <p:ph type="body" sz="quarter" idx="12"/>
          </p:nvPr>
        </p:nvSpPr>
        <p:spPr/>
        <p:txBody>
          <a:bodyPr/>
          <a:lstStyle/>
          <a:p>
            <a:pPr marL="342900" indent="-342900">
              <a:lnSpc>
                <a:spcPct val="150000"/>
              </a:lnSpc>
              <a:buFont typeface="Arial" panose="020B0604020202020204" pitchFamily="34" charset="0"/>
              <a:buChar char="•"/>
            </a:pPr>
            <a:r>
              <a:rPr lang="en-US" altLang="zh-CN" dirty="0">
                <a:solidFill>
                  <a:schemeClr val="tx1"/>
                </a:solidFill>
              </a:rPr>
              <a:t>2023</a:t>
            </a:r>
            <a:r>
              <a:rPr lang="zh-CN" altLang="en-US" dirty="0">
                <a:solidFill>
                  <a:schemeClr val="tx1"/>
                </a:solidFill>
              </a:rPr>
              <a:t>年全球将新增</a:t>
            </a:r>
            <a:r>
              <a:rPr lang="en-US" altLang="zh-CN" dirty="0">
                <a:solidFill>
                  <a:schemeClr val="tx1"/>
                </a:solidFill>
              </a:rPr>
              <a:t>80</a:t>
            </a:r>
            <a:r>
              <a:rPr lang="zh-CN" altLang="en-US" dirty="0">
                <a:solidFill>
                  <a:schemeClr val="tx1"/>
                </a:solidFill>
              </a:rPr>
              <a:t>万例直肠癌诊断；约一半为局部晚期直肠癌</a:t>
            </a:r>
            <a:r>
              <a:rPr lang="en-US" altLang="zh-CN" baseline="30000" dirty="0">
                <a:solidFill>
                  <a:schemeClr val="tx1"/>
                </a:solidFill>
              </a:rPr>
              <a:t>1</a:t>
            </a:r>
          </a:p>
          <a:p>
            <a:pPr marL="342900" indent="-342900">
              <a:lnSpc>
                <a:spcPct val="150000"/>
              </a:lnSpc>
              <a:buFont typeface="Arial" panose="020B0604020202020204" pitchFamily="34" charset="0"/>
              <a:buChar char="•"/>
            </a:pPr>
            <a:r>
              <a:rPr lang="zh-CN" altLang="en-US" dirty="0">
                <a:solidFill>
                  <a:schemeClr val="tx1"/>
                </a:solidFill>
              </a:rPr>
              <a:t>使用</a:t>
            </a:r>
            <a:r>
              <a:rPr lang="en-US" altLang="zh-CN" dirty="0">
                <a:solidFill>
                  <a:schemeClr val="tx1"/>
                </a:solidFill>
              </a:rPr>
              <a:t>5FU</a:t>
            </a:r>
            <a:r>
              <a:rPr lang="zh-CN" altLang="en-US" dirty="0">
                <a:solidFill>
                  <a:schemeClr val="tx1"/>
                </a:solidFill>
              </a:rPr>
              <a:t>或卡培他滨的盆腔放化疗可减少局部盆腔复发这种高度病态的结局</a:t>
            </a:r>
            <a:r>
              <a:rPr lang="en-US" altLang="zh-CN" baseline="30000" dirty="0">
                <a:solidFill>
                  <a:schemeClr val="tx1"/>
                </a:solidFill>
              </a:rPr>
              <a:t>2</a:t>
            </a:r>
          </a:p>
          <a:p>
            <a:pPr marL="342900" indent="-342900">
              <a:lnSpc>
                <a:spcPct val="150000"/>
              </a:lnSpc>
              <a:buFont typeface="Arial" panose="020B0604020202020204" pitchFamily="34" charset="0"/>
              <a:buChar char="•"/>
            </a:pPr>
            <a:r>
              <a:rPr lang="zh-CN" altLang="en-US" dirty="0">
                <a:solidFill>
                  <a:schemeClr val="tx1"/>
                </a:solidFill>
              </a:rPr>
              <a:t>在过去的二十年中，新辅助盆腔放化疗一直是标准的治疗方法</a:t>
            </a:r>
            <a:r>
              <a:rPr lang="en-US" altLang="zh-CN" baseline="30000" dirty="0">
                <a:solidFill>
                  <a:schemeClr val="tx1"/>
                </a:solidFill>
              </a:rPr>
              <a:t>3</a:t>
            </a:r>
            <a:endParaRPr lang="en-US" dirty="0">
              <a:solidFill>
                <a:schemeClr val="tx1"/>
              </a:solidFill>
            </a:endParaRPr>
          </a:p>
        </p:txBody>
      </p:sp>
      <p:pic>
        <p:nvPicPr>
          <p:cNvPr id="6" name="Picture 5">
            <a:extLst>
              <a:ext uri="{FF2B5EF4-FFF2-40B4-BE49-F238E27FC236}">
                <a16:creationId xmlns:a16="http://schemas.microsoft.com/office/drawing/2014/main" id="{1735FBEF-2AB7-3B54-464D-4969E11B3B52}"/>
              </a:ext>
            </a:extLst>
          </p:cNvPr>
          <p:cNvPicPr>
            <a:picLocks noChangeAspect="1"/>
          </p:cNvPicPr>
          <p:nvPr/>
        </p:nvPicPr>
        <p:blipFill>
          <a:blip r:embed="rId2"/>
          <a:stretch>
            <a:fillRect/>
          </a:stretch>
        </p:blipFill>
        <p:spPr>
          <a:xfrm>
            <a:off x="0" y="6528752"/>
            <a:ext cx="5761833" cy="329248"/>
          </a:xfrm>
          <a:prstGeom prst="rect">
            <a:avLst/>
          </a:prstGeom>
        </p:spPr>
      </p:pic>
    </p:spTree>
    <p:extLst>
      <p:ext uri="{BB962C8B-B14F-4D97-AF65-F5344CB8AC3E}">
        <p14:creationId xmlns:p14="http://schemas.microsoft.com/office/powerpoint/2010/main" val="154762913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49B1000-7D8D-02D7-22E0-A7C0985926B1}"/>
              </a:ext>
            </a:extLst>
          </p:cNvPr>
          <p:cNvSpPr>
            <a:spLocks noGrp="1"/>
          </p:cNvSpPr>
          <p:nvPr>
            <p:ph type="body" sz="quarter" idx="10"/>
          </p:nvPr>
        </p:nvSpPr>
        <p:spPr/>
        <p:txBody>
          <a:bodyPr/>
          <a:lstStyle/>
          <a:p>
            <a:r>
              <a:rPr lang="en-US" altLang="zh-CN" dirty="0"/>
              <a:t>PROSPECT</a:t>
            </a:r>
            <a:r>
              <a:rPr lang="zh-CN" altLang="en-US" dirty="0"/>
              <a:t>研究刚开始时</a:t>
            </a:r>
            <a:endParaRPr lang="en-US" altLang="zh-CN" dirty="0"/>
          </a:p>
          <a:p>
            <a:r>
              <a:rPr lang="zh-CN" altLang="en-US" dirty="0"/>
              <a:t>局部晚期直肠癌的以治愈为目的的治疗方法</a:t>
            </a:r>
            <a:r>
              <a:rPr lang="en-US" altLang="zh-CN" dirty="0"/>
              <a:t>:</a:t>
            </a:r>
            <a:endParaRPr lang="en-US" dirty="0"/>
          </a:p>
        </p:txBody>
      </p:sp>
      <p:sp>
        <p:nvSpPr>
          <p:cNvPr id="3" name="Text Placeholder 2">
            <a:extLst>
              <a:ext uri="{FF2B5EF4-FFF2-40B4-BE49-F238E27FC236}">
                <a16:creationId xmlns:a16="http://schemas.microsoft.com/office/drawing/2014/main" id="{9B4B917C-9750-2B27-8B31-2D8EE946BD21}"/>
              </a:ext>
            </a:extLst>
          </p:cNvPr>
          <p:cNvSpPr>
            <a:spLocks noGrp="1"/>
          </p:cNvSpPr>
          <p:nvPr>
            <p:ph type="body" sz="quarter" idx="11"/>
          </p:nvPr>
        </p:nvSpPr>
        <p:spPr/>
        <p:txBody>
          <a:bodyPr/>
          <a:lstStyle/>
          <a:p>
            <a:r>
              <a:rPr lang="en-US" altLang="zh-CN" dirty="0"/>
              <a:t>Deborah </a:t>
            </a:r>
            <a:r>
              <a:rPr lang="en-US" altLang="zh-CN" dirty="0" err="1"/>
              <a:t>Schrag</a:t>
            </a:r>
            <a:r>
              <a:rPr lang="en-US" altLang="zh-CN" dirty="0"/>
              <a:t> </a:t>
            </a:r>
            <a:r>
              <a:rPr lang="zh-CN" altLang="en-US" dirty="0"/>
              <a:t>，</a:t>
            </a:r>
            <a:r>
              <a:rPr lang="en-US" altLang="zh-CN" dirty="0"/>
              <a:t>et al. 2023 ASCO-GI abstract LBA2</a:t>
            </a:r>
            <a:endParaRPr lang="zh-CN" altLang="en-US" dirty="0"/>
          </a:p>
          <a:p>
            <a:endParaRPr lang="en-US" dirty="0"/>
          </a:p>
        </p:txBody>
      </p:sp>
      <p:sp>
        <p:nvSpPr>
          <p:cNvPr id="4" name="Rectangle 3">
            <a:extLst>
              <a:ext uri="{FF2B5EF4-FFF2-40B4-BE49-F238E27FC236}">
                <a16:creationId xmlns:a16="http://schemas.microsoft.com/office/drawing/2014/main" id="{C9E07AE4-B8FA-CA71-CB03-BA5D6B5337F5}"/>
              </a:ext>
            </a:extLst>
          </p:cNvPr>
          <p:cNvSpPr/>
          <p:nvPr/>
        </p:nvSpPr>
        <p:spPr>
          <a:xfrm>
            <a:off x="1212455" y="2239178"/>
            <a:ext cx="2007464" cy="2379644"/>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solidFill>
                <a:effectLst/>
                <a:uLnTx/>
                <a:uFillTx/>
                <a:latin typeface="Arial"/>
                <a:ea typeface="微软雅黑"/>
                <a:cs typeface="+mn-cs"/>
              </a:rPr>
              <a:t>盆腔放化疗</a:t>
            </a:r>
            <a:endParaRPr kumimoji="0" lang="en-US" altLang="zh-CN" sz="2400" b="0" i="0" u="none" strike="noStrike" kern="1200" cap="none" spc="0" normalizeH="0" baseline="0" noProof="0" dirty="0">
              <a:ln>
                <a:noFill/>
              </a:ln>
              <a:solidFill>
                <a:prstClr val="white"/>
              </a:solidFill>
              <a:effectLst/>
              <a:uLnTx/>
              <a:uFillTx/>
              <a:latin typeface="Arial"/>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zh-CN" sz="2400" b="0" i="0" u="none" strike="noStrike" kern="1200" cap="none" spc="0" normalizeH="0" baseline="0" noProof="0" dirty="0">
              <a:ln>
                <a:noFill/>
              </a:ln>
              <a:solidFill>
                <a:prstClr val="white"/>
              </a:solidFill>
              <a:effectLst/>
              <a:uLnTx/>
              <a:uFillTx/>
              <a:latin typeface="Arial"/>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5040 </a:t>
            </a:r>
            <a:r>
              <a:rPr kumimoji="0" lang="en-US" altLang="zh-CN" sz="1800" b="0" i="0" u="none" strike="noStrike" kern="1200" cap="none" spc="0" normalizeH="0" baseline="0" noProof="0" dirty="0" err="1">
                <a:ln>
                  <a:noFill/>
                </a:ln>
                <a:solidFill>
                  <a:prstClr val="white"/>
                </a:solidFill>
                <a:effectLst/>
                <a:uLnTx/>
                <a:uFillTx/>
                <a:latin typeface="Arial"/>
                <a:ea typeface="微软雅黑"/>
                <a:cs typeface="+mn-cs"/>
              </a:rPr>
              <a:t>cgy</a:t>
            </a: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 </a:t>
            </a: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联合</a:t>
            </a: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5FU</a:t>
            </a: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或卡培他滨</a:t>
            </a:r>
            <a:endParaRPr kumimoji="0" lang="en-US" sz="18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5" name="Rectangle 4">
            <a:extLst>
              <a:ext uri="{FF2B5EF4-FFF2-40B4-BE49-F238E27FC236}">
                <a16:creationId xmlns:a16="http://schemas.microsoft.com/office/drawing/2014/main" id="{B036B3AC-70C3-EFBD-D239-F6C6E1448D5E}"/>
              </a:ext>
            </a:extLst>
          </p:cNvPr>
          <p:cNvSpPr/>
          <p:nvPr/>
        </p:nvSpPr>
        <p:spPr>
          <a:xfrm>
            <a:off x="4416527" y="2239178"/>
            <a:ext cx="2007464" cy="2379644"/>
          </a:xfrm>
          <a:prstGeom prst="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solidFill>
                <a:effectLst/>
                <a:uLnTx/>
                <a:uFillTx/>
                <a:latin typeface="Arial"/>
                <a:ea typeface="微软雅黑"/>
                <a:cs typeface="+mn-cs"/>
              </a:rPr>
              <a:t>手术</a:t>
            </a:r>
            <a:endParaRPr kumimoji="0" lang="en-US" altLang="zh-CN" sz="2400" b="0" i="0" u="none" strike="noStrike" kern="1200" cap="none" spc="0" normalizeH="0" baseline="0" noProof="0" dirty="0">
              <a:ln>
                <a:noFill/>
              </a:ln>
              <a:solidFill>
                <a:prstClr val="white"/>
              </a:solidFill>
              <a:effectLst/>
              <a:uLnTx/>
              <a:uFillTx/>
              <a:latin typeface="Arial"/>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zh-CN" sz="1800" b="0" i="0" u="none" strike="noStrike" kern="1200" cap="none" spc="0" normalizeH="0" baseline="0" noProof="0" dirty="0">
              <a:ln>
                <a:noFill/>
              </a:ln>
              <a:solidFill>
                <a:prstClr val="white"/>
              </a:solidFill>
              <a:effectLst/>
              <a:uLnTx/>
              <a:uFillTx/>
              <a:latin typeface="Arial"/>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全肠系膜切除术</a:t>
            </a: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(TME)</a:t>
            </a:r>
            <a:endParaRPr kumimoji="0" lang="en-US" sz="18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7" name="Rectangle 6">
            <a:extLst>
              <a:ext uri="{FF2B5EF4-FFF2-40B4-BE49-F238E27FC236}">
                <a16:creationId xmlns:a16="http://schemas.microsoft.com/office/drawing/2014/main" id="{94FF984F-763B-46E6-05B6-8B21742FCF32}"/>
              </a:ext>
            </a:extLst>
          </p:cNvPr>
          <p:cNvSpPr/>
          <p:nvPr/>
        </p:nvSpPr>
        <p:spPr>
          <a:xfrm>
            <a:off x="7619532" y="2239178"/>
            <a:ext cx="2007464" cy="2379644"/>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solidFill>
                <a:effectLst/>
                <a:uLnTx/>
                <a:uFillTx/>
                <a:latin typeface="Arial"/>
                <a:ea typeface="微软雅黑"/>
                <a:cs typeface="+mn-cs"/>
              </a:rPr>
              <a:t>辅助化疗</a:t>
            </a:r>
            <a:endParaRPr kumimoji="0" lang="en-US" altLang="zh-CN" sz="2400" b="0" i="0" u="none" strike="noStrike" kern="1200" cap="none" spc="0" normalizeH="0" baseline="0" noProof="0" dirty="0">
              <a:ln>
                <a:noFill/>
              </a:ln>
              <a:solidFill>
                <a:prstClr val="white"/>
              </a:solidFill>
              <a:effectLst/>
              <a:uLnTx/>
              <a:uFillTx/>
              <a:latin typeface="Arial"/>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zh-CN" sz="2400" b="0" i="0" u="none" strike="noStrike" kern="1200" cap="none" spc="0" normalizeH="0" baseline="0" noProof="0" dirty="0">
              <a:ln>
                <a:noFill/>
              </a:ln>
              <a:solidFill>
                <a:prstClr val="white"/>
              </a:solidFill>
              <a:effectLst/>
              <a:uLnTx/>
              <a:uFillTx/>
              <a:latin typeface="Arial"/>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(CAPOX </a:t>
            </a: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或 </a:t>
            </a: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FOLFOX)</a:t>
            </a:r>
            <a:endParaRPr kumimoji="0" lang="en-US" sz="1800" b="0" i="0" u="none" strike="noStrike" kern="1200" cap="none" spc="0" normalizeH="0" baseline="0" noProof="0" dirty="0">
              <a:ln>
                <a:noFill/>
              </a:ln>
              <a:solidFill>
                <a:prstClr val="white"/>
              </a:solidFill>
              <a:effectLst/>
              <a:uLnTx/>
              <a:uFillTx/>
              <a:latin typeface="Arial"/>
              <a:ea typeface="微软雅黑"/>
              <a:cs typeface="+mn-cs"/>
            </a:endParaRPr>
          </a:p>
        </p:txBody>
      </p:sp>
      <p:cxnSp>
        <p:nvCxnSpPr>
          <p:cNvPr id="10" name="Straight Arrow Connector 9">
            <a:extLst>
              <a:ext uri="{FF2B5EF4-FFF2-40B4-BE49-F238E27FC236}">
                <a16:creationId xmlns:a16="http://schemas.microsoft.com/office/drawing/2014/main" id="{03D29B84-1B00-08FB-DAAB-3F8FC8043626}"/>
              </a:ext>
            </a:extLst>
          </p:cNvPr>
          <p:cNvCxnSpPr>
            <a:stCxn id="4" idx="3"/>
            <a:endCxn id="5" idx="1"/>
          </p:cNvCxnSpPr>
          <p:nvPr/>
        </p:nvCxnSpPr>
        <p:spPr>
          <a:xfrm>
            <a:off x="3219919" y="3429000"/>
            <a:ext cx="1196608"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3" name="TextBox 12">
            <a:extLst>
              <a:ext uri="{FF2B5EF4-FFF2-40B4-BE49-F238E27FC236}">
                <a16:creationId xmlns:a16="http://schemas.microsoft.com/office/drawing/2014/main" id="{2D6B4CB6-D835-6959-4D8F-C1F0AFFF4539}"/>
              </a:ext>
            </a:extLst>
          </p:cNvPr>
          <p:cNvSpPr txBox="1"/>
          <p:nvPr/>
        </p:nvSpPr>
        <p:spPr>
          <a:xfrm>
            <a:off x="4688490" y="4718776"/>
            <a:ext cx="1463537"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ea typeface="微软雅黑"/>
                <a:cs typeface="+mn-cs"/>
              </a:rPr>
              <a:t>住院4至6天</a:t>
            </a:r>
          </a:p>
        </p:txBody>
      </p:sp>
      <p:sp>
        <p:nvSpPr>
          <p:cNvPr id="14" name="TextBox 13">
            <a:extLst>
              <a:ext uri="{FF2B5EF4-FFF2-40B4-BE49-F238E27FC236}">
                <a16:creationId xmlns:a16="http://schemas.microsoft.com/office/drawing/2014/main" id="{1F664BE3-A27E-5DB8-0564-A63A179C3B1B}"/>
              </a:ext>
            </a:extLst>
          </p:cNvPr>
          <p:cNvSpPr txBox="1"/>
          <p:nvPr/>
        </p:nvSpPr>
        <p:spPr>
          <a:xfrm>
            <a:off x="3220986" y="2957315"/>
            <a:ext cx="1463537"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恢复</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8</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周</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15" name="TextBox 14">
            <a:extLst>
              <a:ext uri="{FF2B5EF4-FFF2-40B4-BE49-F238E27FC236}">
                <a16:creationId xmlns:a16="http://schemas.microsoft.com/office/drawing/2014/main" id="{5B5F3620-3D49-5C63-49DD-54AEAA66CDC9}"/>
              </a:ext>
            </a:extLst>
          </p:cNvPr>
          <p:cNvSpPr txBox="1"/>
          <p:nvPr/>
        </p:nvSpPr>
        <p:spPr>
          <a:xfrm>
            <a:off x="6423991" y="2957315"/>
            <a:ext cx="1463537"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恢复</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6</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周</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cxnSp>
        <p:nvCxnSpPr>
          <p:cNvPr id="16" name="Straight Arrow Connector 15">
            <a:extLst>
              <a:ext uri="{FF2B5EF4-FFF2-40B4-BE49-F238E27FC236}">
                <a16:creationId xmlns:a16="http://schemas.microsoft.com/office/drawing/2014/main" id="{1F17930D-A9E7-51EB-6734-E980B8F40EFB}"/>
              </a:ext>
            </a:extLst>
          </p:cNvPr>
          <p:cNvCxnSpPr/>
          <p:nvPr/>
        </p:nvCxnSpPr>
        <p:spPr>
          <a:xfrm>
            <a:off x="6423991" y="3434828"/>
            <a:ext cx="1196608"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7" name="TextBox 16">
            <a:extLst>
              <a:ext uri="{FF2B5EF4-FFF2-40B4-BE49-F238E27FC236}">
                <a16:creationId xmlns:a16="http://schemas.microsoft.com/office/drawing/2014/main" id="{F6F71BF6-7929-50D9-7E90-CE79E4AC1157}"/>
              </a:ext>
            </a:extLst>
          </p:cNvPr>
          <p:cNvSpPr txBox="1"/>
          <p:nvPr/>
        </p:nvSpPr>
        <p:spPr>
          <a:xfrm>
            <a:off x="1506600" y="4718776"/>
            <a:ext cx="1463537"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ea typeface="微软雅黑"/>
                <a:cs typeface="+mn-cs"/>
              </a:rPr>
              <a:t>5.5</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周</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18" name="TextBox 17">
            <a:extLst>
              <a:ext uri="{FF2B5EF4-FFF2-40B4-BE49-F238E27FC236}">
                <a16:creationId xmlns:a16="http://schemas.microsoft.com/office/drawing/2014/main" id="{96BDE0A6-D1BA-F69E-F3FE-2B87AF62AF55}"/>
              </a:ext>
            </a:extLst>
          </p:cNvPr>
          <p:cNvSpPr txBox="1"/>
          <p:nvPr/>
        </p:nvSpPr>
        <p:spPr>
          <a:xfrm>
            <a:off x="8163459" y="4731244"/>
            <a:ext cx="1463537"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ea typeface="微软雅黑"/>
                <a:cs typeface="+mn-cs"/>
              </a:rPr>
              <a:t>16</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周</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spTree>
    <p:extLst>
      <p:ext uri="{BB962C8B-B14F-4D97-AF65-F5344CB8AC3E}">
        <p14:creationId xmlns:p14="http://schemas.microsoft.com/office/powerpoint/2010/main" val="169680720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8F532F1-EECD-7923-E0A1-739EF94B0CB2}"/>
              </a:ext>
            </a:extLst>
          </p:cNvPr>
          <p:cNvSpPr>
            <a:spLocks noGrp="1"/>
          </p:cNvSpPr>
          <p:nvPr>
            <p:ph type="body" sz="quarter" idx="10"/>
          </p:nvPr>
        </p:nvSpPr>
        <p:spPr/>
        <p:txBody>
          <a:bodyPr/>
          <a:lstStyle/>
          <a:p>
            <a:r>
              <a:rPr lang="en-US" altLang="zh-CN" dirty="0"/>
              <a:t>PROSPECT</a:t>
            </a:r>
            <a:r>
              <a:rPr lang="zh-CN" altLang="en-US" dirty="0"/>
              <a:t>研究动机</a:t>
            </a:r>
            <a:endParaRPr lang="en-US" dirty="0"/>
          </a:p>
        </p:txBody>
      </p:sp>
      <p:sp>
        <p:nvSpPr>
          <p:cNvPr id="3" name="Text Placeholder 2">
            <a:extLst>
              <a:ext uri="{FF2B5EF4-FFF2-40B4-BE49-F238E27FC236}">
                <a16:creationId xmlns:a16="http://schemas.microsoft.com/office/drawing/2014/main" id="{22A69D3D-441E-1D6E-60A8-A9A7D1E9AA16}"/>
              </a:ext>
            </a:extLst>
          </p:cNvPr>
          <p:cNvSpPr>
            <a:spLocks noGrp="1"/>
          </p:cNvSpPr>
          <p:nvPr>
            <p:ph type="body" sz="quarter" idx="11"/>
          </p:nvPr>
        </p:nvSpPr>
        <p:spPr/>
        <p:txBody>
          <a:bodyPr/>
          <a:lstStyle/>
          <a:p>
            <a:r>
              <a:rPr lang="en-US" altLang="zh-CN" dirty="0"/>
              <a:t>Deborah </a:t>
            </a:r>
            <a:r>
              <a:rPr lang="en-US" altLang="zh-CN" dirty="0" err="1"/>
              <a:t>Schrag</a:t>
            </a:r>
            <a:r>
              <a:rPr lang="en-US" altLang="zh-CN" dirty="0"/>
              <a:t> </a:t>
            </a:r>
            <a:r>
              <a:rPr lang="zh-CN" altLang="en-US" dirty="0"/>
              <a:t>，</a:t>
            </a:r>
            <a:r>
              <a:rPr lang="en-US" altLang="zh-CN" dirty="0"/>
              <a:t>et al. 2023 ASCO-GI abstract LBA2</a:t>
            </a:r>
            <a:endParaRPr lang="zh-CN" altLang="en-US" dirty="0"/>
          </a:p>
          <a:p>
            <a:endParaRPr lang="en-US" dirty="0"/>
          </a:p>
        </p:txBody>
      </p:sp>
      <p:sp>
        <p:nvSpPr>
          <p:cNvPr id="4" name="Text Placeholder 3">
            <a:extLst>
              <a:ext uri="{FF2B5EF4-FFF2-40B4-BE49-F238E27FC236}">
                <a16:creationId xmlns:a16="http://schemas.microsoft.com/office/drawing/2014/main" id="{A9656E58-C73C-260D-C46F-07CB989F97E9}"/>
              </a:ext>
            </a:extLst>
          </p:cNvPr>
          <p:cNvSpPr>
            <a:spLocks noGrp="1"/>
          </p:cNvSpPr>
          <p:nvPr>
            <p:ph type="body" sz="quarter" idx="12"/>
          </p:nvPr>
        </p:nvSpPr>
        <p:spPr/>
        <p:txBody>
          <a:bodyPr/>
          <a:lstStyle/>
          <a:p>
            <a:pPr marL="342900" indent="-342900">
              <a:lnSpc>
                <a:spcPct val="150000"/>
              </a:lnSpc>
              <a:buFont typeface="Arial" panose="020B0604020202020204" pitchFamily="34" charset="0"/>
              <a:buChar char="•"/>
            </a:pPr>
            <a:r>
              <a:rPr lang="zh-CN" altLang="en-US" dirty="0">
                <a:solidFill>
                  <a:schemeClr val="tx1"/>
                </a:solidFill>
              </a:rPr>
              <a:t>盆腔放化疗的长期毒性</a:t>
            </a:r>
            <a:r>
              <a:rPr lang="en-US" altLang="zh-CN" dirty="0">
                <a:solidFill>
                  <a:schemeClr val="tx1"/>
                </a:solidFill>
              </a:rPr>
              <a:t>:</a:t>
            </a:r>
          </a:p>
          <a:p>
            <a:pPr marL="1028700" lvl="1" indent="-342900">
              <a:lnSpc>
                <a:spcPct val="150000"/>
              </a:lnSpc>
              <a:buFont typeface="Courier New" panose="02070309020205020404" pitchFamily="49" charset="0"/>
              <a:buChar char="o"/>
            </a:pPr>
            <a:r>
              <a:rPr lang="zh-CN" altLang="en-US" dirty="0"/>
              <a:t>肠、膀胱和性功能受损</a:t>
            </a:r>
            <a:r>
              <a:rPr lang="en-US" altLang="zh-CN" baseline="30000" dirty="0"/>
              <a:t>1</a:t>
            </a:r>
            <a:endParaRPr lang="en-US" altLang="zh-CN" dirty="0"/>
          </a:p>
          <a:p>
            <a:pPr marL="1028700" lvl="1" indent="-342900">
              <a:lnSpc>
                <a:spcPct val="150000"/>
              </a:lnSpc>
              <a:buFont typeface="Courier New" panose="02070309020205020404" pitchFamily="49" charset="0"/>
              <a:buChar char="o"/>
            </a:pPr>
            <a:r>
              <a:rPr lang="zh-CN" altLang="en-US" dirty="0"/>
              <a:t>骨盆骨折和二次恶性肿瘤的风险增加</a:t>
            </a:r>
            <a:r>
              <a:rPr lang="en-US" altLang="zh-CN" baseline="30000" dirty="0"/>
              <a:t>2</a:t>
            </a:r>
          </a:p>
          <a:p>
            <a:pPr marL="1028700" lvl="1" indent="-342900">
              <a:lnSpc>
                <a:spcPct val="150000"/>
              </a:lnSpc>
              <a:buFont typeface="Courier New" panose="02070309020205020404" pitchFamily="49" charset="0"/>
              <a:buChar char="o"/>
            </a:pPr>
            <a:r>
              <a:rPr lang="zh-CN" altLang="en-US" dirty="0"/>
              <a:t>骨髓储备受损</a:t>
            </a:r>
            <a:r>
              <a:rPr lang="en-US" altLang="zh-CN" baseline="30000" dirty="0"/>
              <a:t>3</a:t>
            </a:r>
            <a:endParaRPr lang="en-US" altLang="zh-CN" dirty="0"/>
          </a:p>
          <a:p>
            <a:pPr marL="1028700" lvl="1" indent="-342900">
              <a:lnSpc>
                <a:spcPct val="150000"/>
              </a:lnSpc>
              <a:buFont typeface="Courier New" panose="02070309020205020404" pitchFamily="49" charset="0"/>
              <a:buChar char="o"/>
            </a:pPr>
            <a:r>
              <a:rPr lang="zh-CN" altLang="en-US" dirty="0"/>
              <a:t>不孕和过早绝经</a:t>
            </a:r>
            <a:r>
              <a:rPr lang="en-US" altLang="zh-CN" baseline="30000" dirty="0"/>
              <a:t>4</a:t>
            </a:r>
            <a:endParaRPr lang="en-US" altLang="zh-CN" dirty="0"/>
          </a:p>
          <a:p>
            <a:pPr marL="1485900" lvl="2" indent="-342900">
              <a:lnSpc>
                <a:spcPct val="150000"/>
              </a:lnSpc>
              <a:buFont typeface="Wingdings" panose="05000000000000000000" pitchFamily="2" charset="2"/>
              <a:buChar char="§"/>
            </a:pPr>
            <a:r>
              <a:rPr lang="en-US" altLang="zh-CN" sz="2000" dirty="0"/>
              <a:t>50</a:t>
            </a:r>
            <a:r>
              <a:rPr lang="zh-CN" altLang="en-US" sz="2000" dirty="0"/>
              <a:t>岁前直肠癌的诊断率增加</a:t>
            </a:r>
            <a:r>
              <a:rPr lang="en-US" altLang="zh-CN" sz="2400" baseline="30000" dirty="0"/>
              <a:t>5</a:t>
            </a:r>
            <a:endParaRPr lang="en-US" sz="2000" dirty="0"/>
          </a:p>
        </p:txBody>
      </p:sp>
      <p:pic>
        <p:nvPicPr>
          <p:cNvPr id="6" name="Picture 5">
            <a:extLst>
              <a:ext uri="{FF2B5EF4-FFF2-40B4-BE49-F238E27FC236}">
                <a16:creationId xmlns:a16="http://schemas.microsoft.com/office/drawing/2014/main" id="{3B35F8AA-1FB3-8650-2B54-FE79DEB75677}"/>
              </a:ext>
            </a:extLst>
          </p:cNvPr>
          <p:cNvPicPr>
            <a:picLocks noChangeAspect="1"/>
          </p:cNvPicPr>
          <p:nvPr/>
        </p:nvPicPr>
        <p:blipFill>
          <a:blip r:embed="rId2"/>
          <a:stretch>
            <a:fillRect/>
          </a:stretch>
        </p:blipFill>
        <p:spPr>
          <a:xfrm>
            <a:off x="87429" y="6302334"/>
            <a:ext cx="2276793" cy="295316"/>
          </a:xfrm>
          <a:prstGeom prst="rect">
            <a:avLst/>
          </a:prstGeom>
        </p:spPr>
      </p:pic>
      <p:pic>
        <p:nvPicPr>
          <p:cNvPr id="8" name="Picture 7">
            <a:extLst>
              <a:ext uri="{FF2B5EF4-FFF2-40B4-BE49-F238E27FC236}">
                <a16:creationId xmlns:a16="http://schemas.microsoft.com/office/drawing/2014/main" id="{8A717376-A4A2-CA6D-6FE5-1EBAAFFFD1D9}"/>
              </a:ext>
            </a:extLst>
          </p:cNvPr>
          <p:cNvPicPr>
            <a:picLocks noChangeAspect="1"/>
          </p:cNvPicPr>
          <p:nvPr/>
        </p:nvPicPr>
        <p:blipFill>
          <a:blip r:embed="rId3"/>
          <a:stretch>
            <a:fillRect/>
          </a:stretch>
        </p:blipFill>
        <p:spPr>
          <a:xfrm>
            <a:off x="2447925" y="6302334"/>
            <a:ext cx="2962688" cy="438211"/>
          </a:xfrm>
          <a:prstGeom prst="rect">
            <a:avLst/>
          </a:prstGeom>
        </p:spPr>
      </p:pic>
    </p:spTree>
    <p:extLst>
      <p:ext uri="{BB962C8B-B14F-4D97-AF65-F5344CB8AC3E}">
        <p14:creationId xmlns:p14="http://schemas.microsoft.com/office/powerpoint/2010/main" val="307985337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0783AB1-F8E9-077B-64DB-3BA3540DD94A}"/>
              </a:ext>
            </a:extLst>
          </p:cNvPr>
          <p:cNvSpPr>
            <a:spLocks noGrp="1"/>
          </p:cNvSpPr>
          <p:nvPr>
            <p:ph type="body" sz="quarter" idx="10"/>
          </p:nvPr>
        </p:nvSpPr>
        <p:spPr/>
        <p:txBody>
          <a:bodyPr/>
          <a:lstStyle/>
          <a:p>
            <a:r>
              <a:rPr lang="zh-CN" altLang="en-US" dirty="0"/>
              <a:t>过去二十年的进展</a:t>
            </a:r>
            <a:r>
              <a:rPr lang="en-US" altLang="zh-CN" dirty="0"/>
              <a:t>....</a:t>
            </a:r>
            <a:endParaRPr lang="en-US" dirty="0"/>
          </a:p>
        </p:txBody>
      </p:sp>
      <p:sp>
        <p:nvSpPr>
          <p:cNvPr id="3" name="Text Placeholder 2">
            <a:extLst>
              <a:ext uri="{FF2B5EF4-FFF2-40B4-BE49-F238E27FC236}">
                <a16:creationId xmlns:a16="http://schemas.microsoft.com/office/drawing/2014/main" id="{1304D986-D76C-D5BA-DD35-8E838E97029F}"/>
              </a:ext>
            </a:extLst>
          </p:cNvPr>
          <p:cNvSpPr>
            <a:spLocks noGrp="1"/>
          </p:cNvSpPr>
          <p:nvPr>
            <p:ph type="body" sz="quarter" idx="11"/>
          </p:nvPr>
        </p:nvSpPr>
        <p:spPr/>
        <p:txBody>
          <a:bodyPr/>
          <a:lstStyle/>
          <a:p>
            <a:r>
              <a:rPr lang="en-US" altLang="zh-CN" dirty="0"/>
              <a:t>Deborah </a:t>
            </a:r>
            <a:r>
              <a:rPr lang="en-US" altLang="zh-CN" dirty="0" err="1"/>
              <a:t>Schrag</a:t>
            </a:r>
            <a:r>
              <a:rPr lang="en-US" altLang="zh-CN" dirty="0"/>
              <a:t> </a:t>
            </a:r>
            <a:r>
              <a:rPr lang="zh-CN" altLang="en-US" dirty="0"/>
              <a:t>，</a:t>
            </a:r>
            <a:r>
              <a:rPr lang="en-US" altLang="zh-CN" dirty="0"/>
              <a:t>et al. 2023 ASCO-GI abstract LBA2</a:t>
            </a:r>
            <a:endParaRPr lang="zh-CN" altLang="en-US" dirty="0"/>
          </a:p>
          <a:p>
            <a:endParaRPr lang="en-US" dirty="0"/>
          </a:p>
        </p:txBody>
      </p:sp>
      <p:sp>
        <p:nvSpPr>
          <p:cNvPr id="4" name="Text Placeholder 3">
            <a:extLst>
              <a:ext uri="{FF2B5EF4-FFF2-40B4-BE49-F238E27FC236}">
                <a16:creationId xmlns:a16="http://schemas.microsoft.com/office/drawing/2014/main" id="{A76A466C-59A0-6A33-8D6B-1057111AC506}"/>
              </a:ext>
            </a:extLst>
          </p:cNvPr>
          <p:cNvSpPr>
            <a:spLocks noGrp="1"/>
          </p:cNvSpPr>
          <p:nvPr>
            <p:ph type="body" sz="quarter" idx="12"/>
          </p:nvPr>
        </p:nvSpPr>
        <p:spPr/>
        <p:txBody>
          <a:bodyPr/>
          <a:lstStyle/>
          <a:p>
            <a:pPr marL="342900" indent="-342900">
              <a:lnSpc>
                <a:spcPct val="150000"/>
              </a:lnSpc>
              <a:buFont typeface="Arial" panose="020B0604020202020204" pitchFamily="34" charset="0"/>
              <a:buChar char="•"/>
            </a:pPr>
            <a:r>
              <a:rPr lang="zh-CN" altLang="en-US" dirty="0">
                <a:solidFill>
                  <a:schemeClr val="tx1"/>
                </a:solidFill>
              </a:rPr>
              <a:t>化疗</a:t>
            </a:r>
            <a:r>
              <a:rPr lang="en-US" altLang="zh-CN" dirty="0">
                <a:solidFill>
                  <a:schemeClr val="tx1"/>
                </a:solidFill>
              </a:rPr>
              <a:t>:FOLFOX</a:t>
            </a:r>
            <a:r>
              <a:rPr lang="en-US" altLang="zh-CN" baseline="30000" dirty="0">
                <a:solidFill>
                  <a:schemeClr val="tx1"/>
                </a:solidFill>
              </a:rPr>
              <a:t>1</a:t>
            </a:r>
          </a:p>
          <a:p>
            <a:pPr marL="342900" indent="-342900">
              <a:lnSpc>
                <a:spcPct val="150000"/>
              </a:lnSpc>
              <a:buFont typeface="Arial" panose="020B0604020202020204" pitchFamily="34" charset="0"/>
              <a:buChar char="•"/>
            </a:pPr>
            <a:r>
              <a:rPr lang="zh-CN" altLang="en-US" dirty="0">
                <a:solidFill>
                  <a:schemeClr val="tx1"/>
                </a:solidFill>
              </a:rPr>
              <a:t>手术方法</a:t>
            </a:r>
            <a:r>
              <a:rPr lang="en-US" altLang="zh-CN" dirty="0">
                <a:solidFill>
                  <a:schemeClr val="tx1"/>
                </a:solidFill>
              </a:rPr>
              <a:t>:</a:t>
            </a:r>
            <a:r>
              <a:rPr lang="zh-CN" altLang="en-US" dirty="0">
                <a:solidFill>
                  <a:schemeClr val="tx1"/>
                </a:solidFill>
              </a:rPr>
              <a:t>全直肠系膜切除术</a:t>
            </a:r>
            <a:r>
              <a:rPr lang="en-US" altLang="zh-CN" baseline="30000" dirty="0">
                <a:solidFill>
                  <a:schemeClr val="tx1"/>
                </a:solidFill>
              </a:rPr>
              <a:t>2</a:t>
            </a:r>
            <a:endParaRPr lang="en-US" altLang="zh-CN" dirty="0">
              <a:solidFill>
                <a:schemeClr val="tx1"/>
              </a:solidFill>
            </a:endParaRPr>
          </a:p>
          <a:p>
            <a:pPr marL="342900" indent="-342900">
              <a:lnSpc>
                <a:spcPct val="150000"/>
              </a:lnSpc>
              <a:buFont typeface="Arial" panose="020B0604020202020204" pitchFamily="34" charset="0"/>
              <a:buChar char="•"/>
            </a:pPr>
            <a:r>
              <a:rPr lang="zh-CN" altLang="en-US" dirty="0">
                <a:solidFill>
                  <a:schemeClr val="tx1"/>
                </a:solidFill>
              </a:rPr>
              <a:t>筛查</a:t>
            </a:r>
            <a:r>
              <a:rPr lang="en-US" altLang="zh-CN" dirty="0">
                <a:solidFill>
                  <a:schemeClr val="tx1"/>
                </a:solidFill>
              </a:rPr>
              <a:t>:T4</a:t>
            </a:r>
            <a:r>
              <a:rPr lang="zh-CN" altLang="en-US" dirty="0">
                <a:solidFill>
                  <a:schemeClr val="tx1"/>
                </a:solidFill>
              </a:rPr>
              <a:t>和</a:t>
            </a:r>
            <a:r>
              <a:rPr lang="en-US" altLang="zh-CN" dirty="0">
                <a:solidFill>
                  <a:schemeClr val="tx1"/>
                </a:solidFill>
              </a:rPr>
              <a:t>/</a:t>
            </a:r>
            <a:r>
              <a:rPr lang="zh-CN" altLang="en-US" dirty="0">
                <a:solidFill>
                  <a:schemeClr val="tx1"/>
                </a:solidFill>
              </a:rPr>
              <a:t>或有症状的肿瘤减少</a:t>
            </a:r>
            <a:r>
              <a:rPr lang="en-US" altLang="zh-CN" baseline="30000" dirty="0">
                <a:solidFill>
                  <a:schemeClr val="tx1"/>
                </a:solidFill>
              </a:rPr>
              <a:t>3</a:t>
            </a:r>
            <a:endParaRPr lang="en-US" altLang="zh-CN" dirty="0">
              <a:solidFill>
                <a:schemeClr val="tx1"/>
              </a:solidFill>
            </a:endParaRPr>
          </a:p>
          <a:p>
            <a:pPr marL="342900" indent="-342900">
              <a:lnSpc>
                <a:spcPct val="150000"/>
              </a:lnSpc>
              <a:buFont typeface="Arial" panose="020B0604020202020204" pitchFamily="34" charset="0"/>
              <a:buChar char="•"/>
            </a:pPr>
            <a:r>
              <a:rPr lang="zh-CN" altLang="en-US" dirty="0">
                <a:solidFill>
                  <a:schemeClr val="tx1"/>
                </a:solidFill>
              </a:rPr>
              <a:t>影像学</a:t>
            </a:r>
            <a:r>
              <a:rPr lang="en-US" altLang="zh-CN" dirty="0">
                <a:solidFill>
                  <a:schemeClr val="tx1"/>
                </a:solidFill>
              </a:rPr>
              <a:t>:</a:t>
            </a:r>
            <a:r>
              <a:rPr lang="zh-CN" altLang="en-US" dirty="0">
                <a:solidFill>
                  <a:schemeClr val="tx1"/>
                </a:solidFill>
              </a:rPr>
              <a:t>盆腔</a:t>
            </a:r>
            <a:r>
              <a:rPr lang="en-US" altLang="zh-CN" dirty="0">
                <a:solidFill>
                  <a:schemeClr val="tx1"/>
                </a:solidFill>
              </a:rPr>
              <a:t> MRI</a:t>
            </a:r>
            <a:r>
              <a:rPr lang="en-US" altLang="zh-CN" baseline="30000" dirty="0">
                <a:solidFill>
                  <a:schemeClr val="tx1"/>
                </a:solidFill>
              </a:rPr>
              <a:t>4</a:t>
            </a:r>
          </a:p>
          <a:p>
            <a:pPr marL="342900" indent="-342900">
              <a:buFont typeface="Arial" panose="020B0604020202020204" pitchFamily="34" charset="0"/>
              <a:buChar char="•"/>
            </a:pPr>
            <a:endParaRPr lang="en-US" dirty="0"/>
          </a:p>
        </p:txBody>
      </p:sp>
      <p:pic>
        <p:nvPicPr>
          <p:cNvPr id="6" name="Picture 5">
            <a:extLst>
              <a:ext uri="{FF2B5EF4-FFF2-40B4-BE49-F238E27FC236}">
                <a16:creationId xmlns:a16="http://schemas.microsoft.com/office/drawing/2014/main" id="{C39B5326-CFE3-8841-D731-233256A32BAC}"/>
              </a:ext>
            </a:extLst>
          </p:cNvPr>
          <p:cNvPicPr>
            <a:picLocks noChangeAspect="1"/>
          </p:cNvPicPr>
          <p:nvPr/>
        </p:nvPicPr>
        <p:blipFill>
          <a:blip r:embed="rId2"/>
          <a:stretch>
            <a:fillRect/>
          </a:stretch>
        </p:blipFill>
        <p:spPr>
          <a:xfrm>
            <a:off x="0" y="6533279"/>
            <a:ext cx="5239481" cy="304843"/>
          </a:xfrm>
          <a:prstGeom prst="rect">
            <a:avLst/>
          </a:prstGeom>
        </p:spPr>
      </p:pic>
    </p:spTree>
    <p:extLst>
      <p:ext uri="{BB962C8B-B14F-4D97-AF65-F5344CB8AC3E}">
        <p14:creationId xmlns:p14="http://schemas.microsoft.com/office/powerpoint/2010/main" val="86402977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44599CA-8613-F846-581C-DD584DE8ECEE}"/>
              </a:ext>
            </a:extLst>
          </p:cNvPr>
          <p:cNvSpPr>
            <a:spLocks noGrp="1"/>
          </p:cNvSpPr>
          <p:nvPr>
            <p:ph type="body" sz="quarter" idx="10"/>
          </p:nvPr>
        </p:nvSpPr>
        <p:spPr/>
        <p:txBody>
          <a:bodyPr/>
          <a:lstStyle/>
          <a:p>
            <a:r>
              <a:rPr lang="en-US" altLang="zh-CN" dirty="0"/>
              <a:t>PROSPECT</a:t>
            </a:r>
            <a:r>
              <a:rPr lang="zh-CN" altLang="en-US" dirty="0"/>
              <a:t>试验假设</a:t>
            </a:r>
            <a:r>
              <a:rPr lang="en-US" altLang="zh-CN" dirty="0"/>
              <a:t>(2011</a:t>
            </a:r>
            <a:r>
              <a:rPr lang="zh-CN" altLang="en-US" dirty="0"/>
              <a:t>年前后</a:t>
            </a:r>
            <a:r>
              <a:rPr lang="en-US" altLang="zh-CN" dirty="0"/>
              <a:t>)</a:t>
            </a:r>
            <a:endParaRPr lang="en-US" dirty="0"/>
          </a:p>
        </p:txBody>
      </p:sp>
      <p:sp>
        <p:nvSpPr>
          <p:cNvPr id="3" name="Text Placeholder 2">
            <a:extLst>
              <a:ext uri="{FF2B5EF4-FFF2-40B4-BE49-F238E27FC236}">
                <a16:creationId xmlns:a16="http://schemas.microsoft.com/office/drawing/2014/main" id="{91888184-2BB4-4DB1-FB77-6CD8DA476F2C}"/>
              </a:ext>
            </a:extLst>
          </p:cNvPr>
          <p:cNvSpPr>
            <a:spLocks noGrp="1"/>
          </p:cNvSpPr>
          <p:nvPr>
            <p:ph type="body" sz="quarter" idx="11"/>
          </p:nvPr>
        </p:nvSpPr>
        <p:spPr/>
        <p:txBody>
          <a:bodyPr/>
          <a:lstStyle/>
          <a:p>
            <a:r>
              <a:rPr lang="en-US" altLang="zh-CN" dirty="0"/>
              <a:t>Deborah </a:t>
            </a:r>
            <a:r>
              <a:rPr lang="en-US" altLang="zh-CN" dirty="0" err="1"/>
              <a:t>Schrag</a:t>
            </a:r>
            <a:r>
              <a:rPr lang="en-US" altLang="zh-CN" dirty="0"/>
              <a:t> </a:t>
            </a:r>
            <a:r>
              <a:rPr lang="zh-CN" altLang="en-US" dirty="0"/>
              <a:t>，</a:t>
            </a:r>
            <a:r>
              <a:rPr lang="en-US" altLang="zh-CN" dirty="0"/>
              <a:t>et al. 2023 ASCO-GI abstract LBA2</a:t>
            </a:r>
            <a:endParaRPr lang="zh-CN" altLang="en-US" dirty="0"/>
          </a:p>
          <a:p>
            <a:endParaRPr lang="en-US" dirty="0"/>
          </a:p>
        </p:txBody>
      </p:sp>
      <p:sp>
        <p:nvSpPr>
          <p:cNvPr id="4" name="Text Placeholder 3">
            <a:extLst>
              <a:ext uri="{FF2B5EF4-FFF2-40B4-BE49-F238E27FC236}">
                <a16:creationId xmlns:a16="http://schemas.microsoft.com/office/drawing/2014/main" id="{54F72DE3-C666-ADA8-AC8D-9F100BAE87F2}"/>
              </a:ext>
            </a:extLst>
          </p:cNvPr>
          <p:cNvSpPr>
            <a:spLocks noGrp="1"/>
          </p:cNvSpPr>
          <p:nvPr>
            <p:ph type="body" sz="quarter" idx="12"/>
          </p:nvPr>
        </p:nvSpPr>
        <p:spPr/>
        <p:txBody>
          <a:bodyPr/>
          <a:lstStyle/>
          <a:p>
            <a:pPr marL="342900" indent="-342900">
              <a:buFont typeface="Arial" panose="020B0604020202020204" pitchFamily="34" charset="0"/>
              <a:buChar char="•"/>
            </a:pPr>
            <a:r>
              <a:rPr lang="zh-CN" altLang="en-US" dirty="0">
                <a:solidFill>
                  <a:schemeClr val="tx1"/>
                </a:solidFill>
              </a:rPr>
              <a:t>对于局部晚期直肠癌，</a:t>
            </a:r>
            <a:r>
              <a:rPr lang="en-US" altLang="zh-CN" dirty="0">
                <a:solidFill>
                  <a:schemeClr val="tx1"/>
                </a:solidFill>
              </a:rPr>
              <a:t>FOLFOX</a:t>
            </a:r>
            <a:r>
              <a:rPr lang="zh-CN" altLang="en-US" dirty="0">
                <a:solidFill>
                  <a:schemeClr val="tx1"/>
                </a:solidFill>
              </a:rPr>
              <a:t>新辅助化疗和选择性盆腔放化疗的效果不亚于常规盆腔放化疗</a:t>
            </a:r>
            <a:endParaRPr lang="en-US" dirty="0">
              <a:solidFill>
                <a:schemeClr val="tx1"/>
              </a:solidFill>
            </a:endParaRPr>
          </a:p>
        </p:txBody>
      </p:sp>
    </p:spTree>
    <p:extLst>
      <p:ext uri="{BB962C8B-B14F-4D97-AF65-F5344CB8AC3E}">
        <p14:creationId xmlns:p14="http://schemas.microsoft.com/office/powerpoint/2010/main" val="365902844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A00D6493-AE0F-D3DD-0223-DBBB9B5B754C}"/>
              </a:ext>
            </a:extLst>
          </p:cNvPr>
          <p:cNvSpPr>
            <a:spLocks noGrp="1"/>
          </p:cNvSpPr>
          <p:nvPr>
            <p:ph type="body" sz="quarter" idx="10"/>
          </p:nvPr>
        </p:nvSpPr>
        <p:spPr/>
        <p:txBody>
          <a:bodyPr/>
          <a:lstStyle/>
          <a:p>
            <a:r>
              <a:rPr lang="en-US" altLang="zh-CN" dirty="0"/>
              <a:t>PROSPECT</a:t>
            </a:r>
            <a:r>
              <a:rPr lang="zh-CN" altLang="en-US" dirty="0"/>
              <a:t>试验概览</a:t>
            </a:r>
            <a:endParaRPr lang="zh-CN" altLang="en-US" b="0" dirty="0"/>
          </a:p>
        </p:txBody>
      </p:sp>
      <p:sp>
        <p:nvSpPr>
          <p:cNvPr id="4" name="矩形 3">
            <a:extLst>
              <a:ext uri="{FF2B5EF4-FFF2-40B4-BE49-F238E27FC236}">
                <a16:creationId xmlns:a16="http://schemas.microsoft.com/office/drawing/2014/main" id="{C34B65DC-AB19-B3C9-8E9B-3B5BFBB9AA07}"/>
              </a:ext>
            </a:extLst>
          </p:cNvPr>
          <p:cNvSpPr/>
          <p:nvPr/>
        </p:nvSpPr>
        <p:spPr>
          <a:xfrm>
            <a:off x="129351" y="2381124"/>
            <a:ext cx="1819576" cy="127292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入组标准：</a:t>
            </a:r>
            <a:endParaRPr kumimoji="0" lang="en-US" altLang="zh-CN" sz="1400" b="0" i="0" u="none" strike="noStrike" kern="1200" cap="none" spc="0" normalizeH="0" baseline="0" noProof="0" dirty="0">
              <a:ln>
                <a:noFill/>
              </a:ln>
              <a:solidFill>
                <a:prstClr val="white"/>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临床分期</a:t>
            </a:r>
            <a:r>
              <a:rPr kumimoji="0" lang="en-US" sz="1400" b="0" i="0" u="none" strike="noStrike" kern="1200" cap="none" spc="0" normalizeH="0" baseline="0" noProof="0" dirty="0">
                <a:ln>
                  <a:noFill/>
                </a:ln>
                <a:solidFill>
                  <a:prstClr val="white"/>
                </a:solidFill>
                <a:effectLst/>
                <a:uLnTx/>
                <a:uFillTx/>
                <a:latin typeface="Arial"/>
                <a:ea typeface="微软雅黑"/>
                <a:cs typeface="+mn-cs"/>
              </a:rPr>
              <a:t>T2N+ T3N- T3N+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有</a:t>
            </a:r>
            <a:r>
              <a:rPr kumimoji="0" lang="en-US" sz="1400" b="0" i="0" u="none" strike="noStrike" kern="1200" cap="none" spc="0" normalizeH="0" baseline="0" noProof="0" dirty="0" err="1">
                <a:ln>
                  <a:noFill/>
                </a:ln>
                <a:solidFill>
                  <a:prstClr val="white"/>
                </a:solidFill>
                <a:effectLst/>
                <a:uLnTx/>
                <a:uFillTx/>
                <a:latin typeface="Arial"/>
                <a:ea typeface="微软雅黑"/>
                <a:cs typeface="+mn-cs"/>
              </a:rPr>
              <a:t>放化疗</a:t>
            </a: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的指征</a:t>
            </a:r>
            <a:endParaRPr kumimoji="0" lang="en-US" altLang="zh-CN" sz="1400" b="0" i="0" u="none" strike="noStrike" kern="1200" cap="none" spc="0" normalizeH="0" baseline="0" noProof="0" dirty="0">
              <a:ln>
                <a:noFill/>
              </a:ln>
              <a:solidFill>
                <a:prstClr val="white"/>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允许进行</a:t>
            </a:r>
            <a:r>
              <a:rPr kumimoji="0" lang="en-US" sz="1400" b="0" i="0" u="none" strike="noStrike" kern="1200" cap="none" spc="0" normalizeH="0" baseline="0" noProof="0" dirty="0" err="1">
                <a:ln>
                  <a:noFill/>
                </a:ln>
                <a:solidFill>
                  <a:prstClr val="white"/>
                </a:solidFill>
                <a:effectLst/>
                <a:uLnTx/>
                <a:uFillTx/>
                <a:latin typeface="Arial"/>
                <a:ea typeface="微软雅黑"/>
                <a:cs typeface="+mn-cs"/>
              </a:rPr>
              <a:t>保留括约肌手术</a:t>
            </a:r>
            <a:endParaRPr kumimoji="0" lang="en-US" sz="14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5" name="椭圆 4">
            <a:extLst>
              <a:ext uri="{FF2B5EF4-FFF2-40B4-BE49-F238E27FC236}">
                <a16:creationId xmlns:a16="http://schemas.microsoft.com/office/drawing/2014/main" id="{11386BE8-E2EC-AC75-8F4D-307C9BC1AF7E}"/>
              </a:ext>
            </a:extLst>
          </p:cNvPr>
          <p:cNvSpPr/>
          <p:nvPr/>
        </p:nvSpPr>
        <p:spPr>
          <a:xfrm>
            <a:off x="2313170" y="2646345"/>
            <a:ext cx="850231" cy="705853"/>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1;1</a:t>
            </a:r>
            <a:endParaRPr kumimoji="0" lang="zh-CN" altLang="en-US"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endParaRPr>
          </a:p>
        </p:txBody>
      </p:sp>
      <p:sp>
        <p:nvSpPr>
          <p:cNvPr id="6" name="矩形 5">
            <a:extLst>
              <a:ext uri="{FF2B5EF4-FFF2-40B4-BE49-F238E27FC236}">
                <a16:creationId xmlns:a16="http://schemas.microsoft.com/office/drawing/2014/main" id="{EEB73DC6-F849-7593-E7EE-E6C62D78B5EA}"/>
              </a:ext>
            </a:extLst>
          </p:cNvPr>
          <p:cNvSpPr/>
          <p:nvPr/>
        </p:nvSpPr>
        <p:spPr>
          <a:xfrm>
            <a:off x="3532701" y="1348846"/>
            <a:ext cx="1541675" cy="629041"/>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盆腔放化疗</a:t>
            </a:r>
            <a:endParaRPr kumimoji="0" lang="en-US" altLang="zh-CN"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5040cGy, 5.5</a:t>
            </a:r>
            <a:r>
              <a:rPr kumimoji="0" lang="zh-CN" altLang="en-US"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周</a:t>
            </a:r>
          </a:p>
        </p:txBody>
      </p:sp>
      <p:sp>
        <p:nvSpPr>
          <p:cNvPr id="9" name="矩形 8">
            <a:extLst>
              <a:ext uri="{FF2B5EF4-FFF2-40B4-BE49-F238E27FC236}">
                <a16:creationId xmlns:a16="http://schemas.microsoft.com/office/drawing/2014/main" id="{ED9A330C-6A5E-D983-1D3A-CB40B6A6D331}"/>
              </a:ext>
            </a:extLst>
          </p:cNvPr>
          <p:cNvSpPr/>
          <p:nvPr/>
        </p:nvSpPr>
        <p:spPr>
          <a:xfrm>
            <a:off x="8477726" y="1355909"/>
            <a:ext cx="2972152" cy="62197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辅助化疗：</a:t>
            </a:r>
            <a:endParaRPr kumimoji="0" lang="en-US" altLang="zh-CN"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FOLFOX</a:t>
            </a:r>
            <a:r>
              <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或</a:t>
            </a:r>
            <a:r>
              <a:rPr kumimoji="0" lang="en-US" altLang="zh-CN"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CAPOX </a:t>
            </a:r>
            <a:r>
              <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，由医生决定</a:t>
            </a:r>
            <a:endParaRPr kumimoji="0" lang="en-US" altLang="zh-CN"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endParaRPr>
          </a:p>
        </p:txBody>
      </p:sp>
      <p:cxnSp>
        <p:nvCxnSpPr>
          <p:cNvPr id="12" name="直接箭头连接符 11">
            <a:extLst>
              <a:ext uri="{FF2B5EF4-FFF2-40B4-BE49-F238E27FC236}">
                <a16:creationId xmlns:a16="http://schemas.microsoft.com/office/drawing/2014/main" id="{2BF8B1EE-7D54-B0A9-2A4E-6B0FCDAA0950}"/>
              </a:ext>
            </a:extLst>
          </p:cNvPr>
          <p:cNvCxnSpPr>
            <a:cxnSpLocks/>
          </p:cNvCxnSpPr>
          <p:nvPr/>
        </p:nvCxnSpPr>
        <p:spPr>
          <a:xfrm>
            <a:off x="1958010" y="2992448"/>
            <a:ext cx="369300" cy="682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3" name="直接箭头连接符 12">
            <a:extLst>
              <a:ext uri="{FF2B5EF4-FFF2-40B4-BE49-F238E27FC236}">
                <a16:creationId xmlns:a16="http://schemas.microsoft.com/office/drawing/2014/main" id="{274177AC-103C-DFD6-435F-87F2D091A14E}"/>
              </a:ext>
            </a:extLst>
          </p:cNvPr>
          <p:cNvCxnSpPr>
            <a:cxnSpLocks/>
            <a:stCxn id="5" idx="6"/>
            <a:endCxn id="6" idx="1"/>
          </p:cNvCxnSpPr>
          <p:nvPr/>
        </p:nvCxnSpPr>
        <p:spPr>
          <a:xfrm flipV="1">
            <a:off x="3163401" y="1663367"/>
            <a:ext cx="369300" cy="1335905"/>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4" name="直接箭头连接符 13">
            <a:extLst>
              <a:ext uri="{FF2B5EF4-FFF2-40B4-BE49-F238E27FC236}">
                <a16:creationId xmlns:a16="http://schemas.microsoft.com/office/drawing/2014/main" id="{B1B298B4-4735-9C18-CA01-036FCAF6A784}"/>
              </a:ext>
            </a:extLst>
          </p:cNvPr>
          <p:cNvCxnSpPr>
            <a:cxnSpLocks/>
            <a:stCxn id="5" idx="6"/>
          </p:cNvCxnSpPr>
          <p:nvPr/>
        </p:nvCxnSpPr>
        <p:spPr>
          <a:xfrm>
            <a:off x="3163401" y="2999272"/>
            <a:ext cx="369300" cy="150754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2" name="矩形 5">
            <a:extLst>
              <a:ext uri="{FF2B5EF4-FFF2-40B4-BE49-F238E27FC236}">
                <a16:creationId xmlns:a16="http://schemas.microsoft.com/office/drawing/2014/main" id="{9B35E417-3A6B-13FB-38E8-44FCE9B7D45C}"/>
              </a:ext>
            </a:extLst>
          </p:cNvPr>
          <p:cNvSpPr/>
          <p:nvPr/>
        </p:nvSpPr>
        <p:spPr>
          <a:xfrm>
            <a:off x="3532701" y="4226127"/>
            <a:ext cx="1541675" cy="561385"/>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FOLFOX 6</a:t>
            </a:r>
            <a:r>
              <a:rPr kumimoji="0" lang="zh-CN" altLang="en-US"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周期</a:t>
            </a:r>
            <a:endParaRPr kumimoji="0" lang="en-US" altLang="zh-CN"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endParaRPr>
          </a:p>
        </p:txBody>
      </p:sp>
      <p:sp>
        <p:nvSpPr>
          <p:cNvPr id="24" name="Text Placeholder 23">
            <a:extLst>
              <a:ext uri="{FF2B5EF4-FFF2-40B4-BE49-F238E27FC236}">
                <a16:creationId xmlns:a16="http://schemas.microsoft.com/office/drawing/2014/main" id="{7E8B8EDF-FC62-715F-513F-6D25BB7BABAB}"/>
              </a:ext>
            </a:extLst>
          </p:cNvPr>
          <p:cNvSpPr>
            <a:spLocks noGrp="1"/>
          </p:cNvSpPr>
          <p:nvPr>
            <p:ph type="body" sz="quarter" idx="11"/>
          </p:nvPr>
        </p:nvSpPr>
        <p:spPr/>
        <p:txBody>
          <a:bodyPr/>
          <a:lstStyle/>
          <a:p>
            <a:r>
              <a:rPr lang="en-US" altLang="zh-CN" dirty="0"/>
              <a:t> Deborah </a:t>
            </a:r>
            <a:r>
              <a:rPr lang="en-US" altLang="zh-CN" dirty="0" err="1"/>
              <a:t>Schrag</a:t>
            </a:r>
            <a:r>
              <a:rPr lang="en-US" altLang="zh-CN" dirty="0"/>
              <a:t> </a:t>
            </a:r>
            <a:r>
              <a:rPr lang="zh-CN" altLang="en-US" dirty="0"/>
              <a:t>，</a:t>
            </a:r>
            <a:r>
              <a:rPr lang="en-US" altLang="zh-CN" dirty="0"/>
              <a:t>et al. 2023 ASCO-GI abstract LBA2</a:t>
            </a:r>
            <a:endParaRPr lang="zh-CN" altLang="en-US" dirty="0"/>
          </a:p>
          <a:p>
            <a:endParaRPr lang="en-US" dirty="0"/>
          </a:p>
        </p:txBody>
      </p:sp>
      <p:sp>
        <p:nvSpPr>
          <p:cNvPr id="7" name="TextBox 6">
            <a:extLst>
              <a:ext uri="{FF2B5EF4-FFF2-40B4-BE49-F238E27FC236}">
                <a16:creationId xmlns:a16="http://schemas.microsoft.com/office/drawing/2014/main" id="{DAB61089-4073-C058-8D0C-F610A833474B}"/>
              </a:ext>
            </a:extLst>
          </p:cNvPr>
          <p:cNvSpPr txBox="1"/>
          <p:nvPr/>
        </p:nvSpPr>
        <p:spPr>
          <a:xfrm rot="10800000" flipV="1">
            <a:off x="334963" y="1355909"/>
            <a:ext cx="2065128" cy="73866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a:ea typeface="微软雅黑"/>
                <a:cs typeface="+mn-cs"/>
              </a:rPr>
              <a:t>2012-2018年</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期间，于</a:t>
            </a:r>
            <a:r>
              <a:rPr kumimoji="0" lang="en-US" sz="1400" b="0" i="0" u="none" strike="noStrike" kern="1200" cap="none" spc="0" normalizeH="0" baseline="0" noProof="0" dirty="0">
                <a:ln>
                  <a:noFill/>
                </a:ln>
                <a:solidFill>
                  <a:prstClr val="black"/>
                </a:solidFill>
                <a:effectLst/>
                <a:uLnTx/>
                <a:uFillTx/>
                <a:latin typeface="Arial"/>
                <a:ea typeface="微软雅黑"/>
                <a:cs typeface="+mn-cs"/>
              </a:rPr>
              <a:t>美国、加拿大和瑞士的264个</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研究</a:t>
            </a:r>
            <a:r>
              <a:rPr kumimoji="0" lang="en-US" sz="1400" b="0" i="0" u="none" strike="noStrike" kern="1200" cap="none" spc="0" normalizeH="0" baseline="0" noProof="0" dirty="0">
                <a:ln>
                  <a:noFill/>
                </a:ln>
                <a:solidFill>
                  <a:prstClr val="black"/>
                </a:solidFill>
                <a:effectLst/>
                <a:uLnTx/>
                <a:uFillTx/>
                <a:latin typeface="Arial"/>
                <a:ea typeface="微软雅黑"/>
                <a:cs typeface="+mn-cs"/>
              </a:rPr>
              <a:t>点</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招募</a:t>
            </a:r>
            <a:endParaRPr kumimoji="0" lang="en-US" sz="14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11" name="矩形 5">
            <a:extLst>
              <a:ext uri="{FF2B5EF4-FFF2-40B4-BE49-F238E27FC236}">
                <a16:creationId xmlns:a16="http://schemas.microsoft.com/office/drawing/2014/main" id="{2D11FB26-288C-75C4-A8C3-128A1CF90DD9}"/>
              </a:ext>
            </a:extLst>
          </p:cNvPr>
          <p:cNvSpPr/>
          <p:nvPr/>
        </p:nvSpPr>
        <p:spPr>
          <a:xfrm>
            <a:off x="6380426" y="1348845"/>
            <a:ext cx="1541675" cy="629041"/>
          </a:xfrm>
          <a:prstGeom prst="rect">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手术</a:t>
            </a:r>
          </a:p>
        </p:txBody>
      </p:sp>
      <p:sp>
        <p:nvSpPr>
          <p:cNvPr id="15" name="矩形 5">
            <a:extLst>
              <a:ext uri="{FF2B5EF4-FFF2-40B4-BE49-F238E27FC236}">
                <a16:creationId xmlns:a16="http://schemas.microsoft.com/office/drawing/2014/main" id="{73AF99BC-3FD8-92F9-6A85-D6CFBBE5E830}"/>
              </a:ext>
            </a:extLst>
          </p:cNvPr>
          <p:cNvSpPr/>
          <p:nvPr/>
        </p:nvSpPr>
        <p:spPr>
          <a:xfrm>
            <a:off x="6380427" y="4241932"/>
            <a:ext cx="1541675" cy="545580"/>
          </a:xfrm>
          <a:prstGeom prst="rect">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手术</a:t>
            </a:r>
          </a:p>
        </p:txBody>
      </p:sp>
      <p:sp>
        <p:nvSpPr>
          <p:cNvPr id="16" name="矩形 5">
            <a:extLst>
              <a:ext uri="{FF2B5EF4-FFF2-40B4-BE49-F238E27FC236}">
                <a16:creationId xmlns:a16="http://schemas.microsoft.com/office/drawing/2014/main" id="{D6339DCA-7028-A439-F7A6-E408D948D874}"/>
              </a:ext>
            </a:extLst>
          </p:cNvPr>
          <p:cNvSpPr/>
          <p:nvPr/>
        </p:nvSpPr>
        <p:spPr>
          <a:xfrm>
            <a:off x="6380426" y="5277894"/>
            <a:ext cx="1541675" cy="675178"/>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盆腔放化疗</a:t>
            </a:r>
            <a:endParaRPr kumimoji="0" lang="en-US" altLang="zh-CN"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endParaRPr>
          </a:p>
        </p:txBody>
      </p:sp>
      <p:cxnSp>
        <p:nvCxnSpPr>
          <p:cNvPr id="19" name="Straight Arrow Connector 18">
            <a:extLst>
              <a:ext uri="{FF2B5EF4-FFF2-40B4-BE49-F238E27FC236}">
                <a16:creationId xmlns:a16="http://schemas.microsoft.com/office/drawing/2014/main" id="{DEDAA348-AAEC-7C41-28C9-9C13B31D6984}"/>
              </a:ext>
            </a:extLst>
          </p:cNvPr>
          <p:cNvCxnSpPr>
            <a:cxnSpLocks/>
            <a:stCxn id="22" idx="3"/>
            <a:endCxn id="15" idx="1"/>
          </p:cNvCxnSpPr>
          <p:nvPr/>
        </p:nvCxnSpPr>
        <p:spPr>
          <a:xfrm>
            <a:off x="5074376" y="4506820"/>
            <a:ext cx="1306051" cy="790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1" name="Straight Arrow Connector 20">
            <a:extLst>
              <a:ext uri="{FF2B5EF4-FFF2-40B4-BE49-F238E27FC236}">
                <a16:creationId xmlns:a16="http://schemas.microsoft.com/office/drawing/2014/main" id="{6551EB16-CE78-6E45-061C-8C56EEEAD6A1}"/>
              </a:ext>
            </a:extLst>
          </p:cNvPr>
          <p:cNvCxnSpPr>
            <a:stCxn id="22" idx="3"/>
            <a:endCxn id="16" idx="1"/>
          </p:cNvCxnSpPr>
          <p:nvPr/>
        </p:nvCxnSpPr>
        <p:spPr>
          <a:xfrm>
            <a:off x="5074376" y="4506820"/>
            <a:ext cx="1306050" cy="11086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C97E701A-163D-DF0B-6518-5120CB19F957}"/>
              </a:ext>
            </a:extLst>
          </p:cNvPr>
          <p:cNvCxnSpPr>
            <a:stCxn id="16" idx="0"/>
            <a:endCxn id="15" idx="2"/>
          </p:cNvCxnSpPr>
          <p:nvPr/>
        </p:nvCxnSpPr>
        <p:spPr>
          <a:xfrm flipV="1">
            <a:off x="7151264" y="4787512"/>
            <a:ext cx="1" cy="4903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88E404AE-AEBB-3FE8-F389-8ADE0A5103AF}"/>
              </a:ext>
            </a:extLst>
          </p:cNvPr>
          <p:cNvSpPr txBox="1"/>
          <p:nvPr/>
        </p:nvSpPr>
        <p:spPr>
          <a:xfrm>
            <a:off x="4482232" y="5073654"/>
            <a:ext cx="135607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20%</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缓解或无法耐受</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32" name="TextBox 31">
            <a:extLst>
              <a:ext uri="{FF2B5EF4-FFF2-40B4-BE49-F238E27FC236}">
                <a16:creationId xmlns:a16="http://schemas.microsoft.com/office/drawing/2014/main" id="{28D5A8CB-BA77-0367-0170-44794339C1A9}"/>
              </a:ext>
            </a:extLst>
          </p:cNvPr>
          <p:cNvSpPr txBox="1"/>
          <p:nvPr/>
        </p:nvSpPr>
        <p:spPr>
          <a:xfrm>
            <a:off x="5133535" y="4110170"/>
            <a:ext cx="135607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20%</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缓解</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34" name="TextBox 33">
            <a:extLst>
              <a:ext uri="{FF2B5EF4-FFF2-40B4-BE49-F238E27FC236}">
                <a16:creationId xmlns:a16="http://schemas.microsoft.com/office/drawing/2014/main" id="{221620F2-2D26-B57E-EDFC-1F7FFDB78484}"/>
              </a:ext>
            </a:extLst>
          </p:cNvPr>
          <p:cNvSpPr txBox="1"/>
          <p:nvPr/>
        </p:nvSpPr>
        <p:spPr>
          <a:xfrm>
            <a:off x="8345793" y="2282933"/>
            <a:ext cx="2902108" cy="175432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医生自主决定</a:t>
            </a:r>
            <a:endParaRPr kumimoji="0" lang="en-US" altLang="zh-CN" sz="18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err="1">
                <a:ln>
                  <a:noFill/>
                </a:ln>
                <a:solidFill>
                  <a:prstClr val="black"/>
                </a:solidFill>
                <a:effectLst/>
                <a:uLnTx/>
                <a:uFillTx/>
                <a:latin typeface="Arial"/>
                <a:ea typeface="微软雅黑"/>
                <a:cs typeface="+mn-cs"/>
              </a:rPr>
              <a:t>分期:盆腔MRI或ERUS</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err="1">
                <a:ln>
                  <a:noFill/>
                </a:ln>
                <a:solidFill>
                  <a:prstClr val="black"/>
                </a:solidFill>
                <a:effectLst/>
                <a:uLnTx/>
                <a:uFillTx/>
                <a:latin typeface="Arial"/>
                <a:ea typeface="微软雅黑"/>
                <a:cs typeface="+mn-cs"/>
              </a:rPr>
              <a:t>IMRT或EBRT</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a:ea typeface="微软雅黑"/>
                <a:cs typeface="+mn-cs"/>
              </a:rPr>
              <a:t>卡培他滨或5FU</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 </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IV</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err="1">
                <a:ln>
                  <a:noFill/>
                </a:ln>
                <a:solidFill>
                  <a:prstClr val="black"/>
                </a:solidFill>
                <a:effectLst/>
                <a:uLnTx/>
                <a:uFillTx/>
                <a:latin typeface="Arial"/>
                <a:ea typeface="微软雅黑"/>
                <a:cs typeface="+mn-cs"/>
              </a:rPr>
              <a:t>开放式或腹腔镜TME</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err="1">
                <a:ln>
                  <a:noFill/>
                </a:ln>
                <a:solidFill>
                  <a:prstClr val="black"/>
                </a:solidFill>
                <a:effectLst/>
                <a:uLnTx/>
                <a:uFillTx/>
                <a:latin typeface="Arial"/>
                <a:ea typeface="微软雅黑"/>
                <a:cs typeface="+mn-cs"/>
              </a:rPr>
              <a:t>辅助疗法</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35" name="矩形 8">
            <a:extLst>
              <a:ext uri="{FF2B5EF4-FFF2-40B4-BE49-F238E27FC236}">
                <a16:creationId xmlns:a16="http://schemas.microsoft.com/office/drawing/2014/main" id="{E4FBDEE9-1702-13F9-C918-73D3053262D4}"/>
              </a:ext>
            </a:extLst>
          </p:cNvPr>
          <p:cNvSpPr/>
          <p:nvPr/>
        </p:nvSpPr>
        <p:spPr>
          <a:xfrm>
            <a:off x="8437942" y="4209676"/>
            <a:ext cx="2902101" cy="62197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辅助化疗：</a:t>
            </a:r>
            <a:endParaRPr kumimoji="0" lang="en-US" altLang="zh-CN"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FOLFOX</a:t>
            </a:r>
            <a:r>
              <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或</a:t>
            </a:r>
            <a:r>
              <a:rPr kumimoji="0" lang="en-US" altLang="zh-CN"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CAPOX </a:t>
            </a:r>
            <a:r>
              <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，由医生决定</a:t>
            </a:r>
            <a:endParaRPr kumimoji="0" lang="en-US" altLang="zh-CN"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endParaRPr>
          </a:p>
        </p:txBody>
      </p:sp>
      <p:cxnSp>
        <p:nvCxnSpPr>
          <p:cNvPr id="37" name="Straight Arrow Connector 36">
            <a:extLst>
              <a:ext uri="{FF2B5EF4-FFF2-40B4-BE49-F238E27FC236}">
                <a16:creationId xmlns:a16="http://schemas.microsoft.com/office/drawing/2014/main" id="{11BF8DA6-5C5C-7A43-5464-606ABD1444BC}"/>
              </a:ext>
            </a:extLst>
          </p:cNvPr>
          <p:cNvCxnSpPr>
            <a:cxnSpLocks/>
            <a:stCxn id="11" idx="3"/>
            <a:endCxn id="9" idx="1"/>
          </p:cNvCxnSpPr>
          <p:nvPr/>
        </p:nvCxnSpPr>
        <p:spPr>
          <a:xfrm>
            <a:off x="7922101" y="1663366"/>
            <a:ext cx="555625" cy="35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900AC255-4DC8-AB17-14E2-BBC01733289E}"/>
              </a:ext>
            </a:extLst>
          </p:cNvPr>
          <p:cNvCxnSpPr>
            <a:cxnSpLocks/>
            <a:stCxn id="15" idx="3"/>
            <a:endCxn id="35" idx="1"/>
          </p:cNvCxnSpPr>
          <p:nvPr/>
        </p:nvCxnSpPr>
        <p:spPr>
          <a:xfrm>
            <a:off x="7922102" y="4514722"/>
            <a:ext cx="515840" cy="59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AE44EE47-4616-E5A6-2ABE-973E80938761}"/>
              </a:ext>
            </a:extLst>
          </p:cNvPr>
          <p:cNvSpPr txBox="1"/>
          <p:nvPr/>
        </p:nvSpPr>
        <p:spPr>
          <a:xfrm>
            <a:off x="88176" y="3769189"/>
            <a:ext cx="3097029" cy="95410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排除标准：</a:t>
            </a:r>
            <a:endParaRPr kumimoji="0" lang="en-US" altLang="zh-CN" sz="14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需要进行</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APR</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的肿瘤</a:t>
            </a:r>
            <a:endParaRPr kumimoji="0" lang="en-US" altLang="zh-CN" sz="14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cT4</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分期</a:t>
            </a:r>
            <a:endParaRPr kumimoji="0" lang="en-US" altLang="zh-CN" sz="14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4</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个盆腔淋巴结，最小直径≥</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1cm</a:t>
            </a:r>
            <a:endParaRPr kumimoji="0" lang="en-US" sz="1400" b="0" i="0" u="none" strike="noStrike" kern="1200" cap="none" spc="0" normalizeH="0" baseline="0" noProof="0" dirty="0">
              <a:ln>
                <a:noFill/>
              </a:ln>
              <a:solidFill>
                <a:prstClr val="black"/>
              </a:solidFill>
              <a:effectLst/>
              <a:uLnTx/>
              <a:uFillTx/>
              <a:latin typeface="Arial"/>
              <a:ea typeface="微软雅黑"/>
              <a:cs typeface="+mn-cs"/>
            </a:endParaRPr>
          </a:p>
        </p:txBody>
      </p:sp>
      <p:cxnSp>
        <p:nvCxnSpPr>
          <p:cNvPr id="46" name="Straight Arrow Connector 45">
            <a:extLst>
              <a:ext uri="{FF2B5EF4-FFF2-40B4-BE49-F238E27FC236}">
                <a16:creationId xmlns:a16="http://schemas.microsoft.com/office/drawing/2014/main" id="{2F36A1FA-A895-AE86-0B90-BA14641D25B3}"/>
              </a:ext>
            </a:extLst>
          </p:cNvPr>
          <p:cNvCxnSpPr>
            <a:stCxn id="6" idx="3"/>
            <a:endCxn id="11" idx="1"/>
          </p:cNvCxnSpPr>
          <p:nvPr/>
        </p:nvCxnSpPr>
        <p:spPr>
          <a:xfrm flipV="1">
            <a:off x="5074376" y="1663366"/>
            <a:ext cx="1306050"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9" name="矩形 8">
            <a:extLst>
              <a:ext uri="{FF2B5EF4-FFF2-40B4-BE49-F238E27FC236}">
                <a16:creationId xmlns:a16="http://schemas.microsoft.com/office/drawing/2014/main" id="{2B858AC6-F175-7483-7010-832F3643F521}"/>
              </a:ext>
            </a:extLst>
          </p:cNvPr>
          <p:cNvSpPr/>
          <p:nvPr/>
        </p:nvSpPr>
        <p:spPr>
          <a:xfrm>
            <a:off x="8417278" y="4928522"/>
            <a:ext cx="3475910" cy="1371600"/>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首要研究终点：</a:t>
            </a:r>
            <a:r>
              <a:rPr kumimoji="0" lang="en-US" altLang="zh-CN"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DFS</a:t>
            </a:r>
            <a:endParaRPr kumimoji="0" lang="en-US" altLang="zh-CN"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次要研究终点：局部复发、</a:t>
            </a:r>
            <a:r>
              <a:rPr kumimoji="0" lang="en-US" altLang="zh-CN"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OS</a:t>
            </a:r>
            <a:r>
              <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、完全手术切除（</a:t>
            </a:r>
            <a:r>
              <a:rPr kumimoji="0" lang="en-US" altLang="zh-CN"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R0</a:t>
            </a:r>
            <a:r>
              <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）率、病理完全缓解、</a:t>
            </a:r>
            <a:r>
              <a:rPr kumimoji="0" lang="en-US" altLang="zh-CN"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CTCAE</a:t>
            </a:r>
            <a:r>
              <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毒性及</a:t>
            </a:r>
            <a:r>
              <a:rPr kumimoji="0" lang="en-US" altLang="zh-CN"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CTCAE</a:t>
            </a:r>
            <a:r>
              <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患者报告结局、生活质量</a:t>
            </a:r>
            <a:endParaRPr kumimoji="0" lang="en-US" altLang="zh-CN"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endParaRPr>
          </a:p>
        </p:txBody>
      </p:sp>
    </p:spTree>
    <p:extLst>
      <p:ext uri="{BB962C8B-B14F-4D97-AF65-F5344CB8AC3E}">
        <p14:creationId xmlns:p14="http://schemas.microsoft.com/office/powerpoint/2010/main" val="121063676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E0B0E51-A319-1F4A-5585-64851DC11AF0}"/>
              </a:ext>
            </a:extLst>
          </p:cNvPr>
          <p:cNvSpPr>
            <a:spLocks noGrp="1"/>
          </p:cNvSpPr>
          <p:nvPr>
            <p:ph type="body" sz="quarter" idx="10"/>
          </p:nvPr>
        </p:nvSpPr>
        <p:spPr/>
        <p:txBody>
          <a:bodyPr/>
          <a:lstStyle/>
          <a:p>
            <a:r>
              <a:rPr lang="en-US" altLang="zh-CN" dirty="0"/>
              <a:t>DFS</a:t>
            </a:r>
            <a:r>
              <a:rPr lang="zh-CN" altLang="en-US" dirty="0"/>
              <a:t>的非劣效性假说</a:t>
            </a:r>
            <a:endParaRPr lang="en-US" dirty="0"/>
          </a:p>
        </p:txBody>
      </p:sp>
      <p:sp>
        <p:nvSpPr>
          <p:cNvPr id="3" name="Text Placeholder 2">
            <a:extLst>
              <a:ext uri="{FF2B5EF4-FFF2-40B4-BE49-F238E27FC236}">
                <a16:creationId xmlns:a16="http://schemas.microsoft.com/office/drawing/2014/main" id="{9AE3033B-8118-BB7C-D82A-FF494D243C51}"/>
              </a:ext>
            </a:extLst>
          </p:cNvPr>
          <p:cNvSpPr>
            <a:spLocks noGrp="1"/>
          </p:cNvSpPr>
          <p:nvPr>
            <p:ph type="body" sz="quarter" idx="11"/>
          </p:nvPr>
        </p:nvSpPr>
        <p:spPr/>
        <p:txBody>
          <a:bodyPr/>
          <a:lstStyle/>
          <a:p>
            <a:r>
              <a:rPr lang="en-US" altLang="zh-CN" dirty="0"/>
              <a:t>Deborah </a:t>
            </a:r>
            <a:r>
              <a:rPr lang="en-US" altLang="zh-CN" dirty="0" err="1"/>
              <a:t>Schrag</a:t>
            </a:r>
            <a:r>
              <a:rPr lang="en-US" altLang="zh-CN" dirty="0"/>
              <a:t> </a:t>
            </a:r>
            <a:r>
              <a:rPr lang="zh-CN" altLang="en-US" dirty="0"/>
              <a:t>，</a:t>
            </a:r>
            <a:r>
              <a:rPr lang="en-US" altLang="zh-CN" dirty="0"/>
              <a:t>et al. 2023 ASCO-GI abstract LBA2</a:t>
            </a:r>
            <a:endParaRPr lang="zh-CN" altLang="en-US" dirty="0"/>
          </a:p>
          <a:p>
            <a:endParaRPr lang="en-US" dirty="0"/>
          </a:p>
        </p:txBody>
      </p:sp>
      <p:sp>
        <p:nvSpPr>
          <p:cNvPr id="4" name="Text Placeholder 3">
            <a:extLst>
              <a:ext uri="{FF2B5EF4-FFF2-40B4-BE49-F238E27FC236}">
                <a16:creationId xmlns:a16="http://schemas.microsoft.com/office/drawing/2014/main" id="{F0F423DC-9E9A-4BF7-CD1B-220510FF232C}"/>
              </a:ext>
            </a:extLst>
          </p:cNvPr>
          <p:cNvSpPr>
            <a:spLocks noGrp="1"/>
          </p:cNvSpPr>
          <p:nvPr>
            <p:ph type="body" sz="quarter" idx="12"/>
          </p:nvPr>
        </p:nvSpPr>
        <p:spPr/>
        <p:txBody>
          <a:bodyPr/>
          <a:lstStyle/>
          <a:p>
            <a:pPr marL="342900" indent="-342900">
              <a:buFont typeface="Arial" panose="020B0604020202020204" pitchFamily="34" charset="0"/>
              <a:buChar char="•"/>
            </a:pPr>
            <a:r>
              <a:rPr lang="zh-CN" altLang="en-US" dirty="0"/>
              <a:t>如果风险比</a:t>
            </a:r>
            <a:r>
              <a:rPr lang="en-US" altLang="zh-CN" dirty="0"/>
              <a:t>(HR)</a:t>
            </a:r>
            <a:r>
              <a:rPr lang="zh-CN" altLang="en-US" dirty="0"/>
              <a:t>的双侧</a:t>
            </a:r>
            <a:r>
              <a:rPr lang="en-US" altLang="zh-CN" dirty="0"/>
              <a:t>90.2%</a:t>
            </a:r>
            <a:r>
              <a:rPr lang="zh-CN" altLang="en-US" dirty="0"/>
              <a:t>置信区间上限不超过</a:t>
            </a:r>
            <a:r>
              <a:rPr lang="en-US" altLang="zh-CN" dirty="0"/>
              <a:t>1.29</a:t>
            </a:r>
            <a:r>
              <a:rPr lang="zh-CN" altLang="en-US" dirty="0"/>
              <a:t>，则可以认定为非劣效性。</a:t>
            </a:r>
            <a:endParaRPr lang="en-US" altLang="zh-CN" dirty="0"/>
          </a:p>
          <a:p>
            <a:pPr marL="342900" indent="-342900">
              <a:buFont typeface="Arial" panose="020B0604020202020204" pitchFamily="34" charset="0"/>
              <a:buChar char="•"/>
            </a:pPr>
            <a:r>
              <a:rPr lang="zh-CN" altLang="en-US" dirty="0"/>
              <a:t>相当于</a:t>
            </a:r>
            <a:r>
              <a:rPr lang="en-US" altLang="zh-CN" dirty="0"/>
              <a:t>5</a:t>
            </a:r>
            <a:r>
              <a:rPr lang="zh-CN" altLang="en-US" dirty="0"/>
              <a:t>年</a:t>
            </a:r>
            <a:r>
              <a:rPr lang="en-US" altLang="zh-CN" dirty="0"/>
              <a:t>DFS</a:t>
            </a:r>
            <a:r>
              <a:rPr lang="zh-CN" altLang="en-US" dirty="0"/>
              <a:t>的绝对差异</a:t>
            </a:r>
            <a:r>
              <a:rPr lang="en-US" altLang="zh-CN" dirty="0"/>
              <a:t>&lt;5%</a:t>
            </a:r>
            <a:endParaRPr lang="en-US" dirty="0"/>
          </a:p>
        </p:txBody>
      </p:sp>
      <p:pic>
        <p:nvPicPr>
          <p:cNvPr id="6" name="Picture 5">
            <a:extLst>
              <a:ext uri="{FF2B5EF4-FFF2-40B4-BE49-F238E27FC236}">
                <a16:creationId xmlns:a16="http://schemas.microsoft.com/office/drawing/2014/main" id="{69DBD0BE-7197-34E3-0583-CBD60F7A89BA}"/>
              </a:ext>
            </a:extLst>
          </p:cNvPr>
          <p:cNvPicPr>
            <a:picLocks noChangeAspect="1"/>
          </p:cNvPicPr>
          <p:nvPr/>
        </p:nvPicPr>
        <p:blipFill>
          <a:blip r:embed="rId2"/>
          <a:stretch>
            <a:fillRect/>
          </a:stretch>
        </p:blipFill>
        <p:spPr>
          <a:xfrm>
            <a:off x="801688" y="1895261"/>
            <a:ext cx="10078857" cy="3067478"/>
          </a:xfrm>
          <a:prstGeom prst="rect">
            <a:avLst/>
          </a:prstGeom>
        </p:spPr>
      </p:pic>
    </p:spTree>
    <p:extLst>
      <p:ext uri="{BB962C8B-B14F-4D97-AF65-F5344CB8AC3E}">
        <p14:creationId xmlns:p14="http://schemas.microsoft.com/office/powerpoint/2010/main" val="19604843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630BD3D-7F24-3586-2DA5-75F123B88096}"/>
              </a:ext>
            </a:extLst>
          </p:cNvPr>
          <p:cNvSpPr>
            <a:spLocks noGrp="1"/>
          </p:cNvSpPr>
          <p:nvPr>
            <p:ph type="body" sz="quarter" idx="10"/>
          </p:nvPr>
        </p:nvSpPr>
        <p:spPr/>
        <p:txBody>
          <a:bodyPr/>
          <a:lstStyle/>
          <a:p>
            <a:r>
              <a:rPr lang="zh-CN" altLang="en-US" dirty="0"/>
              <a:t>基线特征</a:t>
            </a:r>
            <a:endParaRPr lang="en-US" dirty="0"/>
          </a:p>
        </p:txBody>
      </p:sp>
      <p:sp>
        <p:nvSpPr>
          <p:cNvPr id="3" name="Text Placeholder 2">
            <a:extLst>
              <a:ext uri="{FF2B5EF4-FFF2-40B4-BE49-F238E27FC236}">
                <a16:creationId xmlns:a16="http://schemas.microsoft.com/office/drawing/2014/main" id="{37D7E765-31B3-8FEB-5915-DF1B63B44D27}"/>
              </a:ext>
            </a:extLst>
          </p:cNvPr>
          <p:cNvSpPr>
            <a:spLocks noGrp="1"/>
          </p:cNvSpPr>
          <p:nvPr>
            <p:ph type="body" sz="quarter" idx="11"/>
          </p:nvPr>
        </p:nvSpPr>
        <p:spPr/>
        <p:txBody>
          <a:bodyPr/>
          <a:lstStyle/>
          <a:p>
            <a:r>
              <a:rPr lang="en-US" altLang="zh-CN" dirty="0"/>
              <a:t>Deborah </a:t>
            </a:r>
            <a:r>
              <a:rPr lang="en-US" altLang="zh-CN" dirty="0" err="1"/>
              <a:t>Schrag</a:t>
            </a:r>
            <a:r>
              <a:rPr lang="en-US" altLang="zh-CN" dirty="0"/>
              <a:t> </a:t>
            </a:r>
            <a:r>
              <a:rPr lang="zh-CN" altLang="en-US" dirty="0"/>
              <a:t>，</a:t>
            </a:r>
            <a:r>
              <a:rPr lang="en-US" altLang="zh-CN" dirty="0"/>
              <a:t>et al. 2023 ASCO-GI abstract LBA2</a:t>
            </a:r>
            <a:endParaRPr lang="zh-CN" altLang="en-US" dirty="0"/>
          </a:p>
          <a:p>
            <a:endParaRPr lang="en-US" dirty="0"/>
          </a:p>
        </p:txBody>
      </p:sp>
      <p:pic>
        <p:nvPicPr>
          <p:cNvPr id="6" name="Picture 5">
            <a:extLst>
              <a:ext uri="{FF2B5EF4-FFF2-40B4-BE49-F238E27FC236}">
                <a16:creationId xmlns:a16="http://schemas.microsoft.com/office/drawing/2014/main" id="{88CAB738-0785-D344-77CF-AA9A9B5C6425}"/>
              </a:ext>
            </a:extLst>
          </p:cNvPr>
          <p:cNvPicPr>
            <a:picLocks noChangeAspect="1"/>
          </p:cNvPicPr>
          <p:nvPr/>
        </p:nvPicPr>
        <p:blipFill>
          <a:blip r:embed="rId2"/>
          <a:stretch>
            <a:fillRect/>
          </a:stretch>
        </p:blipFill>
        <p:spPr>
          <a:xfrm>
            <a:off x="1243382" y="1371313"/>
            <a:ext cx="9526329" cy="4115374"/>
          </a:xfrm>
          <a:prstGeom prst="rect">
            <a:avLst/>
          </a:prstGeom>
        </p:spPr>
      </p:pic>
    </p:spTree>
    <p:extLst>
      <p:ext uri="{BB962C8B-B14F-4D97-AF65-F5344CB8AC3E}">
        <p14:creationId xmlns:p14="http://schemas.microsoft.com/office/powerpoint/2010/main" val="31022668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74DF8D-313C-7B9B-37B3-98763727F177}"/>
              </a:ext>
            </a:extLst>
          </p:cNvPr>
          <p:cNvSpPr>
            <a:spLocks noGrp="1"/>
          </p:cNvSpPr>
          <p:nvPr>
            <p:ph type="body" sz="quarter" idx="10"/>
          </p:nvPr>
        </p:nvSpPr>
        <p:spPr/>
        <p:txBody>
          <a:bodyPr/>
          <a:lstStyle/>
          <a:p>
            <a:r>
              <a:rPr lang="en-US" altLang="zh-CN" dirty="0"/>
              <a:t>PROSPECT </a:t>
            </a:r>
            <a:r>
              <a:rPr lang="zh-CN" altLang="en-US" dirty="0"/>
              <a:t>：</a:t>
            </a:r>
            <a:r>
              <a:rPr lang="en-US" dirty="0"/>
              <a:t>DFS</a:t>
            </a:r>
          </a:p>
        </p:txBody>
      </p:sp>
      <p:sp>
        <p:nvSpPr>
          <p:cNvPr id="3" name="Text Placeholder 2">
            <a:extLst>
              <a:ext uri="{FF2B5EF4-FFF2-40B4-BE49-F238E27FC236}">
                <a16:creationId xmlns:a16="http://schemas.microsoft.com/office/drawing/2014/main" id="{F609583B-B316-2614-A0F2-3E92AA8317C9}"/>
              </a:ext>
            </a:extLst>
          </p:cNvPr>
          <p:cNvSpPr>
            <a:spLocks noGrp="1"/>
          </p:cNvSpPr>
          <p:nvPr>
            <p:ph type="body" sz="quarter" idx="11"/>
          </p:nvPr>
        </p:nvSpPr>
        <p:spPr/>
        <p:txBody>
          <a:bodyPr/>
          <a:lstStyle/>
          <a:p>
            <a:r>
              <a:rPr lang="en-US" altLang="zh-CN" dirty="0"/>
              <a:t>Deborah </a:t>
            </a:r>
            <a:r>
              <a:rPr lang="en-US" altLang="zh-CN" dirty="0" err="1"/>
              <a:t>Schrag</a:t>
            </a:r>
            <a:r>
              <a:rPr lang="en-US" altLang="zh-CN" dirty="0"/>
              <a:t> </a:t>
            </a:r>
            <a:r>
              <a:rPr lang="zh-CN" altLang="en-US" dirty="0"/>
              <a:t>，</a:t>
            </a:r>
            <a:r>
              <a:rPr lang="en-US" altLang="zh-CN" dirty="0"/>
              <a:t>et al. 2023 ASCO-GI abstract LBA2</a:t>
            </a:r>
            <a:endParaRPr lang="zh-CN" altLang="en-US" dirty="0"/>
          </a:p>
          <a:p>
            <a:endParaRPr lang="en-US" dirty="0"/>
          </a:p>
        </p:txBody>
      </p:sp>
      <p:pic>
        <p:nvPicPr>
          <p:cNvPr id="6" name="Picture 5">
            <a:extLst>
              <a:ext uri="{FF2B5EF4-FFF2-40B4-BE49-F238E27FC236}">
                <a16:creationId xmlns:a16="http://schemas.microsoft.com/office/drawing/2014/main" id="{CFC497CA-7684-BCAE-0B56-E19C05C5354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66257" y="1341783"/>
            <a:ext cx="5069840" cy="3115639"/>
          </a:xfrm>
          <a:prstGeom prst="rect">
            <a:avLst/>
          </a:prstGeom>
        </p:spPr>
      </p:pic>
      <p:pic>
        <p:nvPicPr>
          <p:cNvPr id="8" name="Picture 7">
            <a:extLst>
              <a:ext uri="{FF2B5EF4-FFF2-40B4-BE49-F238E27FC236}">
                <a16:creationId xmlns:a16="http://schemas.microsoft.com/office/drawing/2014/main" id="{4E97BC17-D123-7E70-1FA9-4BE47D48498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74635" y="1341783"/>
            <a:ext cx="5951108" cy="3115639"/>
          </a:xfrm>
          <a:prstGeom prst="rect">
            <a:avLst/>
          </a:prstGeom>
        </p:spPr>
      </p:pic>
    </p:spTree>
    <p:extLst>
      <p:ext uri="{BB962C8B-B14F-4D97-AF65-F5344CB8AC3E}">
        <p14:creationId xmlns:p14="http://schemas.microsoft.com/office/powerpoint/2010/main" val="342378294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E6828B-235C-7937-DE1C-D9DBC838B008}"/>
              </a:ext>
            </a:extLst>
          </p:cNvPr>
          <p:cNvSpPr>
            <a:spLocks noGrp="1"/>
          </p:cNvSpPr>
          <p:nvPr>
            <p:ph type="body" sz="quarter" idx="10"/>
          </p:nvPr>
        </p:nvSpPr>
        <p:spPr/>
        <p:txBody>
          <a:bodyPr/>
          <a:lstStyle/>
          <a:p>
            <a:r>
              <a:rPr lang="en-US" altLang="zh-CN" dirty="0"/>
              <a:t>PROSPECT</a:t>
            </a:r>
            <a:r>
              <a:rPr lang="zh-CN" altLang="en-US" dirty="0"/>
              <a:t>：无局部复发</a:t>
            </a:r>
            <a:endParaRPr lang="en-US" dirty="0"/>
          </a:p>
        </p:txBody>
      </p:sp>
      <p:sp>
        <p:nvSpPr>
          <p:cNvPr id="3" name="Text Placeholder 2">
            <a:extLst>
              <a:ext uri="{FF2B5EF4-FFF2-40B4-BE49-F238E27FC236}">
                <a16:creationId xmlns:a16="http://schemas.microsoft.com/office/drawing/2014/main" id="{5A63907B-4D2B-4699-36CC-C833F7927132}"/>
              </a:ext>
            </a:extLst>
          </p:cNvPr>
          <p:cNvSpPr>
            <a:spLocks noGrp="1"/>
          </p:cNvSpPr>
          <p:nvPr>
            <p:ph type="body" sz="quarter" idx="11"/>
          </p:nvPr>
        </p:nvSpPr>
        <p:spPr/>
        <p:txBody>
          <a:bodyPr/>
          <a:lstStyle/>
          <a:p>
            <a:r>
              <a:rPr lang="en-US" altLang="zh-CN" dirty="0"/>
              <a:t>Deborah </a:t>
            </a:r>
            <a:r>
              <a:rPr lang="en-US" altLang="zh-CN" dirty="0" err="1"/>
              <a:t>Schrag</a:t>
            </a:r>
            <a:r>
              <a:rPr lang="en-US" altLang="zh-CN" dirty="0"/>
              <a:t> </a:t>
            </a:r>
            <a:r>
              <a:rPr lang="zh-CN" altLang="en-US" dirty="0"/>
              <a:t>，</a:t>
            </a:r>
            <a:r>
              <a:rPr lang="en-US" altLang="zh-CN" dirty="0"/>
              <a:t>et al. 2023 ASCO-GI abstract LBA2</a:t>
            </a:r>
            <a:endParaRPr lang="zh-CN" altLang="en-US" dirty="0"/>
          </a:p>
          <a:p>
            <a:endParaRPr lang="en-US" dirty="0"/>
          </a:p>
        </p:txBody>
      </p:sp>
      <p:pic>
        <p:nvPicPr>
          <p:cNvPr id="6" name="Picture 5">
            <a:extLst>
              <a:ext uri="{FF2B5EF4-FFF2-40B4-BE49-F238E27FC236}">
                <a16:creationId xmlns:a16="http://schemas.microsoft.com/office/drawing/2014/main" id="{DBC0134A-CF05-1A66-C721-6BD7431C7A8B}"/>
              </a:ext>
            </a:extLst>
          </p:cNvPr>
          <p:cNvPicPr>
            <a:picLocks noChangeAspect="1"/>
          </p:cNvPicPr>
          <p:nvPr/>
        </p:nvPicPr>
        <p:blipFill>
          <a:blip r:embed="rId2"/>
          <a:stretch>
            <a:fillRect/>
          </a:stretch>
        </p:blipFill>
        <p:spPr>
          <a:xfrm>
            <a:off x="1051808" y="1137918"/>
            <a:ext cx="10088383" cy="4582164"/>
          </a:xfrm>
          <a:prstGeom prst="rect">
            <a:avLst/>
          </a:prstGeom>
        </p:spPr>
      </p:pic>
    </p:spTree>
    <p:extLst>
      <p:ext uri="{BB962C8B-B14F-4D97-AF65-F5344CB8AC3E}">
        <p14:creationId xmlns:p14="http://schemas.microsoft.com/office/powerpoint/2010/main" val="121965458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E6828B-235C-7937-DE1C-D9DBC838B008}"/>
              </a:ext>
            </a:extLst>
          </p:cNvPr>
          <p:cNvSpPr>
            <a:spLocks noGrp="1"/>
          </p:cNvSpPr>
          <p:nvPr>
            <p:ph type="body" sz="quarter" idx="10"/>
          </p:nvPr>
        </p:nvSpPr>
        <p:spPr/>
        <p:txBody>
          <a:bodyPr/>
          <a:lstStyle/>
          <a:p>
            <a:r>
              <a:rPr lang="en-US" altLang="zh-CN" dirty="0"/>
              <a:t>PROSPECT</a:t>
            </a:r>
            <a:r>
              <a:rPr lang="zh-CN" altLang="en-US" dirty="0"/>
              <a:t>：</a:t>
            </a:r>
            <a:r>
              <a:rPr lang="en-US" altLang="zh-CN" dirty="0"/>
              <a:t>OS</a:t>
            </a:r>
            <a:endParaRPr lang="en-US" dirty="0"/>
          </a:p>
        </p:txBody>
      </p:sp>
      <p:sp>
        <p:nvSpPr>
          <p:cNvPr id="3" name="Text Placeholder 2">
            <a:extLst>
              <a:ext uri="{FF2B5EF4-FFF2-40B4-BE49-F238E27FC236}">
                <a16:creationId xmlns:a16="http://schemas.microsoft.com/office/drawing/2014/main" id="{5A63907B-4D2B-4699-36CC-C833F7927132}"/>
              </a:ext>
            </a:extLst>
          </p:cNvPr>
          <p:cNvSpPr>
            <a:spLocks noGrp="1"/>
          </p:cNvSpPr>
          <p:nvPr>
            <p:ph type="body" sz="quarter" idx="11"/>
          </p:nvPr>
        </p:nvSpPr>
        <p:spPr/>
        <p:txBody>
          <a:bodyPr/>
          <a:lstStyle/>
          <a:p>
            <a:r>
              <a:rPr lang="en-US" altLang="zh-CN" dirty="0"/>
              <a:t>Deborah </a:t>
            </a:r>
            <a:r>
              <a:rPr lang="en-US" altLang="zh-CN" dirty="0" err="1"/>
              <a:t>Schrag</a:t>
            </a:r>
            <a:r>
              <a:rPr lang="en-US" altLang="zh-CN" dirty="0"/>
              <a:t> </a:t>
            </a:r>
            <a:r>
              <a:rPr lang="zh-CN" altLang="en-US" dirty="0"/>
              <a:t>，</a:t>
            </a:r>
            <a:r>
              <a:rPr lang="en-US" altLang="zh-CN" dirty="0"/>
              <a:t>et al. 2023 ASCO-GI abstract LBA2</a:t>
            </a:r>
            <a:endParaRPr lang="zh-CN" altLang="en-US" dirty="0"/>
          </a:p>
          <a:p>
            <a:endParaRPr lang="en-US" dirty="0"/>
          </a:p>
        </p:txBody>
      </p:sp>
      <p:pic>
        <p:nvPicPr>
          <p:cNvPr id="5" name="Picture 4">
            <a:extLst>
              <a:ext uri="{FF2B5EF4-FFF2-40B4-BE49-F238E27FC236}">
                <a16:creationId xmlns:a16="http://schemas.microsoft.com/office/drawing/2014/main" id="{27353E59-96E6-AF09-57AB-0B0B0FBF8E86}"/>
              </a:ext>
            </a:extLst>
          </p:cNvPr>
          <p:cNvPicPr>
            <a:picLocks noChangeAspect="1"/>
          </p:cNvPicPr>
          <p:nvPr/>
        </p:nvPicPr>
        <p:blipFill>
          <a:blip r:embed="rId2"/>
          <a:stretch>
            <a:fillRect/>
          </a:stretch>
        </p:blipFill>
        <p:spPr>
          <a:xfrm>
            <a:off x="1151835" y="1133154"/>
            <a:ext cx="9888330" cy="4591691"/>
          </a:xfrm>
          <a:prstGeom prst="rect">
            <a:avLst/>
          </a:prstGeom>
        </p:spPr>
      </p:pic>
    </p:spTree>
    <p:extLst>
      <p:ext uri="{BB962C8B-B14F-4D97-AF65-F5344CB8AC3E}">
        <p14:creationId xmlns:p14="http://schemas.microsoft.com/office/powerpoint/2010/main" val="108976554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E6828B-235C-7937-DE1C-D9DBC838B008}"/>
              </a:ext>
            </a:extLst>
          </p:cNvPr>
          <p:cNvSpPr>
            <a:spLocks noGrp="1"/>
          </p:cNvSpPr>
          <p:nvPr>
            <p:ph type="body" sz="quarter" idx="10"/>
          </p:nvPr>
        </p:nvSpPr>
        <p:spPr/>
        <p:txBody>
          <a:bodyPr/>
          <a:lstStyle/>
          <a:p>
            <a:r>
              <a:rPr lang="en-US" altLang="zh-CN" dirty="0"/>
              <a:t>PROSPECT</a:t>
            </a:r>
            <a:r>
              <a:rPr lang="zh-CN" altLang="en-US" dirty="0"/>
              <a:t>：手术及病理学终点</a:t>
            </a:r>
            <a:endParaRPr lang="en-US" dirty="0"/>
          </a:p>
        </p:txBody>
      </p:sp>
      <p:sp>
        <p:nvSpPr>
          <p:cNvPr id="3" name="Text Placeholder 2">
            <a:extLst>
              <a:ext uri="{FF2B5EF4-FFF2-40B4-BE49-F238E27FC236}">
                <a16:creationId xmlns:a16="http://schemas.microsoft.com/office/drawing/2014/main" id="{5A63907B-4D2B-4699-36CC-C833F7927132}"/>
              </a:ext>
            </a:extLst>
          </p:cNvPr>
          <p:cNvSpPr>
            <a:spLocks noGrp="1"/>
          </p:cNvSpPr>
          <p:nvPr>
            <p:ph type="body" sz="quarter" idx="11"/>
          </p:nvPr>
        </p:nvSpPr>
        <p:spPr/>
        <p:txBody>
          <a:bodyPr/>
          <a:lstStyle/>
          <a:p>
            <a:r>
              <a:rPr lang="en-US" altLang="zh-CN" dirty="0"/>
              <a:t>Deborah </a:t>
            </a:r>
            <a:r>
              <a:rPr lang="en-US" altLang="zh-CN" dirty="0" err="1"/>
              <a:t>Schrag</a:t>
            </a:r>
            <a:r>
              <a:rPr lang="en-US" altLang="zh-CN" dirty="0"/>
              <a:t> </a:t>
            </a:r>
            <a:r>
              <a:rPr lang="zh-CN" altLang="en-US" dirty="0"/>
              <a:t>，</a:t>
            </a:r>
            <a:r>
              <a:rPr lang="en-US" altLang="zh-CN" dirty="0"/>
              <a:t>et al. 2023 ASCO-GI abstract LBA2</a:t>
            </a:r>
            <a:endParaRPr lang="zh-CN" altLang="en-US" dirty="0"/>
          </a:p>
          <a:p>
            <a:endParaRPr lang="en-US" dirty="0"/>
          </a:p>
        </p:txBody>
      </p:sp>
      <p:pic>
        <p:nvPicPr>
          <p:cNvPr id="6" name="Picture 5">
            <a:extLst>
              <a:ext uri="{FF2B5EF4-FFF2-40B4-BE49-F238E27FC236}">
                <a16:creationId xmlns:a16="http://schemas.microsoft.com/office/drawing/2014/main" id="{A422AF60-FCC2-E414-E69F-F80FDCF90BA4}"/>
              </a:ext>
            </a:extLst>
          </p:cNvPr>
          <p:cNvPicPr>
            <a:picLocks noChangeAspect="1"/>
          </p:cNvPicPr>
          <p:nvPr/>
        </p:nvPicPr>
        <p:blipFill>
          <a:blip r:embed="rId2"/>
          <a:stretch>
            <a:fillRect/>
          </a:stretch>
        </p:blipFill>
        <p:spPr>
          <a:xfrm>
            <a:off x="1270914" y="1414181"/>
            <a:ext cx="9650172" cy="4029637"/>
          </a:xfrm>
          <a:prstGeom prst="rect">
            <a:avLst/>
          </a:prstGeom>
        </p:spPr>
      </p:pic>
    </p:spTree>
    <p:extLst>
      <p:ext uri="{BB962C8B-B14F-4D97-AF65-F5344CB8AC3E}">
        <p14:creationId xmlns:p14="http://schemas.microsoft.com/office/powerpoint/2010/main" val="257774596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E6828B-235C-7937-DE1C-D9DBC838B008}"/>
              </a:ext>
            </a:extLst>
          </p:cNvPr>
          <p:cNvSpPr>
            <a:spLocks noGrp="1"/>
          </p:cNvSpPr>
          <p:nvPr>
            <p:ph type="body" sz="quarter" idx="10"/>
          </p:nvPr>
        </p:nvSpPr>
        <p:spPr/>
        <p:txBody>
          <a:bodyPr/>
          <a:lstStyle/>
          <a:p>
            <a:r>
              <a:rPr lang="zh-CN" altLang="en-US" dirty="0"/>
              <a:t>辅助治疗及持续时间</a:t>
            </a:r>
            <a:endParaRPr lang="en-US" dirty="0"/>
          </a:p>
        </p:txBody>
      </p:sp>
      <p:sp>
        <p:nvSpPr>
          <p:cNvPr id="3" name="Text Placeholder 2">
            <a:extLst>
              <a:ext uri="{FF2B5EF4-FFF2-40B4-BE49-F238E27FC236}">
                <a16:creationId xmlns:a16="http://schemas.microsoft.com/office/drawing/2014/main" id="{5A63907B-4D2B-4699-36CC-C833F7927132}"/>
              </a:ext>
            </a:extLst>
          </p:cNvPr>
          <p:cNvSpPr>
            <a:spLocks noGrp="1"/>
          </p:cNvSpPr>
          <p:nvPr>
            <p:ph type="body" sz="quarter" idx="11"/>
          </p:nvPr>
        </p:nvSpPr>
        <p:spPr/>
        <p:txBody>
          <a:bodyPr/>
          <a:lstStyle/>
          <a:p>
            <a:r>
              <a:rPr lang="en-US" altLang="zh-CN" dirty="0"/>
              <a:t>Deborah </a:t>
            </a:r>
            <a:r>
              <a:rPr lang="en-US" altLang="zh-CN" dirty="0" err="1"/>
              <a:t>Schrag</a:t>
            </a:r>
            <a:r>
              <a:rPr lang="en-US" altLang="zh-CN" dirty="0"/>
              <a:t> </a:t>
            </a:r>
            <a:r>
              <a:rPr lang="zh-CN" altLang="en-US" dirty="0"/>
              <a:t>，</a:t>
            </a:r>
            <a:r>
              <a:rPr lang="en-US" altLang="zh-CN" dirty="0"/>
              <a:t>et al. 2023 ASCO-GI abstract LBA2</a:t>
            </a:r>
            <a:endParaRPr lang="zh-CN" altLang="en-US" dirty="0"/>
          </a:p>
          <a:p>
            <a:endParaRPr lang="en-US" dirty="0"/>
          </a:p>
        </p:txBody>
      </p:sp>
      <p:pic>
        <p:nvPicPr>
          <p:cNvPr id="4" name="Picture 3">
            <a:extLst>
              <a:ext uri="{FF2B5EF4-FFF2-40B4-BE49-F238E27FC236}">
                <a16:creationId xmlns:a16="http://schemas.microsoft.com/office/drawing/2014/main" id="{6AC3B42D-8962-1F36-532C-FEFCF6A68A54}"/>
              </a:ext>
            </a:extLst>
          </p:cNvPr>
          <p:cNvPicPr>
            <a:picLocks noChangeAspect="1"/>
          </p:cNvPicPr>
          <p:nvPr/>
        </p:nvPicPr>
        <p:blipFill>
          <a:blip r:embed="rId2"/>
          <a:stretch>
            <a:fillRect/>
          </a:stretch>
        </p:blipFill>
        <p:spPr>
          <a:xfrm>
            <a:off x="1313782" y="1723787"/>
            <a:ext cx="9564435" cy="3410426"/>
          </a:xfrm>
          <a:prstGeom prst="rect">
            <a:avLst/>
          </a:prstGeom>
        </p:spPr>
      </p:pic>
    </p:spTree>
    <p:extLst>
      <p:ext uri="{BB962C8B-B14F-4D97-AF65-F5344CB8AC3E}">
        <p14:creationId xmlns:p14="http://schemas.microsoft.com/office/powerpoint/2010/main" val="255942463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50B182-57D7-81B2-3511-4E6B33212D35}"/>
              </a:ext>
            </a:extLst>
          </p:cNvPr>
          <p:cNvSpPr>
            <a:spLocks noGrp="1"/>
          </p:cNvSpPr>
          <p:nvPr>
            <p:ph type="body" sz="quarter" idx="10"/>
          </p:nvPr>
        </p:nvSpPr>
        <p:spPr/>
        <p:txBody>
          <a:bodyPr/>
          <a:lstStyle/>
          <a:p>
            <a:r>
              <a:rPr lang="zh-CN" altLang="en-US" dirty="0"/>
              <a:t>随机分配到</a:t>
            </a:r>
            <a:r>
              <a:rPr lang="en-US" altLang="zh-CN" dirty="0"/>
              <a:t>FOLFOX</a:t>
            </a:r>
            <a:r>
              <a:rPr lang="zh-CN" altLang="en-US" dirty="0"/>
              <a:t>组的患者盆腔放化疗的情况</a:t>
            </a:r>
            <a:endParaRPr lang="en-US" dirty="0"/>
          </a:p>
        </p:txBody>
      </p:sp>
      <p:sp>
        <p:nvSpPr>
          <p:cNvPr id="3" name="Text Placeholder 2">
            <a:extLst>
              <a:ext uri="{FF2B5EF4-FFF2-40B4-BE49-F238E27FC236}">
                <a16:creationId xmlns:a16="http://schemas.microsoft.com/office/drawing/2014/main" id="{7F7830FC-8E2A-1341-7B17-062B796CAD9C}"/>
              </a:ext>
            </a:extLst>
          </p:cNvPr>
          <p:cNvSpPr>
            <a:spLocks noGrp="1"/>
          </p:cNvSpPr>
          <p:nvPr>
            <p:ph type="body" sz="quarter" idx="11"/>
          </p:nvPr>
        </p:nvSpPr>
        <p:spPr/>
        <p:txBody>
          <a:bodyPr/>
          <a:lstStyle/>
          <a:p>
            <a:r>
              <a:rPr lang="en-US" altLang="zh-CN" dirty="0"/>
              <a:t>Deborah </a:t>
            </a:r>
            <a:r>
              <a:rPr lang="en-US" altLang="zh-CN" dirty="0" err="1"/>
              <a:t>Schrag</a:t>
            </a:r>
            <a:r>
              <a:rPr lang="en-US" altLang="zh-CN" dirty="0"/>
              <a:t> </a:t>
            </a:r>
            <a:r>
              <a:rPr lang="zh-CN" altLang="en-US" dirty="0"/>
              <a:t>，</a:t>
            </a:r>
            <a:r>
              <a:rPr lang="en-US" altLang="zh-CN" dirty="0"/>
              <a:t>et al. 2023 ASCO-GI abstract LBA2</a:t>
            </a:r>
            <a:endParaRPr lang="zh-CN" altLang="en-US" dirty="0"/>
          </a:p>
          <a:p>
            <a:endParaRPr lang="en-US" dirty="0"/>
          </a:p>
        </p:txBody>
      </p:sp>
      <p:sp>
        <p:nvSpPr>
          <p:cNvPr id="4" name="Text Placeholder 3">
            <a:extLst>
              <a:ext uri="{FF2B5EF4-FFF2-40B4-BE49-F238E27FC236}">
                <a16:creationId xmlns:a16="http://schemas.microsoft.com/office/drawing/2014/main" id="{136E070F-A6DF-C52A-4E2F-686B8932AFF7}"/>
              </a:ext>
            </a:extLst>
          </p:cNvPr>
          <p:cNvSpPr>
            <a:spLocks noGrp="1"/>
          </p:cNvSpPr>
          <p:nvPr>
            <p:ph type="body" sz="quarter" idx="12"/>
          </p:nvPr>
        </p:nvSpPr>
        <p:spPr/>
        <p:txBody>
          <a:bodyPr/>
          <a:lstStyle/>
          <a:p>
            <a:pPr marL="342900" indent="-342900">
              <a:lnSpc>
                <a:spcPct val="150000"/>
              </a:lnSpc>
              <a:buFont typeface="Arial" panose="020B0604020202020204" pitchFamily="34" charset="0"/>
              <a:buChar char="•"/>
            </a:pPr>
            <a:r>
              <a:rPr lang="zh-CN" altLang="en-US" dirty="0">
                <a:solidFill>
                  <a:schemeClr val="tx1"/>
                </a:solidFill>
              </a:rPr>
              <a:t>随机分配到</a:t>
            </a:r>
            <a:r>
              <a:rPr lang="en-US" altLang="zh-CN" dirty="0">
                <a:solidFill>
                  <a:schemeClr val="tx1"/>
                </a:solidFill>
              </a:rPr>
              <a:t>FOLFOX</a:t>
            </a:r>
            <a:r>
              <a:rPr lang="zh-CN" altLang="en-US" dirty="0">
                <a:solidFill>
                  <a:schemeClr val="tx1"/>
                </a:solidFill>
              </a:rPr>
              <a:t>组的患者中</a:t>
            </a:r>
            <a:r>
              <a:rPr lang="en-US" altLang="zh-CN" dirty="0">
                <a:solidFill>
                  <a:schemeClr val="tx1"/>
                </a:solidFill>
              </a:rPr>
              <a:t>9%(53/585)</a:t>
            </a:r>
            <a:r>
              <a:rPr lang="zh-CN" altLang="en-US" dirty="0">
                <a:solidFill>
                  <a:schemeClr val="tx1"/>
                </a:solidFill>
              </a:rPr>
              <a:t>接受了新辅助放化疗，由于</a:t>
            </a:r>
            <a:r>
              <a:rPr lang="en-US" altLang="zh-CN" dirty="0">
                <a:solidFill>
                  <a:schemeClr val="tx1"/>
                </a:solidFill>
              </a:rPr>
              <a:t>:</a:t>
            </a:r>
          </a:p>
          <a:p>
            <a:pPr marL="1028700" lvl="1" indent="-342900">
              <a:lnSpc>
                <a:spcPct val="150000"/>
              </a:lnSpc>
              <a:buFont typeface="Wingdings" panose="05000000000000000000" pitchFamily="2" charset="2"/>
              <a:buChar char="§"/>
            </a:pPr>
            <a:r>
              <a:rPr lang="zh-CN" altLang="en-US" dirty="0"/>
              <a:t>重新分期显示临床缓解</a:t>
            </a:r>
            <a:r>
              <a:rPr lang="en-US" altLang="zh-CN" dirty="0"/>
              <a:t>&lt;20%</a:t>
            </a:r>
            <a:r>
              <a:rPr lang="zh-CN" altLang="en-US" dirty="0"/>
              <a:t>或</a:t>
            </a:r>
            <a:endParaRPr lang="en-US" altLang="zh-CN" dirty="0"/>
          </a:p>
          <a:p>
            <a:pPr marL="1028700" lvl="1" indent="-342900">
              <a:lnSpc>
                <a:spcPct val="150000"/>
              </a:lnSpc>
              <a:buFont typeface="Wingdings" panose="05000000000000000000" pitchFamily="2" charset="2"/>
              <a:buChar char="§"/>
            </a:pPr>
            <a:r>
              <a:rPr lang="zh-CN" altLang="en-US" dirty="0"/>
              <a:t>不能耐受至少</a:t>
            </a:r>
            <a:r>
              <a:rPr lang="en-US" altLang="zh-CN" dirty="0"/>
              <a:t>5</a:t>
            </a:r>
            <a:r>
              <a:rPr lang="zh-CN" altLang="en-US" dirty="0"/>
              <a:t>个周期的</a:t>
            </a:r>
            <a:r>
              <a:rPr lang="en-US" altLang="zh-CN" dirty="0"/>
              <a:t>FOLFOX</a:t>
            </a:r>
            <a:endParaRPr lang="en-US" dirty="0"/>
          </a:p>
        </p:txBody>
      </p:sp>
    </p:spTree>
    <p:extLst>
      <p:ext uri="{BB962C8B-B14F-4D97-AF65-F5344CB8AC3E}">
        <p14:creationId xmlns:p14="http://schemas.microsoft.com/office/powerpoint/2010/main" val="436464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1A0CF0B-F62D-6A02-69D8-FB569D792597}"/>
              </a:ext>
            </a:extLst>
          </p:cNvPr>
          <p:cNvSpPr>
            <a:spLocks noGrp="1"/>
          </p:cNvSpPr>
          <p:nvPr>
            <p:ph type="body" sz="quarter" idx="10"/>
          </p:nvPr>
        </p:nvSpPr>
        <p:spPr/>
        <p:txBody>
          <a:bodyPr/>
          <a:lstStyle/>
          <a:p>
            <a:r>
              <a:rPr lang="en-US" altLang="zh-CN" dirty="0"/>
              <a:t>PROSPECT</a:t>
            </a:r>
            <a:r>
              <a:rPr lang="zh-CN" altLang="en-US" dirty="0"/>
              <a:t>：医生报告毒性</a:t>
            </a:r>
            <a:endParaRPr lang="en-US" dirty="0"/>
          </a:p>
        </p:txBody>
      </p:sp>
      <p:sp>
        <p:nvSpPr>
          <p:cNvPr id="3" name="Text Placeholder 2">
            <a:extLst>
              <a:ext uri="{FF2B5EF4-FFF2-40B4-BE49-F238E27FC236}">
                <a16:creationId xmlns:a16="http://schemas.microsoft.com/office/drawing/2014/main" id="{12201B51-6A0D-657C-8748-1B2A659453EB}"/>
              </a:ext>
            </a:extLst>
          </p:cNvPr>
          <p:cNvSpPr>
            <a:spLocks noGrp="1"/>
          </p:cNvSpPr>
          <p:nvPr>
            <p:ph type="body" sz="quarter" idx="11"/>
          </p:nvPr>
        </p:nvSpPr>
        <p:spPr/>
        <p:txBody>
          <a:bodyPr/>
          <a:lstStyle/>
          <a:p>
            <a:r>
              <a:rPr lang="en-US" altLang="zh-CN" dirty="0"/>
              <a:t>Deborah </a:t>
            </a:r>
            <a:r>
              <a:rPr lang="en-US" altLang="zh-CN" dirty="0" err="1"/>
              <a:t>Schrag</a:t>
            </a:r>
            <a:r>
              <a:rPr lang="en-US" altLang="zh-CN" dirty="0"/>
              <a:t> </a:t>
            </a:r>
            <a:r>
              <a:rPr lang="zh-CN" altLang="en-US" dirty="0"/>
              <a:t>，</a:t>
            </a:r>
            <a:r>
              <a:rPr lang="en-US" altLang="zh-CN" dirty="0"/>
              <a:t>et al. 2023 ASCO-GI abstract LBA2</a:t>
            </a:r>
            <a:endParaRPr lang="zh-CN" altLang="en-US" dirty="0"/>
          </a:p>
          <a:p>
            <a:endParaRPr lang="en-US" dirty="0"/>
          </a:p>
        </p:txBody>
      </p:sp>
      <p:pic>
        <p:nvPicPr>
          <p:cNvPr id="6" name="Picture 5">
            <a:extLst>
              <a:ext uri="{FF2B5EF4-FFF2-40B4-BE49-F238E27FC236}">
                <a16:creationId xmlns:a16="http://schemas.microsoft.com/office/drawing/2014/main" id="{67C433E0-0D12-5BBF-5636-D8436E8B1EE9}"/>
              </a:ext>
            </a:extLst>
          </p:cNvPr>
          <p:cNvPicPr>
            <a:picLocks noChangeAspect="1"/>
          </p:cNvPicPr>
          <p:nvPr/>
        </p:nvPicPr>
        <p:blipFill>
          <a:blip r:embed="rId2"/>
          <a:stretch>
            <a:fillRect/>
          </a:stretch>
        </p:blipFill>
        <p:spPr>
          <a:xfrm>
            <a:off x="1180414" y="1957182"/>
            <a:ext cx="9831172" cy="2943636"/>
          </a:xfrm>
          <a:prstGeom prst="rect">
            <a:avLst/>
          </a:prstGeom>
        </p:spPr>
      </p:pic>
      <p:sp>
        <p:nvSpPr>
          <p:cNvPr id="8" name="TextBox 7">
            <a:extLst>
              <a:ext uri="{FF2B5EF4-FFF2-40B4-BE49-F238E27FC236}">
                <a16:creationId xmlns:a16="http://schemas.microsoft.com/office/drawing/2014/main" id="{DDBB0FE7-975F-74D2-C0AE-492EAA0F1E36}"/>
              </a:ext>
            </a:extLst>
          </p:cNvPr>
          <p:cNvSpPr txBox="1"/>
          <p:nvPr/>
        </p:nvSpPr>
        <p:spPr>
          <a:xfrm>
            <a:off x="1180414" y="5193052"/>
            <a:ext cx="3590369"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Arial"/>
                <a:ea typeface="微软雅黑"/>
                <a:cs typeface="+mn-cs"/>
              </a:rPr>
              <a:t>在新辅助治疗期间</a:t>
            </a:r>
            <a:r>
              <a:rPr kumimoji="0" lang="en-US" sz="1800" b="0" i="0" u="none" strike="noStrike" kern="1200" cap="none" spc="0" normalizeH="0" baseline="0" noProof="0" dirty="0">
                <a:ln>
                  <a:noFill/>
                </a:ln>
                <a:solidFill>
                  <a:prstClr val="black"/>
                </a:solidFill>
                <a:effectLst/>
                <a:uLnTx/>
                <a:uFillTx/>
                <a:latin typeface="Arial"/>
                <a:ea typeface="微软雅黑"/>
                <a:cs typeface="+mn-cs"/>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err="1">
                <a:ln>
                  <a:noFill/>
                </a:ln>
                <a:solidFill>
                  <a:prstClr val="black"/>
                </a:solidFill>
                <a:effectLst/>
                <a:uLnTx/>
                <a:uFillTx/>
                <a:latin typeface="Arial"/>
                <a:ea typeface="微软雅黑"/>
                <a:cs typeface="+mn-cs"/>
              </a:rPr>
              <a:t>RT组出现更多腹泻</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err="1">
                <a:ln>
                  <a:noFill/>
                </a:ln>
                <a:solidFill>
                  <a:prstClr val="black"/>
                </a:solidFill>
                <a:effectLst/>
                <a:uLnTx/>
                <a:uFillTx/>
                <a:latin typeface="Arial"/>
                <a:ea typeface="微软雅黑"/>
                <a:cs typeface="+mn-cs"/>
              </a:rPr>
              <a:t>FOLFOX组出现更多神经病变</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10" name="TextBox 9">
            <a:extLst>
              <a:ext uri="{FF2B5EF4-FFF2-40B4-BE49-F238E27FC236}">
                <a16:creationId xmlns:a16="http://schemas.microsoft.com/office/drawing/2014/main" id="{1FC33C30-BD00-6F16-92CA-FF4EDFF6022C}"/>
              </a:ext>
            </a:extLst>
          </p:cNvPr>
          <p:cNvSpPr txBox="1"/>
          <p:nvPr/>
        </p:nvSpPr>
        <p:spPr>
          <a:xfrm>
            <a:off x="7153689" y="5187239"/>
            <a:ext cx="2984224"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Arial"/>
                <a:ea typeface="微软雅黑"/>
                <a:cs typeface="+mn-cs"/>
              </a:rPr>
              <a:t>辅助治疗期间</a:t>
            </a:r>
            <a:r>
              <a:rPr kumimoji="0" lang="en-US" sz="1800" b="0" i="0" u="none" strike="noStrike" kern="1200" cap="none" spc="0" normalizeH="0" baseline="0" noProof="0" dirty="0">
                <a:ln>
                  <a:noFill/>
                </a:ln>
                <a:solidFill>
                  <a:prstClr val="black"/>
                </a:solidFill>
                <a:effectLst/>
                <a:uLnTx/>
                <a:uFillTx/>
                <a:latin typeface="Arial"/>
                <a:ea typeface="微软雅黑"/>
                <a:cs typeface="+mn-cs"/>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err="1">
                <a:ln>
                  <a:noFill/>
                </a:ln>
                <a:solidFill>
                  <a:prstClr val="black"/>
                </a:solidFill>
                <a:effectLst/>
                <a:uLnTx/>
                <a:uFillTx/>
                <a:latin typeface="Arial"/>
                <a:ea typeface="微软雅黑"/>
                <a:cs typeface="+mn-cs"/>
              </a:rPr>
              <a:t>RT组出现更多腹泻</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err="1">
                <a:ln>
                  <a:noFill/>
                </a:ln>
                <a:solidFill>
                  <a:prstClr val="black"/>
                </a:solidFill>
                <a:effectLst/>
                <a:uLnTx/>
                <a:uFillTx/>
                <a:latin typeface="Arial"/>
                <a:ea typeface="微软雅黑"/>
                <a:cs typeface="+mn-cs"/>
              </a:rPr>
              <a:t>RT组出现更多神经病变</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spTree>
    <p:extLst>
      <p:ext uri="{BB962C8B-B14F-4D97-AF65-F5344CB8AC3E}">
        <p14:creationId xmlns:p14="http://schemas.microsoft.com/office/powerpoint/2010/main" val="293993177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7FD4499-5CFC-6FFB-501E-5E040FC254D9}"/>
              </a:ext>
            </a:extLst>
          </p:cNvPr>
          <p:cNvSpPr>
            <a:spLocks noGrp="1"/>
          </p:cNvSpPr>
          <p:nvPr>
            <p:ph type="body" sz="quarter" idx="10"/>
          </p:nvPr>
        </p:nvSpPr>
        <p:spPr/>
        <p:txBody>
          <a:bodyPr/>
          <a:lstStyle/>
          <a:p>
            <a:r>
              <a:rPr lang="zh-CN" altLang="en-US" dirty="0"/>
              <a:t>新辅助治疗期间患者报告的不良事件</a:t>
            </a:r>
            <a:endParaRPr lang="en-US" dirty="0"/>
          </a:p>
        </p:txBody>
      </p:sp>
      <p:sp>
        <p:nvSpPr>
          <p:cNvPr id="3" name="Text Placeholder 2">
            <a:extLst>
              <a:ext uri="{FF2B5EF4-FFF2-40B4-BE49-F238E27FC236}">
                <a16:creationId xmlns:a16="http://schemas.microsoft.com/office/drawing/2014/main" id="{98A61716-5011-8CB3-FBA0-B303030664FE}"/>
              </a:ext>
            </a:extLst>
          </p:cNvPr>
          <p:cNvSpPr>
            <a:spLocks noGrp="1"/>
          </p:cNvSpPr>
          <p:nvPr>
            <p:ph type="body" sz="quarter" idx="11"/>
          </p:nvPr>
        </p:nvSpPr>
        <p:spPr/>
        <p:txBody>
          <a:bodyPr/>
          <a:lstStyle/>
          <a:p>
            <a:r>
              <a:rPr lang="en-US" altLang="zh-CN" dirty="0"/>
              <a:t>Deborah </a:t>
            </a:r>
            <a:r>
              <a:rPr lang="en-US" altLang="zh-CN" dirty="0" err="1"/>
              <a:t>Schrag</a:t>
            </a:r>
            <a:r>
              <a:rPr lang="en-US" altLang="zh-CN" dirty="0"/>
              <a:t> </a:t>
            </a:r>
            <a:r>
              <a:rPr lang="zh-CN" altLang="en-US" dirty="0"/>
              <a:t>，</a:t>
            </a:r>
            <a:r>
              <a:rPr lang="en-US" altLang="zh-CN" dirty="0"/>
              <a:t>et al. 2023 ASCO-GI abstract LBA2</a:t>
            </a:r>
            <a:endParaRPr lang="zh-CN" altLang="en-US" dirty="0"/>
          </a:p>
          <a:p>
            <a:endParaRPr lang="en-US" dirty="0"/>
          </a:p>
        </p:txBody>
      </p:sp>
      <p:pic>
        <p:nvPicPr>
          <p:cNvPr id="6" name="Picture 5">
            <a:extLst>
              <a:ext uri="{FF2B5EF4-FFF2-40B4-BE49-F238E27FC236}">
                <a16:creationId xmlns:a16="http://schemas.microsoft.com/office/drawing/2014/main" id="{8897F09B-F6CB-3975-73EB-828612235F86}"/>
              </a:ext>
            </a:extLst>
          </p:cNvPr>
          <p:cNvPicPr>
            <a:picLocks noChangeAspect="1"/>
          </p:cNvPicPr>
          <p:nvPr/>
        </p:nvPicPr>
        <p:blipFill>
          <a:blip r:embed="rId2"/>
          <a:stretch>
            <a:fillRect/>
          </a:stretch>
        </p:blipFill>
        <p:spPr>
          <a:xfrm>
            <a:off x="1490019" y="1218891"/>
            <a:ext cx="9211961" cy="4420217"/>
          </a:xfrm>
          <a:prstGeom prst="rect">
            <a:avLst/>
          </a:prstGeom>
        </p:spPr>
      </p:pic>
    </p:spTree>
    <p:extLst>
      <p:ext uri="{BB962C8B-B14F-4D97-AF65-F5344CB8AC3E}">
        <p14:creationId xmlns:p14="http://schemas.microsoft.com/office/powerpoint/2010/main" val="174563408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7FD4499-5CFC-6FFB-501E-5E040FC254D9}"/>
              </a:ext>
            </a:extLst>
          </p:cNvPr>
          <p:cNvSpPr>
            <a:spLocks noGrp="1"/>
          </p:cNvSpPr>
          <p:nvPr>
            <p:ph type="body" sz="quarter" idx="10"/>
          </p:nvPr>
        </p:nvSpPr>
        <p:spPr/>
        <p:txBody>
          <a:bodyPr/>
          <a:lstStyle/>
          <a:p>
            <a:r>
              <a:rPr lang="en-US" altLang="zh-CN" dirty="0"/>
              <a:t>12</a:t>
            </a:r>
            <a:r>
              <a:rPr lang="zh-CN" altLang="en-US" dirty="0"/>
              <a:t>个月时患者报告的严重不良事件</a:t>
            </a:r>
            <a:endParaRPr lang="en-US" dirty="0"/>
          </a:p>
        </p:txBody>
      </p:sp>
      <p:sp>
        <p:nvSpPr>
          <p:cNvPr id="3" name="Text Placeholder 2">
            <a:extLst>
              <a:ext uri="{FF2B5EF4-FFF2-40B4-BE49-F238E27FC236}">
                <a16:creationId xmlns:a16="http://schemas.microsoft.com/office/drawing/2014/main" id="{98A61716-5011-8CB3-FBA0-B303030664FE}"/>
              </a:ext>
            </a:extLst>
          </p:cNvPr>
          <p:cNvSpPr>
            <a:spLocks noGrp="1"/>
          </p:cNvSpPr>
          <p:nvPr>
            <p:ph type="body" sz="quarter" idx="11"/>
          </p:nvPr>
        </p:nvSpPr>
        <p:spPr/>
        <p:txBody>
          <a:bodyPr/>
          <a:lstStyle/>
          <a:p>
            <a:r>
              <a:rPr lang="en-US" altLang="zh-CN" dirty="0"/>
              <a:t>Deborah </a:t>
            </a:r>
            <a:r>
              <a:rPr lang="en-US" altLang="zh-CN" dirty="0" err="1"/>
              <a:t>Schrag</a:t>
            </a:r>
            <a:r>
              <a:rPr lang="en-US" altLang="zh-CN" dirty="0"/>
              <a:t> </a:t>
            </a:r>
            <a:r>
              <a:rPr lang="zh-CN" altLang="en-US" dirty="0"/>
              <a:t>，</a:t>
            </a:r>
            <a:r>
              <a:rPr lang="en-US" altLang="zh-CN" dirty="0"/>
              <a:t>et al. 2023 ASCO-GI abstract LBA2</a:t>
            </a:r>
            <a:endParaRPr lang="zh-CN" altLang="en-US" dirty="0"/>
          </a:p>
          <a:p>
            <a:endParaRPr lang="en-US" dirty="0"/>
          </a:p>
        </p:txBody>
      </p:sp>
      <p:pic>
        <p:nvPicPr>
          <p:cNvPr id="5" name="Picture 4">
            <a:extLst>
              <a:ext uri="{FF2B5EF4-FFF2-40B4-BE49-F238E27FC236}">
                <a16:creationId xmlns:a16="http://schemas.microsoft.com/office/drawing/2014/main" id="{1FDBCFD5-2993-BC64-127D-FB7B7898A4DB}"/>
              </a:ext>
            </a:extLst>
          </p:cNvPr>
          <p:cNvPicPr>
            <a:picLocks noChangeAspect="1"/>
          </p:cNvPicPr>
          <p:nvPr/>
        </p:nvPicPr>
        <p:blipFill>
          <a:blip r:embed="rId2"/>
          <a:stretch>
            <a:fillRect/>
          </a:stretch>
        </p:blipFill>
        <p:spPr>
          <a:xfrm>
            <a:off x="1485256" y="1347497"/>
            <a:ext cx="9221487" cy="4163006"/>
          </a:xfrm>
          <a:prstGeom prst="rect">
            <a:avLst/>
          </a:prstGeom>
        </p:spPr>
      </p:pic>
    </p:spTree>
    <p:extLst>
      <p:ext uri="{BB962C8B-B14F-4D97-AF65-F5344CB8AC3E}">
        <p14:creationId xmlns:p14="http://schemas.microsoft.com/office/powerpoint/2010/main" val="54143304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3252C49-D7A3-BBF8-5C7A-1BC8490CD817}"/>
              </a:ext>
            </a:extLst>
          </p:cNvPr>
          <p:cNvSpPr>
            <a:spLocks noGrp="1"/>
          </p:cNvSpPr>
          <p:nvPr>
            <p:ph type="body" sz="quarter" idx="10"/>
          </p:nvPr>
        </p:nvSpPr>
        <p:spPr/>
        <p:txBody>
          <a:bodyPr/>
          <a:lstStyle/>
          <a:p>
            <a:r>
              <a:rPr lang="zh-CN" altLang="en-US" dirty="0"/>
              <a:t>生活质量评估</a:t>
            </a:r>
            <a:endParaRPr lang="en-US" dirty="0"/>
          </a:p>
        </p:txBody>
      </p:sp>
      <p:sp>
        <p:nvSpPr>
          <p:cNvPr id="3" name="Text Placeholder 2">
            <a:extLst>
              <a:ext uri="{FF2B5EF4-FFF2-40B4-BE49-F238E27FC236}">
                <a16:creationId xmlns:a16="http://schemas.microsoft.com/office/drawing/2014/main" id="{4880A67D-783C-AB64-85F4-811312EEBD22}"/>
              </a:ext>
            </a:extLst>
          </p:cNvPr>
          <p:cNvSpPr>
            <a:spLocks noGrp="1"/>
          </p:cNvSpPr>
          <p:nvPr>
            <p:ph type="body" sz="quarter" idx="11"/>
          </p:nvPr>
        </p:nvSpPr>
        <p:spPr/>
        <p:txBody>
          <a:bodyPr/>
          <a:lstStyle/>
          <a:p>
            <a:r>
              <a:rPr lang="en-US" altLang="zh-CN" dirty="0"/>
              <a:t>Deborah </a:t>
            </a:r>
            <a:r>
              <a:rPr lang="en-US" altLang="zh-CN" dirty="0" err="1"/>
              <a:t>Schrag</a:t>
            </a:r>
            <a:r>
              <a:rPr lang="en-US" altLang="zh-CN" dirty="0"/>
              <a:t> </a:t>
            </a:r>
            <a:r>
              <a:rPr lang="zh-CN" altLang="en-US" dirty="0"/>
              <a:t>，</a:t>
            </a:r>
            <a:r>
              <a:rPr lang="en-US" altLang="zh-CN" dirty="0"/>
              <a:t>et al. 2023 ASCO-GI abstract LBA2</a:t>
            </a:r>
            <a:endParaRPr lang="zh-CN" altLang="en-US" dirty="0"/>
          </a:p>
          <a:p>
            <a:endParaRPr lang="en-US" dirty="0"/>
          </a:p>
        </p:txBody>
      </p:sp>
      <p:pic>
        <p:nvPicPr>
          <p:cNvPr id="6" name="Picture 5">
            <a:extLst>
              <a:ext uri="{FF2B5EF4-FFF2-40B4-BE49-F238E27FC236}">
                <a16:creationId xmlns:a16="http://schemas.microsoft.com/office/drawing/2014/main" id="{7181743A-6850-DC15-C538-F7D3B08F748A}"/>
              </a:ext>
            </a:extLst>
          </p:cNvPr>
          <p:cNvPicPr>
            <a:picLocks noChangeAspect="1"/>
          </p:cNvPicPr>
          <p:nvPr/>
        </p:nvPicPr>
        <p:blipFill>
          <a:blip r:embed="rId2"/>
          <a:stretch>
            <a:fillRect/>
          </a:stretch>
        </p:blipFill>
        <p:spPr>
          <a:xfrm>
            <a:off x="492073" y="1026935"/>
            <a:ext cx="8177537" cy="4816905"/>
          </a:xfrm>
          <a:prstGeom prst="rect">
            <a:avLst/>
          </a:prstGeom>
        </p:spPr>
      </p:pic>
      <p:sp>
        <p:nvSpPr>
          <p:cNvPr id="8" name="TextBox 7">
            <a:extLst>
              <a:ext uri="{FF2B5EF4-FFF2-40B4-BE49-F238E27FC236}">
                <a16:creationId xmlns:a16="http://schemas.microsoft.com/office/drawing/2014/main" id="{E6AF993E-F55D-1E6C-9011-E9B7DCA844BE}"/>
              </a:ext>
            </a:extLst>
          </p:cNvPr>
          <p:cNvSpPr txBox="1"/>
          <p:nvPr/>
        </p:nvSpPr>
        <p:spPr>
          <a:xfrm>
            <a:off x="8723871" y="1475824"/>
            <a:ext cx="2566981" cy="1477328"/>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err="1">
                <a:ln>
                  <a:noFill/>
                </a:ln>
                <a:solidFill>
                  <a:prstClr val="black"/>
                </a:solidFill>
                <a:effectLst/>
                <a:uLnTx/>
                <a:uFillTx/>
                <a:latin typeface="Arial"/>
                <a:ea typeface="微软雅黑"/>
                <a:cs typeface="+mn-cs"/>
              </a:rPr>
              <a:t>组间生活质量</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的差异呈现</a:t>
            </a:r>
            <a:r>
              <a:rPr kumimoji="0" lang="en-US" sz="1800" b="0" i="0" u="none" strike="noStrike" kern="1200" cap="none" spc="0" normalizeH="0" baseline="0" noProof="0" dirty="0" err="1">
                <a:ln>
                  <a:noFill/>
                </a:ln>
                <a:solidFill>
                  <a:prstClr val="black"/>
                </a:solidFill>
                <a:effectLst/>
                <a:uLnTx/>
                <a:uFillTx/>
                <a:latin typeface="Arial"/>
                <a:ea typeface="微软雅黑"/>
                <a:cs typeface="+mn-cs"/>
              </a:rPr>
              <a:t>趋势，但无显著</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性</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err="1">
                <a:ln>
                  <a:noFill/>
                </a:ln>
                <a:solidFill>
                  <a:prstClr val="black"/>
                </a:solidFill>
                <a:effectLst/>
                <a:uLnTx/>
                <a:uFillTx/>
                <a:latin typeface="Arial"/>
                <a:ea typeface="微软雅黑"/>
                <a:cs typeface="+mn-cs"/>
              </a:rPr>
              <a:t>肠道功能和性功能</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的评估支持</a:t>
            </a:r>
            <a:r>
              <a:rPr kumimoji="0" lang="en-US" sz="1800" b="0" i="0" u="none" strike="noStrike" kern="1200" cap="none" spc="0" normalizeH="0" baseline="0" noProof="0" dirty="0" err="1">
                <a:ln>
                  <a:noFill/>
                </a:ln>
                <a:solidFill>
                  <a:prstClr val="black"/>
                </a:solidFill>
                <a:effectLst/>
                <a:uLnTx/>
                <a:uFillTx/>
                <a:latin typeface="Arial"/>
                <a:ea typeface="微软雅黑"/>
                <a:cs typeface="+mn-cs"/>
              </a:rPr>
              <a:t>FOLFOX组</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10" name="TextBox 9">
            <a:extLst>
              <a:ext uri="{FF2B5EF4-FFF2-40B4-BE49-F238E27FC236}">
                <a16:creationId xmlns:a16="http://schemas.microsoft.com/office/drawing/2014/main" id="{C8D19507-D353-3CB8-150E-C72C4ADB586F}"/>
              </a:ext>
            </a:extLst>
          </p:cNvPr>
          <p:cNvSpPr txBox="1"/>
          <p:nvPr/>
        </p:nvSpPr>
        <p:spPr>
          <a:xfrm>
            <a:off x="9186139" y="4920511"/>
            <a:ext cx="1816477"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ea typeface="微软雅黑"/>
                <a:cs typeface="+mn-cs"/>
              </a:rPr>
              <a:t>N=373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Arial"/>
                <a:ea typeface="微软雅黑"/>
                <a:cs typeface="+mn-cs"/>
              </a:rPr>
              <a:t>正值表示与基线相比有所改善</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spTree>
    <p:extLst>
      <p:ext uri="{BB962C8B-B14F-4D97-AF65-F5344CB8AC3E}">
        <p14:creationId xmlns:p14="http://schemas.microsoft.com/office/powerpoint/2010/main" val="139831341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2A46A4D-4578-A161-423F-AD1BC8C9E8C1}"/>
              </a:ext>
            </a:extLst>
          </p:cNvPr>
          <p:cNvSpPr>
            <a:spLocks noGrp="1"/>
          </p:cNvSpPr>
          <p:nvPr>
            <p:ph type="body" sz="quarter" idx="10"/>
          </p:nvPr>
        </p:nvSpPr>
        <p:spPr/>
        <p:txBody>
          <a:bodyPr/>
          <a:lstStyle/>
          <a:p>
            <a:r>
              <a:rPr lang="zh-CN" altLang="en-US" dirty="0"/>
              <a:t>局限性</a:t>
            </a:r>
            <a:endParaRPr lang="en-US" dirty="0"/>
          </a:p>
        </p:txBody>
      </p:sp>
      <p:sp>
        <p:nvSpPr>
          <p:cNvPr id="3" name="Text Placeholder 2">
            <a:extLst>
              <a:ext uri="{FF2B5EF4-FFF2-40B4-BE49-F238E27FC236}">
                <a16:creationId xmlns:a16="http://schemas.microsoft.com/office/drawing/2014/main" id="{15C9BD69-B5E5-CFD5-6BBE-808061516CC9}"/>
              </a:ext>
            </a:extLst>
          </p:cNvPr>
          <p:cNvSpPr>
            <a:spLocks noGrp="1"/>
          </p:cNvSpPr>
          <p:nvPr>
            <p:ph type="body" sz="quarter" idx="11"/>
          </p:nvPr>
        </p:nvSpPr>
        <p:spPr/>
        <p:txBody>
          <a:bodyPr/>
          <a:lstStyle/>
          <a:p>
            <a:r>
              <a:rPr lang="en-US" altLang="zh-CN" dirty="0"/>
              <a:t>Deborah </a:t>
            </a:r>
            <a:r>
              <a:rPr lang="en-US" altLang="zh-CN" dirty="0" err="1"/>
              <a:t>Schrag</a:t>
            </a:r>
            <a:r>
              <a:rPr lang="en-US" altLang="zh-CN" dirty="0"/>
              <a:t> </a:t>
            </a:r>
            <a:r>
              <a:rPr lang="zh-CN" altLang="en-US" dirty="0"/>
              <a:t>，</a:t>
            </a:r>
            <a:r>
              <a:rPr lang="en-US" altLang="zh-CN" dirty="0"/>
              <a:t>et al. 2023 ASCO-GI abstract LBA2</a:t>
            </a:r>
            <a:endParaRPr lang="zh-CN" altLang="en-US" dirty="0"/>
          </a:p>
          <a:p>
            <a:endParaRPr lang="en-US" dirty="0"/>
          </a:p>
        </p:txBody>
      </p:sp>
      <p:sp>
        <p:nvSpPr>
          <p:cNvPr id="4" name="Text Placeholder 3">
            <a:extLst>
              <a:ext uri="{FF2B5EF4-FFF2-40B4-BE49-F238E27FC236}">
                <a16:creationId xmlns:a16="http://schemas.microsoft.com/office/drawing/2014/main" id="{60AD1243-8638-F15B-7714-E015C1D7F135}"/>
              </a:ext>
            </a:extLst>
          </p:cNvPr>
          <p:cNvSpPr>
            <a:spLocks noGrp="1"/>
          </p:cNvSpPr>
          <p:nvPr>
            <p:ph type="body" sz="quarter" idx="12"/>
          </p:nvPr>
        </p:nvSpPr>
        <p:spPr/>
        <p:txBody>
          <a:bodyPr/>
          <a:lstStyle/>
          <a:p>
            <a:pPr marL="342900" indent="-342900">
              <a:lnSpc>
                <a:spcPct val="150000"/>
              </a:lnSpc>
              <a:buFont typeface="Arial" panose="020B0604020202020204" pitchFamily="34" charset="0"/>
              <a:buChar char="•"/>
            </a:pPr>
            <a:r>
              <a:rPr lang="zh-CN" altLang="en-US" dirty="0">
                <a:solidFill>
                  <a:schemeClr val="tx1"/>
                </a:solidFill>
              </a:rPr>
              <a:t>排除高危患者</a:t>
            </a:r>
            <a:r>
              <a:rPr lang="en-US" altLang="zh-CN" dirty="0">
                <a:solidFill>
                  <a:schemeClr val="tx1"/>
                </a:solidFill>
              </a:rPr>
              <a:t>:</a:t>
            </a:r>
            <a:r>
              <a:rPr lang="zh-CN" altLang="en-US" dirty="0">
                <a:solidFill>
                  <a:schemeClr val="tx1"/>
                </a:solidFill>
              </a:rPr>
              <a:t>远端转移、</a:t>
            </a:r>
            <a:r>
              <a:rPr lang="en-US" altLang="zh-CN" dirty="0">
                <a:solidFill>
                  <a:schemeClr val="tx1"/>
                </a:solidFill>
              </a:rPr>
              <a:t>T4</a:t>
            </a:r>
            <a:r>
              <a:rPr lang="zh-CN" altLang="en-US" dirty="0">
                <a:solidFill>
                  <a:schemeClr val="tx1"/>
                </a:solidFill>
              </a:rPr>
              <a:t>肿瘤、多发肿大淋巴结</a:t>
            </a:r>
            <a:endParaRPr lang="en-US" altLang="zh-CN" dirty="0">
              <a:solidFill>
                <a:schemeClr val="tx1"/>
              </a:solidFill>
            </a:endParaRPr>
          </a:p>
          <a:p>
            <a:pPr marL="342900" indent="-342900">
              <a:lnSpc>
                <a:spcPct val="150000"/>
              </a:lnSpc>
              <a:buFont typeface="Arial" panose="020B0604020202020204" pitchFamily="34" charset="0"/>
              <a:buChar char="•"/>
            </a:pPr>
            <a:r>
              <a:rPr lang="zh-CN" altLang="en-US" dirty="0">
                <a:solidFill>
                  <a:schemeClr val="tx1"/>
                </a:solidFill>
              </a:rPr>
              <a:t>并非所有患者都有</a:t>
            </a:r>
            <a:r>
              <a:rPr lang="en-US" altLang="zh-CN" dirty="0">
                <a:solidFill>
                  <a:schemeClr val="tx1"/>
                </a:solidFill>
              </a:rPr>
              <a:t>MRI</a:t>
            </a:r>
            <a:r>
              <a:rPr lang="zh-CN" altLang="en-US" dirty="0">
                <a:solidFill>
                  <a:schemeClr val="tx1"/>
                </a:solidFill>
              </a:rPr>
              <a:t>分期</a:t>
            </a:r>
            <a:endParaRPr lang="en-US" altLang="zh-CN" dirty="0">
              <a:solidFill>
                <a:schemeClr val="tx1"/>
              </a:solidFill>
            </a:endParaRPr>
          </a:p>
          <a:p>
            <a:pPr marL="342900" indent="-342900">
              <a:lnSpc>
                <a:spcPct val="150000"/>
              </a:lnSpc>
              <a:buFont typeface="Arial" panose="020B0604020202020204" pitchFamily="34" charset="0"/>
              <a:buChar char="•"/>
            </a:pPr>
            <a:r>
              <a:rPr lang="zh-CN" altLang="en-US" dirty="0">
                <a:solidFill>
                  <a:schemeClr val="tx1"/>
                </a:solidFill>
              </a:rPr>
              <a:t>可能仍然存在对于一些病人的过度治疗</a:t>
            </a:r>
            <a:endParaRPr lang="en-US" dirty="0">
              <a:solidFill>
                <a:schemeClr val="tx1"/>
              </a:solidFill>
            </a:endParaRPr>
          </a:p>
        </p:txBody>
      </p:sp>
    </p:spTree>
    <p:extLst>
      <p:ext uri="{BB962C8B-B14F-4D97-AF65-F5344CB8AC3E}">
        <p14:creationId xmlns:p14="http://schemas.microsoft.com/office/powerpoint/2010/main" val="120833398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6A58B9-4F93-3C4E-1CDB-59FAF82E1E37}"/>
              </a:ext>
            </a:extLst>
          </p:cNvPr>
          <p:cNvSpPr>
            <a:spLocks noGrp="1"/>
          </p:cNvSpPr>
          <p:nvPr>
            <p:ph type="body" sz="quarter" idx="10"/>
          </p:nvPr>
        </p:nvSpPr>
        <p:spPr/>
        <p:txBody>
          <a:bodyPr/>
          <a:lstStyle/>
          <a:p>
            <a:r>
              <a:rPr lang="zh-CN" altLang="en-US" dirty="0"/>
              <a:t>注意</a:t>
            </a:r>
            <a:r>
              <a:rPr lang="en-US" altLang="zh-CN" dirty="0"/>
              <a:t>:</a:t>
            </a:r>
            <a:r>
              <a:rPr lang="zh-CN" altLang="en-US" dirty="0"/>
              <a:t>在进行这项试验时，出现了新的治疗方法</a:t>
            </a:r>
            <a:endParaRPr lang="en-US" dirty="0"/>
          </a:p>
        </p:txBody>
      </p:sp>
      <p:sp>
        <p:nvSpPr>
          <p:cNvPr id="3" name="Text Placeholder 2">
            <a:extLst>
              <a:ext uri="{FF2B5EF4-FFF2-40B4-BE49-F238E27FC236}">
                <a16:creationId xmlns:a16="http://schemas.microsoft.com/office/drawing/2014/main" id="{8AD5F152-92DB-D60B-C4F4-9481B9FE17B1}"/>
              </a:ext>
            </a:extLst>
          </p:cNvPr>
          <p:cNvSpPr>
            <a:spLocks noGrp="1"/>
          </p:cNvSpPr>
          <p:nvPr>
            <p:ph type="body" sz="quarter" idx="11"/>
          </p:nvPr>
        </p:nvSpPr>
        <p:spPr/>
        <p:txBody>
          <a:bodyPr/>
          <a:lstStyle/>
          <a:p>
            <a:r>
              <a:rPr lang="en-US" altLang="zh-CN" dirty="0"/>
              <a:t>Deborah </a:t>
            </a:r>
            <a:r>
              <a:rPr lang="en-US" altLang="zh-CN" dirty="0" err="1"/>
              <a:t>Schrag</a:t>
            </a:r>
            <a:r>
              <a:rPr lang="en-US" altLang="zh-CN" dirty="0"/>
              <a:t> </a:t>
            </a:r>
            <a:r>
              <a:rPr lang="zh-CN" altLang="en-US" dirty="0"/>
              <a:t>，</a:t>
            </a:r>
            <a:r>
              <a:rPr lang="en-US" altLang="zh-CN" dirty="0"/>
              <a:t>et al. 2023 ASCO-GI abstract LBA2</a:t>
            </a:r>
            <a:endParaRPr lang="zh-CN" altLang="en-US" dirty="0"/>
          </a:p>
          <a:p>
            <a:endParaRPr lang="en-US" dirty="0"/>
          </a:p>
        </p:txBody>
      </p:sp>
      <p:sp>
        <p:nvSpPr>
          <p:cNvPr id="4" name="Text Placeholder 3">
            <a:extLst>
              <a:ext uri="{FF2B5EF4-FFF2-40B4-BE49-F238E27FC236}">
                <a16:creationId xmlns:a16="http://schemas.microsoft.com/office/drawing/2014/main" id="{5843BAFA-0000-7ABB-6F5F-DC1853CE7B62}"/>
              </a:ext>
            </a:extLst>
          </p:cNvPr>
          <p:cNvSpPr>
            <a:spLocks noGrp="1"/>
          </p:cNvSpPr>
          <p:nvPr>
            <p:ph type="body" sz="quarter" idx="12"/>
          </p:nvPr>
        </p:nvSpPr>
        <p:spPr/>
        <p:txBody>
          <a:bodyPr/>
          <a:lstStyle/>
          <a:p>
            <a:pPr marL="342900" indent="-342900">
              <a:lnSpc>
                <a:spcPct val="150000"/>
              </a:lnSpc>
              <a:buFont typeface="Arial" panose="020B0604020202020204" pitchFamily="34" charset="0"/>
              <a:buChar char="•"/>
            </a:pPr>
            <a:r>
              <a:rPr lang="zh-CN" altLang="en-US" dirty="0">
                <a:solidFill>
                  <a:schemeClr val="tx1"/>
                </a:solidFill>
              </a:rPr>
              <a:t>更短的辅助性</a:t>
            </a:r>
            <a:r>
              <a:rPr lang="en-US" altLang="zh-CN" dirty="0">
                <a:solidFill>
                  <a:schemeClr val="tx1"/>
                </a:solidFill>
              </a:rPr>
              <a:t>FOLFOX</a:t>
            </a:r>
            <a:r>
              <a:rPr lang="zh-CN" altLang="en-US" dirty="0">
                <a:solidFill>
                  <a:schemeClr val="tx1"/>
                </a:solidFill>
              </a:rPr>
              <a:t>疗程</a:t>
            </a:r>
            <a:r>
              <a:rPr lang="en-US" altLang="zh-CN" baseline="30000" dirty="0">
                <a:solidFill>
                  <a:schemeClr val="tx1"/>
                </a:solidFill>
              </a:rPr>
              <a:t>1</a:t>
            </a:r>
          </a:p>
          <a:p>
            <a:pPr marL="342900" indent="-342900">
              <a:lnSpc>
                <a:spcPct val="150000"/>
              </a:lnSpc>
              <a:buFont typeface="Arial" panose="020B0604020202020204" pitchFamily="34" charset="0"/>
              <a:buChar char="•"/>
            </a:pPr>
            <a:r>
              <a:rPr lang="zh-CN" altLang="en-US" dirty="0">
                <a:solidFill>
                  <a:schemeClr val="tx1"/>
                </a:solidFill>
              </a:rPr>
              <a:t>短期放疗</a:t>
            </a:r>
            <a:r>
              <a:rPr lang="en-US" altLang="zh-CN" baseline="30000" dirty="0">
                <a:solidFill>
                  <a:schemeClr val="tx1"/>
                </a:solidFill>
              </a:rPr>
              <a:t>2</a:t>
            </a:r>
            <a:endParaRPr lang="en-US" altLang="zh-CN" dirty="0">
              <a:solidFill>
                <a:schemeClr val="tx1"/>
              </a:solidFill>
            </a:endParaRPr>
          </a:p>
          <a:p>
            <a:pPr marL="342900" indent="-342900">
              <a:lnSpc>
                <a:spcPct val="150000"/>
              </a:lnSpc>
              <a:buFont typeface="Arial" panose="020B0604020202020204" pitchFamily="34" charset="0"/>
              <a:buChar char="•"/>
            </a:pPr>
            <a:r>
              <a:rPr lang="zh-CN" altLang="en-US" dirty="0">
                <a:solidFill>
                  <a:schemeClr val="tx1"/>
                </a:solidFill>
              </a:rPr>
              <a:t>总体新辅助治疗</a:t>
            </a:r>
            <a:r>
              <a:rPr lang="en-US" altLang="zh-CN" baseline="30000" dirty="0">
                <a:solidFill>
                  <a:schemeClr val="tx1"/>
                </a:solidFill>
              </a:rPr>
              <a:t>3</a:t>
            </a:r>
            <a:endParaRPr lang="en-US" altLang="zh-CN" dirty="0">
              <a:solidFill>
                <a:schemeClr val="tx1"/>
              </a:solidFill>
            </a:endParaRPr>
          </a:p>
          <a:p>
            <a:pPr marL="342900" indent="-342900">
              <a:lnSpc>
                <a:spcPct val="150000"/>
              </a:lnSpc>
              <a:buFont typeface="Arial" panose="020B0604020202020204" pitchFamily="34" charset="0"/>
              <a:buChar char="•"/>
            </a:pPr>
            <a:r>
              <a:rPr lang="zh-CN" altLang="en-US" dirty="0">
                <a:solidFill>
                  <a:schemeClr val="tx1"/>
                </a:solidFill>
              </a:rPr>
              <a:t>非手术治疗</a:t>
            </a:r>
            <a:r>
              <a:rPr lang="en-US" altLang="zh-CN" baseline="30000" dirty="0">
                <a:solidFill>
                  <a:schemeClr val="tx1"/>
                </a:solidFill>
              </a:rPr>
              <a:t>4</a:t>
            </a:r>
            <a:endParaRPr lang="en-US" altLang="zh-CN" dirty="0">
              <a:solidFill>
                <a:schemeClr val="tx1"/>
              </a:solidFill>
            </a:endParaRPr>
          </a:p>
          <a:p>
            <a:pPr marL="342900" indent="-342900">
              <a:lnSpc>
                <a:spcPct val="150000"/>
              </a:lnSpc>
              <a:buFont typeface="Arial" panose="020B0604020202020204" pitchFamily="34" charset="0"/>
              <a:buChar char="•"/>
            </a:pPr>
            <a:r>
              <a:rPr lang="en-US" altLang="zh-CN" dirty="0">
                <a:solidFill>
                  <a:schemeClr val="tx1"/>
                </a:solidFill>
              </a:rPr>
              <a:t>MSI-H</a:t>
            </a:r>
            <a:r>
              <a:rPr lang="zh-CN" altLang="en-US" dirty="0">
                <a:solidFill>
                  <a:schemeClr val="tx1"/>
                </a:solidFill>
              </a:rPr>
              <a:t>患者接受免疫治疗</a:t>
            </a:r>
            <a:r>
              <a:rPr lang="en-US" altLang="zh-CN" baseline="30000" dirty="0">
                <a:solidFill>
                  <a:schemeClr val="tx1"/>
                </a:solidFill>
              </a:rPr>
              <a:t>5</a:t>
            </a:r>
            <a:endParaRPr lang="en-US" dirty="0">
              <a:solidFill>
                <a:schemeClr val="tx1"/>
              </a:solidFill>
            </a:endParaRPr>
          </a:p>
        </p:txBody>
      </p:sp>
      <p:pic>
        <p:nvPicPr>
          <p:cNvPr id="6" name="Picture 5">
            <a:extLst>
              <a:ext uri="{FF2B5EF4-FFF2-40B4-BE49-F238E27FC236}">
                <a16:creationId xmlns:a16="http://schemas.microsoft.com/office/drawing/2014/main" id="{72B8D7DE-D71E-CD78-5C48-616E34CFFC27}"/>
              </a:ext>
            </a:extLst>
          </p:cNvPr>
          <p:cNvPicPr>
            <a:picLocks noChangeAspect="1"/>
          </p:cNvPicPr>
          <p:nvPr/>
        </p:nvPicPr>
        <p:blipFill>
          <a:blip r:embed="rId2"/>
          <a:stretch>
            <a:fillRect/>
          </a:stretch>
        </p:blipFill>
        <p:spPr>
          <a:xfrm>
            <a:off x="-6315" y="6369018"/>
            <a:ext cx="1609950" cy="285790"/>
          </a:xfrm>
          <a:prstGeom prst="rect">
            <a:avLst/>
          </a:prstGeom>
        </p:spPr>
      </p:pic>
      <p:pic>
        <p:nvPicPr>
          <p:cNvPr id="8" name="Picture 7">
            <a:extLst>
              <a:ext uri="{FF2B5EF4-FFF2-40B4-BE49-F238E27FC236}">
                <a16:creationId xmlns:a16="http://schemas.microsoft.com/office/drawing/2014/main" id="{F57D2A45-BBDD-458A-1445-9671373D5951}"/>
              </a:ext>
            </a:extLst>
          </p:cNvPr>
          <p:cNvPicPr>
            <a:picLocks noChangeAspect="1"/>
          </p:cNvPicPr>
          <p:nvPr/>
        </p:nvPicPr>
        <p:blipFill>
          <a:blip r:embed="rId3"/>
          <a:stretch>
            <a:fillRect/>
          </a:stretch>
        </p:blipFill>
        <p:spPr>
          <a:xfrm>
            <a:off x="1496722" y="6369018"/>
            <a:ext cx="2181529" cy="457264"/>
          </a:xfrm>
          <a:prstGeom prst="rect">
            <a:avLst/>
          </a:prstGeom>
        </p:spPr>
      </p:pic>
    </p:spTree>
    <p:extLst>
      <p:ext uri="{BB962C8B-B14F-4D97-AF65-F5344CB8AC3E}">
        <p14:creationId xmlns:p14="http://schemas.microsoft.com/office/powerpoint/2010/main" val="64075756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B2757B5-7DA6-3C0D-662D-1565C5B52B5C}"/>
              </a:ext>
            </a:extLst>
          </p:cNvPr>
          <p:cNvSpPr>
            <a:spLocks noGrp="1"/>
          </p:cNvSpPr>
          <p:nvPr>
            <p:ph type="body" sz="quarter" idx="10"/>
          </p:nvPr>
        </p:nvSpPr>
        <p:spPr/>
        <p:txBody>
          <a:bodyPr/>
          <a:lstStyle/>
          <a:p>
            <a:r>
              <a:rPr lang="zh-CN" altLang="en-US" dirty="0"/>
              <a:t>结论</a:t>
            </a:r>
            <a:endParaRPr lang="en-US" dirty="0"/>
          </a:p>
        </p:txBody>
      </p:sp>
      <p:sp>
        <p:nvSpPr>
          <p:cNvPr id="3" name="Text Placeholder 2">
            <a:extLst>
              <a:ext uri="{FF2B5EF4-FFF2-40B4-BE49-F238E27FC236}">
                <a16:creationId xmlns:a16="http://schemas.microsoft.com/office/drawing/2014/main" id="{276D5925-AACA-A627-21B3-0339E2A4544B}"/>
              </a:ext>
            </a:extLst>
          </p:cNvPr>
          <p:cNvSpPr>
            <a:spLocks noGrp="1"/>
          </p:cNvSpPr>
          <p:nvPr>
            <p:ph type="body" sz="quarter" idx="11"/>
          </p:nvPr>
        </p:nvSpPr>
        <p:spPr/>
        <p:txBody>
          <a:bodyPr/>
          <a:lstStyle/>
          <a:p>
            <a:r>
              <a:rPr lang="en-US" altLang="zh-CN" dirty="0"/>
              <a:t>Deborah </a:t>
            </a:r>
            <a:r>
              <a:rPr lang="en-US" altLang="zh-CN" dirty="0" err="1"/>
              <a:t>Schrag</a:t>
            </a:r>
            <a:r>
              <a:rPr lang="en-US" altLang="zh-CN" dirty="0"/>
              <a:t> </a:t>
            </a:r>
            <a:r>
              <a:rPr lang="zh-CN" altLang="en-US" dirty="0"/>
              <a:t>，</a:t>
            </a:r>
            <a:r>
              <a:rPr lang="en-US" altLang="zh-CN" dirty="0"/>
              <a:t>et al. 2023 ASCO-GI abstract LBA2</a:t>
            </a:r>
            <a:endParaRPr lang="zh-CN" altLang="en-US" dirty="0"/>
          </a:p>
          <a:p>
            <a:endParaRPr lang="en-US" dirty="0"/>
          </a:p>
        </p:txBody>
      </p:sp>
      <p:sp>
        <p:nvSpPr>
          <p:cNvPr id="4" name="Text Placeholder 3">
            <a:extLst>
              <a:ext uri="{FF2B5EF4-FFF2-40B4-BE49-F238E27FC236}">
                <a16:creationId xmlns:a16="http://schemas.microsoft.com/office/drawing/2014/main" id="{9DF0C028-DE80-FA58-B33B-9998DB2A6953}"/>
              </a:ext>
            </a:extLst>
          </p:cNvPr>
          <p:cNvSpPr>
            <a:spLocks noGrp="1"/>
          </p:cNvSpPr>
          <p:nvPr>
            <p:ph type="body" sz="quarter" idx="12"/>
          </p:nvPr>
        </p:nvSpPr>
        <p:spPr/>
        <p:txBody>
          <a:bodyPr/>
          <a:lstStyle/>
          <a:p>
            <a:pPr marL="342900" indent="-342900">
              <a:buFont typeface="Arial" panose="020B0604020202020204" pitchFamily="34" charset="0"/>
              <a:buChar char="•"/>
            </a:pPr>
            <a:r>
              <a:rPr lang="zh-CN" altLang="en-US" dirty="0">
                <a:solidFill>
                  <a:schemeClr val="tx1"/>
                </a:solidFill>
              </a:rPr>
              <a:t>对于</a:t>
            </a:r>
            <a:r>
              <a:rPr lang="en-US" dirty="0">
                <a:solidFill>
                  <a:schemeClr val="tx1"/>
                </a:solidFill>
              </a:rPr>
              <a:t>cT2N+、cT3N-</a:t>
            </a:r>
            <a:r>
              <a:rPr lang="zh-CN" altLang="en-US" dirty="0">
                <a:solidFill>
                  <a:schemeClr val="tx1"/>
                </a:solidFill>
              </a:rPr>
              <a:t>或</a:t>
            </a:r>
            <a:r>
              <a:rPr lang="en-US" dirty="0">
                <a:solidFill>
                  <a:schemeClr val="tx1"/>
                </a:solidFill>
              </a:rPr>
              <a:t>cT3N+</a:t>
            </a:r>
            <a:r>
              <a:rPr lang="zh-CN" altLang="en-US" dirty="0">
                <a:solidFill>
                  <a:schemeClr val="tx1"/>
                </a:solidFill>
              </a:rPr>
              <a:t>直肠癌患者，新辅助</a:t>
            </a:r>
            <a:r>
              <a:rPr lang="en-US" dirty="0">
                <a:solidFill>
                  <a:schemeClr val="tx1"/>
                </a:solidFill>
              </a:rPr>
              <a:t>FOLFOX</a:t>
            </a:r>
            <a:r>
              <a:rPr lang="zh-CN" altLang="en-US" dirty="0">
                <a:solidFill>
                  <a:schemeClr val="tx1"/>
                </a:solidFill>
              </a:rPr>
              <a:t>联合选择性使用盆腔放化疗是一种安全有效的治疗选择</a:t>
            </a:r>
            <a:endParaRPr lang="en-US" dirty="0">
              <a:solidFill>
                <a:schemeClr val="tx1"/>
              </a:solidFill>
            </a:endParaRPr>
          </a:p>
        </p:txBody>
      </p:sp>
      <p:pic>
        <p:nvPicPr>
          <p:cNvPr id="5" name="Graphic 4" descr="House with solid fill">
            <a:hlinkClick r:id="rId2" action="ppaction://hlinksldjump"/>
            <a:extLst>
              <a:ext uri="{FF2B5EF4-FFF2-40B4-BE49-F238E27FC236}">
                <a16:creationId xmlns:a16="http://schemas.microsoft.com/office/drawing/2014/main" id="{14857BB2-0D3D-979D-E1D8-D075E54AD12B}"/>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047804" y="5959350"/>
            <a:ext cx="567642" cy="567642"/>
          </a:xfrm>
          <a:prstGeom prst="rect">
            <a:avLst/>
          </a:prstGeom>
        </p:spPr>
      </p:pic>
    </p:spTree>
    <p:extLst>
      <p:ext uri="{BB962C8B-B14F-4D97-AF65-F5344CB8AC3E}">
        <p14:creationId xmlns:p14="http://schemas.microsoft.com/office/powerpoint/2010/main" val="127562322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7FA7AF5-731F-ED2F-CE15-2B0EDA1FBB8D}"/>
              </a:ext>
            </a:extLst>
          </p:cNvPr>
          <p:cNvSpPr>
            <a:spLocks noGrp="1"/>
          </p:cNvSpPr>
          <p:nvPr>
            <p:ph type="title"/>
          </p:nvPr>
        </p:nvSpPr>
        <p:spPr/>
        <p:txBody>
          <a:bodyPr>
            <a:normAutofit fontScale="90000"/>
          </a:bodyPr>
          <a:lstStyle/>
          <a:p>
            <a:r>
              <a:rPr lang="en-US" altLang="zh-CN" dirty="0"/>
              <a:t>FOLFOXIRI </a:t>
            </a:r>
            <a:r>
              <a:rPr lang="zh-CN" altLang="en-US" dirty="0"/>
              <a:t>联合贝伐珠单抗和阿替利珠单抗作为不可切除 </a:t>
            </a:r>
            <a:r>
              <a:rPr lang="en-US" altLang="zh-CN" dirty="0"/>
              <a:t>mCRC </a:t>
            </a:r>
            <a:r>
              <a:rPr lang="zh-CN" altLang="en-US" dirty="0"/>
              <a:t>患者的一线治疗：</a:t>
            </a:r>
            <a:r>
              <a:rPr lang="en-US" altLang="zh-CN" dirty="0"/>
              <a:t>Il</a:t>
            </a:r>
            <a:r>
              <a:rPr lang="zh-CN" altLang="en-US" dirty="0"/>
              <a:t>期随机 </a:t>
            </a:r>
            <a:r>
              <a:rPr lang="en-US" altLang="zh-CN" dirty="0" err="1"/>
              <a:t>AtezoTRIBE</a:t>
            </a:r>
            <a:r>
              <a:rPr lang="en-US" altLang="zh-CN" dirty="0"/>
              <a:t> </a:t>
            </a:r>
            <a:r>
              <a:rPr lang="zh-CN" altLang="en-US" dirty="0"/>
              <a:t>研究的更新和总生存期结果</a:t>
            </a:r>
          </a:p>
        </p:txBody>
      </p:sp>
      <p:sp>
        <p:nvSpPr>
          <p:cNvPr id="3" name="文本占位符 2">
            <a:extLst>
              <a:ext uri="{FF2B5EF4-FFF2-40B4-BE49-F238E27FC236}">
                <a16:creationId xmlns:a16="http://schemas.microsoft.com/office/drawing/2014/main" id="{E985E624-1F9B-BBF9-A1A1-2ACCA2B35963}"/>
              </a:ext>
            </a:extLst>
          </p:cNvPr>
          <p:cNvSpPr>
            <a:spLocks noGrp="1"/>
          </p:cNvSpPr>
          <p:nvPr>
            <p:ph type="body" sz="quarter" idx="10"/>
          </p:nvPr>
        </p:nvSpPr>
        <p:spPr>
          <a:xfrm>
            <a:off x="838200" y="3774475"/>
            <a:ext cx="10515600" cy="709838"/>
          </a:xfrm>
        </p:spPr>
        <p:txBody>
          <a:bodyPr/>
          <a:lstStyle/>
          <a:p>
            <a:r>
              <a:rPr lang="it-IT" sz="1600" dirty="0"/>
              <a:t>Carlotta Antoniotti, Daniele Rossini, Filippo Pietrantonio, Lisa Salvatore, Federica Marmorino, Margherita Ambrosini, Sara Lonardi, Maria Bensi, Roberto Moretto, Stefano Tamberi, llaria Toma, Alessandro Passardi, Maria Caterina De Grandis, Veronica Conca, Federica Palermo, Alessandro Cappetta, Aurelie Catteau, Luca Boni, </a:t>
            </a:r>
            <a:r>
              <a:rPr lang="en-US" sz="1600" dirty="0"/>
              <a:t>Jérôme </a:t>
            </a:r>
            <a:r>
              <a:rPr lang="it-IT" sz="1600" dirty="0"/>
              <a:t>Galon, Chiara Cremolini</a:t>
            </a:r>
            <a:endParaRPr lang="en-US" sz="1600" dirty="0"/>
          </a:p>
        </p:txBody>
      </p:sp>
      <p:sp>
        <p:nvSpPr>
          <p:cNvPr id="4" name="文本占位符 3">
            <a:extLst>
              <a:ext uri="{FF2B5EF4-FFF2-40B4-BE49-F238E27FC236}">
                <a16:creationId xmlns:a16="http://schemas.microsoft.com/office/drawing/2014/main" id="{639FC6EE-1CD6-1415-8A7A-920A66720BF6}"/>
              </a:ext>
            </a:extLst>
          </p:cNvPr>
          <p:cNvSpPr>
            <a:spLocks noGrp="1"/>
          </p:cNvSpPr>
          <p:nvPr>
            <p:ph type="body" sz="quarter" idx="11"/>
          </p:nvPr>
        </p:nvSpPr>
        <p:spPr>
          <a:xfrm>
            <a:off x="838200" y="4790556"/>
            <a:ext cx="10515600" cy="709838"/>
          </a:xfrm>
        </p:spPr>
        <p:txBody>
          <a:bodyPr/>
          <a:lstStyle/>
          <a:p>
            <a:r>
              <a:rPr lang="en-US" altLang="zh-CN" sz="2000" b="1" dirty="0"/>
              <a:t>Abstract 3500- Oral Session</a:t>
            </a:r>
          </a:p>
        </p:txBody>
      </p:sp>
    </p:spTree>
    <p:extLst>
      <p:ext uri="{BB962C8B-B14F-4D97-AF65-F5344CB8AC3E}">
        <p14:creationId xmlns:p14="http://schemas.microsoft.com/office/powerpoint/2010/main" val="284699151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背景</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it-IT" dirty="0"/>
              <a:t>Carlotta Antoniotti</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3500</a:t>
            </a:r>
          </a:p>
        </p:txBody>
      </p:sp>
      <p:sp>
        <p:nvSpPr>
          <p:cNvPr id="4" name="文本占位符 3">
            <a:extLst>
              <a:ext uri="{FF2B5EF4-FFF2-40B4-BE49-F238E27FC236}">
                <a16:creationId xmlns:a16="http://schemas.microsoft.com/office/drawing/2014/main" id="{46F2D972-3489-7B83-96F7-D0A44F9C6259}"/>
              </a:ext>
            </a:extLst>
          </p:cNvPr>
          <p:cNvSpPr>
            <a:spLocks noGrp="1"/>
          </p:cNvSpPr>
          <p:nvPr>
            <p:ph type="body" sz="quarter" idx="12"/>
          </p:nvPr>
        </p:nvSpPr>
        <p:spPr>
          <a:xfrm>
            <a:off x="801688" y="1079500"/>
            <a:ext cx="10499589" cy="4984416"/>
          </a:xfrm>
        </p:spPr>
        <p:txBody>
          <a:bodyPr/>
          <a:lstStyle/>
          <a:p>
            <a:pPr marL="342900" indent="-342900">
              <a:buFont typeface="Arial" panose="020B0604020202020204" pitchFamily="34" charset="0"/>
              <a:buChar char="•"/>
            </a:pPr>
            <a:r>
              <a:rPr lang="zh-CN" altLang="en-US" b="0" i="0" dirty="0">
                <a:solidFill>
                  <a:schemeClr val="tx1"/>
                </a:solidFill>
                <a:effectLst/>
                <a:latin typeface="arial" panose="020B0604020202020204" pitchFamily="34" charset="0"/>
              </a:rPr>
              <a:t>约</a:t>
            </a:r>
            <a:r>
              <a:rPr lang="en-US" altLang="zh-CN" b="0" i="0" dirty="0">
                <a:solidFill>
                  <a:schemeClr val="tx1"/>
                </a:solidFill>
                <a:effectLst/>
                <a:latin typeface="arial" panose="020B0604020202020204" pitchFamily="34" charset="0"/>
              </a:rPr>
              <a:t>95%</a:t>
            </a:r>
            <a:r>
              <a:rPr lang="zh-CN" altLang="en-US" b="0" i="0" dirty="0">
                <a:solidFill>
                  <a:schemeClr val="tx1"/>
                </a:solidFill>
                <a:effectLst/>
                <a:latin typeface="arial" panose="020B0604020202020204" pitchFamily="34" charset="0"/>
              </a:rPr>
              <a:t>的 </a:t>
            </a:r>
            <a:r>
              <a:rPr lang="en-US" altLang="zh-CN" b="0" i="0" dirty="0">
                <a:solidFill>
                  <a:schemeClr val="tx1"/>
                </a:solidFill>
                <a:effectLst/>
                <a:latin typeface="arial" panose="020B0604020202020204" pitchFamily="34" charset="0"/>
              </a:rPr>
              <a:t>mCRC </a:t>
            </a:r>
            <a:r>
              <a:rPr lang="zh-CN" altLang="en-US" b="0" i="0" dirty="0">
                <a:solidFill>
                  <a:schemeClr val="tx1"/>
                </a:solidFill>
                <a:effectLst/>
                <a:latin typeface="arial" panose="020B0604020202020204" pitchFamily="34" charset="0"/>
              </a:rPr>
              <a:t>为</a:t>
            </a:r>
            <a:r>
              <a:rPr lang="en-US" altLang="zh-CN" b="0" i="0" dirty="0" err="1">
                <a:solidFill>
                  <a:schemeClr val="tx1"/>
                </a:solidFill>
                <a:effectLst/>
                <a:latin typeface="arial" panose="020B0604020202020204" pitchFamily="34" charset="0"/>
              </a:rPr>
              <a:t>pMMR</a:t>
            </a:r>
            <a:r>
              <a:rPr lang="en-US" altLang="zh-CN" b="0" i="0" dirty="0">
                <a:solidFill>
                  <a:schemeClr val="tx1"/>
                </a:solidFill>
                <a:effectLst/>
                <a:latin typeface="arial" panose="020B0604020202020204" pitchFamily="34" charset="0"/>
              </a:rPr>
              <a:t>/MSS</a:t>
            </a:r>
            <a:r>
              <a:rPr lang="zh-CN" altLang="en-US" b="0" i="0" dirty="0">
                <a:solidFill>
                  <a:schemeClr val="tx1"/>
                </a:solidFill>
                <a:effectLst/>
                <a:latin typeface="arial" panose="020B0604020202020204" pitchFamily="34" charset="0"/>
              </a:rPr>
              <a:t>，并没有从第一代免疫</a:t>
            </a:r>
            <a:r>
              <a:rPr lang="zh-CN" altLang="en-US" dirty="0">
                <a:solidFill>
                  <a:schemeClr val="tx1"/>
                </a:solidFill>
                <a:latin typeface="arial" panose="020B0604020202020204" pitchFamily="34" charset="0"/>
              </a:rPr>
              <a:t>检查点抑制剂 </a:t>
            </a:r>
            <a:r>
              <a:rPr lang="en-US" altLang="zh-CN" dirty="0">
                <a:solidFill>
                  <a:schemeClr val="tx1"/>
                </a:solidFill>
                <a:latin typeface="arial" panose="020B0604020202020204" pitchFamily="34" charset="0"/>
              </a:rPr>
              <a:t>(ICIS) </a:t>
            </a:r>
            <a:r>
              <a:rPr lang="zh-CN" altLang="en-US" dirty="0">
                <a:solidFill>
                  <a:schemeClr val="tx1"/>
                </a:solidFill>
                <a:latin typeface="arial" panose="020B0604020202020204" pitchFamily="34" charset="0"/>
              </a:rPr>
              <a:t>中获益</a:t>
            </a:r>
            <a:endParaRPr lang="en-US" altLang="zh-CN" dirty="0">
              <a:solidFill>
                <a:schemeClr val="tx1"/>
              </a:solidFill>
              <a:latin typeface="arial" panose="020B0604020202020204" pitchFamily="34" charset="0"/>
            </a:endParaRPr>
          </a:p>
          <a:p>
            <a:pPr marL="342900" indent="-342900">
              <a:buFont typeface="Arial" panose="020B0604020202020204" pitchFamily="34" charset="0"/>
              <a:buChar char="•"/>
            </a:pPr>
            <a:endParaRPr lang="en-US" altLang="zh-CN" dirty="0">
              <a:solidFill>
                <a:schemeClr val="tx1"/>
              </a:solidFill>
              <a:latin typeface="arial" panose="020B0604020202020204" pitchFamily="34" charset="0"/>
            </a:endParaRPr>
          </a:p>
          <a:p>
            <a:pPr marL="342900" indent="-342900">
              <a:buFont typeface="Arial" panose="020B0604020202020204" pitchFamily="34" charset="0"/>
              <a:buChar char="•"/>
            </a:pPr>
            <a:r>
              <a:rPr lang="zh-CN" altLang="en-US" dirty="0">
                <a:solidFill>
                  <a:schemeClr val="tx1"/>
                </a:solidFill>
                <a:latin typeface="arial" panose="020B0604020202020204" pitchFamily="34" charset="0"/>
              </a:rPr>
              <a:t>进行 </a:t>
            </a:r>
            <a:r>
              <a:rPr lang="en-US" altLang="zh-CN" dirty="0">
                <a:solidFill>
                  <a:schemeClr val="tx1"/>
                </a:solidFill>
                <a:latin typeface="arial" panose="020B0604020202020204" pitchFamily="34" charset="0"/>
              </a:rPr>
              <a:t>II </a:t>
            </a:r>
            <a:r>
              <a:rPr lang="zh-CN" altLang="en-US" dirty="0">
                <a:solidFill>
                  <a:schemeClr val="tx1"/>
                </a:solidFill>
                <a:latin typeface="arial" panose="020B0604020202020204" pitchFamily="34" charset="0"/>
              </a:rPr>
              <a:t>期随机 </a:t>
            </a:r>
            <a:r>
              <a:rPr lang="en-US" altLang="zh-CN" dirty="0">
                <a:solidFill>
                  <a:schemeClr val="tx1"/>
                </a:solidFill>
                <a:latin typeface="arial" panose="020B0604020202020204" pitchFamily="34" charset="0"/>
              </a:rPr>
              <a:t>AtezoTRlBE </a:t>
            </a:r>
            <a:r>
              <a:rPr lang="zh-CN" altLang="en-US" dirty="0">
                <a:solidFill>
                  <a:schemeClr val="tx1"/>
                </a:solidFill>
                <a:latin typeface="arial" panose="020B0604020202020204" pitchFamily="34" charset="0"/>
              </a:rPr>
              <a:t>研究以验证将阿替利珠单抗添加到一线 </a:t>
            </a:r>
            <a:r>
              <a:rPr lang="en-US" altLang="zh-CN" dirty="0">
                <a:solidFill>
                  <a:schemeClr val="tx1"/>
                </a:solidFill>
                <a:latin typeface="arial" panose="020B0604020202020204" pitchFamily="34" charset="0"/>
              </a:rPr>
              <a:t>FOLFOXlRl/</a:t>
            </a:r>
            <a:r>
              <a:rPr lang="zh-CN" altLang="en-US" dirty="0">
                <a:solidFill>
                  <a:schemeClr val="tx1"/>
                </a:solidFill>
                <a:latin typeface="arial" panose="020B0604020202020204" pitchFamily="34" charset="0"/>
              </a:rPr>
              <a:t>贝伐珠单抗中是否可以通过利用细胞毒性和抗血管生成药物的免疫调节作用对 </a:t>
            </a:r>
            <a:r>
              <a:rPr lang="en-US" altLang="zh-CN" dirty="0">
                <a:solidFill>
                  <a:schemeClr val="tx1"/>
                </a:solidFill>
                <a:latin typeface="arial" panose="020B0604020202020204" pitchFamily="34" charset="0"/>
              </a:rPr>
              <a:t>mCRC </a:t>
            </a:r>
            <a:r>
              <a:rPr lang="zh-CN" altLang="en-US" dirty="0">
                <a:solidFill>
                  <a:schemeClr val="tx1"/>
                </a:solidFill>
                <a:latin typeface="arial" panose="020B0604020202020204" pitchFamily="34" charset="0"/>
              </a:rPr>
              <a:t>患者有益</a:t>
            </a:r>
            <a:endParaRPr lang="en-US" altLang="zh-CN" dirty="0">
              <a:solidFill>
                <a:schemeClr val="tx1"/>
              </a:solidFill>
              <a:latin typeface="arial" panose="020B0604020202020204" pitchFamily="34" charset="0"/>
            </a:endParaRPr>
          </a:p>
        </p:txBody>
      </p:sp>
      <p:pic>
        <p:nvPicPr>
          <p:cNvPr id="6" name="图片 5">
            <a:extLst>
              <a:ext uri="{FF2B5EF4-FFF2-40B4-BE49-F238E27FC236}">
                <a16:creationId xmlns:a16="http://schemas.microsoft.com/office/drawing/2014/main" id="{E559E52F-D4E2-2BD8-2766-5C03D204ECB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34963" y="6276514"/>
            <a:ext cx="7927488" cy="383588"/>
          </a:xfrm>
          <a:prstGeom prst="rect">
            <a:avLst/>
          </a:prstGeom>
        </p:spPr>
      </p:pic>
      <p:sp>
        <p:nvSpPr>
          <p:cNvPr id="8" name="矩形 7">
            <a:extLst>
              <a:ext uri="{FF2B5EF4-FFF2-40B4-BE49-F238E27FC236}">
                <a16:creationId xmlns:a16="http://schemas.microsoft.com/office/drawing/2014/main" id="{DF81D47E-0E7A-0966-F63E-CF04B87F96FE}"/>
              </a:ext>
            </a:extLst>
          </p:cNvPr>
          <p:cNvSpPr/>
          <p:nvPr/>
        </p:nvSpPr>
        <p:spPr>
          <a:xfrm>
            <a:off x="4992102" y="3118585"/>
            <a:ext cx="1665171" cy="43313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贝伐珠单抗</a:t>
            </a:r>
            <a:endParaRPr kumimoji="0" lang="en-US" sz="18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9" name="矩形 8">
            <a:extLst>
              <a:ext uri="{FF2B5EF4-FFF2-40B4-BE49-F238E27FC236}">
                <a16:creationId xmlns:a16="http://schemas.microsoft.com/office/drawing/2014/main" id="{3F9B3AFA-1129-561F-C475-BBDE5DD40727}"/>
              </a:ext>
            </a:extLst>
          </p:cNvPr>
          <p:cNvSpPr/>
          <p:nvPr/>
        </p:nvSpPr>
        <p:spPr>
          <a:xfrm>
            <a:off x="8514332" y="3118584"/>
            <a:ext cx="1665171" cy="43313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阿替利珠单抗</a:t>
            </a:r>
            <a:endParaRPr kumimoji="0" lang="en-US" sz="1800" b="0" i="0" u="none" strike="noStrike" kern="1200" cap="none" spc="0" normalizeH="0" baseline="0" noProof="0" dirty="0">
              <a:ln>
                <a:noFill/>
              </a:ln>
              <a:solidFill>
                <a:prstClr val="white"/>
              </a:solidFill>
              <a:effectLst/>
              <a:uLnTx/>
              <a:uFillTx/>
              <a:latin typeface="Arial"/>
              <a:ea typeface="微软雅黑"/>
              <a:cs typeface="+mn-cs"/>
            </a:endParaRPr>
          </a:p>
        </p:txBody>
      </p:sp>
      <p:grpSp>
        <p:nvGrpSpPr>
          <p:cNvPr id="20" name="组合 19">
            <a:extLst>
              <a:ext uri="{FF2B5EF4-FFF2-40B4-BE49-F238E27FC236}">
                <a16:creationId xmlns:a16="http://schemas.microsoft.com/office/drawing/2014/main" id="{BD44419F-06FD-4357-DBDC-2407119B1D6B}"/>
              </a:ext>
            </a:extLst>
          </p:cNvPr>
          <p:cNvGrpSpPr/>
          <p:nvPr/>
        </p:nvGrpSpPr>
        <p:grpSpPr>
          <a:xfrm>
            <a:off x="801688" y="3118585"/>
            <a:ext cx="2923546" cy="1854043"/>
            <a:chOff x="765978" y="3734602"/>
            <a:chExt cx="2923546" cy="1854043"/>
          </a:xfrm>
        </p:grpSpPr>
        <p:sp>
          <p:nvSpPr>
            <p:cNvPr id="7" name="矩形 6">
              <a:extLst>
                <a:ext uri="{FF2B5EF4-FFF2-40B4-BE49-F238E27FC236}">
                  <a16:creationId xmlns:a16="http://schemas.microsoft.com/office/drawing/2014/main" id="{A6A6F385-CA7A-09EA-0377-9D198A56F83A}"/>
                </a:ext>
              </a:extLst>
            </p:cNvPr>
            <p:cNvSpPr/>
            <p:nvPr/>
          </p:nvSpPr>
          <p:spPr>
            <a:xfrm>
              <a:off x="1434163" y="3734602"/>
              <a:ext cx="1665171" cy="43313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a:ea typeface="微软雅黑"/>
                  <a:cs typeface="+mn-cs"/>
                </a:rPr>
                <a:t>FOLFOXIRI</a:t>
              </a:r>
            </a:p>
          </p:txBody>
        </p:sp>
        <p:sp>
          <p:nvSpPr>
            <p:cNvPr id="11" name="文本框 10">
              <a:extLst>
                <a:ext uri="{FF2B5EF4-FFF2-40B4-BE49-F238E27FC236}">
                  <a16:creationId xmlns:a16="http://schemas.microsoft.com/office/drawing/2014/main" id="{2BACF231-543F-CF80-B9C1-62C112B65BB0}"/>
                </a:ext>
              </a:extLst>
            </p:cNvPr>
            <p:cNvSpPr txBox="1"/>
            <p:nvPr/>
          </p:nvSpPr>
          <p:spPr>
            <a:xfrm>
              <a:off x="1132990" y="4392408"/>
              <a:ext cx="25382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免疫原性细胞死亡</a:t>
              </a:r>
              <a:endParaRPr kumimoji="0" lang="en-US" altLang="zh-CN" sz="18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endParaRPr>
            </a:p>
          </p:txBody>
        </p:sp>
        <p:pic>
          <p:nvPicPr>
            <p:cNvPr id="13" name="图片 12">
              <a:extLst>
                <a:ext uri="{FF2B5EF4-FFF2-40B4-BE49-F238E27FC236}">
                  <a16:creationId xmlns:a16="http://schemas.microsoft.com/office/drawing/2014/main" id="{88635E5D-6483-E888-168E-4005885E407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65978" y="4392408"/>
              <a:ext cx="331302" cy="302240"/>
            </a:xfrm>
            <a:prstGeom prst="rect">
              <a:avLst/>
            </a:prstGeom>
          </p:spPr>
        </p:pic>
        <p:pic>
          <p:nvPicPr>
            <p:cNvPr id="14" name="图片 13">
              <a:extLst>
                <a:ext uri="{FF2B5EF4-FFF2-40B4-BE49-F238E27FC236}">
                  <a16:creationId xmlns:a16="http://schemas.microsoft.com/office/drawing/2014/main" id="{8C443E76-84F8-4B97-3AC1-B87DBF0F206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65978" y="4784824"/>
              <a:ext cx="331302" cy="302240"/>
            </a:xfrm>
            <a:prstGeom prst="rect">
              <a:avLst/>
            </a:prstGeom>
          </p:spPr>
        </p:pic>
        <p:pic>
          <p:nvPicPr>
            <p:cNvPr id="15" name="图片 14">
              <a:extLst>
                <a:ext uri="{FF2B5EF4-FFF2-40B4-BE49-F238E27FC236}">
                  <a16:creationId xmlns:a16="http://schemas.microsoft.com/office/drawing/2014/main" id="{B16A54D1-4137-7233-A666-B0E48C1BE8C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65978" y="5219313"/>
              <a:ext cx="331302" cy="302240"/>
            </a:xfrm>
            <a:prstGeom prst="rect">
              <a:avLst/>
            </a:prstGeom>
          </p:spPr>
        </p:pic>
        <p:sp>
          <p:nvSpPr>
            <p:cNvPr id="17" name="文本框 16">
              <a:extLst>
                <a:ext uri="{FF2B5EF4-FFF2-40B4-BE49-F238E27FC236}">
                  <a16:creationId xmlns:a16="http://schemas.microsoft.com/office/drawing/2014/main" id="{8A6A4482-4E39-6A93-DE38-AF233D1C9A43}"/>
                </a:ext>
              </a:extLst>
            </p:cNvPr>
            <p:cNvSpPr txBox="1"/>
            <p:nvPr/>
          </p:nvSpPr>
          <p:spPr>
            <a:xfrm>
              <a:off x="1151246" y="4784824"/>
              <a:ext cx="253827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肿瘤相关新抗原释放</a:t>
              </a:r>
              <a:endParaRPr kumimoji="0" lang="en-US" altLang="zh-CN" sz="18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endParaRPr>
            </a:p>
          </p:txBody>
        </p:sp>
        <p:sp>
          <p:nvSpPr>
            <p:cNvPr id="19" name="文本框 18">
              <a:extLst>
                <a:ext uri="{FF2B5EF4-FFF2-40B4-BE49-F238E27FC236}">
                  <a16:creationId xmlns:a16="http://schemas.microsoft.com/office/drawing/2014/main" id="{7B948EAB-0CA2-6329-8011-C0E27D40725C}"/>
                </a:ext>
              </a:extLst>
            </p:cNvPr>
            <p:cNvSpPr txBox="1"/>
            <p:nvPr/>
          </p:nvSpPr>
          <p:spPr>
            <a:xfrm>
              <a:off x="1170496" y="5219313"/>
              <a:ext cx="1754204"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树突细胞功能</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grpSp>
      <p:pic>
        <p:nvPicPr>
          <p:cNvPr id="21" name="图片 20">
            <a:extLst>
              <a:ext uri="{FF2B5EF4-FFF2-40B4-BE49-F238E27FC236}">
                <a16:creationId xmlns:a16="http://schemas.microsoft.com/office/drawing/2014/main" id="{35F55AB6-E86F-A95E-05DC-1BD0E988F16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441901" y="3779240"/>
            <a:ext cx="331302" cy="302240"/>
          </a:xfrm>
          <a:prstGeom prst="rect">
            <a:avLst/>
          </a:prstGeom>
        </p:spPr>
      </p:pic>
      <p:sp>
        <p:nvSpPr>
          <p:cNvPr id="23" name="文本框 22">
            <a:extLst>
              <a:ext uri="{FF2B5EF4-FFF2-40B4-BE49-F238E27FC236}">
                <a16:creationId xmlns:a16="http://schemas.microsoft.com/office/drawing/2014/main" id="{8AF6DA79-BFBB-EEA6-E6B2-96AAD6A4906A}"/>
              </a:ext>
            </a:extLst>
          </p:cNvPr>
          <p:cNvSpPr txBox="1"/>
          <p:nvPr/>
        </p:nvSpPr>
        <p:spPr>
          <a:xfrm>
            <a:off x="4727160" y="3776391"/>
            <a:ext cx="3159493"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CD8 + </a:t>
            </a:r>
            <a: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淋巴细胞的肿瘤浸润</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pic>
        <p:nvPicPr>
          <p:cNvPr id="25" name="图片 24">
            <a:extLst>
              <a:ext uri="{FF2B5EF4-FFF2-40B4-BE49-F238E27FC236}">
                <a16:creationId xmlns:a16="http://schemas.microsoft.com/office/drawing/2014/main" id="{B7B7D5B2-EDAF-149F-F9A2-00B8C61DB5E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461151" y="4229728"/>
            <a:ext cx="288000" cy="264490"/>
          </a:xfrm>
          <a:prstGeom prst="rect">
            <a:avLst/>
          </a:prstGeom>
        </p:spPr>
      </p:pic>
      <p:sp>
        <p:nvSpPr>
          <p:cNvPr id="27" name="文本框 26">
            <a:extLst>
              <a:ext uri="{FF2B5EF4-FFF2-40B4-BE49-F238E27FC236}">
                <a16:creationId xmlns:a16="http://schemas.microsoft.com/office/drawing/2014/main" id="{34B45177-3949-AA7C-0D3F-97847982EE78}"/>
              </a:ext>
            </a:extLst>
          </p:cNvPr>
          <p:cNvSpPr txBox="1"/>
          <p:nvPr/>
        </p:nvSpPr>
        <p:spPr>
          <a:xfrm>
            <a:off x="4749151" y="4201956"/>
            <a:ext cx="233172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免疫抑制细胞活性</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pic>
        <p:nvPicPr>
          <p:cNvPr id="28" name="图片 27">
            <a:extLst>
              <a:ext uri="{FF2B5EF4-FFF2-40B4-BE49-F238E27FC236}">
                <a16:creationId xmlns:a16="http://schemas.microsoft.com/office/drawing/2014/main" id="{0D420563-B4FD-1AB6-7664-FDACBC99A46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124932" y="3794039"/>
            <a:ext cx="331302" cy="302240"/>
          </a:xfrm>
          <a:prstGeom prst="rect">
            <a:avLst/>
          </a:prstGeom>
        </p:spPr>
      </p:pic>
      <p:pic>
        <p:nvPicPr>
          <p:cNvPr id="29" name="图片 28">
            <a:extLst>
              <a:ext uri="{FF2B5EF4-FFF2-40B4-BE49-F238E27FC236}">
                <a16:creationId xmlns:a16="http://schemas.microsoft.com/office/drawing/2014/main" id="{789113D6-214D-33B6-7FB1-FB7BCAA0DE9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124932" y="4186455"/>
            <a:ext cx="331302" cy="302240"/>
          </a:xfrm>
          <a:prstGeom prst="rect">
            <a:avLst/>
          </a:prstGeom>
        </p:spPr>
      </p:pic>
      <p:sp>
        <p:nvSpPr>
          <p:cNvPr id="31" name="文本框 30">
            <a:extLst>
              <a:ext uri="{FF2B5EF4-FFF2-40B4-BE49-F238E27FC236}">
                <a16:creationId xmlns:a16="http://schemas.microsoft.com/office/drawing/2014/main" id="{06FB406E-4E87-730B-A91E-33DC57437110}"/>
              </a:ext>
            </a:extLst>
          </p:cNvPr>
          <p:cNvSpPr txBox="1"/>
          <p:nvPr/>
        </p:nvSpPr>
        <p:spPr>
          <a:xfrm>
            <a:off x="8556444" y="3766385"/>
            <a:ext cx="242727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T </a:t>
            </a:r>
            <a: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细胞启动和活化</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33" name="文本框 32">
            <a:extLst>
              <a:ext uri="{FF2B5EF4-FFF2-40B4-BE49-F238E27FC236}">
                <a16:creationId xmlns:a16="http://schemas.microsoft.com/office/drawing/2014/main" id="{F47D0604-FC6D-8B37-4ED9-4319CFA518A8}"/>
              </a:ext>
            </a:extLst>
          </p:cNvPr>
          <p:cNvSpPr txBox="1"/>
          <p:nvPr/>
        </p:nvSpPr>
        <p:spPr>
          <a:xfrm>
            <a:off x="8590482" y="4152909"/>
            <a:ext cx="151287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抗肿瘤免疫</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spTree>
    <p:extLst>
      <p:ext uri="{BB962C8B-B14F-4D97-AF65-F5344CB8AC3E}">
        <p14:creationId xmlns:p14="http://schemas.microsoft.com/office/powerpoint/2010/main" val="222382253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en-US" altLang="zh-CN" dirty="0" err="1"/>
              <a:t>AtezoTRIBE</a:t>
            </a:r>
            <a:r>
              <a:rPr lang="en-US" altLang="zh-CN" dirty="0"/>
              <a:t>-</a:t>
            </a:r>
            <a:r>
              <a:rPr lang="zh-CN" altLang="en-US" dirty="0"/>
              <a:t>研究设计</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it-IT" dirty="0"/>
              <a:t>Carlotta Antoniotti</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3500</a:t>
            </a:r>
          </a:p>
        </p:txBody>
      </p:sp>
      <p:sp>
        <p:nvSpPr>
          <p:cNvPr id="4" name="文本占位符 3">
            <a:extLst>
              <a:ext uri="{FF2B5EF4-FFF2-40B4-BE49-F238E27FC236}">
                <a16:creationId xmlns:a16="http://schemas.microsoft.com/office/drawing/2014/main" id="{46F2D972-3489-7B83-96F7-D0A44F9C6259}"/>
              </a:ext>
            </a:extLst>
          </p:cNvPr>
          <p:cNvSpPr>
            <a:spLocks noGrp="1"/>
          </p:cNvSpPr>
          <p:nvPr>
            <p:ph type="body" sz="quarter" idx="12"/>
          </p:nvPr>
        </p:nvSpPr>
        <p:spPr>
          <a:xfrm>
            <a:off x="291256" y="1261786"/>
            <a:ext cx="5719129" cy="3019890"/>
          </a:xfrm>
        </p:spPr>
        <p:txBody>
          <a:bodyPr/>
          <a:lstStyle/>
          <a:p>
            <a:r>
              <a:rPr lang="zh-CN" sz="1800" b="1" dirty="0">
                <a:solidFill>
                  <a:schemeClr val="tx1"/>
                </a:solidFill>
              </a:rPr>
              <a:t>关键资格标准 </a:t>
            </a:r>
            <a:endParaRPr lang="en-US" altLang="zh-CN" sz="1800" b="1" dirty="0">
              <a:solidFill>
                <a:schemeClr val="tx1"/>
              </a:solidFill>
            </a:endParaRPr>
          </a:p>
          <a:p>
            <a:endParaRPr lang="en-US" altLang="zh-CN" sz="1800" b="1" dirty="0">
              <a:solidFill>
                <a:schemeClr val="tx1"/>
              </a:solidFill>
            </a:endParaRPr>
          </a:p>
          <a:p>
            <a:pPr marL="342900" indent="-342900">
              <a:buFont typeface="Arial" panose="020B0604020202020204" pitchFamily="34" charset="0"/>
              <a:buChar char="•"/>
            </a:pPr>
            <a:r>
              <a:rPr lang="zh-CN" sz="1800" dirty="0">
                <a:solidFill>
                  <a:schemeClr val="tx1"/>
                </a:solidFill>
              </a:rPr>
              <a:t>不可切除和 RECIST</a:t>
            </a:r>
            <a:r>
              <a:rPr lang="en-US" altLang="zh-CN" sz="1800" dirty="0">
                <a:solidFill>
                  <a:schemeClr val="tx1"/>
                </a:solidFill>
              </a:rPr>
              <a:t> v1.1</a:t>
            </a:r>
            <a:r>
              <a:rPr lang="zh-CN" sz="1800" dirty="0">
                <a:solidFill>
                  <a:schemeClr val="tx1"/>
                </a:solidFill>
              </a:rPr>
              <a:t> 可测量的 mCR</a:t>
            </a:r>
            <a:r>
              <a:rPr lang="en-US" altLang="zh-CN" sz="1800" dirty="0">
                <a:solidFill>
                  <a:schemeClr val="tx1"/>
                </a:solidFill>
              </a:rPr>
              <a:t>C</a:t>
            </a:r>
          </a:p>
          <a:p>
            <a:pPr marL="342900" indent="-342900">
              <a:buFont typeface="Arial" panose="020B0604020202020204" pitchFamily="34" charset="0"/>
              <a:buChar char="•"/>
            </a:pPr>
            <a:r>
              <a:rPr lang="zh-CN" altLang="en-US" sz="1800" dirty="0">
                <a:solidFill>
                  <a:schemeClr val="tx1"/>
                </a:solidFill>
              </a:rPr>
              <a:t>年龄</a:t>
            </a:r>
            <a:r>
              <a:rPr lang="en-US" altLang="zh-CN" sz="1800" dirty="0">
                <a:solidFill>
                  <a:schemeClr val="tx1"/>
                </a:solidFill>
              </a:rPr>
              <a:t>18-75</a:t>
            </a:r>
            <a:r>
              <a:rPr lang="zh-CN" altLang="en-US" sz="1800" dirty="0">
                <a:solidFill>
                  <a:schemeClr val="tx1"/>
                </a:solidFill>
              </a:rPr>
              <a:t>岁</a:t>
            </a:r>
            <a:endParaRPr lang="en-US" altLang="zh-CN" sz="1800" dirty="0">
              <a:solidFill>
                <a:schemeClr val="tx1"/>
              </a:solidFill>
            </a:endParaRPr>
          </a:p>
          <a:p>
            <a:pPr marL="342900" indent="-342900">
              <a:buFont typeface="Arial" panose="020B0604020202020204" pitchFamily="34" charset="0"/>
              <a:buChar char="•"/>
            </a:pPr>
            <a:r>
              <a:rPr lang="en-US" sz="1800" dirty="0">
                <a:solidFill>
                  <a:schemeClr val="tx1"/>
                </a:solidFill>
              </a:rPr>
              <a:t>ECOG PS</a:t>
            </a:r>
            <a:r>
              <a:rPr lang="zh-CN" altLang="en-US" sz="1800" dirty="0">
                <a:solidFill>
                  <a:schemeClr val="tx1"/>
                </a:solidFill>
              </a:rPr>
              <a:t>≤</a:t>
            </a:r>
            <a:r>
              <a:rPr lang="en-US" altLang="zh-CN" sz="1800" dirty="0">
                <a:solidFill>
                  <a:schemeClr val="tx1"/>
                </a:solidFill>
              </a:rPr>
              <a:t>2</a:t>
            </a:r>
            <a:r>
              <a:rPr lang="zh-CN" altLang="en-US" sz="1800" dirty="0">
                <a:solidFill>
                  <a:schemeClr val="tx1"/>
                </a:solidFill>
              </a:rPr>
              <a:t>（如果年龄</a:t>
            </a:r>
            <a:r>
              <a:rPr lang="en-US" altLang="zh-CN" sz="1800" dirty="0">
                <a:solidFill>
                  <a:schemeClr val="tx1"/>
                </a:solidFill>
              </a:rPr>
              <a:t>=71-75</a:t>
            </a:r>
            <a:r>
              <a:rPr lang="zh-CN" altLang="en-US" sz="1800" dirty="0">
                <a:solidFill>
                  <a:schemeClr val="tx1"/>
                </a:solidFill>
              </a:rPr>
              <a:t>岁 </a:t>
            </a:r>
            <a:r>
              <a:rPr lang="en-US" altLang="zh-CN" sz="1800" dirty="0">
                <a:solidFill>
                  <a:schemeClr val="tx1"/>
                </a:solidFill>
              </a:rPr>
              <a:t>ECOG PS=0</a:t>
            </a:r>
            <a:r>
              <a:rPr lang="zh-CN" altLang="en-US" sz="1800" dirty="0">
                <a:solidFill>
                  <a:schemeClr val="tx1"/>
                </a:solidFill>
              </a:rPr>
              <a:t>）</a:t>
            </a:r>
            <a:endParaRPr lang="en-US" altLang="zh-CN" sz="1800" dirty="0">
              <a:solidFill>
                <a:schemeClr val="tx1"/>
              </a:solidFill>
            </a:endParaRPr>
          </a:p>
          <a:p>
            <a:pPr marL="342900" indent="-342900">
              <a:buFont typeface="Arial" panose="020B0604020202020204" pitchFamily="34" charset="0"/>
              <a:buChar char="•"/>
            </a:pPr>
            <a:r>
              <a:rPr lang="zh-CN" altLang="en-US" sz="1800" b="0" i="0" dirty="0">
                <a:solidFill>
                  <a:schemeClr val="tx1"/>
                </a:solidFill>
                <a:effectLst/>
                <a:latin typeface="arial" panose="020B0604020202020204" pitchFamily="34" charset="0"/>
              </a:rPr>
              <a:t>不允许使用含奥沙利铂的辅助化疗</a:t>
            </a:r>
            <a:endParaRPr lang="en-US" altLang="zh-CN" sz="1800" b="0" i="0" dirty="0">
              <a:solidFill>
                <a:schemeClr val="tx1"/>
              </a:solidFill>
              <a:effectLst/>
              <a:latin typeface="arial" panose="020B0604020202020204" pitchFamily="34" charset="0"/>
            </a:endParaRPr>
          </a:p>
          <a:p>
            <a:pPr marL="342900" indent="-342900">
              <a:buFont typeface="Arial" panose="020B0604020202020204" pitchFamily="34" charset="0"/>
              <a:buChar char="•"/>
            </a:pPr>
            <a:r>
              <a:rPr lang="zh-CN" altLang="en-US" sz="1800" b="0" i="0" dirty="0">
                <a:solidFill>
                  <a:schemeClr val="tx1"/>
                </a:solidFill>
                <a:effectLst/>
                <a:latin typeface="arial" panose="020B0604020202020204" pitchFamily="34" charset="0"/>
              </a:rPr>
              <a:t>如果辅助治疗结束和首次复发之间间隔超过</a:t>
            </a:r>
            <a:r>
              <a:rPr lang="en-US" altLang="zh-CN" sz="1800" b="0" i="0" dirty="0">
                <a:solidFill>
                  <a:schemeClr val="tx1"/>
                </a:solidFill>
                <a:effectLst/>
                <a:latin typeface="arial" panose="020B0604020202020204" pitchFamily="34" charset="0"/>
              </a:rPr>
              <a:t>6</a:t>
            </a:r>
            <a:r>
              <a:rPr lang="zh-CN" altLang="en-US" sz="1800" b="0" i="0" dirty="0">
                <a:solidFill>
                  <a:schemeClr val="tx1"/>
                </a:solidFill>
                <a:effectLst/>
                <a:latin typeface="arial" panose="020B0604020202020204" pitchFamily="34" charset="0"/>
              </a:rPr>
              <a:t>个月，则允许辅助氟尿嘧啶单药治疗</a:t>
            </a:r>
            <a:endParaRPr lang="en-US" altLang="zh-CN" sz="1800" b="0" i="0" dirty="0">
              <a:solidFill>
                <a:schemeClr val="tx1"/>
              </a:solidFill>
              <a:effectLst/>
              <a:latin typeface="arial" panose="020B0604020202020204" pitchFamily="34" charset="0"/>
            </a:endParaRPr>
          </a:p>
          <a:p>
            <a:pPr marL="342900" indent="-342900">
              <a:buFont typeface="Arial" panose="020B0604020202020204" pitchFamily="34" charset="0"/>
              <a:buChar char="•"/>
            </a:pPr>
            <a:r>
              <a:rPr lang="zh-CN" altLang="en-US" sz="1800" b="0" i="0" dirty="0">
                <a:solidFill>
                  <a:schemeClr val="tx1"/>
                </a:solidFill>
                <a:effectLst/>
                <a:latin typeface="arial" panose="020B0604020202020204" pitchFamily="34" charset="0"/>
              </a:rPr>
              <a:t>骨髓、肝脏和肾脏功能良好</a:t>
            </a:r>
            <a:endParaRPr lang="en-US" altLang="zh-CN" sz="1800" b="0" i="0" dirty="0">
              <a:solidFill>
                <a:schemeClr val="tx1"/>
              </a:solidFill>
              <a:effectLst/>
              <a:latin typeface="arial" panose="020B0604020202020204" pitchFamily="34" charset="0"/>
            </a:endParaRPr>
          </a:p>
          <a:p>
            <a:pPr marL="342900" indent="-342900">
              <a:buFont typeface="Arial" panose="020B0604020202020204" pitchFamily="34" charset="0"/>
              <a:buChar char="•"/>
            </a:pPr>
            <a:r>
              <a:rPr lang="zh-CN" altLang="en-US" sz="1800" b="0" i="0" dirty="0">
                <a:solidFill>
                  <a:schemeClr val="tx1"/>
                </a:solidFill>
                <a:effectLst/>
                <a:latin typeface="arial" panose="020B0604020202020204" pitchFamily="34" charset="0"/>
              </a:rPr>
              <a:t>无 </a:t>
            </a:r>
            <a:r>
              <a:rPr lang="en-US" altLang="zh-CN" sz="1800" b="0" i="0" dirty="0">
                <a:solidFill>
                  <a:schemeClr val="tx1"/>
                </a:solidFill>
                <a:effectLst/>
                <a:latin typeface="arial" panose="020B0604020202020204" pitchFamily="34" charset="0"/>
              </a:rPr>
              <a:t>ICI </a:t>
            </a:r>
            <a:r>
              <a:rPr lang="zh-CN" altLang="en-US" sz="1800" b="0" i="0" dirty="0">
                <a:solidFill>
                  <a:schemeClr val="tx1"/>
                </a:solidFill>
                <a:effectLst/>
                <a:latin typeface="arial" panose="020B0604020202020204" pitchFamily="34" charset="0"/>
              </a:rPr>
              <a:t>禁忌症</a:t>
            </a:r>
            <a:endParaRPr lang="en-US" sz="1800" dirty="0">
              <a:solidFill>
                <a:schemeClr val="tx1"/>
              </a:solidFill>
            </a:endParaRPr>
          </a:p>
          <a:p>
            <a:endParaRPr lang="en-US" altLang="zh-CN" sz="1800" dirty="0"/>
          </a:p>
        </p:txBody>
      </p:sp>
      <p:sp>
        <p:nvSpPr>
          <p:cNvPr id="6" name="文本框 5">
            <a:extLst>
              <a:ext uri="{FF2B5EF4-FFF2-40B4-BE49-F238E27FC236}">
                <a16:creationId xmlns:a16="http://schemas.microsoft.com/office/drawing/2014/main" id="{73C328BF-2600-8611-5B49-66200BCF3FFD}"/>
              </a:ext>
            </a:extLst>
          </p:cNvPr>
          <p:cNvSpPr txBox="1"/>
          <p:nvPr/>
        </p:nvSpPr>
        <p:spPr>
          <a:xfrm>
            <a:off x="527559" y="4600669"/>
            <a:ext cx="11136882" cy="175432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分层因素：</a:t>
            </a:r>
            <a: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研究中心；</a:t>
            </a:r>
            <a:r>
              <a:rPr kumimoji="0" lang="en-US" altLang="zh-CN" sz="18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ECOG PS</a:t>
            </a:r>
            <a: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a:t>
            </a:r>
            <a:r>
              <a:rPr kumimoji="0" lang="en-US" altLang="zh-CN" sz="18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0</a:t>
            </a:r>
            <a: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 </a:t>
            </a:r>
            <a:r>
              <a:rPr kumimoji="0" lang="en-US" altLang="zh-CN" sz="18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vs 1-2</a:t>
            </a:r>
            <a: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）；原发肿瘤部位（右 </a:t>
            </a:r>
            <a:r>
              <a:rPr kumimoji="0" lang="en-US" altLang="zh-CN" sz="18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vs </a:t>
            </a:r>
            <a: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左或直肠）；既往辅助化疗（是 </a:t>
            </a:r>
            <a:r>
              <a:rPr kumimoji="0" lang="en-US" altLang="zh-CN" sz="18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vs </a:t>
            </a:r>
            <a: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否）</a:t>
            </a:r>
            <a:b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br>
            <a:r>
              <a:rPr kumimoji="0" lang="zh-CN" altLang="en-US" sz="1800" b="1"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参与中心：</a:t>
            </a:r>
            <a:r>
              <a:rPr kumimoji="0" lang="en-US" altLang="zh-CN" sz="18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22</a:t>
            </a:r>
            <a: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个意大利研究中心</a:t>
            </a:r>
            <a:endParaRPr kumimoji="0" lang="en-US" altLang="zh-CN" sz="18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br>
            <a:r>
              <a:rPr kumimoji="0" lang="zh-CN" altLang="en-US" sz="1800" b="1"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主要终点：</a:t>
            </a:r>
            <a: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无进展生存期</a:t>
            </a:r>
            <a:b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br>
            <a:r>
              <a:rPr kumimoji="0" lang="zh-CN" altLang="en-US" sz="1800" b="1"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样本量：</a:t>
            </a:r>
            <a:r>
              <a:rPr kumimoji="0" lang="en-US" altLang="zh-CN" sz="18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201</a:t>
            </a:r>
            <a: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例患者（</a:t>
            </a:r>
            <a:r>
              <a:rPr kumimoji="0" lang="en-US" altLang="zh-CN" sz="18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129</a:t>
            </a:r>
            <a: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个 </a:t>
            </a:r>
            <a:r>
              <a:rPr kumimoji="0" lang="en-US" altLang="zh-CN" sz="18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PFS </a:t>
            </a:r>
            <a: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事件）将提供</a:t>
            </a:r>
            <a:r>
              <a:rPr kumimoji="0" lang="en-US" altLang="zh-CN" sz="18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85%</a:t>
            </a:r>
            <a: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把握度来检测 </a:t>
            </a:r>
            <a:r>
              <a:rPr kumimoji="0" lang="en-US" altLang="zh-CN" sz="18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PFS </a:t>
            </a:r>
            <a: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的差异，有利于实验组，</a:t>
            </a:r>
            <a:r>
              <a:rPr kumimoji="0" lang="en-US" altLang="zh-CN" sz="18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HR</a:t>
            </a:r>
            <a: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为</a:t>
            </a:r>
            <a:r>
              <a:rPr kumimoji="0" lang="en-US" altLang="zh-CN" sz="18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0.66</a:t>
            </a:r>
            <a: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a:t>
            </a:r>
            <a:r>
              <a:rPr kumimoji="0" lang="zh-CN" altLang="en-US" sz="1800" b="0" i="0" u="sng" strike="noStrike" kern="1200" cap="none" spc="0" normalizeH="0" baseline="0" noProof="0" dirty="0">
                <a:ln>
                  <a:noFill/>
                </a:ln>
                <a:solidFill>
                  <a:prstClr val="black"/>
                </a:solidFill>
                <a:effectLst/>
                <a:uLnTx/>
                <a:uFillTx/>
                <a:latin typeface="arial" panose="020B0604020202020204" pitchFamily="34" charset="0"/>
                <a:ea typeface="微软雅黑"/>
                <a:cs typeface="+mn-cs"/>
              </a:rPr>
              <a:t>单侧</a:t>
            </a:r>
            <a:r>
              <a:rPr kumimoji="0" lang="en-US" altLang="zh-CN" sz="1800" b="0" i="0" u="sng" strike="noStrike" kern="1200" cap="none" spc="0" normalizeH="0" baseline="0" noProof="0" dirty="0">
                <a:ln>
                  <a:noFill/>
                </a:ln>
                <a:solidFill>
                  <a:prstClr val="black"/>
                </a:solidFill>
                <a:effectLst/>
                <a:uLnTx/>
                <a:uFillTx/>
                <a:latin typeface="arial" panose="020B0604020202020204" pitchFamily="34" charset="0"/>
                <a:ea typeface="微软雅黑"/>
                <a:cs typeface="+mn-cs"/>
              </a:rPr>
              <a:t>α</a:t>
            </a:r>
            <a:r>
              <a:rPr kumimoji="0" lang="zh-CN" altLang="en-US" sz="1800" b="0" i="0" u="sng" strike="noStrike" kern="1200" cap="none" spc="0" normalizeH="0" baseline="0" noProof="0" dirty="0">
                <a:ln>
                  <a:noFill/>
                </a:ln>
                <a:solidFill>
                  <a:prstClr val="black"/>
                </a:solidFill>
                <a:effectLst/>
                <a:uLnTx/>
                <a:uFillTx/>
                <a:latin typeface="arial" panose="020B0604020202020204" pitchFamily="34" charset="0"/>
                <a:ea typeface="微软雅黑"/>
                <a:cs typeface="+mn-cs"/>
              </a:rPr>
              <a:t>为</a:t>
            </a:r>
            <a:r>
              <a:rPr kumimoji="0" lang="en-US" altLang="zh-CN" sz="1800" b="0" i="0" u="sng" strike="noStrike" kern="1200" cap="none" spc="0" normalizeH="0" baseline="0" noProof="0" dirty="0">
                <a:ln>
                  <a:noFill/>
                </a:ln>
                <a:solidFill>
                  <a:prstClr val="black"/>
                </a:solidFill>
                <a:effectLst/>
                <a:uLnTx/>
                <a:uFillTx/>
                <a:latin typeface="arial" panose="020B0604020202020204" pitchFamily="34" charset="0"/>
                <a:ea typeface="微软雅黑"/>
                <a:cs typeface="+mn-cs"/>
              </a:rPr>
              <a:t>0.10</a:t>
            </a:r>
          </a:p>
        </p:txBody>
      </p:sp>
      <p:grpSp>
        <p:nvGrpSpPr>
          <p:cNvPr id="25" name="组合 24">
            <a:extLst>
              <a:ext uri="{FF2B5EF4-FFF2-40B4-BE49-F238E27FC236}">
                <a16:creationId xmlns:a16="http://schemas.microsoft.com/office/drawing/2014/main" id="{A4D03AF4-070C-7E76-727D-CF80232D9271}"/>
              </a:ext>
            </a:extLst>
          </p:cNvPr>
          <p:cNvGrpSpPr/>
          <p:nvPr/>
        </p:nvGrpSpPr>
        <p:grpSpPr>
          <a:xfrm>
            <a:off x="5784357" y="1345915"/>
            <a:ext cx="4653741" cy="2599768"/>
            <a:chOff x="6246687" y="1345915"/>
            <a:chExt cx="4653741" cy="2599768"/>
          </a:xfrm>
        </p:grpSpPr>
        <p:sp>
          <p:nvSpPr>
            <p:cNvPr id="7" name="矩形 6">
              <a:extLst>
                <a:ext uri="{FF2B5EF4-FFF2-40B4-BE49-F238E27FC236}">
                  <a16:creationId xmlns:a16="http://schemas.microsoft.com/office/drawing/2014/main" id="{57077140-5F1C-DB3C-37CB-B5D5F33E46D8}"/>
                </a:ext>
              </a:extLst>
            </p:cNvPr>
            <p:cNvSpPr/>
            <p:nvPr/>
          </p:nvSpPr>
          <p:spPr>
            <a:xfrm>
              <a:off x="6246687" y="1345915"/>
              <a:ext cx="349321" cy="91141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对照组</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8" name="矩形 7">
              <a:extLst>
                <a:ext uri="{FF2B5EF4-FFF2-40B4-BE49-F238E27FC236}">
                  <a16:creationId xmlns:a16="http://schemas.microsoft.com/office/drawing/2014/main" id="{93F49EDC-9E5B-A89C-D557-DD53EED5B39E}"/>
                </a:ext>
              </a:extLst>
            </p:cNvPr>
            <p:cNvSpPr/>
            <p:nvPr/>
          </p:nvSpPr>
          <p:spPr>
            <a:xfrm>
              <a:off x="6596008" y="1346223"/>
              <a:ext cx="2229493" cy="910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a:ea typeface="微软雅黑"/>
                  <a:cs typeface="+mn-cs"/>
                </a:rPr>
                <a:t>FOLFOXIRI + </a:t>
              </a:r>
              <a:r>
                <a:rPr kumimoji="0" lang="en-US" sz="1800" b="0" i="0" u="none" strike="noStrike" kern="1200" cap="none" spc="0" normalizeH="0" baseline="0" noProof="0" dirty="0" err="1">
                  <a:ln>
                    <a:noFill/>
                  </a:ln>
                  <a:solidFill>
                    <a:prstClr val="white"/>
                  </a:solidFill>
                  <a:effectLst/>
                  <a:uLnTx/>
                  <a:uFillTx/>
                  <a:latin typeface="Arial"/>
                  <a:ea typeface="微软雅黑"/>
                  <a:cs typeface="+mn-cs"/>
                </a:rPr>
                <a:t>bev</a:t>
              </a:r>
              <a:endParaRPr kumimoji="0" lang="en-US" sz="1800" b="0" i="0" u="none" strike="noStrike" kern="1200" cap="none" spc="0" normalizeH="0" baseline="0" noProof="0" dirty="0">
                <a:ln>
                  <a:noFill/>
                </a:ln>
                <a:solidFill>
                  <a:prstClr val="white"/>
                </a:solidFill>
                <a:effectLst/>
                <a:uLnTx/>
                <a:uFillTx/>
                <a:latin typeface="Arial"/>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（最多</a:t>
              </a: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8</a:t>
              </a: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个周期）</a:t>
              </a:r>
              <a:endParaRPr kumimoji="0" lang="en-US" sz="18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9" name="矩形 8">
              <a:extLst>
                <a:ext uri="{FF2B5EF4-FFF2-40B4-BE49-F238E27FC236}">
                  <a16:creationId xmlns:a16="http://schemas.microsoft.com/office/drawing/2014/main" id="{881B199E-EFD4-9111-F0C6-11080D4E90CE}"/>
                </a:ext>
              </a:extLst>
            </p:cNvPr>
            <p:cNvSpPr/>
            <p:nvPr/>
          </p:nvSpPr>
          <p:spPr>
            <a:xfrm>
              <a:off x="6246687" y="3034267"/>
              <a:ext cx="349321" cy="91141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实验组</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10" name="矩形 9">
              <a:extLst>
                <a:ext uri="{FF2B5EF4-FFF2-40B4-BE49-F238E27FC236}">
                  <a16:creationId xmlns:a16="http://schemas.microsoft.com/office/drawing/2014/main" id="{F6D37961-E548-10EF-6307-D079AD466F13}"/>
                </a:ext>
              </a:extLst>
            </p:cNvPr>
            <p:cNvSpPr/>
            <p:nvPr/>
          </p:nvSpPr>
          <p:spPr>
            <a:xfrm>
              <a:off x="6596008" y="3034575"/>
              <a:ext cx="2229493" cy="9108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a:ea typeface="微软雅黑"/>
                  <a:cs typeface="+mn-cs"/>
                </a:rPr>
                <a:t>FOLFOXIRI + </a:t>
              </a:r>
              <a:r>
                <a:rPr kumimoji="0" lang="en-US" sz="1800" b="0" i="0" u="none" strike="noStrike" kern="1200" cap="none" spc="0" normalizeH="0" baseline="0" noProof="0" dirty="0" err="1">
                  <a:ln>
                    <a:noFill/>
                  </a:ln>
                  <a:solidFill>
                    <a:prstClr val="white"/>
                  </a:solidFill>
                  <a:effectLst/>
                  <a:uLnTx/>
                  <a:uFillTx/>
                  <a:latin typeface="Arial"/>
                  <a:ea typeface="微软雅黑"/>
                  <a:cs typeface="+mn-cs"/>
                </a:rPr>
                <a:t>bev</a:t>
              </a:r>
              <a:r>
                <a:rPr kumimoji="0" lang="en-US" sz="1800" b="0" i="0" u="none" strike="noStrike" kern="1200" cap="none" spc="0" normalizeH="0" baseline="0" noProof="0" dirty="0">
                  <a:ln>
                    <a:noFill/>
                  </a:ln>
                  <a:solidFill>
                    <a:prstClr val="white"/>
                  </a:solidFill>
                  <a:effectLst/>
                  <a:uLnTx/>
                  <a:uFillTx/>
                  <a:latin typeface="Arial"/>
                  <a:ea typeface="微软雅黑"/>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white"/>
                  </a:solidFill>
                  <a:effectLst/>
                  <a:uLnTx/>
                  <a:uFillTx/>
                  <a:latin typeface="Arial"/>
                  <a:ea typeface="微软雅黑"/>
                  <a:cs typeface="+mn-cs"/>
                </a:rPr>
                <a:t>atezo</a:t>
              </a:r>
              <a:endParaRPr kumimoji="0" lang="en-US" sz="1800" b="0" i="0" u="none" strike="noStrike" kern="1200" cap="none" spc="0" normalizeH="0" baseline="0" noProof="0" dirty="0">
                <a:ln>
                  <a:noFill/>
                </a:ln>
                <a:solidFill>
                  <a:prstClr val="white"/>
                </a:solidFill>
                <a:effectLst/>
                <a:uLnTx/>
                <a:uFillTx/>
                <a:latin typeface="Arial"/>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（最多</a:t>
              </a: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8</a:t>
              </a: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个周期）</a:t>
              </a:r>
              <a:endParaRPr kumimoji="0" lang="en-US" sz="18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11" name="椭圆 10">
              <a:extLst>
                <a:ext uri="{FF2B5EF4-FFF2-40B4-BE49-F238E27FC236}">
                  <a16:creationId xmlns:a16="http://schemas.microsoft.com/office/drawing/2014/main" id="{1EA5055B-D2B0-DBE5-8985-F243DB119827}"/>
                </a:ext>
              </a:extLst>
            </p:cNvPr>
            <p:cNvSpPr/>
            <p:nvPr/>
          </p:nvSpPr>
          <p:spPr>
            <a:xfrm>
              <a:off x="6734709" y="2364088"/>
              <a:ext cx="544531" cy="547921"/>
            </a:xfrm>
            <a:prstGeom prst="ellipse">
              <a:avLst/>
            </a:prstGeom>
            <a:solidFill>
              <a:srgbClr val="A6A6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Arial"/>
                  <a:ea typeface="微软雅黑"/>
                  <a:cs typeface="+mn-cs"/>
                </a:rPr>
                <a:t>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Arial"/>
                  <a:ea typeface="微软雅黑"/>
                  <a:cs typeface="+mn-cs"/>
                </a:rPr>
                <a:t>1:2</a:t>
              </a:r>
            </a:p>
          </p:txBody>
        </p:sp>
        <p:sp>
          <p:nvSpPr>
            <p:cNvPr id="13" name="箭头: 右 12">
              <a:extLst>
                <a:ext uri="{FF2B5EF4-FFF2-40B4-BE49-F238E27FC236}">
                  <a16:creationId xmlns:a16="http://schemas.microsoft.com/office/drawing/2014/main" id="{1E00539E-A125-8FB3-34B4-72942FF41065}"/>
                </a:ext>
              </a:extLst>
            </p:cNvPr>
            <p:cNvSpPr/>
            <p:nvPr/>
          </p:nvSpPr>
          <p:spPr>
            <a:xfrm rot="19972488">
              <a:off x="7314568" y="2341591"/>
              <a:ext cx="278666" cy="21129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6" name="箭头: 右 15">
              <a:extLst>
                <a:ext uri="{FF2B5EF4-FFF2-40B4-BE49-F238E27FC236}">
                  <a16:creationId xmlns:a16="http://schemas.microsoft.com/office/drawing/2014/main" id="{947AB225-609E-E8D9-A051-16F79A569F7B}"/>
                </a:ext>
              </a:extLst>
            </p:cNvPr>
            <p:cNvSpPr/>
            <p:nvPr/>
          </p:nvSpPr>
          <p:spPr>
            <a:xfrm rot="1592268">
              <a:off x="7311761" y="2696724"/>
              <a:ext cx="278666" cy="21129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7" name="箭头: 右 16">
              <a:extLst>
                <a:ext uri="{FF2B5EF4-FFF2-40B4-BE49-F238E27FC236}">
                  <a16:creationId xmlns:a16="http://schemas.microsoft.com/office/drawing/2014/main" id="{4EDE0AB1-F4DE-B92E-0DAC-2113BBBE06A5}"/>
                </a:ext>
              </a:extLst>
            </p:cNvPr>
            <p:cNvSpPr/>
            <p:nvPr/>
          </p:nvSpPr>
          <p:spPr>
            <a:xfrm>
              <a:off x="8825501" y="1682281"/>
              <a:ext cx="278666" cy="21129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9" name="箭头: 右 18">
              <a:extLst>
                <a:ext uri="{FF2B5EF4-FFF2-40B4-BE49-F238E27FC236}">
                  <a16:creationId xmlns:a16="http://schemas.microsoft.com/office/drawing/2014/main" id="{049A02EA-047C-CC66-16AD-C438A4C72F5B}"/>
                </a:ext>
              </a:extLst>
            </p:cNvPr>
            <p:cNvSpPr/>
            <p:nvPr/>
          </p:nvSpPr>
          <p:spPr>
            <a:xfrm>
              <a:off x="8835775" y="3384328"/>
              <a:ext cx="278666" cy="21129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0" name="矩形 19">
              <a:extLst>
                <a:ext uri="{FF2B5EF4-FFF2-40B4-BE49-F238E27FC236}">
                  <a16:creationId xmlns:a16="http://schemas.microsoft.com/office/drawing/2014/main" id="{3442B82B-927F-7360-3A2C-68A740342FEB}"/>
                </a:ext>
              </a:extLst>
            </p:cNvPr>
            <p:cNvSpPr/>
            <p:nvPr/>
          </p:nvSpPr>
          <p:spPr>
            <a:xfrm>
              <a:off x="9104167" y="1448656"/>
              <a:ext cx="954233" cy="835200"/>
            </a:xfrm>
            <a:prstGeom prst="rect">
              <a:avLst/>
            </a:prstGeom>
            <a:solidFill>
              <a:schemeClr val="bg1"/>
            </a:solidFill>
            <a:ln w="222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ea typeface="微软雅黑"/>
                  <a:cs typeface="+mn-cs"/>
                </a:rPr>
                <a:t>5FU/LV</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ea typeface="微软雅黑"/>
                  <a:cs typeface="+mn-cs"/>
                </a:rPr>
                <a:t>+ B</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ev</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21" name="矩形 20">
              <a:extLst>
                <a:ext uri="{FF2B5EF4-FFF2-40B4-BE49-F238E27FC236}">
                  <a16:creationId xmlns:a16="http://schemas.microsoft.com/office/drawing/2014/main" id="{D59289E3-43AA-7534-1ECC-5CBD202BCD20}"/>
                </a:ext>
              </a:extLst>
            </p:cNvPr>
            <p:cNvSpPr/>
            <p:nvPr/>
          </p:nvSpPr>
          <p:spPr>
            <a:xfrm>
              <a:off x="9133287" y="3072537"/>
              <a:ext cx="954233" cy="834874"/>
            </a:xfrm>
            <a:prstGeom prst="rect">
              <a:avLst/>
            </a:prstGeom>
            <a:solidFill>
              <a:schemeClr val="bg1"/>
            </a:solidFill>
            <a:ln w="222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ea typeface="微软雅黑"/>
                  <a:cs typeface="+mn-cs"/>
                </a:rPr>
                <a:t>5FU/LV</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ea typeface="微软雅黑"/>
                  <a:cs typeface="+mn-cs"/>
                </a:rPr>
                <a:t>+ B</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ev</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ea typeface="微软雅黑"/>
                  <a:cs typeface="+mn-cs"/>
                </a:rPr>
                <a:t>+ </a:t>
              </a:r>
              <a:r>
                <a:rPr kumimoji="0" lang="en-US" sz="1800" b="0" i="0" u="none" strike="noStrike" kern="1200" cap="none" spc="0" normalizeH="0" baseline="0" noProof="0" dirty="0" err="1">
                  <a:ln>
                    <a:noFill/>
                  </a:ln>
                  <a:solidFill>
                    <a:prstClr val="black"/>
                  </a:solidFill>
                  <a:effectLst/>
                  <a:uLnTx/>
                  <a:uFillTx/>
                  <a:latin typeface="Arial"/>
                  <a:ea typeface="微软雅黑"/>
                  <a:cs typeface="+mn-cs"/>
                </a:rPr>
                <a:t>Atezo</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22" name="箭头: 右 21">
              <a:extLst>
                <a:ext uri="{FF2B5EF4-FFF2-40B4-BE49-F238E27FC236}">
                  <a16:creationId xmlns:a16="http://schemas.microsoft.com/office/drawing/2014/main" id="{56C01BD1-942E-4AF3-A989-6CB226D40D1C}"/>
                </a:ext>
              </a:extLst>
            </p:cNvPr>
            <p:cNvSpPr/>
            <p:nvPr/>
          </p:nvSpPr>
          <p:spPr>
            <a:xfrm>
              <a:off x="10077232" y="1670297"/>
              <a:ext cx="278666" cy="21129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3" name="箭头: 右 22">
              <a:extLst>
                <a:ext uri="{FF2B5EF4-FFF2-40B4-BE49-F238E27FC236}">
                  <a16:creationId xmlns:a16="http://schemas.microsoft.com/office/drawing/2014/main" id="{5081EAF5-99F1-DC49-2A9E-1C501BD7B350}"/>
                </a:ext>
              </a:extLst>
            </p:cNvPr>
            <p:cNvSpPr/>
            <p:nvPr/>
          </p:nvSpPr>
          <p:spPr>
            <a:xfrm>
              <a:off x="10108054" y="3372344"/>
              <a:ext cx="278666" cy="21129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4" name="矩形 23">
              <a:extLst>
                <a:ext uri="{FF2B5EF4-FFF2-40B4-BE49-F238E27FC236}">
                  <a16:creationId xmlns:a16="http://schemas.microsoft.com/office/drawing/2014/main" id="{C48CB3B5-8F22-86BB-8C64-441EA86C9B18}"/>
                </a:ext>
              </a:extLst>
            </p:cNvPr>
            <p:cNvSpPr/>
            <p:nvPr/>
          </p:nvSpPr>
          <p:spPr>
            <a:xfrm>
              <a:off x="10355897" y="1448656"/>
              <a:ext cx="544531" cy="2383605"/>
            </a:xfrm>
            <a:prstGeom prst="rect">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a:ea typeface="微软雅黑"/>
                  <a:cs typeface="+mn-cs"/>
                </a:rPr>
                <a:t>PD</a:t>
              </a:r>
            </a:p>
          </p:txBody>
        </p:sp>
      </p:grpSp>
      <p:grpSp>
        <p:nvGrpSpPr>
          <p:cNvPr id="30" name="组合 29">
            <a:extLst>
              <a:ext uri="{FF2B5EF4-FFF2-40B4-BE49-F238E27FC236}">
                <a16:creationId xmlns:a16="http://schemas.microsoft.com/office/drawing/2014/main" id="{EFDB6DD4-D41F-B5C7-5F26-D576C7614C21}"/>
              </a:ext>
            </a:extLst>
          </p:cNvPr>
          <p:cNvGrpSpPr/>
          <p:nvPr/>
        </p:nvGrpSpPr>
        <p:grpSpPr>
          <a:xfrm>
            <a:off x="10531014" y="1448656"/>
            <a:ext cx="1604858" cy="2396300"/>
            <a:chOff x="10685124" y="1448656"/>
            <a:chExt cx="1604858" cy="2396300"/>
          </a:xfrm>
        </p:grpSpPr>
        <p:sp>
          <p:nvSpPr>
            <p:cNvPr id="26" name="矩形 25">
              <a:extLst>
                <a:ext uri="{FF2B5EF4-FFF2-40B4-BE49-F238E27FC236}">
                  <a16:creationId xmlns:a16="http://schemas.microsoft.com/office/drawing/2014/main" id="{203A7AD1-A4CA-5067-F182-FBE28DF742A0}"/>
                </a:ext>
              </a:extLst>
            </p:cNvPr>
            <p:cNvSpPr/>
            <p:nvPr/>
          </p:nvSpPr>
          <p:spPr>
            <a:xfrm>
              <a:off x="10685124" y="1448656"/>
              <a:ext cx="1419105" cy="23836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white"/>
                  </a:solidFill>
                  <a:effectLst/>
                  <a:uLnTx/>
                  <a:uFillTx/>
                  <a:latin typeface="Arial"/>
                  <a:ea typeface="微软雅黑"/>
                  <a:cs typeface="+mn-cs"/>
                </a:rPr>
                <a:t>重新引入</a:t>
              </a:r>
              <a:endParaRPr kumimoji="0" lang="en-US" altLang="zh-CN" sz="1600" b="0" i="0" u="none" strike="noStrike" kern="1200" cap="none" spc="0" normalizeH="0" baseline="0" noProof="0" dirty="0">
                <a:ln>
                  <a:noFill/>
                </a:ln>
                <a:solidFill>
                  <a:prstClr val="white"/>
                </a:solidFill>
                <a:effectLst/>
                <a:uLnTx/>
                <a:uFillTx/>
                <a:latin typeface="Arial"/>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rial"/>
                  <a:ea typeface="微软雅黑"/>
                  <a:cs typeface="+mn-cs"/>
                </a:rPr>
                <a:t>FOLFOXIRI/</a:t>
              </a:r>
              <a:r>
                <a:rPr kumimoji="0" lang="en-US" sz="1600" b="1" i="0" u="none" strike="noStrike" kern="1200" cap="none" spc="0" normalizeH="0" baseline="0" noProof="0" dirty="0" err="1">
                  <a:ln>
                    <a:noFill/>
                  </a:ln>
                  <a:solidFill>
                    <a:prstClr val="white"/>
                  </a:solidFill>
                  <a:effectLst/>
                  <a:uLnTx/>
                  <a:uFillTx/>
                  <a:latin typeface="Arial"/>
                  <a:ea typeface="微软雅黑"/>
                  <a:cs typeface="+mn-cs"/>
                </a:rPr>
                <a:t>bev</a:t>
              </a:r>
              <a:r>
                <a:rPr kumimoji="0" lang="en-US" sz="1600" b="1" i="0" u="none" strike="noStrike" kern="1200" cap="none" spc="0" normalizeH="0" baseline="0" noProof="0" dirty="0">
                  <a:ln>
                    <a:noFill/>
                  </a:ln>
                  <a:solidFill>
                    <a:prstClr val="white"/>
                  </a:solidFill>
                  <a:effectLst/>
                  <a:uLnTx/>
                  <a:uFillTx/>
                  <a:latin typeface="Arial"/>
                  <a:ea typeface="微软雅黑"/>
                  <a:cs typeface="+mn-cs"/>
                </a:rPr>
                <a:t> +/- </a:t>
              </a:r>
              <a:r>
                <a:rPr kumimoji="0" lang="en-US" altLang="zh-CN" sz="1600" b="1" i="0" u="none" strike="noStrike" kern="1200" cap="none" spc="0" normalizeH="0" baseline="0" noProof="0" dirty="0" err="1">
                  <a:ln>
                    <a:noFill/>
                  </a:ln>
                  <a:solidFill>
                    <a:prstClr val="white"/>
                  </a:solidFill>
                  <a:effectLst/>
                  <a:uLnTx/>
                  <a:uFillTx/>
                  <a:latin typeface="Arial"/>
                  <a:ea typeface="微软雅黑"/>
                  <a:cs typeface="+mn-cs"/>
                </a:rPr>
                <a:t>atezo</a:t>
              </a:r>
              <a:endParaRPr kumimoji="0" lang="en-US" altLang="zh-CN" sz="1600" b="1" i="0" u="none" strike="noStrike" kern="1200" cap="none" spc="0" normalizeH="0" baseline="0" noProof="0" dirty="0">
                <a:ln>
                  <a:noFill/>
                </a:ln>
                <a:solidFill>
                  <a:prstClr val="white"/>
                </a:solidFill>
                <a:effectLst/>
                <a:uLnTx/>
                <a:uFillTx/>
                <a:latin typeface="Arial"/>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white"/>
                  </a:solidFill>
                  <a:effectLst/>
                  <a:uLnTx/>
                  <a:uFillTx/>
                  <a:latin typeface="Arial"/>
                  <a:ea typeface="微软雅黑"/>
                  <a:cs typeface="+mn-cs"/>
                </a:rPr>
                <a:t>（最多</a:t>
              </a:r>
              <a:r>
                <a:rPr kumimoji="0" lang="en-US" altLang="zh-CN" sz="1600" b="0" i="0" u="none" strike="noStrike" kern="1200" cap="none" spc="0" normalizeH="0" baseline="0" noProof="0" dirty="0">
                  <a:ln>
                    <a:noFill/>
                  </a:ln>
                  <a:solidFill>
                    <a:prstClr val="white"/>
                  </a:solidFill>
                  <a:effectLst/>
                  <a:uLnTx/>
                  <a:uFillTx/>
                  <a:latin typeface="Arial"/>
                  <a:ea typeface="微软雅黑"/>
                  <a:cs typeface="+mn-cs"/>
                </a:rPr>
                <a:t>8</a:t>
              </a:r>
              <a:r>
                <a:rPr kumimoji="0" lang="zh-CN" altLang="en-US" sz="1600" b="0" i="0" u="none" strike="noStrike" kern="1200" cap="none" spc="0" normalizeH="0" baseline="0" noProof="0" dirty="0">
                  <a:ln>
                    <a:noFill/>
                  </a:ln>
                  <a:solidFill>
                    <a:prstClr val="white"/>
                  </a:solidFill>
                  <a:effectLst/>
                  <a:uLnTx/>
                  <a:uFillTx/>
                  <a:latin typeface="Arial"/>
                  <a:ea typeface="微软雅黑"/>
                  <a:cs typeface="+mn-cs"/>
                </a:rPr>
                <a:t>个周期）</a:t>
              </a:r>
              <a:endParaRPr kumimoji="0" lang="en-US" altLang="zh-CN" sz="1600" b="0" i="0" u="none" strike="noStrike" kern="1200" cap="none" spc="0" normalizeH="0" baseline="0" noProof="0" dirty="0">
                <a:ln>
                  <a:noFill/>
                </a:ln>
                <a:solidFill>
                  <a:prstClr val="white"/>
                </a:solidFill>
                <a:effectLst/>
                <a:uLnTx/>
                <a:uFillTx/>
                <a:latin typeface="Arial"/>
                <a:ea typeface="微软雅黑"/>
                <a:cs typeface="+mn-cs"/>
              </a:endParaRPr>
            </a:p>
          </p:txBody>
        </p:sp>
        <p:cxnSp>
          <p:nvCxnSpPr>
            <p:cNvPr id="28" name="直接箭头连接符 27">
              <a:extLst>
                <a:ext uri="{FF2B5EF4-FFF2-40B4-BE49-F238E27FC236}">
                  <a16:creationId xmlns:a16="http://schemas.microsoft.com/office/drawing/2014/main" id="{C6EAF0A6-E176-C3A4-FBCB-030FB9343735}"/>
                </a:ext>
              </a:extLst>
            </p:cNvPr>
            <p:cNvCxnSpPr/>
            <p:nvPr/>
          </p:nvCxnSpPr>
          <p:spPr>
            <a:xfrm>
              <a:off x="10749312" y="3072537"/>
              <a:ext cx="28894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9" name="文本框 28">
              <a:extLst>
                <a:ext uri="{FF2B5EF4-FFF2-40B4-BE49-F238E27FC236}">
                  <a16:creationId xmlns:a16="http://schemas.microsoft.com/office/drawing/2014/main" id="{E74C0266-EF2D-1F75-CC65-0E3D886A3D58}"/>
                </a:ext>
              </a:extLst>
            </p:cNvPr>
            <p:cNvSpPr txBox="1"/>
            <p:nvPr/>
          </p:nvSpPr>
          <p:spPr>
            <a:xfrm>
              <a:off x="11038252" y="2921626"/>
              <a:ext cx="125173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a:ea typeface="微软雅黑"/>
                  <a:cs typeface="+mn-cs"/>
                </a:rPr>
                <a:t>5FU/LV + </a:t>
              </a:r>
              <a:r>
                <a:rPr kumimoji="0" lang="en-US" sz="1800" b="0" i="0" u="none" strike="noStrike" kern="1200" cap="none" spc="0" normalizeH="0" baseline="0" noProof="0" dirty="0" err="1">
                  <a:ln>
                    <a:noFill/>
                  </a:ln>
                  <a:solidFill>
                    <a:prstClr val="white"/>
                  </a:solidFill>
                  <a:effectLst/>
                  <a:uLnTx/>
                  <a:uFillTx/>
                  <a:latin typeface="Arial"/>
                  <a:ea typeface="微软雅黑"/>
                  <a:cs typeface="+mn-cs"/>
                </a:rPr>
                <a:t>bev</a:t>
              </a:r>
              <a:r>
                <a:rPr kumimoji="0" lang="en-US" sz="1800" b="0" i="0" u="none" strike="noStrike" kern="1200" cap="none" spc="0" normalizeH="0" baseline="0" noProof="0" dirty="0">
                  <a:ln>
                    <a:noFill/>
                  </a:ln>
                  <a:solidFill>
                    <a:prstClr val="white"/>
                  </a:solidFill>
                  <a:effectLst/>
                  <a:uLnTx/>
                  <a:uFillTx/>
                  <a:latin typeface="Arial"/>
                  <a:ea typeface="微软雅黑"/>
                  <a:cs typeface="+mn-cs"/>
                </a:rPr>
                <a:t> +/-</a:t>
              </a: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 </a:t>
              </a:r>
              <a:r>
                <a:rPr kumimoji="0" lang="en-US" altLang="zh-CN" sz="1800" b="0" i="0" u="none" strike="noStrike" kern="1200" cap="none" spc="0" normalizeH="0" baseline="0" noProof="0" dirty="0" err="1">
                  <a:ln>
                    <a:noFill/>
                  </a:ln>
                  <a:solidFill>
                    <a:prstClr val="white"/>
                  </a:solidFill>
                  <a:effectLst/>
                  <a:uLnTx/>
                  <a:uFillTx/>
                  <a:latin typeface="Arial"/>
                  <a:ea typeface="微软雅黑"/>
                  <a:cs typeface="+mn-cs"/>
                </a:rPr>
                <a:t>atezo</a:t>
              </a:r>
              <a:endParaRPr kumimoji="0" lang="en-US" sz="1800" b="0" i="0" u="none" strike="noStrike" kern="1200" cap="none" spc="0" normalizeH="0" baseline="0" noProof="0" dirty="0">
                <a:ln>
                  <a:noFill/>
                </a:ln>
                <a:solidFill>
                  <a:prstClr val="white"/>
                </a:solidFill>
                <a:effectLst/>
                <a:uLnTx/>
                <a:uFillTx/>
                <a:latin typeface="Arial"/>
                <a:ea typeface="微软雅黑"/>
                <a:cs typeface="+mn-cs"/>
              </a:endParaRPr>
            </a:p>
          </p:txBody>
        </p:sp>
      </p:grpSp>
    </p:spTree>
    <p:extLst>
      <p:ext uri="{BB962C8B-B14F-4D97-AF65-F5344CB8AC3E}">
        <p14:creationId xmlns:p14="http://schemas.microsoft.com/office/powerpoint/2010/main" val="395497262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研究时间线</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it-IT" dirty="0"/>
              <a:t>Carlotta Antoniotti</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3500</a:t>
            </a:r>
          </a:p>
        </p:txBody>
      </p:sp>
      <p:pic>
        <p:nvPicPr>
          <p:cNvPr id="6" name="图片 5">
            <a:extLst>
              <a:ext uri="{FF2B5EF4-FFF2-40B4-BE49-F238E27FC236}">
                <a16:creationId xmlns:a16="http://schemas.microsoft.com/office/drawing/2014/main" id="{96814D25-0057-9D3A-BE51-5B4D41CEBCA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833124" y="4320366"/>
            <a:ext cx="5632835" cy="1835995"/>
          </a:xfrm>
          <a:prstGeom prst="rect">
            <a:avLst/>
          </a:prstGeom>
        </p:spPr>
      </p:pic>
      <p:grpSp>
        <p:nvGrpSpPr>
          <p:cNvPr id="25" name="组合 24">
            <a:extLst>
              <a:ext uri="{FF2B5EF4-FFF2-40B4-BE49-F238E27FC236}">
                <a16:creationId xmlns:a16="http://schemas.microsoft.com/office/drawing/2014/main" id="{0CBB7003-89EA-64FD-3EC5-7994585FC89A}"/>
              </a:ext>
            </a:extLst>
          </p:cNvPr>
          <p:cNvGrpSpPr/>
          <p:nvPr/>
        </p:nvGrpSpPr>
        <p:grpSpPr>
          <a:xfrm>
            <a:off x="1549685" y="1245007"/>
            <a:ext cx="9033079" cy="3189183"/>
            <a:chOff x="1549685" y="1399117"/>
            <a:chExt cx="9033079" cy="3189183"/>
          </a:xfrm>
        </p:grpSpPr>
        <p:grpSp>
          <p:nvGrpSpPr>
            <p:cNvPr id="23" name="组合 22">
              <a:extLst>
                <a:ext uri="{FF2B5EF4-FFF2-40B4-BE49-F238E27FC236}">
                  <a16:creationId xmlns:a16="http://schemas.microsoft.com/office/drawing/2014/main" id="{0F05121E-CB64-DB4C-6E12-25BA9DA80881}"/>
                </a:ext>
              </a:extLst>
            </p:cNvPr>
            <p:cNvGrpSpPr/>
            <p:nvPr/>
          </p:nvGrpSpPr>
          <p:grpSpPr>
            <a:xfrm>
              <a:off x="1549685" y="1399117"/>
              <a:ext cx="8782092" cy="2480240"/>
              <a:chOff x="1549685" y="2138850"/>
              <a:chExt cx="8782092" cy="2480240"/>
            </a:xfrm>
          </p:grpSpPr>
          <p:grpSp>
            <p:nvGrpSpPr>
              <p:cNvPr id="13" name="组合 12">
                <a:extLst>
                  <a:ext uri="{FF2B5EF4-FFF2-40B4-BE49-F238E27FC236}">
                    <a16:creationId xmlns:a16="http://schemas.microsoft.com/office/drawing/2014/main" id="{71418664-0E01-4F00-7B2F-B2150EE6732A}"/>
                  </a:ext>
                </a:extLst>
              </p:cNvPr>
              <p:cNvGrpSpPr/>
              <p:nvPr/>
            </p:nvGrpSpPr>
            <p:grpSpPr>
              <a:xfrm>
                <a:off x="4762994" y="2202286"/>
                <a:ext cx="3100294" cy="2416804"/>
                <a:chOff x="1397284" y="2049886"/>
                <a:chExt cx="3100294" cy="2416804"/>
              </a:xfrm>
            </p:grpSpPr>
            <p:sp>
              <p:nvSpPr>
                <p:cNvPr id="7" name="矩形: 圆角 6">
                  <a:extLst>
                    <a:ext uri="{FF2B5EF4-FFF2-40B4-BE49-F238E27FC236}">
                      <a16:creationId xmlns:a16="http://schemas.microsoft.com/office/drawing/2014/main" id="{E64E490C-46BE-0DA2-A07F-D5212F941509}"/>
                    </a:ext>
                  </a:extLst>
                </p:cNvPr>
                <p:cNvSpPr/>
                <p:nvPr/>
              </p:nvSpPr>
              <p:spPr>
                <a:xfrm>
                  <a:off x="1510301" y="3554859"/>
                  <a:ext cx="1263721" cy="91183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srgbClr val="C00000"/>
                      </a:solidFill>
                      <a:effectLst/>
                      <a:uLnTx/>
                      <a:uFillTx/>
                      <a:latin typeface="Arial"/>
                      <a:ea typeface="微软雅黑"/>
                      <a:cs typeface="+mn-cs"/>
                    </a:rPr>
                    <a:t>2</a:t>
                  </a:r>
                  <a:r>
                    <a:rPr kumimoji="0" lang="zh-CN" altLang="en-US" sz="1800" b="1" i="0" u="none" strike="noStrike" kern="1200" cap="none" spc="0" normalizeH="0" baseline="0" noProof="0" dirty="0">
                      <a:ln>
                        <a:noFill/>
                      </a:ln>
                      <a:solidFill>
                        <a:srgbClr val="C00000"/>
                      </a:solidFill>
                      <a:effectLst/>
                      <a:uLnTx/>
                      <a:uFillTx/>
                      <a:latin typeface="Arial"/>
                      <a:ea typeface="微软雅黑"/>
                      <a:cs typeface="+mn-cs"/>
                    </a:rPr>
                    <a:t>月</a:t>
                  </a:r>
                  <a:endParaRPr kumimoji="0" lang="en-US" altLang="zh-CN" sz="1800" b="1" i="0" u="none" strike="noStrike" kern="1200" cap="none" spc="0" normalizeH="0" baseline="0" noProof="0" dirty="0">
                    <a:ln>
                      <a:noFill/>
                    </a:ln>
                    <a:solidFill>
                      <a:srgbClr val="C00000"/>
                    </a:solidFill>
                    <a:effectLst/>
                    <a:uLnTx/>
                    <a:uFillTx/>
                    <a:latin typeface="Arial"/>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a:ea typeface="微软雅黑"/>
                      <a:cs typeface="+mn-cs"/>
                    </a:rPr>
                    <a:t>26</a:t>
                  </a:r>
                  <a:r>
                    <a:rPr kumimoji="0" lang="zh-CN" altLang="en-US" sz="1800" b="1" i="0" u="none" strike="noStrike" kern="1200" cap="none" spc="0" normalizeH="0" baseline="0" noProof="0" dirty="0">
                      <a:ln>
                        <a:noFill/>
                      </a:ln>
                      <a:solidFill>
                        <a:prstClr val="black"/>
                      </a:solidFill>
                      <a:effectLst/>
                      <a:uLnTx/>
                      <a:uFillTx/>
                      <a:latin typeface="Arial"/>
                      <a:ea typeface="微软雅黑"/>
                      <a:cs typeface="+mn-cs"/>
                    </a:rPr>
                    <a:t>日</a:t>
                  </a:r>
                  <a:endParaRPr kumimoji="0" lang="en-US" altLang="zh-CN" sz="1800" b="1" i="0" u="none" strike="noStrike" kern="1200" cap="none" spc="0" normalizeH="0" baseline="0" noProof="0" dirty="0">
                    <a:ln>
                      <a:noFill/>
                    </a:ln>
                    <a:solidFill>
                      <a:prstClr val="black"/>
                    </a:solidFill>
                    <a:effectLst/>
                    <a:uLnTx/>
                    <a:uFillTx/>
                    <a:latin typeface="Arial"/>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ea typeface="微软雅黑"/>
                      <a:cs typeface="+mn-cs"/>
                    </a:rPr>
                    <a:t>2020</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年</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8" name="文本框 7">
                  <a:extLst>
                    <a:ext uri="{FF2B5EF4-FFF2-40B4-BE49-F238E27FC236}">
                      <a16:creationId xmlns:a16="http://schemas.microsoft.com/office/drawing/2014/main" id="{62B0D4FE-B52A-747D-7A08-CED5CD585C91}"/>
                    </a:ext>
                  </a:extLst>
                </p:cNvPr>
                <p:cNvSpPr txBox="1"/>
                <p:nvPr/>
              </p:nvSpPr>
              <p:spPr>
                <a:xfrm>
                  <a:off x="1397284" y="2049886"/>
                  <a:ext cx="214864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入组最后一例患者</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pic>
              <p:nvPicPr>
                <p:cNvPr id="10" name="图片 9">
                  <a:extLst>
                    <a:ext uri="{FF2B5EF4-FFF2-40B4-BE49-F238E27FC236}">
                      <a16:creationId xmlns:a16="http://schemas.microsoft.com/office/drawing/2014/main" id="{2E1BF5C2-5DD6-0EBD-6588-5648B319028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10301" y="2373935"/>
                  <a:ext cx="2987277" cy="1060002"/>
                </a:xfrm>
                <a:prstGeom prst="rect">
                  <a:avLst/>
                </a:prstGeom>
              </p:spPr>
            </p:pic>
            <p:sp>
              <p:nvSpPr>
                <p:cNvPr id="11" name="文本框 10">
                  <a:extLst>
                    <a:ext uri="{FF2B5EF4-FFF2-40B4-BE49-F238E27FC236}">
                      <a16:creationId xmlns:a16="http://schemas.microsoft.com/office/drawing/2014/main" id="{118419A2-C23D-70BF-8147-57C1C88723DA}"/>
                    </a:ext>
                  </a:extLst>
                </p:cNvPr>
                <p:cNvSpPr txBox="1"/>
                <p:nvPr/>
              </p:nvSpPr>
              <p:spPr>
                <a:xfrm>
                  <a:off x="2368193" y="2741911"/>
                  <a:ext cx="1649003" cy="369332"/>
                </a:xfrm>
                <a:prstGeom prst="rect">
                  <a:avLst/>
                </a:prstGeom>
                <a:solidFill>
                  <a:srgbClr val="A6A6A6"/>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随访</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grpSp>
          <p:grpSp>
            <p:nvGrpSpPr>
              <p:cNvPr id="14" name="组合 13">
                <a:extLst>
                  <a:ext uri="{FF2B5EF4-FFF2-40B4-BE49-F238E27FC236}">
                    <a16:creationId xmlns:a16="http://schemas.microsoft.com/office/drawing/2014/main" id="{744BE41C-AE50-E601-44F9-46FEF65BC13D}"/>
                  </a:ext>
                </a:extLst>
              </p:cNvPr>
              <p:cNvGrpSpPr/>
              <p:nvPr/>
            </p:nvGrpSpPr>
            <p:grpSpPr>
              <a:xfrm>
                <a:off x="1549685" y="2202286"/>
                <a:ext cx="3100293" cy="2416804"/>
                <a:chOff x="1397285" y="2049886"/>
                <a:chExt cx="3100293" cy="2416804"/>
              </a:xfrm>
            </p:grpSpPr>
            <p:sp>
              <p:nvSpPr>
                <p:cNvPr id="15" name="矩形: 圆角 14">
                  <a:extLst>
                    <a:ext uri="{FF2B5EF4-FFF2-40B4-BE49-F238E27FC236}">
                      <a16:creationId xmlns:a16="http://schemas.microsoft.com/office/drawing/2014/main" id="{3A254325-DB71-8A29-D814-735299DBF1A1}"/>
                    </a:ext>
                  </a:extLst>
                </p:cNvPr>
                <p:cNvSpPr/>
                <p:nvPr/>
              </p:nvSpPr>
              <p:spPr>
                <a:xfrm>
                  <a:off x="1510301" y="3554859"/>
                  <a:ext cx="1263721" cy="91183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Arial"/>
                      <a:ea typeface="微软雅黑"/>
                      <a:cs typeface="+mn-cs"/>
                    </a:rPr>
                    <a:t>11</a:t>
                  </a:r>
                  <a:r>
                    <a:rPr kumimoji="0" lang="zh-CN" altLang="en-US" sz="1800" b="1" i="0" u="none" strike="noStrike" kern="1200" cap="none" spc="0" normalizeH="0" baseline="0" noProof="0" dirty="0">
                      <a:ln>
                        <a:noFill/>
                      </a:ln>
                      <a:solidFill>
                        <a:srgbClr val="C00000"/>
                      </a:solidFill>
                      <a:effectLst/>
                      <a:uLnTx/>
                      <a:uFillTx/>
                      <a:latin typeface="Arial"/>
                      <a:ea typeface="微软雅黑"/>
                      <a:cs typeface="+mn-cs"/>
                    </a:rPr>
                    <a:t>月</a:t>
                  </a:r>
                  <a:endParaRPr kumimoji="0" lang="en-US" altLang="zh-CN" sz="1800" b="1" i="0" u="none" strike="noStrike" kern="1200" cap="none" spc="0" normalizeH="0" baseline="0" noProof="0" dirty="0">
                    <a:ln>
                      <a:noFill/>
                    </a:ln>
                    <a:solidFill>
                      <a:srgbClr val="C00000"/>
                    </a:solidFill>
                    <a:effectLst/>
                    <a:uLnTx/>
                    <a:uFillTx/>
                    <a:latin typeface="Arial"/>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a:ea typeface="微软雅黑"/>
                      <a:cs typeface="+mn-cs"/>
                    </a:rPr>
                    <a:t>30</a:t>
                  </a:r>
                  <a:r>
                    <a:rPr kumimoji="0" lang="zh-CN" altLang="en-US" sz="1800" b="1" i="0" u="none" strike="noStrike" kern="1200" cap="none" spc="0" normalizeH="0" baseline="0" noProof="0" dirty="0">
                      <a:ln>
                        <a:noFill/>
                      </a:ln>
                      <a:solidFill>
                        <a:prstClr val="black"/>
                      </a:solidFill>
                      <a:effectLst/>
                      <a:uLnTx/>
                      <a:uFillTx/>
                      <a:latin typeface="Arial"/>
                      <a:ea typeface="微软雅黑"/>
                      <a:cs typeface="+mn-cs"/>
                    </a:rPr>
                    <a:t>日</a:t>
                  </a:r>
                  <a:endParaRPr kumimoji="0" lang="en-US" altLang="zh-CN" sz="1800" b="1" i="0" u="none" strike="noStrike" kern="1200" cap="none" spc="0" normalizeH="0" baseline="0" noProof="0" dirty="0">
                    <a:ln>
                      <a:noFill/>
                    </a:ln>
                    <a:solidFill>
                      <a:prstClr val="black"/>
                    </a:solidFill>
                    <a:effectLst/>
                    <a:uLnTx/>
                    <a:uFillTx/>
                    <a:latin typeface="Arial"/>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ea typeface="微软雅黑"/>
                      <a:cs typeface="+mn-cs"/>
                    </a:rPr>
                    <a:t>2018</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年</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16" name="文本框 15">
                  <a:extLst>
                    <a:ext uri="{FF2B5EF4-FFF2-40B4-BE49-F238E27FC236}">
                      <a16:creationId xmlns:a16="http://schemas.microsoft.com/office/drawing/2014/main" id="{17050AA0-8B5E-9412-2583-77D8D47A2529}"/>
                    </a:ext>
                  </a:extLst>
                </p:cNvPr>
                <p:cNvSpPr txBox="1"/>
                <p:nvPr/>
              </p:nvSpPr>
              <p:spPr>
                <a:xfrm>
                  <a:off x="1397285" y="2049886"/>
                  <a:ext cx="194181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入组第一例患者</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pic>
              <p:nvPicPr>
                <p:cNvPr id="17" name="图片 16">
                  <a:extLst>
                    <a:ext uri="{FF2B5EF4-FFF2-40B4-BE49-F238E27FC236}">
                      <a16:creationId xmlns:a16="http://schemas.microsoft.com/office/drawing/2014/main" id="{5B9B2F8B-2A23-BC88-C8FE-6BB0476619A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10301" y="2373935"/>
                  <a:ext cx="2987277" cy="1060002"/>
                </a:xfrm>
                <a:prstGeom prst="rect">
                  <a:avLst/>
                </a:prstGeom>
              </p:spPr>
            </p:pic>
            <p:sp>
              <p:nvSpPr>
                <p:cNvPr id="18" name="文本框 17">
                  <a:extLst>
                    <a:ext uri="{FF2B5EF4-FFF2-40B4-BE49-F238E27FC236}">
                      <a16:creationId xmlns:a16="http://schemas.microsoft.com/office/drawing/2014/main" id="{039EFA78-C637-2CC1-AB73-29CA1DE361D4}"/>
                    </a:ext>
                  </a:extLst>
                </p:cNvPr>
                <p:cNvSpPr txBox="1"/>
                <p:nvPr/>
              </p:nvSpPr>
              <p:spPr>
                <a:xfrm>
                  <a:off x="2368193" y="2741911"/>
                  <a:ext cx="1649003" cy="369332"/>
                </a:xfrm>
                <a:prstGeom prst="rect">
                  <a:avLst/>
                </a:prstGeom>
                <a:solidFill>
                  <a:srgbClr val="A6A6A6"/>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研究入组</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grpSp>
          <p:pic>
            <p:nvPicPr>
              <p:cNvPr id="20" name="图片 19">
                <a:extLst>
                  <a:ext uri="{FF2B5EF4-FFF2-40B4-BE49-F238E27FC236}">
                    <a16:creationId xmlns:a16="http://schemas.microsoft.com/office/drawing/2014/main" id="{534A7305-2ECA-1940-9085-0577ACA6BBF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218670" y="2509068"/>
                <a:ext cx="979335" cy="1077269"/>
              </a:xfrm>
              <a:prstGeom prst="rect">
                <a:avLst/>
              </a:prstGeom>
            </p:spPr>
          </p:pic>
          <p:sp>
            <p:nvSpPr>
              <p:cNvPr id="21" name="矩形: 圆角 20">
                <a:extLst>
                  <a:ext uri="{FF2B5EF4-FFF2-40B4-BE49-F238E27FC236}">
                    <a16:creationId xmlns:a16="http://schemas.microsoft.com/office/drawing/2014/main" id="{D865FE69-BC8C-D3CA-8AEB-272B75776C5A}"/>
                  </a:ext>
                </a:extLst>
              </p:cNvPr>
              <p:cNvSpPr/>
              <p:nvPr/>
            </p:nvSpPr>
            <p:spPr>
              <a:xfrm>
                <a:off x="8089321" y="3691690"/>
                <a:ext cx="1263721" cy="91183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srgbClr val="C00000"/>
                    </a:solidFill>
                    <a:effectLst/>
                    <a:uLnTx/>
                    <a:uFillTx/>
                    <a:latin typeface="Arial"/>
                    <a:ea typeface="微软雅黑"/>
                    <a:cs typeface="+mn-cs"/>
                  </a:rPr>
                  <a:t>8</a:t>
                </a:r>
                <a:r>
                  <a:rPr kumimoji="0" lang="zh-CN" altLang="en-US" sz="1800" b="1" i="0" u="none" strike="noStrike" kern="1200" cap="none" spc="0" normalizeH="0" baseline="0" noProof="0" dirty="0">
                    <a:ln>
                      <a:noFill/>
                    </a:ln>
                    <a:solidFill>
                      <a:srgbClr val="C00000"/>
                    </a:solidFill>
                    <a:effectLst/>
                    <a:uLnTx/>
                    <a:uFillTx/>
                    <a:latin typeface="Arial"/>
                    <a:ea typeface="微软雅黑"/>
                    <a:cs typeface="+mn-cs"/>
                  </a:rPr>
                  <a:t>月</a:t>
                </a:r>
                <a:endParaRPr kumimoji="0" lang="en-US" altLang="zh-CN" sz="1800" b="1" i="0" u="none" strike="noStrike" kern="1200" cap="none" spc="0" normalizeH="0" baseline="0" noProof="0" dirty="0">
                  <a:ln>
                    <a:noFill/>
                  </a:ln>
                  <a:solidFill>
                    <a:srgbClr val="C00000"/>
                  </a:solidFill>
                  <a:effectLst/>
                  <a:uLnTx/>
                  <a:uFillTx/>
                  <a:latin typeface="Arial"/>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black"/>
                    </a:solidFill>
                    <a:effectLst/>
                    <a:uLnTx/>
                    <a:uFillTx/>
                    <a:latin typeface="Arial"/>
                    <a:ea typeface="微软雅黑"/>
                    <a:cs typeface="+mn-cs"/>
                  </a:rPr>
                  <a:t>1</a:t>
                </a:r>
                <a:r>
                  <a:rPr kumimoji="0" lang="zh-CN" altLang="en-US" sz="1800" b="1" i="0" u="none" strike="noStrike" kern="1200" cap="none" spc="0" normalizeH="0" baseline="0" noProof="0" dirty="0">
                    <a:ln>
                      <a:noFill/>
                    </a:ln>
                    <a:solidFill>
                      <a:prstClr val="black"/>
                    </a:solidFill>
                    <a:effectLst/>
                    <a:uLnTx/>
                    <a:uFillTx/>
                    <a:latin typeface="Arial"/>
                    <a:ea typeface="微软雅黑"/>
                    <a:cs typeface="+mn-cs"/>
                  </a:rPr>
                  <a:t>日</a:t>
                </a:r>
                <a:endParaRPr kumimoji="0" lang="en-US" altLang="zh-CN" sz="1800" b="1" i="0" u="none" strike="noStrike" kern="1200" cap="none" spc="0" normalizeH="0" baseline="0" noProof="0" dirty="0">
                  <a:ln>
                    <a:noFill/>
                  </a:ln>
                  <a:solidFill>
                    <a:prstClr val="black"/>
                  </a:solidFill>
                  <a:effectLst/>
                  <a:uLnTx/>
                  <a:uFillTx/>
                  <a:latin typeface="Arial"/>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ea typeface="微软雅黑"/>
                    <a:cs typeface="+mn-cs"/>
                  </a:rPr>
                  <a:t>2021</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年</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22" name="文本框 21">
                <a:extLst>
                  <a:ext uri="{FF2B5EF4-FFF2-40B4-BE49-F238E27FC236}">
                    <a16:creationId xmlns:a16="http://schemas.microsoft.com/office/drawing/2014/main" id="{E3F84506-064E-20B3-DB6E-89C74F2E534D}"/>
                  </a:ext>
                </a:extLst>
              </p:cNvPr>
              <p:cNvSpPr txBox="1"/>
              <p:nvPr/>
            </p:nvSpPr>
            <p:spPr>
              <a:xfrm>
                <a:off x="8183132" y="2138850"/>
                <a:ext cx="214864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首次数据截止日期</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grpSp>
        <p:sp>
          <p:nvSpPr>
            <p:cNvPr id="24" name="文本框 23">
              <a:extLst>
                <a:ext uri="{FF2B5EF4-FFF2-40B4-BE49-F238E27FC236}">
                  <a16:creationId xmlns:a16="http://schemas.microsoft.com/office/drawing/2014/main" id="{0D170BFD-2833-8AAB-1332-3D7C6FE4B94F}"/>
                </a:ext>
              </a:extLst>
            </p:cNvPr>
            <p:cNvSpPr txBox="1"/>
            <p:nvPr/>
          </p:nvSpPr>
          <p:spPr>
            <a:xfrm>
              <a:off x="7595487" y="3941969"/>
              <a:ext cx="298727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PFS</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事件数：</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159</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73%</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a:t>
              </a:r>
              <a:endParaRPr kumimoji="0" lang="en-US" altLang="zh-CN" sz="1800" b="0" i="0" u="none" strike="noStrike" kern="1200" cap="none" spc="0" normalizeH="0" baseline="0" noProof="0" dirty="0">
                <a:ln>
                  <a:noFill/>
                </a:ln>
                <a:solidFill>
                  <a:prstClr val="black"/>
                </a:solidFill>
                <a:effectLst/>
                <a:uLnTx/>
                <a:uFillTx/>
                <a:latin typeface="Arial"/>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中位随访时间：</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19.9</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个月</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grpSp>
    </p:spTree>
    <p:extLst>
      <p:ext uri="{BB962C8B-B14F-4D97-AF65-F5344CB8AC3E}">
        <p14:creationId xmlns:p14="http://schemas.microsoft.com/office/powerpoint/2010/main" val="8718147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患者特征</a:t>
            </a:r>
            <a:r>
              <a:rPr lang="en-US" altLang="zh-CN" dirty="0"/>
              <a:t>-ITT</a:t>
            </a:r>
            <a:r>
              <a:rPr lang="zh-CN" altLang="en-US" dirty="0"/>
              <a:t>人群</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it-IT" dirty="0"/>
              <a:t>Carlotta Antoniotti</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3500</a:t>
            </a:r>
          </a:p>
        </p:txBody>
      </p:sp>
      <p:pic>
        <p:nvPicPr>
          <p:cNvPr id="6" name="图片 5">
            <a:extLst>
              <a:ext uri="{FF2B5EF4-FFF2-40B4-BE49-F238E27FC236}">
                <a16:creationId xmlns:a16="http://schemas.microsoft.com/office/drawing/2014/main" id="{13FB0309-9F63-2154-4C69-B00BE1C203A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53092" y="1098801"/>
            <a:ext cx="11085816" cy="5021143"/>
          </a:xfrm>
          <a:prstGeom prst="rect">
            <a:avLst/>
          </a:prstGeom>
        </p:spPr>
      </p:pic>
    </p:spTree>
    <p:extLst>
      <p:ext uri="{BB962C8B-B14F-4D97-AF65-F5344CB8AC3E}">
        <p14:creationId xmlns:p14="http://schemas.microsoft.com/office/powerpoint/2010/main" val="373245863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初步分析：主要发现</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it-IT" dirty="0"/>
              <a:t>Carlotta Antoniotti</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3500</a:t>
            </a:r>
          </a:p>
        </p:txBody>
      </p:sp>
      <p:sp>
        <p:nvSpPr>
          <p:cNvPr id="4" name="文本占位符 3">
            <a:extLst>
              <a:ext uri="{FF2B5EF4-FFF2-40B4-BE49-F238E27FC236}">
                <a16:creationId xmlns:a16="http://schemas.microsoft.com/office/drawing/2014/main" id="{46F2D972-3489-7B83-96F7-D0A44F9C6259}"/>
              </a:ext>
            </a:extLst>
          </p:cNvPr>
          <p:cNvSpPr>
            <a:spLocks noGrp="1"/>
          </p:cNvSpPr>
          <p:nvPr>
            <p:ph type="body" sz="quarter" idx="12"/>
          </p:nvPr>
        </p:nvSpPr>
        <p:spPr>
          <a:xfrm>
            <a:off x="801688" y="1079500"/>
            <a:ext cx="4906093" cy="4902200"/>
          </a:xfrm>
        </p:spPr>
        <p:txBody>
          <a:bodyPr/>
          <a:lstStyle/>
          <a:p>
            <a:r>
              <a:rPr lang="zh-CN" altLang="en-US" b="1" u="sng" dirty="0">
                <a:solidFill>
                  <a:schemeClr val="tx1"/>
                </a:solidFill>
              </a:rPr>
              <a:t>在</a:t>
            </a:r>
            <a:r>
              <a:rPr lang="en-US" altLang="zh-CN" b="1" u="sng" dirty="0">
                <a:solidFill>
                  <a:schemeClr val="tx1"/>
                </a:solidFill>
              </a:rPr>
              <a:t>ITT</a:t>
            </a:r>
            <a:r>
              <a:rPr lang="zh-CN" altLang="en-US" b="1" u="sng" dirty="0">
                <a:solidFill>
                  <a:schemeClr val="tx1"/>
                </a:solidFill>
              </a:rPr>
              <a:t>人群中：</a:t>
            </a:r>
            <a:endParaRPr lang="en-US" altLang="zh-CN" b="1" u="sng" dirty="0">
              <a:solidFill>
                <a:schemeClr val="tx1"/>
              </a:solidFill>
            </a:endParaRPr>
          </a:p>
          <a:p>
            <a:endParaRPr lang="en-US" altLang="zh-CN" b="1" u="sng" dirty="0">
              <a:solidFill>
                <a:schemeClr val="tx1"/>
              </a:solidFill>
            </a:endParaRPr>
          </a:p>
          <a:p>
            <a:pPr marL="342900" indent="-342900">
              <a:buFont typeface="Arial" panose="020B0604020202020204" pitchFamily="34" charset="0"/>
              <a:buChar char="•"/>
            </a:pPr>
            <a:r>
              <a:rPr lang="zh-CN" altLang="en-US" b="0" i="0" dirty="0">
                <a:solidFill>
                  <a:schemeClr val="tx1"/>
                </a:solidFill>
                <a:effectLst/>
                <a:latin typeface="arial" panose="020B0604020202020204" pitchFamily="34" charset="0"/>
              </a:rPr>
              <a:t>试验组的 </a:t>
            </a:r>
            <a:r>
              <a:rPr lang="en-US" altLang="zh-CN" b="0" i="0" dirty="0">
                <a:solidFill>
                  <a:schemeClr val="tx1"/>
                </a:solidFill>
                <a:effectLst/>
                <a:latin typeface="arial" panose="020B0604020202020204" pitchFamily="34" charset="0"/>
              </a:rPr>
              <a:t>PFS </a:t>
            </a:r>
            <a:r>
              <a:rPr lang="zh-CN" altLang="en-US" b="0" i="0" dirty="0">
                <a:solidFill>
                  <a:schemeClr val="tx1"/>
                </a:solidFill>
                <a:effectLst/>
                <a:latin typeface="arial" panose="020B0604020202020204" pitchFamily="34" charset="0"/>
              </a:rPr>
              <a:t>显著更长（中位</a:t>
            </a:r>
            <a:r>
              <a:rPr lang="en-US" altLang="zh-CN" b="0" i="0" dirty="0">
                <a:solidFill>
                  <a:schemeClr val="tx1"/>
                </a:solidFill>
                <a:effectLst/>
                <a:latin typeface="arial" panose="020B0604020202020204" pitchFamily="34" charset="0"/>
              </a:rPr>
              <a:t>13.1 vs 11.5</a:t>
            </a:r>
            <a:r>
              <a:rPr lang="zh-CN" altLang="en-US" dirty="0">
                <a:solidFill>
                  <a:schemeClr val="tx1"/>
                </a:solidFill>
                <a:latin typeface="arial" panose="020B0604020202020204" pitchFamily="34" charset="0"/>
              </a:rPr>
              <a:t>，</a:t>
            </a:r>
            <a:r>
              <a:rPr lang="en-US" altLang="zh-CN" b="0" i="0" dirty="0">
                <a:solidFill>
                  <a:schemeClr val="tx1"/>
                </a:solidFill>
                <a:effectLst/>
                <a:latin typeface="arial" panose="020B0604020202020204" pitchFamily="34" charset="0"/>
              </a:rPr>
              <a:t>HR</a:t>
            </a:r>
            <a:r>
              <a:rPr lang="zh-CN" altLang="en-US" b="0" i="0" dirty="0">
                <a:solidFill>
                  <a:schemeClr val="tx1"/>
                </a:solidFill>
                <a:effectLst/>
                <a:latin typeface="arial" panose="020B0604020202020204" pitchFamily="34" charset="0"/>
              </a:rPr>
              <a:t>：</a:t>
            </a:r>
            <a:r>
              <a:rPr lang="en-US" altLang="zh-CN" b="0" i="0" dirty="0">
                <a:solidFill>
                  <a:schemeClr val="tx1"/>
                </a:solidFill>
                <a:effectLst/>
                <a:latin typeface="arial" panose="020B0604020202020204" pitchFamily="34" charset="0"/>
              </a:rPr>
              <a:t>0.69 [80%CI</a:t>
            </a:r>
            <a:r>
              <a:rPr lang="zh-CN" altLang="en-US" b="0" i="0" dirty="0">
                <a:solidFill>
                  <a:schemeClr val="tx1"/>
                </a:solidFill>
                <a:effectLst/>
                <a:latin typeface="arial" panose="020B0604020202020204" pitchFamily="34" charset="0"/>
              </a:rPr>
              <a:t>：</a:t>
            </a:r>
            <a:r>
              <a:rPr lang="en-US" altLang="zh-CN" b="0" i="0" dirty="0">
                <a:solidFill>
                  <a:schemeClr val="tx1"/>
                </a:solidFill>
                <a:effectLst/>
                <a:latin typeface="arial" panose="020B0604020202020204" pitchFamily="34" charset="0"/>
              </a:rPr>
              <a:t>0.56</a:t>
            </a:r>
            <a:r>
              <a:rPr lang="en-US" altLang="zh-CN" dirty="0">
                <a:solidFill>
                  <a:schemeClr val="tx1"/>
                </a:solidFill>
                <a:latin typeface="arial" panose="020B0604020202020204" pitchFamily="34" charset="0"/>
              </a:rPr>
              <a:t>-</a:t>
            </a:r>
            <a:r>
              <a:rPr lang="en-US" altLang="zh-CN" b="0" i="0" dirty="0">
                <a:solidFill>
                  <a:schemeClr val="tx1"/>
                </a:solidFill>
                <a:effectLst/>
                <a:latin typeface="arial" panose="020B0604020202020204" pitchFamily="34" charset="0"/>
              </a:rPr>
              <a:t>0.85]</a:t>
            </a:r>
            <a:r>
              <a:rPr lang="zh-CN" altLang="en-US" b="0" i="0" dirty="0">
                <a:solidFill>
                  <a:schemeClr val="tx1"/>
                </a:solidFill>
                <a:effectLst/>
                <a:latin typeface="arial" panose="020B0604020202020204" pitchFamily="34" charset="0"/>
              </a:rPr>
              <a:t>，</a:t>
            </a:r>
            <a:r>
              <a:rPr lang="en-US" altLang="zh-CN" b="0" i="0" dirty="0">
                <a:solidFill>
                  <a:schemeClr val="tx1"/>
                </a:solidFill>
                <a:effectLst/>
                <a:latin typeface="arial" panose="020B0604020202020204" pitchFamily="34" charset="0"/>
              </a:rPr>
              <a:t>p=0.012</a:t>
            </a:r>
            <a:r>
              <a:rPr lang="zh-CN" altLang="en-US" b="0" i="0" dirty="0">
                <a:solidFill>
                  <a:schemeClr val="tx1"/>
                </a:solidFill>
                <a:effectLst/>
                <a:latin typeface="arial" panose="020B0604020202020204" pitchFamily="34" charset="0"/>
              </a:rPr>
              <a:t>），缓解率无差异 </a:t>
            </a:r>
            <a:r>
              <a:rPr lang="en-US" altLang="zh-CN" b="0" i="0" dirty="0">
                <a:solidFill>
                  <a:schemeClr val="tx1"/>
                </a:solidFill>
                <a:effectLst/>
                <a:latin typeface="arial" panose="020B0604020202020204" pitchFamily="34" charset="0"/>
              </a:rPr>
              <a:t>(64% vs 59%</a:t>
            </a:r>
            <a:r>
              <a:rPr lang="zh-CN" altLang="en-US" b="0" i="0" dirty="0">
                <a:solidFill>
                  <a:schemeClr val="tx1"/>
                </a:solidFill>
                <a:effectLst/>
                <a:latin typeface="arial" panose="020B0604020202020204" pitchFamily="34" charset="0"/>
              </a:rPr>
              <a:t>，</a:t>
            </a:r>
            <a:r>
              <a:rPr lang="en-US" altLang="zh-CN" b="0" i="0" dirty="0">
                <a:solidFill>
                  <a:schemeClr val="tx1"/>
                </a:solidFill>
                <a:effectLst/>
                <a:latin typeface="arial" panose="020B0604020202020204" pitchFamily="34" charset="0"/>
              </a:rPr>
              <a:t>p=0.21)</a:t>
            </a:r>
          </a:p>
          <a:p>
            <a:endParaRPr lang="en-US" altLang="zh-CN" b="0" i="0" dirty="0">
              <a:solidFill>
                <a:schemeClr val="tx1"/>
              </a:solidFill>
              <a:effectLst/>
              <a:latin typeface="arial" panose="020B0604020202020204" pitchFamily="34" charset="0"/>
            </a:endParaRPr>
          </a:p>
          <a:p>
            <a:pPr marL="342900" indent="-342900">
              <a:buFont typeface="Arial" panose="020B0604020202020204" pitchFamily="34" charset="0"/>
              <a:buChar char="•"/>
            </a:pPr>
            <a:r>
              <a:rPr lang="zh-CN" altLang="en-US" b="0" i="0" dirty="0">
                <a:solidFill>
                  <a:schemeClr val="tx1"/>
                </a:solidFill>
                <a:effectLst/>
                <a:latin typeface="arial" panose="020B0604020202020204" pitchFamily="34" charset="0"/>
              </a:rPr>
              <a:t>未报告非预期 </a:t>
            </a:r>
            <a:r>
              <a:rPr lang="en-US" altLang="zh-CN" b="0" i="0" dirty="0">
                <a:solidFill>
                  <a:schemeClr val="tx1"/>
                </a:solidFill>
                <a:effectLst/>
                <a:latin typeface="arial" panose="020B0604020202020204" pitchFamily="34" charset="0"/>
              </a:rPr>
              <a:t>G3/4 </a:t>
            </a:r>
            <a:r>
              <a:rPr lang="zh-CN" altLang="en-US" b="0" i="0" dirty="0">
                <a:solidFill>
                  <a:schemeClr val="tx1"/>
                </a:solidFill>
                <a:effectLst/>
                <a:latin typeface="arial" panose="020B0604020202020204" pitchFamily="34" charset="0"/>
              </a:rPr>
              <a:t>或严重不良事件</a:t>
            </a:r>
            <a:endParaRPr lang="en-US" dirty="0">
              <a:solidFill>
                <a:schemeClr val="tx1"/>
              </a:solidFill>
            </a:endParaRPr>
          </a:p>
          <a:p>
            <a:endParaRPr lang="zh-CN" altLang="en-US" b="1" u="sng" dirty="0">
              <a:solidFill>
                <a:schemeClr val="tx1"/>
              </a:solidFill>
            </a:endParaRPr>
          </a:p>
        </p:txBody>
      </p:sp>
      <p:pic>
        <p:nvPicPr>
          <p:cNvPr id="6" name="图片 5">
            <a:extLst>
              <a:ext uri="{FF2B5EF4-FFF2-40B4-BE49-F238E27FC236}">
                <a16:creationId xmlns:a16="http://schemas.microsoft.com/office/drawing/2014/main" id="{6169CEFB-3201-DFA4-A35E-17A5CBC14D0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950034" y="1106527"/>
            <a:ext cx="5782745" cy="5116530"/>
          </a:xfrm>
          <a:prstGeom prst="rect">
            <a:avLst/>
          </a:prstGeom>
        </p:spPr>
      </p:pic>
      <p:pic>
        <p:nvPicPr>
          <p:cNvPr id="8" name="图片 7">
            <a:extLst>
              <a:ext uri="{FF2B5EF4-FFF2-40B4-BE49-F238E27FC236}">
                <a16:creationId xmlns:a16="http://schemas.microsoft.com/office/drawing/2014/main" id="{8F702AF0-0324-C3B7-667E-B02E5891002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5474" y="6017120"/>
            <a:ext cx="5152307" cy="411873"/>
          </a:xfrm>
          <a:prstGeom prst="rect">
            <a:avLst/>
          </a:prstGeom>
        </p:spPr>
      </p:pic>
    </p:spTree>
    <p:extLst>
      <p:ext uri="{BB962C8B-B14F-4D97-AF65-F5344CB8AC3E}">
        <p14:creationId xmlns:p14="http://schemas.microsoft.com/office/powerpoint/2010/main" val="120134097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初步分析：主要发现</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it-IT" dirty="0"/>
              <a:t>Carlotta Antoniotti</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3500</a:t>
            </a:r>
          </a:p>
        </p:txBody>
      </p:sp>
      <p:pic>
        <p:nvPicPr>
          <p:cNvPr id="5" name="图片 4">
            <a:extLst>
              <a:ext uri="{FF2B5EF4-FFF2-40B4-BE49-F238E27FC236}">
                <a16:creationId xmlns:a16="http://schemas.microsoft.com/office/drawing/2014/main" id="{8F7436BE-8F77-0B38-E168-DBEEEF5691E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55474" y="6017120"/>
            <a:ext cx="5152307" cy="411873"/>
          </a:xfrm>
          <a:prstGeom prst="rect">
            <a:avLst/>
          </a:prstGeom>
        </p:spPr>
      </p:pic>
      <p:pic>
        <p:nvPicPr>
          <p:cNvPr id="7" name="图片 6">
            <a:extLst>
              <a:ext uri="{FF2B5EF4-FFF2-40B4-BE49-F238E27FC236}">
                <a16:creationId xmlns:a16="http://schemas.microsoft.com/office/drawing/2014/main" id="{4F22494A-8DD6-9042-7C88-1C3F06A83A8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892010" y="1071107"/>
            <a:ext cx="6001178" cy="5092525"/>
          </a:xfrm>
          <a:prstGeom prst="rect">
            <a:avLst/>
          </a:prstGeom>
        </p:spPr>
      </p:pic>
      <p:sp>
        <p:nvSpPr>
          <p:cNvPr id="10" name="文本占位符 3">
            <a:extLst>
              <a:ext uri="{FF2B5EF4-FFF2-40B4-BE49-F238E27FC236}">
                <a16:creationId xmlns:a16="http://schemas.microsoft.com/office/drawing/2014/main" id="{49D76E20-12A4-5994-C2F3-666033C59C5A}"/>
              </a:ext>
            </a:extLst>
          </p:cNvPr>
          <p:cNvSpPr>
            <a:spLocks noGrp="1"/>
          </p:cNvSpPr>
          <p:nvPr>
            <p:ph type="body" sz="quarter" idx="12"/>
          </p:nvPr>
        </p:nvSpPr>
        <p:spPr>
          <a:xfrm>
            <a:off x="801688" y="1079500"/>
            <a:ext cx="4906093" cy="4902200"/>
          </a:xfrm>
        </p:spPr>
        <p:txBody>
          <a:bodyPr/>
          <a:lstStyle/>
          <a:p>
            <a:r>
              <a:rPr lang="zh-CN" altLang="en-US" b="1" u="sng" dirty="0">
                <a:solidFill>
                  <a:schemeClr val="tx1"/>
                </a:solidFill>
              </a:rPr>
              <a:t>在</a:t>
            </a:r>
            <a:r>
              <a:rPr lang="en-US" altLang="zh-CN" b="1" u="sng" dirty="0">
                <a:solidFill>
                  <a:schemeClr val="tx1"/>
                </a:solidFill>
              </a:rPr>
              <a:t>ITT</a:t>
            </a:r>
            <a:r>
              <a:rPr lang="zh-CN" altLang="en-US" b="1" u="sng" dirty="0">
                <a:solidFill>
                  <a:schemeClr val="tx1"/>
                </a:solidFill>
              </a:rPr>
              <a:t>人群中：</a:t>
            </a:r>
            <a:endParaRPr lang="en-US" altLang="zh-CN" b="1" u="sng" dirty="0">
              <a:solidFill>
                <a:schemeClr val="tx1"/>
              </a:solidFill>
            </a:endParaRPr>
          </a:p>
          <a:p>
            <a:endParaRPr lang="en-US" altLang="zh-CN" b="1" u="sng" dirty="0">
              <a:solidFill>
                <a:schemeClr val="tx1"/>
              </a:solidFill>
            </a:endParaRPr>
          </a:p>
          <a:p>
            <a:pPr marL="342900" indent="-342900">
              <a:buFont typeface="Arial" panose="020B0604020202020204" pitchFamily="34" charset="0"/>
              <a:buChar char="•"/>
            </a:pPr>
            <a:r>
              <a:rPr lang="zh-CN" altLang="en-US" b="0" i="0" dirty="0">
                <a:solidFill>
                  <a:schemeClr val="tx1"/>
                </a:solidFill>
                <a:effectLst/>
                <a:latin typeface="arial" panose="020B0604020202020204" pitchFamily="34" charset="0"/>
              </a:rPr>
              <a:t>试验组的</a:t>
            </a:r>
            <a:r>
              <a:rPr lang="en-US" altLang="zh-CN" b="0" i="0" dirty="0">
                <a:solidFill>
                  <a:schemeClr val="tx1"/>
                </a:solidFill>
                <a:effectLst/>
                <a:latin typeface="arial" panose="020B0604020202020204" pitchFamily="34" charset="0"/>
              </a:rPr>
              <a:t>PFS</a:t>
            </a:r>
            <a:r>
              <a:rPr lang="zh-CN" altLang="en-US" b="0" i="0" dirty="0">
                <a:solidFill>
                  <a:schemeClr val="tx1"/>
                </a:solidFill>
                <a:effectLst/>
                <a:latin typeface="arial" panose="020B0604020202020204" pitchFamily="34" charset="0"/>
              </a:rPr>
              <a:t>显著更长（中位</a:t>
            </a:r>
            <a:r>
              <a:rPr lang="en-US" altLang="zh-CN" b="0" i="0" dirty="0">
                <a:solidFill>
                  <a:schemeClr val="tx1"/>
                </a:solidFill>
                <a:effectLst/>
                <a:latin typeface="arial" panose="020B0604020202020204" pitchFamily="34" charset="0"/>
              </a:rPr>
              <a:t>13.1 vs 11.5</a:t>
            </a:r>
            <a:r>
              <a:rPr lang="zh-CN" altLang="en-US" dirty="0">
                <a:solidFill>
                  <a:schemeClr val="tx1"/>
                </a:solidFill>
                <a:latin typeface="arial" panose="020B0604020202020204" pitchFamily="34" charset="0"/>
              </a:rPr>
              <a:t>，</a:t>
            </a:r>
            <a:r>
              <a:rPr lang="en-US" altLang="zh-CN" b="0" i="0" dirty="0">
                <a:solidFill>
                  <a:schemeClr val="tx1"/>
                </a:solidFill>
                <a:effectLst/>
                <a:latin typeface="arial" panose="020B0604020202020204" pitchFamily="34" charset="0"/>
              </a:rPr>
              <a:t>HR</a:t>
            </a:r>
            <a:r>
              <a:rPr lang="zh-CN" altLang="en-US" b="0" i="0" dirty="0">
                <a:solidFill>
                  <a:schemeClr val="tx1"/>
                </a:solidFill>
                <a:effectLst/>
                <a:latin typeface="arial" panose="020B0604020202020204" pitchFamily="34" charset="0"/>
              </a:rPr>
              <a:t>：</a:t>
            </a:r>
            <a:r>
              <a:rPr lang="en-US" altLang="zh-CN" b="0" i="0" dirty="0">
                <a:solidFill>
                  <a:schemeClr val="tx1"/>
                </a:solidFill>
                <a:effectLst/>
                <a:latin typeface="arial" panose="020B0604020202020204" pitchFamily="34" charset="0"/>
              </a:rPr>
              <a:t>0.69 [80%CI</a:t>
            </a:r>
            <a:r>
              <a:rPr lang="zh-CN" altLang="en-US" b="0" i="0" dirty="0">
                <a:solidFill>
                  <a:schemeClr val="tx1"/>
                </a:solidFill>
                <a:effectLst/>
                <a:latin typeface="arial" panose="020B0604020202020204" pitchFamily="34" charset="0"/>
              </a:rPr>
              <a:t>：</a:t>
            </a:r>
            <a:r>
              <a:rPr lang="en-US" altLang="zh-CN" b="0" i="0" dirty="0">
                <a:solidFill>
                  <a:schemeClr val="tx1"/>
                </a:solidFill>
                <a:effectLst/>
                <a:latin typeface="arial" panose="020B0604020202020204" pitchFamily="34" charset="0"/>
              </a:rPr>
              <a:t>0.56</a:t>
            </a:r>
            <a:r>
              <a:rPr lang="en-US" altLang="zh-CN" dirty="0">
                <a:solidFill>
                  <a:schemeClr val="tx1"/>
                </a:solidFill>
                <a:latin typeface="arial" panose="020B0604020202020204" pitchFamily="34" charset="0"/>
              </a:rPr>
              <a:t>-</a:t>
            </a:r>
            <a:r>
              <a:rPr lang="en-US" altLang="zh-CN" b="0" i="0" dirty="0">
                <a:solidFill>
                  <a:schemeClr val="tx1"/>
                </a:solidFill>
                <a:effectLst/>
                <a:latin typeface="arial" panose="020B0604020202020204" pitchFamily="34" charset="0"/>
              </a:rPr>
              <a:t>0.85]</a:t>
            </a:r>
            <a:r>
              <a:rPr lang="zh-CN" altLang="en-US" b="0" i="0" dirty="0">
                <a:solidFill>
                  <a:schemeClr val="tx1"/>
                </a:solidFill>
                <a:effectLst/>
                <a:latin typeface="arial" panose="020B0604020202020204" pitchFamily="34" charset="0"/>
              </a:rPr>
              <a:t>，</a:t>
            </a:r>
            <a:r>
              <a:rPr lang="en-US" altLang="zh-CN" b="0" i="0" dirty="0">
                <a:solidFill>
                  <a:schemeClr val="tx1"/>
                </a:solidFill>
                <a:effectLst/>
                <a:latin typeface="arial" panose="020B0604020202020204" pitchFamily="34" charset="0"/>
              </a:rPr>
              <a:t>p=0.012</a:t>
            </a:r>
            <a:r>
              <a:rPr lang="zh-CN" altLang="en-US" b="0" i="0" dirty="0">
                <a:solidFill>
                  <a:schemeClr val="tx1"/>
                </a:solidFill>
                <a:effectLst/>
                <a:latin typeface="arial" panose="020B0604020202020204" pitchFamily="34" charset="0"/>
              </a:rPr>
              <a:t>），缓解率无差异 </a:t>
            </a:r>
            <a:r>
              <a:rPr lang="en-US" altLang="zh-CN" b="0" i="0" dirty="0">
                <a:solidFill>
                  <a:schemeClr val="tx1"/>
                </a:solidFill>
                <a:effectLst/>
                <a:latin typeface="arial" panose="020B0604020202020204" pitchFamily="34" charset="0"/>
              </a:rPr>
              <a:t>(64% vs 59%</a:t>
            </a:r>
            <a:r>
              <a:rPr lang="zh-CN" altLang="en-US" b="0" i="0" dirty="0">
                <a:solidFill>
                  <a:schemeClr val="tx1"/>
                </a:solidFill>
                <a:effectLst/>
                <a:latin typeface="arial" panose="020B0604020202020204" pitchFamily="34" charset="0"/>
              </a:rPr>
              <a:t>，</a:t>
            </a:r>
            <a:r>
              <a:rPr lang="en-US" altLang="zh-CN" b="0" i="0" dirty="0">
                <a:solidFill>
                  <a:schemeClr val="tx1"/>
                </a:solidFill>
                <a:effectLst/>
                <a:latin typeface="arial" panose="020B0604020202020204" pitchFamily="34" charset="0"/>
              </a:rPr>
              <a:t>p=0.21)</a:t>
            </a:r>
          </a:p>
          <a:p>
            <a:endParaRPr lang="en-US" altLang="zh-CN" b="0" i="0" dirty="0">
              <a:solidFill>
                <a:schemeClr val="tx1"/>
              </a:solidFill>
              <a:effectLst/>
              <a:latin typeface="arial" panose="020B0604020202020204" pitchFamily="34" charset="0"/>
            </a:endParaRPr>
          </a:p>
          <a:p>
            <a:pPr marL="342900" indent="-342900">
              <a:buFont typeface="Arial" panose="020B0604020202020204" pitchFamily="34" charset="0"/>
              <a:buChar char="•"/>
            </a:pPr>
            <a:r>
              <a:rPr lang="zh-CN" altLang="en-US" b="0" i="0" dirty="0">
                <a:solidFill>
                  <a:schemeClr val="tx1"/>
                </a:solidFill>
                <a:effectLst/>
                <a:latin typeface="arial" panose="020B0604020202020204" pitchFamily="34" charset="0"/>
              </a:rPr>
              <a:t>未报告非预期 </a:t>
            </a:r>
            <a:r>
              <a:rPr lang="en-US" altLang="zh-CN" b="0" i="0" dirty="0">
                <a:solidFill>
                  <a:schemeClr val="tx1"/>
                </a:solidFill>
                <a:effectLst/>
                <a:latin typeface="arial" panose="020B0604020202020204" pitchFamily="34" charset="0"/>
              </a:rPr>
              <a:t>G3/4 </a:t>
            </a:r>
            <a:r>
              <a:rPr lang="zh-CN" altLang="en-US" b="0" i="0" dirty="0">
                <a:solidFill>
                  <a:schemeClr val="tx1"/>
                </a:solidFill>
                <a:effectLst/>
                <a:latin typeface="arial" panose="020B0604020202020204" pitchFamily="34" charset="0"/>
              </a:rPr>
              <a:t>或严重不良事件</a:t>
            </a:r>
            <a:endParaRPr lang="en-US" altLang="zh-CN" b="0" i="0" dirty="0">
              <a:solidFill>
                <a:schemeClr val="tx1"/>
              </a:solidFill>
              <a:effectLst/>
              <a:latin typeface="arial" panose="020B0604020202020204" pitchFamily="34" charset="0"/>
            </a:endParaRPr>
          </a:p>
          <a:p>
            <a:pPr marL="342900" indent="-342900">
              <a:buFont typeface="Arial" panose="020B0604020202020204" pitchFamily="34" charset="0"/>
              <a:buChar char="•"/>
            </a:pPr>
            <a:endParaRPr lang="en-US" dirty="0">
              <a:solidFill>
                <a:schemeClr val="tx1"/>
              </a:solidFill>
              <a:latin typeface="arial" panose="020B0604020202020204" pitchFamily="34" charset="0"/>
            </a:endParaRPr>
          </a:p>
          <a:p>
            <a:pPr marL="342900" indent="-342900">
              <a:buFont typeface="Arial" panose="020B0604020202020204" pitchFamily="34" charset="0"/>
              <a:buChar char="•"/>
            </a:pPr>
            <a:r>
              <a:rPr lang="zh-CN" altLang="en-US" dirty="0">
                <a:solidFill>
                  <a:schemeClr val="tx1"/>
                </a:solidFill>
                <a:latin typeface="arial" panose="020B0604020202020204" pitchFamily="34" charset="0"/>
              </a:rPr>
              <a:t>发现治疗组和</a:t>
            </a:r>
            <a:r>
              <a:rPr lang="en-US" altLang="zh-CN" dirty="0">
                <a:solidFill>
                  <a:schemeClr val="tx1"/>
                </a:solidFill>
                <a:latin typeface="arial" panose="020B0604020202020204" pitchFamily="34" charset="0"/>
              </a:rPr>
              <a:t>MMR</a:t>
            </a:r>
            <a:r>
              <a:rPr lang="zh-CN" altLang="en-US" dirty="0">
                <a:solidFill>
                  <a:schemeClr val="tx1"/>
                </a:solidFill>
                <a:latin typeface="arial" panose="020B0604020202020204" pitchFamily="34" charset="0"/>
              </a:rPr>
              <a:t>状态之间存在显著交互作用 </a:t>
            </a:r>
            <a:r>
              <a:rPr lang="en-US" altLang="zh-CN" dirty="0">
                <a:solidFill>
                  <a:schemeClr val="tx1"/>
                </a:solidFill>
                <a:latin typeface="arial" panose="020B0604020202020204" pitchFamily="34" charset="0"/>
              </a:rPr>
              <a:t>(p=0.010)</a:t>
            </a:r>
            <a:br>
              <a:rPr lang="en-US" altLang="zh-CN" dirty="0">
                <a:solidFill>
                  <a:schemeClr val="tx1"/>
                </a:solidFill>
                <a:latin typeface="arial" panose="020B0604020202020204" pitchFamily="34" charset="0"/>
              </a:rPr>
            </a:br>
            <a:r>
              <a:rPr lang="en-US" altLang="zh-CN" dirty="0" err="1">
                <a:solidFill>
                  <a:schemeClr val="tx1"/>
                </a:solidFill>
                <a:latin typeface="arial" panose="020B0604020202020204" pitchFamily="34" charset="0"/>
              </a:rPr>
              <a:t>pMMR</a:t>
            </a:r>
            <a:r>
              <a:rPr lang="zh-CN" altLang="en-US" dirty="0">
                <a:solidFill>
                  <a:schemeClr val="tx1"/>
                </a:solidFill>
                <a:latin typeface="arial" panose="020B0604020202020204" pitchFamily="34" charset="0"/>
              </a:rPr>
              <a:t>：</a:t>
            </a:r>
            <a:r>
              <a:rPr lang="en-US" altLang="zh-CN" dirty="0">
                <a:solidFill>
                  <a:schemeClr val="tx1"/>
                </a:solidFill>
                <a:latin typeface="arial" panose="020B0604020202020204" pitchFamily="34" charset="0"/>
              </a:rPr>
              <a:t>HR</a:t>
            </a:r>
            <a:r>
              <a:rPr lang="zh-CN" altLang="en-US" dirty="0">
                <a:solidFill>
                  <a:schemeClr val="tx1"/>
                </a:solidFill>
                <a:latin typeface="arial" panose="020B0604020202020204" pitchFamily="34" charset="0"/>
              </a:rPr>
              <a:t>：</a:t>
            </a:r>
            <a:r>
              <a:rPr lang="en-US" altLang="zh-CN" dirty="0">
                <a:solidFill>
                  <a:schemeClr val="tx1"/>
                </a:solidFill>
                <a:latin typeface="arial" panose="020B0604020202020204" pitchFamily="34" charset="0"/>
              </a:rPr>
              <a:t>0.77 [0.55-1.08]</a:t>
            </a:r>
          </a:p>
          <a:p>
            <a:r>
              <a:rPr lang="en-US" altLang="zh-CN" dirty="0">
                <a:solidFill>
                  <a:schemeClr val="tx1"/>
                </a:solidFill>
                <a:latin typeface="arial" panose="020B0604020202020204" pitchFamily="34" charset="0"/>
              </a:rPr>
              <a:t>     </a:t>
            </a:r>
            <a:r>
              <a:rPr lang="en-US" altLang="zh-CN" dirty="0" err="1">
                <a:solidFill>
                  <a:schemeClr val="tx1"/>
                </a:solidFill>
                <a:latin typeface="arial" panose="020B0604020202020204" pitchFamily="34" charset="0"/>
              </a:rPr>
              <a:t>dMMR</a:t>
            </a:r>
            <a:r>
              <a:rPr lang="zh-CN" altLang="en-US" dirty="0">
                <a:solidFill>
                  <a:schemeClr val="tx1"/>
                </a:solidFill>
                <a:latin typeface="arial" panose="020B0604020202020204" pitchFamily="34" charset="0"/>
              </a:rPr>
              <a:t>：</a:t>
            </a:r>
            <a:r>
              <a:rPr lang="en-US" altLang="zh-CN" dirty="0">
                <a:solidFill>
                  <a:schemeClr val="tx1"/>
                </a:solidFill>
                <a:latin typeface="arial" panose="020B0604020202020204" pitchFamily="34" charset="0"/>
              </a:rPr>
              <a:t>HR</a:t>
            </a:r>
            <a:r>
              <a:rPr lang="zh-CN" altLang="en-US" dirty="0">
                <a:solidFill>
                  <a:schemeClr val="tx1"/>
                </a:solidFill>
                <a:latin typeface="arial" panose="020B0604020202020204" pitchFamily="34" charset="0"/>
              </a:rPr>
              <a:t>：</a:t>
            </a:r>
            <a:r>
              <a:rPr lang="en-US" altLang="zh-CN" dirty="0">
                <a:solidFill>
                  <a:schemeClr val="tx1"/>
                </a:solidFill>
                <a:latin typeface="arial" panose="020B0604020202020204" pitchFamily="34" charset="0"/>
              </a:rPr>
              <a:t>0.10 [0.02-0.42]</a:t>
            </a:r>
            <a:endParaRPr lang="en-US" dirty="0">
              <a:solidFill>
                <a:schemeClr val="tx1"/>
              </a:solidFill>
              <a:latin typeface="arial" panose="020B0604020202020204" pitchFamily="34" charset="0"/>
            </a:endParaRPr>
          </a:p>
          <a:p>
            <a:pPr marL="342900" indent="-342900">
              <a:buFont typeface="Arial" panose="020B0604020202020204" pitchFamily="34" charset="0"/>
              <a:buChar char="•"/>
            </a:pPr>
            <a:endParaRPr lang="en-US" dirty="0">
              <a:solidFill>
                <a:schemeClr val="tx1"/>
              </a:solidFill>
            </a:endParaRPr>
          </a:p>
          <a:p>
            <a:endParaRPr lang="zh-CN" altLang="en-US" b="1" u="sng" dirty="0">
              <a:solidFill>
                <a:schemeClr val="tx1"/>
              </a:solidFill>
            </a:endParaRPr>
          </a:p>
        </p:txBody>
      </p:sp>
    </p:spTree>
    <p:extLst>
      <p:ext uri="{BB962C8B-B14F-4D97-AF65-F5344CB8AC3E}">
        <p14:creationId xmlns:p14="http://schemas.microsoft.com/office/powerpoint/2010/main" val="129038605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en-US" altLang="zh-CN" dirty="0" err="1"/>
              <a:t>AtezoTRIBE</a:t>
            </a:r>
            <a:r>
              <a:rPr lang="en-US" altLang="zh-CN" dirty="0"/>
              <a:t>-</a:t>
            </a:r>
            <a:r>
              <a:rPr lang="zh-CN" altLang="en-US" dirty="0"/>
              <a:t>肿瘤标本的转化分析</a:t>
            </a:r>
            <a:endParaRPr lang="en-US" dirty="0"/>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it-IT" dirty="0"/>
              <a:t>Carlotta Antoniotti</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3500</a:t>
            </a:r>
          </a:p>
        </p:txBody>
      </p:sp>
      <p:pic>
        <p:nvPicPr>
          <p:cNvPr id="8" name="图片 7">
            <a:extLst>
              <a:ext uri="{FF2B5EF4-FFF2-40B4-BE49-F238E27FC236}">
                <a16:creationId xmlns:a16="http://schemas.microsoft.com/office/drawing/2014/main" id="{9BD2F87A-010C-A007-7BC2-37EA05A44B8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6392" y="1260439"/>
            <a:ext cx="10549835" cy="4918981"/>
          </a:xfrm>
          <a:prstGeom prst="rect">
            <a:avLst/>
          </a:prstGeom>
        </p:spPr>
      </p:pic>
    </p:spTree>
    <p:extLst>
      <p:ext uri="{BB962C8B-B14F-4D97-AF65-F5344CB8AC3E}">
        <p14:creationId xmlns:p14="http://schemas.microsoft.com/office/powerpoint/2010/main" val="379591946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初步分析：转化分析的主要发现</a:t>
            </a:r>
            <a:endParaRPr lang="en-US" dirty="0"/>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it-IT" dirty="0"/>
              <a:t>Carlotta Antoniotti</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3500</a:t>
            </a:r>
          </a:p>
        </p:txBody>
      </p:sp>
      <p:sp>
        <p:nvSpPr>
          <p:cNvPr id="4" name="文本占位符 3">
            <a:extLst>
              <a:ext uri="{FF2B5EF4-FFF2-40B4-BE49-F238E27FC236}">
                <a16:creationId xmlns:a16="http://schemas.microsoft.com/office/drawing/2014/main" id="{46F2D972-3489-7B83-96F7-D0A44F9C6259}"/>
              </a:ext>
            </a:extLst>
          </p:cNvPr>
          <p:cNvSpPr>
            <a:spLocks noGrp="1"/>
          </p:cNvSpPr>
          <p:nvPr>
            <p:ph type="body" sz="quarter" idx="12"/>
          </p:nvPr>
        </p:nvSpPr>
        <p:spPr/>
        <p:txBody>
          <a:bodyPr/>
          <a:lstStyle/>
          <a:p>
            <a:r>
              <a:rPr lang="zh-CN" altLang="en-US" b="1" i="0" u="sng" dirty="0">
                <a:solidFill>
                  <a:schemeClr val="tx1"/>
                </a:solidFill>
                <a:effectLst/>
                <a:latin typeface="arial" panose="020B0604020202020204" pitchFamily="34" charset="0"/>
              </a:rPr>
              <a:t>在</a:t>
            </a:r>
            <a:r>
              <a:rPr lang="en-US" altLang="zh-CN" b="1" i="0" u="sng" dirty="0" err="1">
                <a:solidFill>
                  <a:schemeClr val="tx1"/>
                </a:solidFill>
                <a:effectLst/>
                <a:latin typeface="arial" panose="020B0604020202020204" pitchFamily="34" charset="0"/>
              </a:rPr>
              <a:t>pMMR</a:t>
            </a:r>
            <a:r>
              <a:rPr lang="zh-CN" altLang="en-US" b="1" i="0" u="sng" dirty="0">
                <a:solidFill>
                  <a:schemeClr val="tx1"/>
                </a:solidFill>
                <a:effectLst/>
                <a:latin typeface="arial" panose="020B0604020202020204" pitchFamily="34" charset="0"/>
              </a:rPr>
              <a:t>人群中</a:t>
            </a:r>
            <a:endParaRPr lang="en-US" altLang="zh-CN" b="1" i="0" u="sng" dirty="0">
              <a:solidFill>
                <a:schemeClr val="tx1"/>
              </a:solidFill>
              <a:effectLst/>
              <a:latin typeface="arial" panose="020B0604020202020204" pitchFamily="34" charset="0"/>
            </a:endParaRPr>
          </a:p>
          <a:p>
            <a:pPr marL="342900" indent="-342900">
              <a:buFont typeface="Arial" panose="020B0604020202020204" pitchFamily="34" charset="0"/>
              <a:buChar char="•"/>
            </a:pPr>
            <a:r>
              <a:rPr lang="zh-CN" altLang="en-US" b="0" i="0" dirty="0">
                <a:solidFill>
                  <a:schemeClr val="tx1"/>
                </a:solidFill>
                <a:effectLst/>
                <a:latin typeface="arial" panose="020B0604020202020204" pitchFamily="34" charset="0"/>
              </a:rPr>
              <a:t>治疗组与 </a:t>
            </a:r>
            <a:r>
              <a:rPr lang="en-US" b="0" i="0" dirty="0">
                <a:solidFill>
                  <a:schemeClr val="tx1"/>
                </a:solidFill>
                <a:effectLst/>
                <a:latin typeface="arial" panose="020B0604020202020204" pitchFamily="34" charset="0"/>
              </a:rPr>
              <a:t>TMB</a:t>
            </a:r>
            <a:r>
              <a:rPr lang="zh-CN" altLang="en-US" b="0" i="0" dirty="0">
                <a:solidFill>
                  <a:schemeClr val="tx1"/>
                </a:solidFill>
                <a:effectLst/>
                <a:latin typeface="arial" panose="020B0604020202020204" pitchFamily="34" charset="0"/>
              </a:rPr>
              <a:t>（</a:t>
            </a:r>
            <a:r>
              <a:rPr lang="en-US" altLang="zh-CN" b="0" i="0" dirty="0">
                <a:solidFill>
                  <a:schemeClr val="tx1"/>
                </a:solidFill>
                <a:effectLst/>
                <a:latin typeface="arial" panose="020B0604020202020204" pitchFamily="34" charset="0"/>
              </a:rPr>
              <a:t>p=0.012</a:t>
            </a:r>
            <a:r>
              <a:rPr lang="zh-CN" altLang="en-US" b="0" i="0" dirty="0">
                <a:solidFill>
                  <a:schemeClr val="tx1"/>
                </a:solidFill>
                <a:effectLst/>
                <a:latin typeface="arial" panose="020B0604020202020204" pitchFamily="34" charset="0"/>
              </a:rPr>
              <a:t>）</a:t>
            </a:r>
            <a:r>
              <a:rPr lang="en-US" b="0" i="0" dirty="0">
                <a:solidFill>
                  <a:schemeClr val="tx1"/>
                </a:solidFill>
                <a:effectLst/>
                <a:latin typeface="arial" panose="020B0604020202020204" pitchFamily="34" charset="0"/>
              </a:rPr>
              <a:t> </a:t>
            </a:r>
            <a:r>
              <a:rPr lang="zh-CN" altLang="en-US" b="0" i="0" dirty="0">
                <a:solidFill>
                  <a:schemeClr val="tx1"/>
                </a:solidFill>
                <a:effectLst/>
                <a:latin typeface="arial" panose="020B0604020202020204" pitchFamily="34" charset="0"/>
              </a:rPr>
              <a:t>和 </a:t>
            </a:r>
            <a:r>
              <a:rPr lang="en-US" b="0" i="0" dirty="0">
                <a:solidFill>
                  <a:schemeClr val="tx1"/>
                </a:solidFill>
                <a:effectLst/>
                <a:latin typeface="arial" panose="020B0604020202020204" pitchFamily="34" charset="0"/>
              </a:rPr>
              <a:t>IS IC</a:t>
            </a:r>
            <a:r>
              <a:rPr lang="zh-CN" altLang="en-US" b="0" i="0" dirty="0">
                <a:solidFill>
                  <a:schemeClr val="tx1"/>
                </a:solidFill>
                <a:effectLst/>
                <a:latin typeface="arial" panose="020B0604020202020204" pitchFamily="34" charset="0"/>
              </a:rPr>
              <a:t>（</a:t>
            </a:r>
            <a:r>
              <a:rPr lang="en-US" altLang="zh-CN" b="0" i="0" dirty="0">
                <a:solidFill>
                  <a:schemeClr val="tx1"/>
                </a:solidFill>
                <a:effectLst/>
                <a:latin typeface="arial" panose="020B0604020202020204" pitchFamily="34" charset="0"/>
              </a:rPr>
              <a:t>p=0.006</a:t>
            </a:r>
            <a:r>
              <a:rPr lang="zh-CN" altLang="en-US" b="0" i="0" dirty="0">
                <a:solidFill>
                  <a:schemeClr val="tx1"/>
                </a:solidFill>
                <a:effectLst/>
                <a:latin typeface="arial" panose="020B0604020202020204" pitchFamily="34" charset="0"/>
              </a:rPr>
              <a:t>）之间存在显著交互作用</a:t>
            </a:r>
            <a:endParaRPr lang="en-US" dirty="0">
              <a:solidFill>
                <a:schemeClr val="tx1"/>
              </a:solidFill>
            </a:endParaRPr>
          </a:p>
        </p:txBody>
      </p:sp>
      <p:pic>
        <p:nvPicPr>
          <p:cNvPr id="6" name="图片 5">
            <a:extLst>
              <a:ext uri="{FF2B5EF4-FFF2-40B4-BE49-F238E27FC236}">
                <a16:creationId xmlns:a16="http://schemas.microsoft.com/office/drawing/2014/main" id="{460EA3F8-4C16-5422-4CE9-37BCB831D85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64648" y="1818729"/>
            <a:ext cx="11262704" cy="4379940"/>
          </a:xfrm>
          <a:prstGeom prst="rect">
            <a:avLst/>
          </a:prstGeom>
        </p:spPr>
      </p:pic>
    </p:spTree>
    <p:extLst>
      <p:ext uri="{BB962C8B-B14F-4D97-AF65-F5344CB8AC3E}">
        <p14:creationId xmlns:p14="http://schemas.microsoft.com/office/powerpoint/2010/main" val="11419730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免疫评分</a:t>
            </a:r>
            <a:r>
              <a:rPr lang="en-US" altLang="zh-CN" dirty="0"/>
              <a:t>IC-</a:t>
            </a:r>
            <a:r>
              <a:rPr lang="zh-CN" altLang="en-US" dirty="0"/>
              <a:t>超过</a:t>
            </a:r>
            <a:r>
              <a:rPr lang="en-US" altLang="zh-CN" dirty="0"/>
              <a:t>TILs</a:t>
            </a:r>
            <a:r>
              <a:rPr lang="zh-CN" altLang="en-US" dirty="0"/>
              <a:t>评估</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it-IT" dirty="0"/>
              <a:t>Carlotta Antoniotti</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3500</a:t>
            </a:r>
          </a:p>
        </p:txBody>
      </p:sp>
      <p:pic>
        <p:nvPicPr>
          <p:cNvPr id="6" name="图片 5">
            <a:extLst>
              <a:ext uri="{FF2B5EF4-FFF2-40B4-BE49-F238E27FC236}">
                <a16:creationId xmlns:a16="http://schemas.microsoft.com/office/drawing/2014/main" id="{D6B6070C-80CB-3E9F-D2F1-B9482C08E28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74847" y="1937290"/>
            <a:ext cx="11242307" cy="2396008"/>
          </a:xfrm>
          <a:prstGeom prst="rect">
            <a:avLst/>
          </a:prstGeom>
        </p:spPr>
      </p:pic>
      <p:pic>
        <p:nvPicPr>
          <p:cNvPr id="8" name="图片 7">
            <a:extLst>
              <a:ext uri="{FF2B5EF4-FFF2-40B4-BE49-F238E27FC236}">
                <a16:creationId xmlns:a16="http://schemas.microsoft.com/office/drawing/2014/main" id="{965ACD35-6A77-A0A9-40E1-280497CC376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34963" y="6257138"/>
            <a:ext cx="2616334" cy="342918"/>
          </a:xfrm>
          <a:prstGeom prst="rect">
            <a:avLst/>
          </a:prstGeom>
        </p:spPr>
      </p:pic>
    </p:spTree>
    <p:extLst>
      <p:ext uri="{BB962C8B-B14F-4D97-AF65-F5344CB8AC3E}">
        <p14:creationId xmlns:p14="http://schemas.microsoft.com/office/powerpoint/2010/main" val="162743725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it-IT" dirty="0"/>
              <a:t>Carlotta Antoniotti</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3500</a:t>
            </a:r>
          </a:p>
        </p:txBody>
      </p:sp>
      <p:sp>
        <p:nvSpPr>
          <p:cNvPr id="5" name="文本占位符 1">
            <a:extLst>
              <a:ext uri="{FF2B5EF4-FFF2-40B4-BE49-F238E27FC236}">
                <a16:creationId xmlns:a16="http://schemas.microsoft.com/office/drawing/2014/main" id="{71A878D5-4DD8-11A4-E1CA-27AE31E446B9}"/>
              </a:ext>
            </a:extLst>
          </p:cNvPr>
          <p:cNvSpPr>
            <a:spLocks noGrp="1"/>
          </p:cNvSpPr>
          <p:nvPr>
            <p:ph type="body" sz="quarter" idx="10"/>
          </p:nvPr>
        </p:nvSpPr>
        <p:spPr>
          <a:xfrm>
            <a:off x="334963" y="260350"/>
            <a:ext cx="9600973" cy="430887"/>
          </a:xfrm>
        </p:spPr>
        <p:txBody>
          <a:bodyPr/>
          <a:lstStyle/>
          <a:p>
            <a:r>
              <a:rPr lang="zh-CN" altLang="en-US" dirty="0"/>
              <a:t>研究时间线</a:t>
            </a:r>
          </a:p>
        </p:txBody>
      </p:sp>
      <p:grpSp>
        <p:nvGrpSpPr>
          <p:cNvPr id="27" name="组合 26">
            <a:extLst>
              <a:ext uri="{FF2B5EF4-FFF2-40B4-BE49-F238E27FC236}">
                <a16:creationId xmlns:a16="http://schemas.microsoft.com/office/drawing/2014/main" id="{BF897EF2-8318-9D18-5454-677ABEB37FD8}"/>
              </a:ext>
            </a:extLst>
          </p:cNvPr>
          <p:cNvGrpSpPr/>
          <p:nvPr/>
        </p:nvGrpSpPr>
        <p:grpSpPr>
          <a:xfrm>
            <a:off x="386456" y="1817141"/>
            <a:ext cx="11573092" cy="3206450"/>
            <a:chOff x="618909" y="1817141"/>
            <a:chExt cx="11573092" cy="3206450"/>
          </a:xfrm>
        </p:grpSpPr>
        <p:grpSp>
          <p:nvGrpSpPr>
            <p:cNvPr id="7" name="组合 6">
              <a:extLst>
                <a:ext uri="{FF2B5EF4-FFF2-40B4-BE49-F238E27FC236}">
                  <a16:creationId xmlns:a16="http://schemas.microsoft.com/office/drawing/2014/main" id="{2699B533-F262-02BB-333A-472029F19ABB}"/>
                </a:ext>
              </a:extLst>
            </p:cNvPr>
            <p:cNvGrpSpPr/>
            <p:nvPr/>
          </p:nvGrpSpPr>
          <p:grpSpPr>
            <a:xfrm>
              <a:off x="618909" y="1834408"/>
              <a:ext cx="10472941" cy="2480240"/>
              <a:chOff x="1549685" y="2138850"/>
              <a:chExt cx="10472941" cy="2480240"/>
            </a:xfrm>
          </p:grpSpPr>
          <p:grpSp>
            <p:nvGrpSpPr>
              <p:cNvPr id="9" name="组合 8">
                <a:extLst>
                  <a:ext uri="{FF2B5EF4-FFF2-40B4-BE49-F238E27FC236}">
                    <a16:creationId xmlns:a16="http://schemas.microsoft.com/office/drawing/2014/main" id="{37C9C9F6-4399-4226-B39C-A36469F99100}"/>
                  </a:ext>
                </a:extLst>
              </p:cNvPr>
              <p:cNvGrpSpPr/>
              <p:nvPr/>
            </p:nvGrpSpPr>
            <p:grpSpPr>
              <a:xfrm>
                <a:off x="4762994" y="2202286"/>
                <a:ext cx="3100294" cy="2416804"/>
                <a:chOff x="1397284" y="2049886"/>
                <a:chExt cx="3100294" cy="2416804"/>
              </a:xfrm>
            </p:grpSpPr>
            <p:sp>
              <p:nvSpPr>
                <p:cNvPr id="18" name="矩形: 圆角 17">
                  <a:extLst>
                    <a:ext uri="{FF2B5EF4-FFF2-40B4-BE49-F238E27FC236}">
                      <a16:creationId xmlns:a16="http://schemas.microsoft.com/office/drawing/2014/main" id="{FD00FB07-E108-6095-AC9F-F3A46A518118}"/>
                    </a:ext>
                  </a:extLst>
                </p:cNvPr>
                <p:cNvSpPr/>
                <p:nvPr/>
              </p:nvSpPr>
              <p:spPr>
                <a:xfrm>
                  <a:off x="1510301" y="3554859"/>
                  <a:ext cx="1263721" cy="91183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srgbClr val="C00000"/>
                      </a:solidFill>
                      <a:effectLst/>
                      <a:uLnTx/>
                      <a:uFillTx/>
                      <a:latin typeface="Arial"/>
                      <a:ea typeface="微软雅黑"/>
                      <a:cs typeface="+mn-cs"/>
                    </a:rPr>
                    <a:t>2</a:t>
                  </a:r>
                  <a:r>
                    <a:rPr kumimoji="0" lang="zh-CN" altLang="en-US" sz="1800" b="1" i="0" u="none" strike="noStrike" kern="1200" cap="none" spc="0" normalizeH="0" baseline="0" noProof="0" dirty="0">
                      <a:ln>
                        <a:noFill/>
                      </a:ln>
                      <a:solidFill>
                        <a:srgbClr val="C00000"/>
                      </a:solidFill>
                      <a:effectLst/>
                      <a:uLnTx/>
                      <a:uFillTx/>
                      <a:latin typeface="Arial"/>
                      <a:ea typeface="微软雅黑"/>
                      <a:cs typeface="+mn-cs"/>
                    </a:rPr>
                    <a:t>月</a:t>
                  </a:r>
                  <a:endParaRPr kumimoji="0" lang="en-US" altLang="zh-CN" sz="1800" b="1" i="0" u="none" strike="noStrike" kern="1200" cap="none" spc="0" normalizeH="0" baseline="0" noProof="0" dirty="0">
                    <a:ln>
                      <a:noFill/>
                    </a:ln>
                    <a:solidFill>
                      <a:srgbClr val="C00000"/>
                    </a:solidFill>
                    <a:effectLst/>
                    <a:uLnTx/>
                    <a:uFillTx/>
                    <a:latin typeface="Arial"/>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a:ea typeface="微软雅黑"/>
                      <a:cs typeface="+mn-cs"/>
                    </a:rPr>
                    <a:t>26</a:t>
                  </a:r>
                  <a:r>
                    <a:rPr kumimoji="0" lang="zh-CN" altLang="en-US" sz="1800" b="1" i="0" u="none" strike="noStrike" kern="1200" cap="none" spc="0" normalizeH="0" baseline="0" noProof="0" dirty="0">
                      <a:ln>
                        <a:noFill/>
                      </a:ln>
                      <a:solidFill>
                        <a:prstClr val="black"/>
                      </a:solidFill>
                      <a:effectLst/>
                      <a:uLnTx/>
                      <a:uFillTx/>
                      <a:latin typeface="Arial"/>
                      <a:ea typeface="微软雅黑"/>
                      <a:cs typeface="+mn-cs"/>
                    </a:rPr>
                    <a:t>日</a:t>
                  </a:r>
                  <a:endParaRPr kumimoji="0" lang="en-US" altLang="zh-CN" sz="1800" b="1" i="0" u="none" strike="noStrike" kern="1200" cap="none" spc="0" normalizeH="0" baseline="0" noProof="0" dirty="0">
                    <a:ln>
                      <a:noFill/>
                    </a:ln>
                    <a:solidFill>
                      <a:prstClr val="black"/>
                    </a:solidFill>
                    <a:effectLst/>
                    <a:uLnTx/>
                    <a:uFillTx/>
                    <a:latin typeface="Arial"/>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ea typeface="微软雅黑"/>
                      <a:cs typeface="+mn-cs"/>
                    </a:rPr>
                    <a:t>2020</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年</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19" name="文本框 18">
                  <a:extLst>
                    <a:ext uri="{FF2B5EF4-FFF2-40B4-BE49-F238E27FC236}">
                      <a16:creationId xmlns:a16="http://schemas.microsoft.com/office/drawing/2014/main" id="{493EDCB6-9D3D-7B29-47F7-0BCED47778E9}"/>
                    </a:ext>
                  </a:extLst>
                </p:cNvPr>
                <p:cNvSpPr txBox="1"/>
                <p:nvPr/>
              </p:nvSpPr>
              <p:spPr>
                <a:xfrm>
                  <a:off x="1397284" y="2049886"/>
                  <a:ext cx="214864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入组最后一例患者</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pic>
              <p:nvPicPr>
                <p:cNvPr id="20" name="图片 19">
                  <a:extLst>
                    <a:ext uri="{FF2B5EF4-FFF2-40B4-BE49-F238E27FC236}">
                      <a16:creationId xmlns:a16="http://schemas.microsoft.com/office/drawing/2014/main" id="{17CAAC6D-018E-564E-232A-9FBFEB39A6C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10301" y="2373935"/>
                  <a:ext cx="2987277" cy="1060002"/>
                </a:xfrm>
                <a:prstGeom prst="rect">
                  <a:avLst/>
                </a:prstGeom>
              </p:spPr>
            </p:pic>
            <p:sp>
              <p:nvSpPr>
                <p:cNvPr id="21" name="文本框 20">
                  <a:extLst>
                    <a:ext uri="{FF2B5EF4-FFF2-40B4-BE49-F238E27FC236}">
                      <a16:creationId xmlns:a16="http://schemas.microsoft.com/office/drawing/2014/main" id="{E0589AC1-8425-DE5A-B85D-3D2483C1AFDD}"/>
                    </a:ext>
                  </a:extLst>
                </p:cNvPr>
                <p:cNvSpPr txBox="1"/>
                <p:nvPr/>
              </p:nvSpPr>
              <p:spPr>
                <a:xfrm>
                  <a:off x="2368193" y="2741911"/>
                  <a:ext cx="1649003" cy="369332"/>
                </a:xfrm>
                <a:prstGeom prst="rect">
                  <a:avLst/>
                </a:prstGeom>
                <a:solidFill>
                  <a:srgbClr val="A6A6A6"/>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随访</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grpSp>
          <p:grpSp>
            <p:nvGrpSpPr>
              <p:cNvPr id="10" name="组合 9">
                <a:extLst>
                  <a:ext uri="{FF2B5EF4-FFF2-40B4-BE49-F238E27FC236}">
                    <a16:creationId xmlns:a16="http://schemas.microsoft.com/office/drawing/2014/main" id="{99045588-6342-9DD6-6D04-A905550E2846}"/>
                  </a:ext>
                </a:extLst>
              </p:cNvPr>
              <p:cNvGrpSpPr/>
              <p:nvPr/>
            </p:nvGrpSpPr>
            <p:grpSpPr>
              <a:xfrm>
                <a:off x="1549685" y="2202286"/>
                <a:ext cx="3100293" cy="2416804"/>
                <a:chOff x="1397285" y="2049886"/>
                <a:chExt cx="3100293" cy="2416804"/>
              </a:xfrm>
            </p:grpSpPr>
            <p:sp>
              <p:nvSpPr>
                <p:cNvPr id="14" name="矩形: 圆角 13">
                  <a:extLst>
                    <a:ext uri="{FF2B5EF4-FFF2-40B4-BE49-F238E27FC236}">
                      <a16:creationId xmlns:a16="http://schemas.microsoft.com/office/drawing/2014/main" id="{1ECDFBC6-79D6-1AF6-8731-7D99BA3986FB}"/>
                    </a:ext>
                  </a:extLst>
                </p:cNvPr>
                <p:cNvSpPr/>
                <p:nvPr/>
              </p:nvSpPr>
              <p:spPr>
                <a:xfrm>
                  <a:off x="1510301" y="3554859"/>
                  <a:ext cx="1263721" cy="91183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Arial"/>
                      <a:ea typeface="微软雅黑"/>
                      <a:cs typeface="+mn-cs"/>
                    </a:rPr>
                    <a:t>11</a:t>
                  </a:r>
                  <a:r>
                    <a:rPr kumimoji="0" lang="zh-CN" altLang="en-US" sz="1800" b="1" i="0" u="none" strike="noStrike" kern="1200" cap="none" spc="0" normalizeH="0" baseline="0" noProof="0" dirty="0">
                      <a:ln>
                        <a:noFill/>
                      </a:ln>
                      <a:solidFill>
                        <a:srgbClr val="C00000"/>
                      </a:solidFill>
                      <a:effectLst/>
                      <a:uLnTx/>
                      <a:uFillTx/>
                      <a:latin typeface="Arial"/>
                      <a:ea typeface="微软雅黑"/>
                      <a:cs typeface="+mn-cs"/>
                    </a:rPr>
                    <a:t>月</a:t>
                  </a:r>
                  <a:endParaRPr kumimoji="0" lang="en-US" altLang="zh-CN" sz="1800" b="1" i="0" u="none" strike="noStrike" kern="1200" cap="none" spc="0" normalizeH="0" baseline="0" noProof="0" dirty="0">
                    <a:ln>
                      <a:noFill/>
                    </a:ln>
                    <a:solidFill>
                      <a:srgbClr val="C00000"/>
                    </a:solidFill>
                    <a:effectLst/>
                    <a:uLnTx/>
                    <a:uFillTx/>
                    <a:latin typeface="Arial"/>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a:ea typeface="微软雅黑"/>
                      <a:cs typeface="+mn-cs"/>
                    </a:rPr>
                    <a:t>30</a:t>
                  </a:r>
                  <a:r>
                    <a:rPr kumimoji="0" lang="zh-CN" altLang="en-US" sz="1800" b="1" i="0" u="none" strike="noStrike" kern="1200" cap="none" spc="0" normalizeH="0" baseline="0" noProof="0" dirty="0">
                      <a:ln>
                        <a:noFill/>
                      </a:ln>
                      <a:solidFill>
                        <a:prstClr val="black"/>
                      </a:solidFill>
                      <a:effectLst/>
                      <a:uLnTx/>
                      <a:uFillTx/>
                      <a:latin typeface="Arial"/>
                      <a:ea typeface="微软雅黑"/>
                      <a:cs typeface="+mn-cs"/>
                    </a:rPr>
                    <a:t>日</a:t>
                  </a:r>
                  <a:endParaRPr kumimoji="0" lang="en-US" altLang="zh-CN" sz="1800" b="1" i="0" u="none" strike="noStrike" kern="1200" cap="none" spc="0" normalizeH="0" baseline="0" noProof="0" dirty="0">
                    <a:ln>
                      <a:noFill/>
                    </a:ln>
                    <a:solidFill>
                      <a:prstClr val="black"/>
                    </a:solidFill>
                    <a:effectLst/>
                    <a:uLnTx/>
                    <a:uFillTx/>
                    <a:latin typeface="Arial"/>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ea typeface="微软雅黑"/>
                      <a:cs typeface="+mn-cs"/>
                    </a:rPr>
                    <a:t>2018</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年</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15" name="文本框 14">
                  <a:extLst>
                    <a:ext uri="{FF2B5EF4-FFF2-40B4-BE49-F238E27FC236}">
                      <a16:creationId xmlns:a16="http://schemas.microsoft.com/office/drawing/2014/main" id="{19033791-9FCE-DED2-9F75-AA6B06975E0B}"/>
                    </a:ext>
                  </a:extLst>
                </p:cNvPr>
                <p:cNvSpPr txBox="1"/>
                <p:nvPr/>
              </p:nvSpPr>
              <p:spPr>
                <a:xfrm>
                  <a:off x="1397285" y="2049886"/>
                  <a:ext cx="194181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入组第一例患者</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pic>
              <p:nvPicPr>
                <p:cNvPr id="16" name="图片 15">
                  <a:extLst>
                    <a:ext uri="{FF2B5EF4-FFF2-40B4-BE49-F238E27FC236}">
                      <a16:creationId xmlns:a16="http://schemas.microsoft.com/office/drawing/2014/main" id="{C38467F8-73F0-A76C-C22B-DA897B0929D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10301" y="2373935"/>
                  <a:ext cx="2987277" cy="1060002"/>
                </a:xfrm>
                <a:prstGeom prst="rect">
                  <a:avLst/>
                </a:prstGeom>
              </p:spPr>
            </p:pic>
            <p:sp>
              <p:nvSpPr>
                <p:cNvPr id="17" name="文本框 16">
                  <a:extLst>
                    <a:ext uri="{FF2B5EF4-FFF2-40B4-BE49-F238E27FC236}">
                      <a16:creationId xmlns:a16="http://schemas.microsoft.com/office/drawing/2014/main" id="{1B988F75-DB2E-418E-1549-61DE02FD7609}"/>
                    </a:ext>
                  </a:extLst>
                </p:cNvPr>
                <p:cNvSpPr txBox="1"/>
                <p:nvPr/>
              </p:nvSpPr>
              <p:spPr>
                <a:xfrm>
                  <a:off x="2368193" y="2741911"/>
                  <a:ext cx="1649003" cy="369332"/>
                </a:xfrm>
                <a:prstGeom prst="rect">
                  <a:avLst/>
                </a:prstGeom>
                <a:solidFill>
                  <a:srgbClr val="A6A6A6"/>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研究入组</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grpSp>
          <p:pic>
            <p:nvPicPr>
              <p:cNvPr id="11" name="图片 10">
                <a:extLst>
                  <a:ext uri="{FF2B5EF4-FFF2-40B4-BE49-F238E27FC236}">
                    <a16:creationId xmlns:a16="http://schemas.microsoft.com/office/drawing/2014/main" id="{B1C53C9E-9046-5E3C-12E8-50F22F636B7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043291" y="2490915"/>
                <a:ext cx="979335" cy="1077269"/>
              </a:xfrm>
              <a:prstGeom prst="rect">
                <a:avLst/>
              </a:prstGeom>
            </p:spPr>
          </p:pic>
          <p:sp>
            <p:nvSpPr>
              <p:cNvPr id="12" name="矩形: 圆角 11">
                <a:extLst>
                  <a:ext uri="{FF2B5EF4-FFF2-40B4-BE49-F238E27FC236}">
                    <a16:creationId xmlns:a16="http://schemas.microsoft.com/office/drawing/2014/main" id="{0A61BD1D-B487-70E4-C506-BDEDE4786C61}"/>
                  </a:ext>
                </a:extLst>
              </p:cNvPr>
              <p:cNvSpPr/>
              <p:nvPr/>
            </p:nvSpPr>
            <p:spPr>
              <a:xfrm>
                <a:off x="8089321" y="3684342"/>
                <a:ext cx="1263721" cy="91183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srgbClr val="C00000"/>
                    </a:solidFill>
                    <a:effectLst/>
                    <a:uLnTx/>
                    <a:uFillTx/>
                    <a:latin typeface="Arial"/>
                    <a:ea typeface="微软雅黑"/>
                    <a:cs typeface="+mn-cs"/>
                  </a:rPr>
                  <a:t>8</a:t>
                </a:r>
                <a:r>
                  <a:rPr kumimoji="0" lang="zh-CN" altLang="en-US" sz="1800" b="1" i="0" u="none" strike="noStrike" kern="1200" cap="none" spc="0" normalizeH="0" baseline="0" noProof="0" dirty="0">
                    <a:ln>
                      <a:noFill/>
                    </a:ln>
                    <a:solidFill>
                      <a:srgbClr val="C00000"/>
                    </a:solidFill>
                    <a:effectLst/>
                    <a:uLnTx/>
                    <a:uFillTx/>
                    <a:latin typeface="Arial"/>
                    <a:ea typeface="微软雅黑"/>
                    <a:cs typeface="+mn-cs"/>
                  </a:rPr>
                  <a:t>月</a:t>
                </a:r>
                <a:endParaRPr kumimoji="0" lang="en-US" altLang="zh-CN" sz="1800" b="1" i="0" u="none" strike="noStrike" kern="1200" cap="none" spc="0" normalizeH="0" baseline="0" noProof="0" dirty="0">
                  <a:ln>
                    <a:noFill/>
                  </a:ln>
                  <a:solidFill>
                    <a:srgbClr val="C00000"/>
                  </a:solidFill>
                  <a:effectLst/>
                  <a:uLnTx/>
                  <a:uFillTx/>
                  <a:latin typeface="Arial"/>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black"/>
                    </a:solidFill>
                    <a:effectLst/>
                    <a:uLnTx/>
                    <a:uFillTx/>
                    <a:latin typeface="Arial"/>
                    <a:ea typeface="微软雅黑"/>
                    <a:cs typeface="+mn-cs"/>
                  </a:rPr>
                  <a:t>1</a:t>
                </a:r>
                <a:r>
                  <a:rPr kumimoji="0" lang="zh-CN" altLang="en-US" sz="1800" b="1" i="0" u="none" strike="noStrike" kern="1200" cap="none" spc="0" normalizeH="0" baseline="0" noProof="0" dirty="0">
                    <a:ln>
                      <a:noFill/>
                    </a:ln>
                    <a:solidFill>
                      <a:prstClr val="black"/>
                    </a:solidFill>
                    <a:effectLst/>
                    <a:uLnTx/>
                    <a:uFillTx/>
                    <a:latin typeface="Arial"/>
                    <a:ea typeface="微软雅黑"/>
                    <a:cs typeface="+mn-cs"/>
                  </a:rPr>
                  <a:t>日</a:t>
                </a:r>
                <a:endParaRPr kumimoji="0" lang="en-US" altLang="zh-CN" sz="1800" b="1" i="0" u="none" strike="noStrike" kern="1200" cap="none" spc="0" normalizeH="0" baseline="0" noProof="0" dirty="0">
                  <a:ln>
                    <a:noFill/>
                  </a:ln>
                  <a:solidFill>
                    <a:prstClr val="black"/>
                  </a:solidFill>
                  <a:effectLst/>
                  <a:uLnTx/>
                  <a:uFillTx/>
                  <a:latin typeface="Arial"/>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ea typeface="微软雅黑"/>
                    <a:cs typeface="+mn-cs"/>
                  </a:rPr>
                  <a:t>2021</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年</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13" name="文本框 12">
                <a:extLst>
                  <a:ext uri="{FF2B5EF4-FFF2-40B4-BE49-F238E27FC236}">
                    <a16:creationId xmlns:a16="http://schemas.microsoft.com/office/drawing/2014/main" id="{8DC5BF33-5DCE-4C6B-74CC-6502B8725DBB}"/>
                  </a:ext>
                </a:extLst>
              </p:cNvPr>
              <p:cNvSpPr txBox="1"/>
              <p:nvPr/>
            </p:nvSpPr>
            <p:spPr>
              <a:xfrm>
                <a:off x="8183132" y="2138850"/>
                <a:ext cx="214864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首次数据截止日期</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grpSp>
        <p:sp>
          <p:nvSpPr>
            <p:cNvPr id="8" name="文本框 7">
              <a:extLst>
                <a:ext uri="{FF2B5EF4-FFF2-40B4-BE49-F238E27FC236}">
                  <a16:creationId xmlns:a16="http://schemas.microsoft.com/office/drawing/2014/main" id="{42975DD2-05C5-A228-C49B-D28E09D93038}"/>
                </a:ext>
              </a:extLst>
            </p:cNvPr>
            <p:cNvSpPr txBox="1"/>
            <p:nvPr/>
          </p:nvSpPr>
          <p:spPr>
            <a:xfrm>
              <a:off x="6664711" y="4377260"/>
              <a:ext cx="298727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lumMod val="65000"/>
                      <a:lumOff val="35000"/>
                    </a:prstClr>
                  </a:solidFill>
                  <a:effectLst/>
                  <a:uLnTx/>
                  <a:uFillTx/>
                  <a:latin typeface="Arial"/>
                  <a:ea typeface="微软雅黑"/>
                  <a:cs typeface="+mn-cs"/>
                </a:rPr>
                <a:t>PFS</a:t>
              </a:r>
              <a:r>
                <a:rPr kumimoji="0" lang="zh-CN" altLang="en-US" sz="1800" b="0" i="0" u="none" strike="noStrike" kern="1200" cap="none" spc="0" normalizeH="0" baseline="0" noProof="0" dirty="0">
                  <a:ln>
                    <a:noFill/>
                  </a:ln>
                  <a:solidFill>
                    <a:prstClr val="black">
                      <a:lumMod val="65000"/>
                      <a:lumOff val="35000"/>
                    </a:prstClr>
                  </a:solidFill>
                  <a:effectLst/>
                  <a:uLnTx/>
                  <a:uFillTx/>
                  <a:latin typeface="Arial"/>
                  <a:ea typeface="微软雅黑"/>
                  <a:cs typeface="+mn-cs"/>
                </a:rPr>
                <a:t>事件数：</a:t>
              </a:r>
              <a:r>
                <a:rPr kumimoji="0" lang="en-US" altLang="zh-CN" sz="1800" b="0" i="0" u="none" strike="noStrike" kern="1200" cap="none" spc="0" normalizeH="0" baseline="0" noProof="0" dirty="0">
                  <a:ln>
                    <a:noFill/>
                  </a:ln>
                  <a:solidFill>
                    <a:prstClr val="black">
                      <a:lumMod val="65000"/>
                      <a:lumOff val="35000"/>
                    </a:prstClr>
                  </a:solidFill>
                  <a:effectLst/>
                  <a:uLnTx/>
                  <a:uFillTx/>
                  <a:latin typeface="Arial"/>
                  <a:ea typeface="微软雅黑"/>
                  <a:cs typeface="+mn-cs"/>
                </a:rPr>
                <a:t>159</a:t>
              </a:r>
              <a:r>
                <a:rPr kumimoji="0" lang="zh-CN" altLang="en-US" sz="1800" b="0" i="0" u="none" strike="noStrike" kern="1200" cap="none" spc="0" normalizeH="0" baseline="0" noProof="0" dirty="0">
                  <a:ln>
                    <a:noFill/>
                  </a:ln>
                  <a:solidFill>
                    <a:prstClr val="black">
                      <a:lumMod val="65000"/>
                      <a:lumOff val="35000"/>
                    </a:prstClr>
                  </a:solidFill>
                  <a:effectLst/>
                  <a:uLnTx/>
                  <a:uFillTx/>
                  <a:latin typeface="Arial"/>
                  <a:ea typeface="微软雅黑"/>
                  <a:cs typeface="+mn-cs"/>
                </a:rPr>
                <a:t>（</a:t>
              </a:r>
              <a:r>
                <a:rPr kumimoji="0" lang="en-US" altLang="zh-CN" sz="1800" b="0" i="0" u="none" strike="noStrike" kern="1200" cap="none" spc="0" normalizeH="0" baseline="0" noProof="0" dirty="0">
                  <a:ln>
                    <a:noFill/>
                  </a:ln>
                  <a:solidFill>
                    <a:prstClr val="black">
                      <a:lumMod val="65000"/>
                      <a:lumOff val="35000"/>
                    </a:prstClr>
                  </a:solidFill>
                  <a:effectLst/>
                  <a:uLnTx/>
                  <a:uFillTx/>
                  <a:latin typeface="Arial"/>
                  <a:ea typeface="微软雅黑"/>
                  <a:cs typeface="+mn-cs"/>
                </a:rPr>
                <a:t>73%</a:t>
              </a:r>
              <a:r>
                <a:rPr kumimoji="0" lang="zh-CN" altLang="en-US" sz="1800" b="0" i="0" u="none" strike="noStrike" kern="1200" cap="none" spc="0" normalizeH="0" baseline="0" noProof="0" dirty="0">
                  <a:ln>
                    <a:noFill/>
                  </a:ln>
                  <a:solidFill>
                    <a:prstClr val="black">
                      <a:lumMod val="65000"/>
                      <a:lumOff val="35000"/>
                    </a:prstClr>
                  </a:solidFill>
                  <a:effectLst/>
                  <a:uLnTx/>
                  <a:uFillTx/>
                  <a:latin typeface="Arial"/>
                  <a:ea typeface="微软雅黑"/>
                  <a:cs typeface="+mn-cs"/>
                </a:rPr>
                <a:t>）</a:t>
              </a:r>
              <a:endParaRPr kumimoji="0" lang="en-US" altLang="zh-CN" sz="1800" b="0" i="0" u="none" strike="noStrike" kern="1200" cap="none" spc="0" normalizeH="0" baseline="0" noProof="0" dirty="0">
                <a:ln>
                  <a:noFill/>
                </a:ln>
                <a:solidFill>
                  <a:prstClr val="black">
                    <a:lumMod val="65000"/>
                    <a:lumOff val="35000"/>
                  </a:prstClr>
                </a:solidFill>
                <a:effectLst/>
                <a:uLnTx/>
                <a:uFillTx/>
                <a:latin typeface="Arial"/>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lumMod val="65000"/>
                      <a:lumOff val="35000"/>
                    </a:prstClr>
                  </a:solidFill>
                  <a:effectLst/>
                  <a:uLnTx/>
                  <a:uFillTx/>
                  <a:latin typeface="Arial"/>
                  <a:ea typeface="微软雅黑"/>
                  <a:cs typeface="+mn-cs"/>
                </a:rPr>
                <a:t>中位随访时间：</a:t>
              </a:r>
              <a:r>
                <a:rPr kumimoji="0" lang="en-US" altLang="zh-CN" sz="1800" b="0" i="0" u="none" strike="noStrike" kern="1200" cap="none" spc="0" normalizeH="0" baseline="0" noProof="0" dirty="0">
                  <a:ln>
                    <a:noFill/>
                  </a:ln>
                  <a:solidFill>
                    <a:prstClr val="black">
                      <a:lumMod val="65000"/>
                      <a:lumOff val="35000"/>
                    </a:prstClr>
                  </a:solidFill>
                  <a:effectLst/>
                  <a:uLnTx/>
                  <a:uFillTx/>
                  <a:latin typeface="Arial"/>
                  <a:ea typeface="微软雅黑"/>
                  <a:cs typeface="+mn-cs"/>
                </a:rPr>
                <a:t>19.9</a:t>
              </a:r>
              <a:r>
                <a:rPr kumimoji="0" lang="zh-CN" altLang="en-US" sz="1800" b="0" i="0" u="none" strike="noStrike" kern="1200" cap="none" spc="0" normalizeH="0" baseline="0" noProof="0" dirty="0">
                  <a:ln>
                    <a:noFill/>
                  </a:ln>
                  <a:solidFill>
                    <a:prstClr val="black">
                      <a:lumMod val="65000"/>
                      <a:lumOff val="35000"/>
                    </a:prstClr>
                  </a:solidFill>
                  <a:effectLst/>
                  <a:uLnTx/>
                  <a:uFillTx/>
                  <a:latin typeface="Arial"/>
                  <a:ea typeface="微软雅黑"/>
                  <a:cs typeface="+mn-cs"/>
                </a:rPr>
                <a:t>个月</a:t>
              </a:r>
              <a:endParaRPr kumimoji="0" lang="en-US" sz="1800" b="0" i="0" u="none" strike="noStrike" kern="1200" cap="none" spc="0" normalizeH="0" baseline="0" noProof="0" dirty="0">
                <a:ln>
                  <a:noFill/>
                </a:ln>
                <a:solidFill>
                  <a:prstClr val="black">
                    <a:lumMod val="65000"/>
                    <a:lumOff val="35000"/>
                  </a:prstClr>
                </a:solidFill>
                <a:effectLst/>
                <a:uLnTx/>
                <a:uFillTx/>
                <a:latin typeface="Arial"/>
                <a:ea typeface="微软雅黑"/>
                <a:cs typeface="+mn-cs"/>
              </a:endParaRPr>
            </a:p>
          </p:txBody>
        </p:sp>
        <p:pic>
          <p:nvPicPr>
            <p:cNvPr id="22" name="图片 21">
              <a:extLst>
                <a:ext uri="{FF2B5EF4-FFF2-40B4-BE49-F238E27FC236}">
                  <a16:creationId xmlns:a16="http://schemas.microsoft.com/office/drawing/2014/main" id="{87034B10-4414-E41E-74F9-8BE6D457411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045529" y="2203740"/>
              <a:ext cx="2987277" cy="1060002"/>
            </a:xfrm>
            <a:prstGeom prst="rect">
              <a:avLst/>
            </a:prstGeom>
          </p:spPr>
        </p:pic>
        <p:sp>
          <p:nvSpPr>
            <p:cNvPr id="23" name="文本框 22">
              <a:extLst>
                <a:ext uri="{FF2B5EF4-FFF2-40B4-BE49-F238E27FC236}">
                  <a16:creationId xmlns:a16="http://schemas.microsoft.com/office/drawing/2014/main" id="{6D036720-DC60-2EFE-8B29-B228FFB01A18}"/>
                </a:ext>
              </a:extLst>
            </p:cNvPr>
            <p:cNvSpPr txBox="1"/>
            <p:nvPr/>
          </p:nvSpPr>
          <p:spPr>
            <a:xfrm>
              <a:off x="7903421" y="2571716"/>
              <a:ext cx="1649003" cy="369332"/>
            </a:xfrm>
            <a:prstGeom prst="rect">
              <a:avLst/>
            </a:prstGeom>
            <a:solidFill>
              <a:srgbClr val="A6A6A6"/>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随访</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24" name="文本框 23">
              <a:extLst>
                <a:ext uri="{FF2B5EF4-FFF2-40B4-BE49-F238E27FC236}">
                  <a16:creationId xmlns:a16="http://schemas.microsoft.com/office/drawing/2014/main" id="{98EC7EC0-43B5-89F3-0613-C332C8896B94}"/>
                </a:ext>
              </a:extLst>
            </p:cNvPr>
            <p:cNvSpPr txBox="1"/>
            <p:nvPr/>
          </p:nvSpPr>
          <p:spPr>
            <a:xfrm>
              <a:off x="10134429" y="1817141"/>
              <a:ext cx="175875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prstClr val="black"/>
                  </a:solidFill>
                  <a:effectLst/>
                  <a:uLnTx/>
                  <a:uFillTx/>
                  <a:latin typeface="Arial"/>
                  <a:ea typeface="微软雅黑"/>
                  <a:cs typeface="+mn-cs"/>
                </a:rPr>
                <a:t>更新分析</a:t>
              </a:r>
              <a:endParaRPr kumimoji="0" lang="en-US" sz="2400" b="1" i="0" u="none" strike="noStrike" kern="1200" cap="none" spc="0" normalizeH="0" baseline="0" noProof="0" dirty="0">
                <a:ln>
                  <a:noFill/>
                </a:ln>
                <a:solidFill>
                  <a:prstClr val="black"/>
                </a:solidFill>
                <a:effectLst/>
                <a:uLnTx/>
                <a:uFillTx/>
                <a:latin typeface="Arial"/>
                <a:ea typeface="微软雅黑"/>
                <a:cs typeface="+mn-cs"/>
              </a:endParaRPr>
            </a:p>
          </p:txBody>
        </p:sp>
        <p:sp>
          <p:nvSpPr>
            <p:cNvPr id="25" name="矩形: 圆角 24">
              <a:extLst>
                <a:ext uri="{FF2B5EF4-FFF2-40B4-BE49-F238E27FC236}">
                  <a16:creationId xmlns:a16="http://schemas.microsoft.com/office/drawing/2014/main" id="{9ACBB4D9-5E42-BE5F-2C86-54A222B7DBD0}"/>
                </a:ext>
              </a:extLst>
            </p:cNvPr>
            <p:cNvSpPr/>
            <p:nvPr/>
          </p:nvSpPr>
          <p:spPr>
            <a:xfrm>
              <a:off x="10032806" y="3379899"/>
              <a:ext cx="1263721" cy="91183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srgbClr val="C00000"/>
                  </a:solidFill>
                  <a:effectLst/>
                  <a:uLnTx/>
                  <a:uFillTx/>
                  <a:latin typeface="Arial"/>
                  <a:ea typeface="微软雅黑"/>
                  <a:cs typeface="+mn-cs"/>
                </a:rPr>
                <a:t>1</a:t>
              </a:r>
              <a:r>
                <a:rPr kumimoji="0" lang="zh-CN" altLang="en-US" sz="1800" b="1" i="0" u="none" strike="noStrike" kern="1200" cap="none" spc="0" normalizeH="0" baseline="0" noProof="0" dirty="0">
                  <a:ln>
                    <a:noFill/>
                  </a:ln>
                  <a:solidFill>
                    <a:srgbClr val="C00000"/>
                  </a:solidFill>
                  <a:effectLst/>
                  <a:uLnTx/>
                  <a:uFillTx/>
                  <a:latin typeface="Arial"/>
                  <a:ea typeface="微软雅黑"/>
                  <a:cs typeface="+mn-cs"/>
                </a:rPr>
                <a:t>月</a:t>
              </a:r>
              <a:endParaRPr kumimoji="0" lang="en-US" altLang="zh-CN" sz="1800" b="1" i="0" u="none" strike="noStrike" kern="1200" cap="none" spc="0" normalizeH="0" baseline="0" noProof="0" dirty="0">
                <a:ln>
                  <a:noFill/>
                </a:ln>
                <a:solidFill>
                  <a:srgbClr val="C00000"/>
                </a:solidFill>
                <a:effectLst/>
                <a:uLnTx/>
                <a:uFillTx/>
                <a:latin typeface="Arial"/>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black"/>
                  </a:solidFill>
                  <a:effectLst/>
                  <a:uLnTx/>
                  <a:uFillTx/>
                  <a:latin typeface="Arial"/>
                  <a:ea typeface="微软雅黑"/>
                  <a:cs typeface="+mn-cs"/>
                </a:rPr>
                <a:t>23</a:t>
              </a:r>
              <a:r>
                <a:rPr kumimoji="0" lang="zh-CN" altLang="en-US" sz="1800" b="1" i="0" u="none" strike="noStrike" kern="1200" cap="none" spc="0" normalizeH="0" baseline="0" noProof="0" dirty="0">
                  <a:ln>
                    <a:noFill/>
                  </a:ln>
                  <a:solidFill>
                    <a:prstClr val="black"/>
                  </a:solidFill>
                  <a:effectLst/>
                  <a:uLnTx/>
                  <a:uFillTx/>
                  <a:latin typeface="Arial"/>
                  <a:ea typeface="微软雅黑"/>
                  <a:cs typeface="+mn-cs"/>
                </a:rPr>
                <a:t>日</a:t>
              </a:r>
              <a:endParaRPr kumimoji="0" lang="en-US" altLang="zh-CN" sz="1800" b="1" i="0" u="none" strike="noStrike" kern="1200" cap="none" spc="0" normalizeH="0" baseline="0" noProof="0" dirty="0">
                <a:ln>
                  <a:noFill/>
                </a:ln>
                <a:solidFill>
                  <a:prstClr val="black"/>
                </a:solidFill>
                <a:effectLst/>
                <a:uLnTx/>
                <a:uFillTx/>
                <a:latin typeface="Arial"/>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ea typeface="微软雅黑"/>
                  <a:cs typeface="+mn-cs"/>
                </a:rPr>
                <a:t>2023</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年</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26" name="文本框 25">
              <a:extLst>
                <a:ext uri="{FF2B5EF4-FFF2-40B4-BE49-F238E27FC236}">
                  <a16:creationId xmlns:a16="http://schemas.microsoft.com/office/drawing/2014/main" id="{7CB3E454-F621-E976-435F-A5581F9D8145}"/>
                </a:ext>
              </a:extLst>
            </p:cNvPr>
            <p:cNvSpPr txBox="1"/>
            <p:nvPr/>
          </p:nvSpPr>
          <p:spPr>
            <a:xfrm>
              <a:off x="9539919" y="4374863"/>
              <a:ext cx="265208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PFS</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事件数：</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175</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80%</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a:t>
              </a:r>
              <a:endParaRPr kumimoji="0" lang="en-US" altLang="zh-CN" sz="1800" b="0" i="0" u="none" strike="noStrike" kern="1200" cap="none" spc="0" normalizeH="0" baseline="0" noProof="0" dirty="0">
                <a:ln>
                  <a:noFill/>
                </a:ln>
                <a:solidFill>
                  <a:prstClr val="black"/>
                </a:solidFill>
                <a:effectLst/>
                <a:uLnTx/>
                <a:uFillTx/>
                <a:latin typeface="Arial"/>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中位随访时间：</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37</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个月</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grpSp>
    </p:spTree>
    <p:extLst>
      <p:ext uri="{BB962C8B-B14F-4D97-AF65-F5344CB8AC3E}">
        <p14:creationId xmlns:p14="http://schemas.microsoft.com/office/powerpoint/2010/main" val="132636429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更新的无进展生存期</a:t>
            </a:r>
            <a:r>
              <a:rPr lang="en-US" altLang="zh-CN" dirty="0"/>
              <a:t>-ITT</a:t>
            </a:r>
            <a:r>
              <a:rPr lang="zh-CN" altLang="en-US" dirty="0"/>
              <a:t>人群</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it-IT" dirty="0"/>
              <a:t>Carlotta Antoniotti</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3500</a:t>
            </a:r>
          </a:p>
        </p:txBody>
      </p:sp>
      <p:pic>
        <p:nvPicPr>
          <p:cNvPr id="6" name="图片 5">
            <a:extLst>
              <a:ext uri="{FF2B5EF4-FFF2-40B4-BE49-F238E27FC236}">
                <a16:creationId xmlns:a16="http://schemas.microsoft.com/office/drawing/2014/main" id="{AF1C645E-03A2-00EF-4AF4-D4E49031D52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61862" y="879080"/>
            <a:ext cx="9600973" cy="5589060"/>
          </a:xfrm>
          <a:prstGeom prst="rect">
            <a:avLst/>
          </a:prstGeom>
        </p:spPr>
      </p:pic>
    </p:spTree>
    <p:extLst>
      <p:ext uri="{BB962C8B-B14F-4D97-AF65-F5344CB8AC3E}">
        <p14:creationId xmlns:p14="http://schemas.microsoft.com/office/powerpoint/2010/main" val="213263489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总生存期</a:t>
            </a:r>
            <a:r>
              <a:rPr lang="en-US" altLang="zh-CN" dirty="0"/>
              <a:t>-ITT</a:t>
            </a:r>
            <a:r>
              <a:rPr lang="zh-CN" altLang="en-US" dirty="0"/>
              <a:t>人群</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it-IT" dirty="0"/>
              <a:t>Carlotta Antoniotti</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3500</a:t>
            </a:r>
          </a:p>
        </p:txBody>
      </p:sp>
      <p:pic>
        <p:nvPicPr>
          <p:cNvPr id="6" name="图片 5">
            <a:extLst>
              <a:ext uri="{FF2B5EF4-FFF2-40B4-BE49-F238E27FC236}">
                <a16:creationId xmlns:a16="http://schemas.microsoft.com/office/drawing/2014/main" id="{4C9E777B-B7D6-4774-D3DA-D40F09EEB91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91470" y="1166070"/>
            <a:ext cx="9092165" cy="5230920"/>
          </a:xfrm>
          <a:prstGeom prst="rect">
            <a:avLst/>
          </a:prstGeom>
        </p:spPr>
      </p:pic>
    </p:spTree>
    <p:extLst>
      <p:ext uri="{BB962C8B-B14F-4D97-AF65-F5344CB8AC3E}">
        <p14:creationId xmlns:p14="http://schemas.microsoft.com/office/powerpoint/2010/main" val="31899156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en-US" altLang="zh-CN" dirty="0"/>
              <a:t>PFS</a:t>
            </a:r>
            <a:r>
              <a:rPr lang="zh-CN" altLang="en-US" dirty="0"/>
              <a:t>和</a:t>
            </a:r>
            <a:r>
              <a:rPr lang="en-US" altLang="zh-CN" dirty="0"/>
              <a:t>OS</a:t>
            </a:r>
            <a:r>
              <a:rPr lang="zh-CN" altLang="en-US" dirty="0"/>
              <a:t>亚组分析</a:t>
            </a:r>
            <a:r>
              <a:rPr lang="en-US" altLang="zh-CN" dirty="0"/>
              <a:t>-ITT</a:t>
            </a:r>
            <a:r>
              <a:rPr lang="zh-CN" altLang="en-US" dirty="0"/>
              <a:t>人群</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it-IT" dirty="0"/>
              <a:t>Carlotta Antoniotti</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3500</a:t>
            </a:r>
          </a:p>
        </p:txBody>
      </p:sp>
      <p:pic>
        <p:nvPicPr>
          <p:cNvPr id="6" name="图片 5">
            <a:extLst>
              <a:ext uri="{FF2B5EF4-FFF2-40B4-BE49-F238E27FC236}">
                <a16:creationId xmlns:a16="http://schemas.microsoft.com/office/drawing/2014/main" id="{05118ED0-326C-F14A-F6E6-7C6F8CCB1BC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870" y="1467224"/>
            <a:ext cx="11627318" cy="4563690"/>
          </a:xfrm>
          <a:prstGeom prst="rect">
            <a:avLst/>
          </a:prstGeom>
        </p:spPr>
      </p:pic>
    </p:spTree>
    <p:extLst>
      <p:ext uri="{BB962C8B-B14F-4D97-AF65-F5344CB8AC3E}">
        <p14:creationId xmlns:p14="http://schemas.microsoft.com/office/powerpoint/2010/main" val="97223456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en-US" altLang="zh-CN" dirty="0"/>
              <a:t>PFS2</a:t>
            </a:r>
            <a:endParaRPr lang="zh-CN" altLang="en-US" dirty="0"/>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it-IT" dirty="0"/>
              <a:t>Carlotta Antoniotti</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3500</a:t>
            </a:r>
          </a:p>
        </p:txBody>
      </p:sp>
      <p:pic>
        <p:nvPicPr>
          <p:cNvPr id="6" name="图片 5">
            <a:extLst>
              <a:ext uri="{FF2B5EF4-FFF2-40B4-BE49-F238E27FC236}">
                <a16:creationId xmlns:a16="http://schemas.microsoft.com/office/drawing/2014/main" id="{71D55955-6AF1-324C-D355-F42AF6A9EE7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58778" y="1154672"/>
            <a:ext cx="11274444" cy="5003248"/>
          </a:xfrm>
          <a:prstGeom prst="rect">
            <a:avLst/>
          </a:prstGeom>
        </p:spPr>
      </p:pic>
    </p:spTree>
    <p:extLst>
      <p:ext uri="{BB962C8B-B14F-4D97-AF65-F5344CB8AC3E}">
        <p14:creationId xmlns:p14="http://schemas.microsoft.com/office/powerpoint/2010/main" val="293624542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en-US" altLang="zh-CN" dirty="0"/>
              <a:t>PFS2</a:t>
            </a:r>
            <a:endParaRPr lang="zh-CN" altLang="en-US" dirty="0"/>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it-IT" dirty="0"/>
              <a:t>Carlotta Antoniotti</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3500</a:t>
            </a:r>
          </a:p>
        </p:txBody>
      </p:sp>
      <p:pic>
        <p:nvPicPr>
          <p:cNvPr id="6" name="图片 5">
            <a:extLst>
              <a:ext uri="{FF2B5EF4-FFF2-40B4-BE49-F238E27FC236}">
                <a16:creationId xmlns:a16="http://schemas.microsoft.com/office/drawing/2014/main" id="{6B065ECB-E2E5-7E05-60C9-9C758CF57FA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97373" y="1319305"/>
            <a:ext cx="11197254" cy="4971282"/>
          </a:xfrm>
          <a:prstGeom prst="rect">
            <a:avLst/>
          </a:prstGeom>
        </p:spPr>
      </p:pic>
    </p:spTree>
    <p:extLst>
      <p:ext uri="{BB962C8B-B14F-4D97-AF65-F5344CB8AC3E}">
        <p14:creationId xmlns:p14="http://schemas.microsoft.com/office/powerpoint/2010/main" val="263076510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无进展生存期</a:t>
            </a:r>
            <a:r>
              <a:rPr lang="en-US" altLang="zh-CN" dirty="0"/>
              <a:t>-</a:t>
            </a:r>
            <a:r>
              <a:rPr lang="en-US" altLang="zh-CN" dirty="0" err="1"/>
              <a:t>pMMR</a:t>
            </a:r>
            <a:r>
              <a:rPr lang="zh-CN" altLang="en-US" dirty="0"/>
              <a:t>队列</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it-IT" dirty="0"/>
              <a:t>Carlotta Antoniotti</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3500</a:t>
            </a:r>
          </a:p>
        </p:txBody>
      </p:sp>
      <p:pic>
        <p:nvPicPr>
          <p:cNvPr id="5" name="图片 4">
            <a:extLst>
              <a:ext uri="{FF2B5EF4-FFF2-40B4-BE49-F238E27FC236}">
                <a16:creationId xmlns:a16="http://schemas.microsoft.com/office/drawing/2014/main" id="{33EBB980-5F65-B4AE-DCDB-EC127CA3DA6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263059" y="743980"/>
            <a:ext cx="7665883" cy="5653010"/>
          </a:xfrm>
          <a:prstGeom prst="rect">
            <a:avLst/>
          </a:prstGeom>
        </p:spPr>
      </p:pic>
    </p:spTree>
    <p:extLst>
      <p:ext uri="{BB962C8B-B14F-4D97-AF65-F5344CB8AC3E}">
        <p14:creationId xmlns:p14="http://schemas.microsoft.com/office/powerpoint/2010/main" val="57606808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总生存期</a:t>
            </a:r>
            <a:r>
              <a:rPr lang="en-US" altLang="zh-CN" dirty="0"/>
              <a:t>-</a:t>
            </a:r>
            <a:r>
              <a:rPr lang="en-US" altLang="zh-CN" dirty="0" err="1"/>
              <a:t>pMMR</a:t>
            </a:r>
            <a:r>
              <a:rPr lang="zh-CN" altLang="en-US" dirty="0"/>
              <a:t>队列</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it-IT" dirty="0"/>
              <a:t>Carlotta Antoniotti</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3500</a:t>
            </a:r>
          </a:p>
        </p:txBody>
      </p:sp>
      <p:pic>
        <p:nvPicPr>
          <p:cNvPr id="5" name="图片 4">
            <a:extLst>
              <a:ext uri="{FF2B5EF4-FFF2-40B4-BE49-F238E27FC236}">
                <a16:creationId xmlns:a16="http://schemas.microsoft.com/office/drawing/2014/main" id="{0BECCB1D-5BB4-A120-5145-4BE3E1DBA8F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145290" y="991747"/>
            <a:ext cx="7901420" cy="5514931"/>
          </a:xfrm>
          <a:prstGeom prst="rect">
            <a:avLst/>
          </a:prstGeom>
        </p:spPr>
      </p:pic>
    </p:spTree>
    <p:extLst>
      <p:ext uri="{BB962C8B-B14F-4D97-AF65-F5344CB8AC3E}">
        <p14:creationId xmlns:p14="http://schemas.microsoft.com/office/powerpoint/2010/main" val="341674141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en-US" altLang="zh-CN" dirty="0"/>
              <a:t>PFS</a:t>
            </a:r>
            <a:r>
              <a:rPr lang="zh-CN" altLang="en-US" dirty="0"/>
              <a:t>和</a:t>
            </a:r>
            <a:r>
              <a:rPr lang="en-US" altLang="zh-CN" dirty="0"/>
              <a:t>OS</a:t>
            </a:r>
            <a:r>
              <a:rPr lang="zh-CN" altLang="en-US" dirty="0"/>
              <a:t>亚组分析</a:t>
            </a:r>
            <a:r>
              <a:rPr lang="en-US" altLang="zh-CN" dirty="0"/>
              <a:t>-</a:t>
            </a:r>
            <a:r>
              <a:rPr lang="en-US" altLang="zh-CN" dirty="0" err="1"/>
              <a:t>pMMR</a:t>
            </a:r>
            <a:r>
              <a:rPr lang="zh-CN" altLang="en-US" dirty="0"/>
              <a:t>队列</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it-IT" dirty="0"/>
              <a:t>Carlotta Antoniotti</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3500</a:t>
            </a:r>
          </a:p>
        </p:txBody>
      </p:sp>
      <p:pic>
        <p:nvPicPr>
          <p:cNvPr id="5" name="图片 4">
            <a:extLst>
              <a:ext uri="{FF2B5EF4-FFF2-40B4-BE49-F238E27FC236}">
                <a16:creationId xmlns:a16="http://schemas.microsoft.com/office/drawing/2014/main" id="{34F92CC6-928F-A469-C991-E2C1C4B3477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38981" y="1321788"/>
            <a:ext cx="11514039" cy="4511121"/>
          </a:xfrm>
          <a:prstGeom prst="rect">
            <a:avLst/>
          </a:prstGeom>
        </p:spPr>
      </p:pic>
    </p:spTree>
    <p:extLst>
      <p:ext uri="{BB962C8B-B14F-4D97-AF65-F5344CB8AC3E}">
        <p14:creationId xmlns:p14="http://schemas.microsoft.com/office/powerpoint/2010/main" val="19925350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根据 </a:t>
            </a:r>
            <a:r>
              <a:rPr lang="en-US" dirty="0" err="1"/>
              <a:t>Immunoscore</a:t>
            </a:r>
            <a:r>
              <a:rPr lang="en-US" dirty="0"/>
              <a:t> IC </a:t>
            </a:r>
            <a:r>
              <a:rPr lang="zh-CN" altLang="en-US" dirty="0"/>
              <a:t>和组别得出的结果</a:t>
            </a:r>
            <a:r>
              <a:rPr lang="en-US" altLang="zh-CN" dirty="0"/>
              <a:t>-</a:t>
            </a:r>
            <a:r>
              <a:rPr lang="en-US" dirty="0" err="1"/>
              <a:t>pMMR</a:t>
            </a:r>
            <a:r>
              <a:rPr lang="zh-CN" altLang="en-US" dirty="0"/>
              <a:t>队列</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it-IT" dirty="0"/>
              <a:t>Carlotta Antoniotti</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3500</a:t>
            </a:r>
          </a:p>
        </p:txBody>
      </p:sp>
      <p:pic>
        <p:nvPicPr>
          <p:cNvPr id="5" name="图片 4">
            <a:extLst>
              <a:ext uri="{FF2B5EF4-FFF2-40B4-BE49-F238E27FC236}">
                <a16:creationId xmlns:a16="http://schemas.microsoft.com/office/drawing/2014/main" id="{84D9AF27-61D5-4562-613A-1C90D1F2115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72716" y="1041624"/>
            <a:ext cx="11646568" cy="4774751"/>
          </a:xfrm>
          <a:prstGeom prst="rect">
            <a:avLst/>
          </a:prstGeom>
        </p:spPr>
      </p:pic>
    </p:spTree>
    <p:extLst>
      <p:ext uri="{BB962C8B-B14F-4D97-AF65-F5344CB8AC3E}">
        <p14:creationId xmlns:p14="http://schemas.microsoft.com/office/powerpoint/2010/main" val="276048127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总结和结论</a:t>
            </a:r>
          </a:p>
        </p:txBody>
      </p:sp>
      <p:sp>
        <p:nvSpPr>
          <p:cNvPr id="4" name="文本占位符 3">
            <a:extLst>
              <a:ext uri="{FF2B5EF4-FFF2-40B4-BE49-F238E27FC236}">
                <a16:creationId xmlns:a16="http://schemas.microsoft.com/office/drawing/2014/main" id="{46F2D972-3489-7B83-96F7-D0A44F9C6259}"/>
              </a:ext>
            </a:extLst>
          </p:cNvPr>
          <p:cNvSpPr>
            <a:spLocks noGrp="1"/>
          </p:cNvSpPr>
          <p:nvPr>
            <p:ph type="body" sz="quarter" idx="12"/>
          </p:nvPr>
        </p:nvSpPr>
        <p:spPr>
          <a:xfrm>
            <a:off x="763187" y="977900"/>
            <a:ext cx="10499589" cy="4575877"/>
          </a:xfrm>
        </p:spPr>
        <p:txBody>
          <a:bodyPr/>
          <a:lstStyle/>
          <a:p>
            <a:pPr marL="342900" indent="-342900">
              <a:spcBef>
                <a:spcPts val="600"/>
              </a:spcBef>
              <a:spcAft>
                <a:spcPts val="600"/>
              </a:spcAft>
              <a:buFont typeface="Arial" panose="020B0604020202020204" pitchFamily="34" charset="0"/>
              <a:buChar char="•"/>
            </a:pPr>
            <a:r>
              <a:rPr lang="zh-CN" altLang="en-US" b="0" i="0" dirty="0">
                <a:solidFill>
                  <a:schemeClr val="tx1"/>
                </a:solidFill>
                <a:effectLst/>
                <a:latin typeface="arial" panose="020B0604020202020204" pitchFamily="34" charset="0"/>
              </a:rPr>
              <a:t>中位随访</a:t>
            </a:r>
            <a:r>
              <a:rPr lang="en-US" altLang="zh-CN" b="0" i="0" dirty="0">
                <a:solidFill>
                  <a:schemeClr val="tx1"/>
                </a:solidFill>
                <a:effectLst/>
                <a:latin typeface="arial" panose="020B0604020202020204" pitchFamily="34" charset="0"/>
              </a:rPr>
              <a:t>37.0</a:t>
            </a:r>
            <a:r>
              <a:rPr lang="zh-CN" altLang="en-US" b="0" i="0" dirty="0">
                <a:solidFill>
                  <a:schemeClr val="tx1"/>
                </a:solidFill>
                <a:effectLst/>
                <a:latin typeface="arial" panose="020B0604020202020204" pitchFamily="34" charset="0"/>
              </a:rPr>
              <a:t>个月时，证实在</a:t>
            </a:r>
            <a:r>
              <a:rPr lang="en-US" altLang="zh-CN" b="0" i="0" dirty="0">
                <a:solidFill>
                  <a:schemeClr val="tx1"/>
                </a:solidFill>
                <a:effectLst/>
                <a:latin typeface="arial" panose="020B0604020202020204" pitchFamily="34" charset="0"/>
              </a:rPr>
              <a:t>FOLFOXIRI + </a:t>
            </a:r>
            <a:r>
              <a:rPr lang="zh-CN" altLang="en-US" b="0" i="0" dirty="0">
                <a:solidFill>
                  <a:schemeClr val="tx1"/>
                </a:solidFill>
                <a:effectLst/>
                <a:latin typeface="arial" panose="020B0604020202020204" pitchFamily="34" charset="0"/>
              </a:rPr>
              <a:t>贝伐珠单抗的基础上加用阿替利珠单抗作为初始治疗可延长未检测筛选分子特征的</a:t>
            </a:r>
            <a:r>
              <a:rPr lang="en-US" altLang="zh-CN" b="0" i="0" dirty="0">
                <a:solidFill>
                  <a:schemeClr val="tx1"/>
                </a:solidFill>
                <a:effectLst/>
                <a:latin typeface="arial" panose="020B0604020202020204" pitchFamily="34" charset="0"/>
              </a:rPr>
              <a:t>mCRC</a:t>
            </a:r>
            <a:r>
              <a:rPr lang="zh-CN" altLang="en-US" b="0" i="0" dirty="0">
                <a:solidFill>
                  <a:schemeClr val="tx1"/>
                </a:solidFill>
                <a:effectLst/>
                <a:latin typeface="arial" panose="020B0604020202020204" pitchFamily="34" charset="0"/>
              </a:rPr>
              <a:t>患者的</a:t>
            </a:r>
            <a:r>
              <a:rPr lang="en-US" altLang="zh-CN" b="0" i="0" dirty="0">
                <a:solidFill>
                  <a:schemeClr val="tx1"/>
                </a:solidFill>
                <a:effectLst/>
                <a:latin typeface="arial" panose="020B0604020202020204" pitchFamily="34" charset="0"/>
              </a:rPr>
              <a:t>PFS(HR</a:t>
            </a:r>
            <a:r>
              <a:rPr lang="zh-CN" altLang="en-US" b="0" i="0" dirty="0">
                <a:solidFill>
                  <a:schemeClr val="tx1"/>
                </a:solidFill>
                <a:effectLst/>
                <a:latin typeface="arial" panose="020B0604020202020204" pitchFamily="34" charset="0"/>
              </a:rPr>
              <a:t>：</a:t>
            </a:r>
            <a:r>
              <a:rPr lang="en-US" altLang="zh-CN" b="0" i="0" dirty="0">
                <a:solidFill>
                  <a:schemeClr val="tx1"/>
                </a:solidFill>
                <a:effectLst/>
                <a:latin typeface="arial" panose="020B0604020202020204" pitchFamily="34" charset="0"/>
              </a:rPr>
              <a:t>0.71</a:t>
            </a:r>
            <a:r>
              <a:rPr lang="zh-CN" altLang="en-US" b="0" i="0" dirty="0">
                <a:solidFill>
                  <a:schemeClr val="tx1"/>
                </a:solidFill>
                <a:effectLst/>
                <a:latin typeface="arial" panose="020B0604020202020204" pitchFamily="34" charset="0"/>
              </a:rPr>
              <a:t>，</a:t>
            </a:r>
            <a:r>
              <a:rPr lang="en-US" altLang="zh-CN" b="0" i="0" dirty="0">
                <a:solidFill>
                  <a:schemeClr val="tx1"/>
                </a:solidFill>
                <a:effectLst/>
                <a:latin typeface="arial" panose="020B0604020202020204" pitchFamily="34" charset="0"/>
              </a:rPr>
              <a:t>p=0.015)</a:t>
            </a:r>
            <a:endParaRPr lang="en-US" dirty="0">
              <a:solidFill>
                <a:schemeClr val="tx1"/>
              </a:solidFill>
            </a:endParaRPr>
          </a:p>
          <a:p>
            <a:pPr marL="342900" indent="-342900">
              <a:spcBef>
                <a:spcPts val="600"/>
              </a:spcBef>
              <a:spcAft>
                <a:spcPts val="600"/>
              </a:spcAft>
              <a:buFont typeface="Arial" panose="020B0604020202020204" pitchFamily="34" charset="0"/>
              <a:buChar char="•"/>
            </a:pPr>
            <a:r>
              <a:rPr lang="zh-CN" altLang="en-US" b="0" i="0" dirty="0">
                <a:solidFill>
                  <a:schemeClr val="tx1"/>
                </a:solidFill>
                <a:effectLst/>
                <a:latin typeface="arial" panose="020B0604020202020204" pitchFamily="34" charset="0"/>
              </a:rPr>
              <a:t>在初步 </a:t>
            </a:r>
            <a:r>
              <a:rPr lang="en-US" b="0" i="0" dirty="0">
                <a:solidFill>
                  <a:schemeClr val="tx1"/>
                </a:solidFill>
                <a:effectLst/>
                <a:latin typeface="arial" panose="020B0604020202020204" pitchFamily="34" charset="0"/>
              </a:rPr>
              <a:t>OS </a:t>
            </a:r>
            <a:r>
              <a:rPr lang="zh-CN" altLang="en-US" b="0" i="0" dirty="0">
                <a:solidFill>
                  <a:schemeClr val="tx1"/>
                </a:solidFill>
                <a:effectLst/>
                <a:latin typeface="arial" panose="020B0604020202020204" pitchFamily="34" charset="0"/>
              </a:rPr>
              <a:t>分析（</a:t>
            </a:r>
            <a:r>
              <a:rPr lang="en-US" altLang="zh-CN" b="0" i="0" dirty="0">
                <a:solidFill>
                  <a:schemeClr val="tx1"/>
                </a:solidFill>
                <a:effectLst/>
                <a:latin typeface="arial" panose="020B0604020202020204" pitchFamily="34" charset="0"/>
              </a:rPr>
              <a:t>54%</a:t>
            </a:r>
            <a:r>
              <a:rPr lang="zh-CN" altLang="en-US" b="0" i="0" dirty="0">
                <a:solidFill>
                  <a:schemeClr val="tx1"/>
                </a:solidFill>
                <a:effectLst/>
                <a:latin typeface="arial" panose="020B0604020202020204" pitchFamily="34" charset="0"/>
              </a:rPr>
              <a:t>的事件数）时，观察到 </a:t>
            </a:r>
            <a:r>
              <a:rPr lang="en-US" b="0" i="0" dirty="0">
                <a:solidFill>
                  <a:schemeClr val="tx1"/>
                </a:solidFill>
                <a:effectLst/>
                <a:latin typeface="arial" panose="020B0604020202020204" pitchFamily="34" charset="0"/>
              </a:rPr>
              <a:t>OS </a:t>
            </a:r>
            <a:r>
              <a:rPr lang="zh-CN" altLang="en-US" b="0" i="0" dirty="0">
                <a:solidFill>
                  <a:schemeClr val="tx1"/>
                </a:solidFill>
                <a:effectLst/>
                <a:latin typeface="arial" panose="020B0604020202020204" pitchFamily="34" charset="0"/>
              </a:rPr>
              <a:t>延长的趋势 </a:t>
            </a:r>
            <a:r>
              <a:rPr lang="en-US" altLang="zh-CN" b="0" i="0" dirty="0">
                <a:solidFill>
                  <a:schemeClr val="tx1"/>
                </a:solidFill>
                <a:effectLst/>
                <a:latin typeface="arial" panose="020B0604020202020204" pitchFamily="34" charset="0"/>
              </a:rPr>
              <a:t>(</a:t>
            </a:r>
            <a:r>
              <a:rPr lang="en-US" b="0" i="0" dirty="0">
                <a:solidFill>
                  <a:schemeClr val="tx1"/>
                </a:solidFill>
                <a:effectLst/>
                <a:latin typeface="arial" panose="020B0604020202020204" pitchFamily="34" charset="0"/>
              </a:rPr>
              <a:t>HR：0.81，p=0.136)</a:t>
            </a:r>
            <a:r>
              <a:rPr lang="zh-CN" altLang="en-US" b="0" i="0" dirty="0">
                <a:solidFill>
                  <a:schemeClr val="tx1"/>
                </a:solidFill>
                <a:effectLst/>
                <a:latin typeface="arial" panose="020B0604020202020204" pitchFamily="34" charset="0"/>
              </a:rPr>
              <a:t>。</a:t>
            </a:r>
            <a:endParaRPr lang="en-US" b="0" i="0" dirty="0">
              <a:solidFill>
                <a:schemeClr val="tx1"/>
              </a:solidFill>
              <a:effectLst/>
              <a:latin typeface="arial" panose="020B0604020202020204" pitchFamily="34" charset="0"/>
            </a:endParaRPr>
          </a:p>
          <a:p>
            <a:pPr marL="342900" indent="-342900">
              <a:spcBef>
                <a:spcPts val="600"/>
              </a:spcBef>
              <a:spcAft>
                <a:spcPts val="600"/>
              </a:spcAft>
              <a:buFont typeface="Arial" panose="020B0604020202020204" pitchFamily="34" charset="0"/>
              <a:buChar char="•"/>
            </a:pPr>
            <a:r>
              <a:rPr lang="zh-CN" altLang="en-US" b="0" i="0" dirty="0">
                <a:solidFill>
                  <a:schemeClr val="tx1"/>
                </a:solidFill>
                <a:effectLst/>
                <a:latin typeface="arial" panose="020B0604020202020204" pitchFamily="34" charset="0"/>
              </a:rPr>
              <a:t>在</a:t>
            </a:r>
            <a:r>
              <a:rPr lang="en-US" altLang="zh-CN" b="0" i="0" dirty="0" err="1">
                <a:solidFill>
                  <a:schemeClr val="tx1"/>
                </a:solidFill>
                <a:effectLst/>
                <a:latin typeface="arial" panose="020B0604020202020204" pitchFamily="34" charset="0"/>
              </a:rPr>
              <a:t>pMMR</a:t>
            </a:r>
            <a:r>
              <a:rPr lang="zh-CN" altLang="en-US" b="0" i="0" dirty="0">
                <a:solidFill>
                  <a:schemeClr val="tx1"/>
                </a:solidFill>
                <a:effectLst/>
                <a:latin typeface="arial" panose="020B0604020202020204" pitchFamily="34" charset="0"/>
              </a:rPr>
              <a:t>肿瘤患者队列中，</a:t>
            </a:r>
            <a:r>
              <a:rPr lang="en-US" altLang="zh-CN" b="0" i="0" dirty="0">
                <a:solidFill>
                  <a:schemeClr val="tx1"/>
                </a:solidFill>
                <a:effectLst/>
                <a:latin typeface="arial" panose="020B0604020202020204" pitchFamily="34" charset="0"/>
              </a:rPr>
              <a:t>FOLFOXIRI + </a:t>
            </a:r>
            <a:r>
              <a:rPr lang="zh-CN" altLang="en-US" b="0" i="0" dirty="0">
                <a:solidFill>
                  <a:schemeClr val="tx1"/>
                </a:solidFill>
                <a:effectLst/>
                <a:latin typeface="arial" panose="020B0604020202020204" pitchFamily="34" charset="0"/>
              </a:rPr>
              <a:t>贝伐珠单抗联合阿替利珠单抗与</a:t>
            </a:r>
            <a:r>
              <a:rPr lang="en-US" altLang="zh-CN" b="0" i="0" dirty="0">
                <a:solidFill>
                  <a:schemeClr val="tx1"/>
                </a:solidFill>
                <a:effectLst/>
                <a:latin typeface="arial" panose="020B0604020202020204" pitchFamily="34" charset="0"/>
              </a:rPr>
              <a:t>PFS(HR</a:t>
            </a:r>
            <a:r>
              <a:rPr lang="zh-CN" altLang="en-US" b="0" i="0" dirty="0">
                <a:solidFill>
                  <a:schemeClr val="tx1"/>
                </a:solidFill>
                <a:effectLst/>
                <a:latin typeface="arial" panose="020B0604020202020204" pitchFamily="34" charset="0"/>
              </a:rPr>
              <a:t>：</a:t>
            </a:r>
            <a:r>
              <a:rPr lang="en-US" altLang="zh-CN" b="0" i="0" dirty="0">
                <a:solidFill>
                  <a:schemeClr val="tx1"/>
                </a:solidFill>
                <a:effectLst/>
                <a:latin typeface="arial" panose="020B0604020202020204" pitchFamily="34" charset="0"/>
              </a:rPr>
              <a:t>0.079</a:t>
            </a:r>
            <a:r>
              <a:rPr lang="zh-CN" altLang="en-US" b="0" i="0" dirty="0">
                <a:solidFill>
                  <a:schemeClr val="tx1"/>
                </a:solidFill>
                <a:effectLst/>
                <a:latin typeface="arial" panose="020B0604020202020204" pitchFamily="34" charset="0"/>
              </a:rPr>
              <a:t>，</a:t>
            </a:r>
            <a:r>
              <a:rPr lang="en-US" altLang="zh-CN" b="0" i="0" dirty="0">
                <a:solidFill>
                  <a:schemeClr val="tx1"/>
                </a:solidFill>
                <a:effectLst/>
                <a:latin typeface="arial" panose="020B0604020202020204" pitchFamily="34" charset="0"/>
              </a:rPr>
              <a:t>p=0.073) </a:t>
            </a:r>
            <a:r>
              <a:rPr lang="zh-CN" altLang="en-US" b="0" i="0" dirty="0">
                <a:solidFill>
                  <a:schemeClr val="tx1"/>
                </a:solidFill>
                <a:effectLst/>
                <a:latin typeface="arial" panose="020B0604020202020204" pitchFamily="34" charset="0"/>
              </a:rPr>
              <a:t>和</a:t>
            </a:r>
            <a:r>
              <a:rPr lang="en-US" altLang="zh-CN" b="0" i="0" dirty="0">
                <a:solidFill>
                  <a:schemeClr val="tx1"/>
                </a:solidFill>
                <a:effectLst/>
                <a:latin typeface="arial" panose="020B0604020202020204" pitchFamily="34" charset="0"/>
              </a:rPr>
              <a:t>OS(HR</a:t>
            </a:r>
            <a:r>
              <a:rPr lang="zh-CN" altLang="en-US" b="0" i="0" dirty="0">
                <a:solidFill>
                  <a:schemeClr val="tx1"/>
                </a:solidFill>
                <a:effectLst/>
                <a:latin typeface="arial" panose="020B0604020202020204" pitchFamily="34" charset="0"/>
              </a:rPr>
              <a:t>：</a:t>
            </a:r>
            <a:r>
              <a:rPr lang="en-US" altLang="zh-CN" b="0" i="0" dirty="0">
                <a:solidFill>
                  <a:schemeClr val="tx1"/>
                </a:solidFill>
                <a:effectLst/>
                <a:latin typeface="arial" panose="020B0604020202020204" pitchFamily="34" charset="0"/>
              </a:rPr>
              <a:t>0.83</a:t>
            </a:r>
            <a:r>
              <a:rPr lang="zh-CN" altLang="en-US" b="0" i="0" dirty="0">
                <a:solidFill>
                  <a:schemeClr val="tx1"/>
                </a:solidFill>
                <a:effectLst/>
                <a:latin typeface="arial" panose="020B0604020202020204" pitchFamily="34" charset="0"/>
              </a:rPr>
              <a:t>，</a:t>
            </a:r>
            <a:r>
              <a:rPr lang="en-US" altLang="zh-CN" b="0" i="0" dirty="0">
                <a:solidFill>
                  <a:schemeClr val="tx1"/>
                </a:solidFill>
                <a:effectLst/>
                <a:latin typeface="arial" panose="020B0604020202020204" pitchFamily="34" charset="0"/>
              </a:rPr>
              <a:t>p=0.172) </a:t>
            </a:r>
            <a:r>
              <a:rPr lang="zh-CN" altLang="en-US" b="0" i="0" dirty="0">
                <a:solidFill>
                  <a:schemeClr val="tx1"/>
                </a:solidFill>
                <a:effectLst/>
                <a:latin typeface="arial" panose="020B0604020202020204" pitchFamily="34" charset="0"/>
              </a:rPr>
              <a:t>更好的结局相关</a:t>
            </a:r>
            <a:endParaRPr lang="en-US" dirty="0">
              <a:solidFill>
                <a:schemeClr val="tx1"/>
              </a:solidFill>
            </a:endParaRPr>
          </a:p>
          <a:p>
            <a:pPr marL="342900" indent="-342900">
              <a:spcBef>
                <a:spcPts val="600"/>
              </a:spcBef>
              <a:spcAft>
                <a:spcPts val="600"/>
              </a:spcAft>
              <a:buFont typeface="Arial" panose="020B0604020202020204" pitchFamily="34" charset="0"/>
              <a:buChar char="•"/>
            </a:pPr>
            <a:r>
              <a:rPr lang="zh-CN" altLang="en-US" b="0" i="0" dirty="0">
                <a:solidFill>
                  <a:schemeClr val="tx1"/>
                </a:solidFill>
                <a:effectLst/>
                <a:latin typeface="arial" panose="020B0604020202020204" pitchFamily="34" charset="0"/>
              </a:rPr>
              <a:t>在</a:t>
            </a:r>
            <a:r>
              <a:rPr lang="en-US" b="0" i="0" dirty="0" err="1">
                <a:solidFill>
                  <a:schemeClr val="tx1"/>
                </a:solidFill>
                <a:effectLst/>
                <a:latin typeface="arial" panose="020B0604020202020204" pitchFamily="34" charset="0"/>
              </a:rPr>
              <a:t>pMMR</a:t>
            </a:r>
            <a:r>
              <a:rPr lang="zh-CN" altLang="en-US" b="0" i="0" dirty="0">
                <a:solidFill>
                  <a:schemeClr val="tx1"/>
                </a:solidFill>
                <a:effectLst/>
                <a:latin typeface="arial" panose="020B0604020202020204" pitchFamily="34" charset="0"/>
              </a:rPr>
              <a:t>队列中，根据</a:t>
            </a:r>
            <a:r>
              <a:rPr lang="en-US" b="0" i="0" dirty="0" err="1">
                <a:solidFill>
                  <a:schemeClr val="tx1"/>
                </a:solidFill>
                <a:effectLst/>
                <a:latin typeface="arial" panose="020B0604020202020204" pitchFamily="34" charset="0"/>
              </a:rPr>
              <a:t>TMB（P</a:t>
            </a:r>
            <a:r>
              <a:rPr lang="en-US" b="0" i="0" baseline="-25000" dirty="0" err="1">
                <a:solidFill>
                  <a:schemeClr val="tx1"/>
                </a:solidFill>
                <a:effectLst/>
                <a:latin typeface="arial" panose="020B0604020202020204" pitchFamily="34" charset="0"/>
              </a:rPr>
              <a:t>int</a:t>
            </a:r>
            <a:r>
              <a:rPr lang="en-US" b="0" i="0" dirty="0">
                <a:solidFill>
                  <a:schemeClr val="tx1"/>
                </a:solidFill>
                <a:effectLst/>
                <a:latin typeface="arial" panose="020B0604020202020204" pitchFamily="34" charset="0"/>
              </a:rPr>
              <a:t>：</a:t>
            </a:r>
            <a:r>
              <a:rPr lang="zh-CN" altLang="en-US" b="0" i="0" dirty="0">
                <a:solidFill>
                  <a:schemeClr val="tx1"/>
                </a:solidFill>
                <a:effectLst/>
                <a:latin typeface="arial" panose="020B0604020202020204" pitchFamily="34" charset="0"/>
              </a:rPr>
              <a:t>分别为</a:t>
            </a:r>
            <a:r>
              <a:rPr lang="en-US" altLang="zh-CN" b="0" i="0" dirty="0">
                <a:solidFill>
                  <a:schemeClr val="tx1"/>
                </a:solidFill>
                <a:effectLst/>
                <a:latin typeface="arial" panose="020B0604020202020204" pitchFamily="34" charset="0"/>
              </a:rPr>
              <a:t>0.016</a:t>
            </a:r>
            <a:r>
              <a:rPr lang="zh-CN" altLang="en-US" b="0" i="0" dirty="0">
                <a:solidFill>
                  <a:schemeClr val="tx1"/>
                </a:solidFill>
                <a:effectLst/>
                <a:latin typeface="arial" panose="020B0604020202020204" pitchFamily="34" charset="0"/>
              </a:rPr>
              <a:t>和</a:t>
            </a:r>
            <a:r>
              <a:rPr lang="en-US" altLang="zh-CN" b="0" i="0" dirty="0">
                <a:solidFill>
                  <a:schemeClr val="tx1"/>
                </a:solidFill>
                <a:effectLst/>
                <a:latin typeface="arial" panose="020B0604020202020204" pitchFamily="34" charset="0"/>
              </a:rPr>
              <a:t>0.043</a:t>
            </a:r>
            <a:r>
              <a:rPr lang="zh-CN" altLang="en-US" b="0" i="0" dirty="0">
                <a:solidFill>
                  <a:schemeClr val="tx1"/>
                </a:solidFill>
                <a:effectLst/>
                <a:latin typeface="arial" panose="020B0604020202020204" pitchFamily="34" charset="0"/>
              </a:rPr>
              <a:t>）和</a:t>
            </a:r>
            <a:r>
              <a:rPr lang="en-US" b="0" i="0" dirty="0" err="1">
                <a:solidFill>
                  <a:schemeClr val="tx1"/>
                </a:solidFill>
                <a:effectLst/>
                <a:latin typeface="arial" panose="020B0604020202020204" pitchFamily="34" charset="0"/>
              </a:rPr>
              <a:t>Immunoscore</a:t>
            </a:r>
            <a:r>
              <a:rPr lang="en-US" b="0" i="0" dirty="0">
                <a:solidFill>
                  <a:schemeClr val="tx1"/>
                </a:solidFill>
                <a:effectLst/>
                <a:latin typeface="arial" panose="020B0604020202020204" pitchFamily="34" charset="0"/>
              </a:rPr>
              <a:t> </a:t>
            </a:r>
            <a:r>
              <a:rPr lang="en-US" b="0" i="0" dirty="0" err="1">
                <a:solidFill>
                  <a:schemeClr val="tx1"/>
                </a:solidFill>
                <a:effectLst/>
                <a:latin typeface="arial" panose="020B0604020202020204" pitchFamily="34" charset="0"/>
              </a:rPr>
              <a:t>IC（P</a:t>
            </a:r>
            <a:r>
              <a:rPr lang="en-US" b="0" i="0" baseline="-25000" dirty="0" err="1">
                <a:solidFill>
                  <a:schemeClr val="tx1"/>
                </a:solidFill>
                <a:effectLst/>
                <a:latin typeface="arial" panose="020B0604020202020204" pitchFamily="34" charset="0"/>
              </a:rPr>
              <a:t>int</a:t>
            </a:r>
            <a:r>
              <a:rPr lang="en-US" b="0" i="0" dirty="0">
                <a:solidFill>
                  <a:schemeClr val="tx1"/>
                </a:solidFill>
                <a:effectLst/>
                <a:latin typeface="arial" panose="020B0604020202020204" pitchFamily="34" charset="0"/>
              </a:rPr>
              <a:t>：</a:t>
            </a:r>
            <a:r>
              <a:rPr lang="zh-CN" altLang="en-US" b="0" i="0" dirty="0">
                <a:solidFill>
                  <a:schemeClr val="tx1"/>
                </a:solidFill>
                <a:effectLst/>
                <a:latin typeface="arial" panose="020B0604020202020204" pitchFamily="34" charset="0"/>
              </a:rPr>
              <a:t>分别为</a:t>
            </a:r>
            <a:r>
              <a:rPr lang="en-US" altLang="zh-CN" b="0" i="0" dirty="0">
                <a:solidFill>
                  <a:schemeClr val="tx1"/>
                </a:solidFill>
                <a:effectLst/>
                <a:latin typeface="arial" panose="020B0604020202020204" pitchFamily="34" charset="0"/>
              </a:rPr>
              <a:t>0.051</a:t>
            </a:r>
            <a:r>
              <a:rPr lang="zh-CN" altLang="en-US" b="0" i="0" dirty="0">
                <a:solidFill>
                  <a:schemeClr val="tx1"/>
                </a:solidFill>
                <a:effectLst/>
                <a:latin typeface="arial" panose="020B0604020202020204" pitchFamily="34" charset="0"/>
              </a:rPr>
              <a:t>和</a:t>
            </a:r>
            <a:r>
              <a:rPr lang="en-US" altLang="zh-CN" b="0" i="0" dirty="0">
                <a:solidFill>
                  <a:schemeClr val="tx1"/>
                </a:solidFill>
                <a:effectLst/>
                <a:latin typeface="arial" panose="020B0604020202020204" pitchFamily="34" charset="0"/>
              </a:rPr>
              <a:t>0.063</a:t>
            </a:r>
            <a:r>
              <a:rPr lang="zh-CN" altLang="en-US" b="0" i="0" dirty="0">
                <a:solidFill>
                  <a:schemeClr val="tx1"/>
                </a:solidFill>
                <a:effectLst/>
                <a:latin typeface="arial" panose="020B0604020202020204" pitchFamily="34" charset="0"/>
              </a:rPr>
              <a:t>），</a:t>
            </a:r>
            <a:r>
              <a:rPr lang="en-US" b="0" i="0" dirty="0">
                <a:solidFill>
                  <a:schemeClr val="tx1"/>
                </a:solidFill>
                <a:effectLst/>
                <a:latin typeface="arial" panose="020B0604020202020204" pitchFamily="34" charset="0"/>
              </a:rPr>
              <a:t>PFS</a:t>
            </a:r>
            <a:r>
              <a:rPr lang="zh-CN" altLang="en-US" b="0" i="0" dirty="0">
                <a:solidFill>
                  <a:schemeClr val="tx1"/>
                </a:solidFill>
                <a:effectLst/>
                <a:latin typeface="arial" panose="020B0604020202020204" pitchFamily="34" charset="0"/>
              </a:rPr>
              <a:t>和</a:t>
            </a:r>
            <a:r>
              <a:rPr lang="en-US" b="0" i="0" dirty="0">
                <a:solidFill>
                  <a:schemeClr val="tx1"/>
                </a:solidFill>
                <a:effectLst/>
                <a:latin typeface="arial" panose="020B0604020202020204" pitchFamily="34" charset="0"/>
              </a:rPr>
              <a:t>OS</a:t>
            </a:r>
            <a:r>
              <a:rPr lang="zh-CN" altLang="en-US" b="0" i="0" dirty="0">
                <a:solidFill>
                  <a:schemeClr val="tx1"/>
                </a:solidFill>
                <a:effectLst/>
                <a:latin typeface="arial" panose="020B0604020202020204" pitchFamily="34" charset="0"/>
              </a:rPr>
              <a:t>获益的幅度具有异质性，在</a:t>
            </a:r>
            <a:r>
              <a:rPr lang="en-US" b="0" i="0" dirty="0" err="1">
                <a:solidFill>
                  <a:schemeClr val="tx1"/>
                </a:solidFill>
                <a:effectLst/>
                <a:latin typeface="arial" panose="020B0604020202020204" pitchFamily="34" charset="0"/>
              </a:rPr>
              <a:t>Immunoscore</a:t>
            </a:r>
            <a:r>
              <a:rPr lang="en-US" b="0" i="0" dirty="0">
                <a:solidFill>
                  <a:schemeClr val="tx1"/>
                </a:solidFill>
                <a:effectLst/>
                <a:latin typeface="arial" panose="020B0604020202020204" pitchFamily="34" charset="0"/>
              </a:rPr>
              <a:t> IC</a:t>
            </a:r>
            <a:r>
              <a:rPr lang="zh-CN" altLang="en-US" b="0" i="0" dirty="0">
                <a:solidFill>
                  <a:schemeClr val="tx1"/>
                </a:solidFill>
                <a:effectLst/>
                <a:latin typeface="arial" panose="020B0604020202020204" pitchFamily="34" charset="0"/>
              </a:rPr>
              <a:t>高和</a:t>
            </a:r>
            <a:r>
              <a:rPr lang="en-US" altLang="zh-CN" b="0" i="0" dirty="0">
                <a:solidFill>
                  <a:schemeClr val="tx1"/>
                </a:solidFill>
                <a:effectLst/>
                <a:latin typeface="arial" panose="020B0604020202020204" pitchFamily="34" charset="0"/>
              </a:rPr>
              <a:t>/</a:t>
            </a:r>
            <a:r>
              <a:rPr lang="zh-CN" altLang="en-US" b="0" i="0" dirty="0">
                <a:solidFill>
                  <a:schemeClr val="tx1"/>
                </a:solidFill>
                <a:effectLst/>
                <a:latin typeface="arial" panose="020B0604020202020204" pitchFamily="34" charset="0"/>
              </a:rPr>
              <a:t>或</a:t>
            </a:r>
            <a:r>
              <a:rPr lang="en-US" b="0" i="0" dirty="0">
                <a:solidFill>
                  <a:schemeClr val="tx1"/>
                </a:solidFill>
                <a:effectLst/>
                <a:latin typeface="arial" panose="020B0604020202020204" pitchFamily="34" charset="0"/>
              </a:rPr>
              <a:t>TMB</a:t>
            </a:r>
            <a:r>
              <a:rPr lang="zh-CN" altLang="en-US" b="0" i="0" dirty="0">
                <a:solidFill>
                  <a:schemeClr val="tx1"/>
                </a:solidFill>
                <a:effectLst/>
                <a:latin typeface="arial" panose="020B0604020202020204" pitchFamily="34" charset="0"/>
              </a:rPr>
              <a:t>高的</a:t>
            </a:r>
            <a:r>
              <a:rPr lang="en-US" b="0" i="0" dirty="0" err="1">
                <a:solidFill>
                  <a:schemeClr val="tx1"/>
                </a:solidFill>
                <a:effectLst/>
                <a:latin typeface="arial" panose="020B0604020202020204" pitchFamily="34" charset="0"/>
              </a:rPr>
              <a:t>pMMR</a:t>
            </a:r>
            <a:r>
              <a:rPr lang="en-US" b="0" i="0" dirty="0">
                <a:solidFill>
                  <a:schemeClr val="tx1"/>
                </a:solidFill>
                <a:effectLst/>
                <a:latin typeface="arial" panose="020B0604020202020204" pitchFamily="34" charset="0"/>
              </a:rPr>
              <a:t> mCRC </a:t>
            </a:r>
            <a:r>
              <a:rPr lang="zh-CN" altLang="en-US" b="0" i="0" dirty="0">
                <a:solidFill>
                  <a:schemeClr val="tx1"/>
                </a:solidFill>
                <a:effectLst/>
                <a:latin typeface="arial" panose="020B0604020202020204" pitchFamily="34" charset="0"/>
              </a:rPr>
              <a:t>患者中显著更高</a:t>
            </a:r>
            <a:endParaRPr lang="en-US" dirty="0">
              <a:solidFill>
                <a:schemeClr val="tx1"/>
              </a:solidFill>
            </a:endParaRPr>
          </a:p>
          <a:p>
            <a:pPr marL="342900" indent="-342900">
              <a:spcBef>
                <a:spcPts val="600"/>
              </a:spcBef>
              <a:spcAft>
                <a:spcPts val="600"/>
              </a:spcAft>
              <a:buFont typeface="Arial" panose="020B0604020202020204" pitchFamily="34" charset="0"/>
              <a:buChar char="•"/>
            </a:pPr>
            <a:r>
              <a:rPr lang="zh-CN" altLang="en-US" b="0" i="0" dirty="0">
                <a:solidFill>
                  <a:schemeClr val="tx1"/>
                </a:solidFill>
                <a:effectLst/>
                <a:latin typeface="arial" panose="020B0604020202020204" pitchFamily="34" charset="0"/>
              </a:rPr>
              <a:t>通过支持这些标志物作为肿瘤免疫原性指标的相关性，在</a:t>
            </a:r>
            <a:r>
              <a:rPr lang="en-US" altLang="zh-CN" b="0" i="0" dirty="0" err="1">
                <a:solidFill>
                  <a:schemeClr val="tx1"/>
                </a:solidFill>
                <a:effectLst/>
                <a:latin typeface="arial" panose="020B0604020202020204" pitchFamily="34" charset="0"/>
              </a:rPr>
              <a:t>pMMR</a:t>
            </a:r>
            <a:r>
              <a:rPr lang="zh-CN" altLang="en-US" b="0" i="0" dirty="0">
                <a:solidFill>
                  <a:schemeClr val="tx1"/>
                </a:solidFill>
                <a:effectLst/>
                <a:latin typeface="arial" panose="020B0604020202020204" pitchFamily="34" charset="0"/>
              </a:rPr>
              <a:t>队列的多变量模型中证实了 </a:t>
            </a:r>
            <a:r>
              <a:rPr lang="en-US" altLang="zh-CN" b="0" i="0" dirty="0" err="1">
                <a:solidFill>
                  <a:schemeClr val="tx1"/>
                </a:solidFill>
                <a:effectLst/>
                <a:latin typeface="arial" panose="020B0604020202020204" pitchFamily="34" charset="0"/>
              </a:rPr>
              <a:t>Immunoscore</a:t>
            </a:r>
            <a:r>
              <a:rPr lang="en-US" altLang="zh-CN" b="0" i="0" dirty="0">
                <a:solidFill>
                  <a:schemeClr val="tx1"/>
                </a:solidFill>
                <a:effectLst/>
                <a:latin typeface="arial" panose="020B0604020202020204" pitchFamily="34" charset="0"/>
              </a:rPr>
              <a:t> IC</a:t>
            </a:r>
            <a:r>
              <a:rPr lang="zh-CN" altLang="en-US" b="0" i="0" dirty="0">
                <a:solidFill>
                  <a:schemeClr val="tx1"/>
                </a:solidFill>
                <a:effectLst/>
                <a:latin typeface="arial" panose="020B0604020202020204" pitchFamily="34" charset="0"/>
              </a:rPr>
              <a:t>和</a:t>
            </a:r>
            <a:r>
              <a:rPr lang="en-US" altLang="zh-CN" b="0" i="0" dirty="0">
                <a:solidFill>
                  <a:schemeClr val="tx1"/>
                </a:solidFill>
                <a:effectLst/>
                <a:latin typeface="arial" panose="020B0604020202020204" pitchFamily="34" charset="0"/>
              </a:rPr>
              <a:t>TMB</a:t>
            </a:r>
            <a:r>
              <a:rPr lang="zh-CN" altLang="en-US" b="0" i="0" dirty="0">
                <a:solidFill>
                  <a:schemeClr val="tx1"/>
                </a:solidFill>
                <a:effectLst/>
                <a:latin typeface="arial" panose="020B0604020202020204" pitchFamily="34" charset="0"/>
              </a:rPr>
              <a:t>的独立预测影响</a:t>
            </a:r>
            <a:endParaRPr lang="en-US" dirty="0">
              <a:solidFill>
                <a:schemeClr val="tx1"/>
              </a:solidFill>
            </a:endParaRPr>
          </a:p>
          <a:p>
            <a:pPr marL="342900" indent="-342900">
              <a:spcBef>
                <a:spcPts val="600"/>
              </a:spcBef>
              <a:spcAft>
                <a:spcPts val="600"/>
              </a:spcAft>
              <a:buFont typeface="Arial" panose="020B0604020202020204" pitchFamily="34" charset="0"/>
              <a:buChar char="•"/>
            </a:pPr>
            <a:r>
              <a:rPr lang="en-US" b="0" i="0" dirty="0">
                <a:solidFill>
                  <a:schemeClr val="tx1"/>
                </a:solidFill>
                <a:effectLst/>
                <a:latin typeface="arial" panose="020B0604020202020204" pitchFamily="34" charset="0"/>
              </a:rPr>
              <a:t>GONO </a:t>
            </a:r>
            <a:r>
              <a:rPr lang="zh-CN" altLang="en-US" b="0" i="0" dirty="0">
                <a:solidFill>
                  <a:schemeClr val="tx1"/>
                </a:solidFill>
                <a:effectLst/>
                <a:latin typeface="arial" panose="020B0604020202020204" pitchFamily="34" charset="0"/>
              </a:rPr>
              <a:t>基金会将启动一项 </a:t>
            </a:r>
            <a:r>
              <a:rPr lang="en-US" b="0" i="0" dirty="0">
                <a:solidFill>
                  <a:schemeClr val="tx1"/>
                </a:solidFill>
                <a:effectLst/>
                <a:latin typeface="arial" panose="020B0604020202020204" pitchFamily="34" charset="0"/>
              </a:rPr>
              <a:t>III </a:t>
            </a:r>
            <a:r>
              <a:rPr lang="zh-CN" altLang="en-US" b="0" i="0" dirty="0">
                <a:solidFill>
                  <a:schemeClr val="tx1"/>
                </a:solidFill>
                <a:effectLst/>
                <a:latin typeface="arial" panose="020B0604020202020204" pitchFamily="34" charset="0"/>
              </a:rPr>
              <a:t>期试验，研究在</a:t>
            </a:r>
            <a:r>
              <a:rPr lang="en-US" b="0" i="0" dirty="0" err="1">
                <a:solidFill>
                  <a:schemeClr val="tx1"/>
                </a:solidFill>
                <a:effectLst/>
                <a:latin typeface="arial" panose="020B0604020202020204" pitchFamily="34" charset="0"/>
              </a:rPr>
              <a:t>pMMR</a:t>
            </a:r>
            <a:r>
              <a:rPr lang="zh-CN" altLang="en-US" b="0" i="0" dirty="0">
                <a:solidFill>
                  <a:schemeClr val="tx1"/>
                </a:solidFill>
                <a:effectLst/>
                <a:latin typeface="arial" panose="020B0604020202020204" pitchFamily="34" charset="0"/>
              </a:rPr>
              <a:t>和</a:t>
            </a:r>
            <a:r>
              <a:rPr lang="en-US" b="0" i="0" dirty="0" err="1">
                <a:solidFill>
                  <a:schemeClr val="tx1"/>
                </a:solidFill>
                <a:effectLst/>
                <a:latin typeface="arial" panose="020B0604020202020204" pitchFamily="34" charset="0"/>
              </a:rPr>
              <a:t>Immunoscore</a:t>
            </a:r>
            <a:r>
              <a:rPr lang="en-US" b="0" i="0" dirty="0">
                <a:solidFill>
                  <a:schemeClr val="tx1"/>
                </a:solidFill>
                <a:effectLst/>
                <a:latin typeface="arial" panose="020B0604020202020204" pitchFamily="34" charset="0"/>
              </a:rPr>
              <a:t> IC</a:t>
            </a:r>
            <a:r>
              <a:rPr lang="zh-CN" altLang="en-US" b="0" i="0" dirty="0">
                <a:solidFill>
                  <a:schemeClr val="tx1"/>
                </a:solidFill>
                <a:effectLst/>
                <a:latin typeface="arial" panose="020B0604020202020204" pitchFamily="34" charset="0"/>
              </a:rPr>
              <a:t>高的肿瘤患者中，在 </a:t>
            </a:r>
            <a:r>
              <a:rPr lang="en-US" b="0" i="0" dirty="0">
                <a:solidFill>
                  <a:schemeClr val="tx1"/>
                </a:solidFill>
                <a:effectLst/>
                <a:latin typeface="arial" panose="020B0604020202020204" pitchFamily="34" charset="0"/>
              </a:rPr>
              <a:t>FOLFOXIRI </a:t>
            </a:r>
            <a:r>
              <a:rPr lang="zh-CN" altLang="en-US" b="0" i="0" dirty="0">
                <a:solidFill>
                  <a:schemeClr val="tx1"/>
                </a:solidFill>
                <a:effectLst/>
                <a:latin typeface="arial" panose="020B0604020202020204" pitchFamily="34" charset="0"/>
              </a:rPr>
              <a:t>加贝伐珠单抗的一线治疗中添加阿替利珠单抗的附加价值</a:t>
            </a:r>
            <a:endParaRPr lang="en-US" dirty="0">
              <a:solidFill>
                <a:schemeClr val="tx1"/>
              </a:solidFill>
            </a:endParaRPr>
          </a:p>
        </p:txBody>
      </p:sp>
      <p:sp>
        <p:nvSpPr>
          <p:cNvPr id="5" name="文本占位符 2">
            <a:extLst>
              <a:ext uri="{FF2B5EF4-FFF2-40B4-BE49-F238E27FC236}">
                <a16:creationId xmlns:a16="http://schemas.microsoft.com/office/drawing/2014/main" id="{A6E488CB-5B87-0793-9A88-39585F3C8812}"/>
              </a:ext>
            </a:extLst>
          </p:cNvPr>
          <p:cNvSpPr>
            <a:spLocks noGrp="1"/>
          </p:cNvSpPr>
          <p:nvPr>
            <p:ph type="body" sz="quarter" idx="11"/>
          </p:nvPr>
        </p:nvSpPr>
        <p:spPr>
          <a:xfrm>
            <a:off x="5074376" y="6396990"/>
            <a:ext cx="6818812" cy="329248"/>
          </a:xfrm>
        </p:spPr>
        <p:txBody>
          <a:bodyPr/>
          <a:lstStyle/>
          <a:p>
            <a:r>
              <a:rPr lang="it-IT" dirty="0"/>
              <a:t>Carlotta Antoniotti</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3500</a:t>
            </a:r>
          </a:p>
        </p:txBody>
      </p:sp>
      <p:pic>
        <p:nvPicPr>
          <p:cNvPr id="3" name="Graphic 4" descr="House with solid fill">
            <a:hlinkClick r:id="rId2" action="ppaction://hlinksldjump"/>
            <a:extLst>
              <a:ext uri="{FF2B5EF4-FFF2-40B4-BE49-F238E27FC236}">
                <a16:creationId xmlns:a16="http://schemas.microsoft.com/office/drawing/2014/main" id="{C8B29266-2B8B-DA3A-61E4-6939E8594DF7}"/>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047804" y="5959350"/>
            <a:ext cx="567642" cy="567642"/>
          </a:xfrm>
          <a:prstGeom prst="rect">
            <a:avLst/>
          </a:prstGeom>
        </p:spPr>
      </p:pic>
    </p:spTree>
    <p:extLst>
      <p:ext uri="{BB962C8B-B14F-4D97-AF65-F5344CB8AC3E}">
        <p14:creationId xmlns:p14="http://schemas.microsoft.com/office/powerpoint/2010/main" val="403671733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7FA7AF5-731F-ED2F-CE15-2B0EDA1FBB8D}"/>
              </a:ext>
            </a:extLst>
          </p:cNvPr>
          <p:cNvSpPr>
            <a:spLocks noGrp="1"/>
          </p:cNvSpPr>
          <p:nvPr>
            <p:ph type="title"/>
          </p:nvPr>
        </p:nvSpPr>
        <p:spPr/>
        <p:txBody>
          <a:bodyPr>
            <a:normAutofit fontScale="90000"/>
          </a:bodyPr>
          <a:lstStyle/>
          <a:p>
            <a:r>
              <a:rPr lang="zh-CN" dirty="0"/>
              <a:t>T-DXd </a:t>
            </a:r>
            <a:r>
              <a:rPr lang="zh-CN" altLang="en-US" dirty="0"/>
              <a:t>治疗</a:t>
            </a:r>
            <a:r>
              <a:rPr lang="zh-CN" dirty="0"/>
              <a:t>HER2 过表达/扩增(HER2+) 转移性结直肠癌 (mCRC)患者：多中心、随机、</a:t>
            </a:r>
            <a:r>
              <a:rPr lang="en-US" altLang="zh-CN" dirty="0"/>
              <a:t>2</a:t>
            </a:r>
            <a:r>
              <a:rPr lang="zh-CN" altLang="en-US" dirty="0"/>
              <a:t>期</a:t>
            </a:r>
            <a:r>
              <a:rPr lang="zh-CN" dirty="0"/>
              <a:t>DESTINY-CRC02</a:t>
            </a:r>
            <a:r>
              <a:rPr lang="en-US" altLang="zh-CN" dirty="0"/>
              <a:t> </a:t>
            </a:r>
            <a:r>
              <a:rPr lang="zh-CN" dirty="0"/>
              <a:t>研究的</a:t>
            </a:r>
            <a:r>
              <a:rPr lang="zh-CN" altLang="en-US" dirty="0"/>
              <a:t>初步</a:t>
            </a:r>
            <a:r>
              <a:rPr lang="zh-CN" dirty="0"/>
              <a:t>结果</a:t>
            </a:r>
            <a:endParaRPr lang="zh-CN" altLang="en-US" dirty="0"/>
          </a:p>
        </p:txBody>
      </p:sp>
      <p:sp>
        <p:nvSpPr>
          <p:cNvPr id="3" name="文本占位符 2">
            <a:extLst>
              <a:ext uri="{FF2B5EF4-FFF2-40B4-BE49-F238E27FC236}">
                <a16:creationId xmlns:a16="http://schemas.microsoft.com/office/drawing/2014/main" id="{E985E624-1F9B-BBF9-A1A1-2ACCA2B35963}"/>
              </a:ext>
            </a:extLst>
          </p:cNvPr>
          <p:cNvSpPr>
            <a:spLocks noGrp="1"/>
          </p:cNvSpPr>
          <p:nvPr>
            <p:ph type="body" sz="quarter" idx="10"/>
          </p:nvPr>
        </p:nvSpPr>
        <p:spPr>
          <a:xfrm>
            <a:off x="838200" y="3755222"/>
            <a:ext cx="10515600" cy="709838"/>
          </a:xfrm>
        </p:spPr>
        <p:txBody>
          <a:bodyPr/>
          <a:lstStyle/>
          <a:p>
            <a:r>
              <a:rPr lang="en-US" sz="1600" dirty="0"/>
              <a:t>Kanwal Raghav, Salvatore Siena, </a:t>
            </a:r>
            <a:r>
              <a:rPr lang="en-US" sz="1600" dirty="0" err="1"/>
              <a:t>Atsuo</a:t>
            </a:r>
            <a:r>
              <a:rPr lang="en-US" sz="1600" dirty="0"/>
              <a:t> Takashima, Takeshi Kato, Marc Van Den </a:t>
            </a:r>
            <a:r>
              <a:rPr lang="en-US" sz="1600" dirty="0" err="1"/>
              <a:t>Eynde</a:t>
            </a:r>
            <a:r>
              <a:rPr lang="en-US" sz="1600" dirty="0"/>
              <a:t>, Maria Di Bartolomeo, </a:t>
            </a:r>
            <a:r>
              <a:rPr lang="en-US" sz="1600" dirty="0" err="1"/>
              <a:t>Yoshito</a:t>
            </a:r>
            <a:r>
              <a:rPr lang="en-US" sz="1600" dirty="0"/>
              <a:t> Komatsu, </a:t>
            </a:r>
            <a:r>
              <a:rPr lang="en-US" sz="1600" dirty="0" err="1"/>
              <a:t>Hisato</a:t>
            </a:r>
            <a:r>
              <a:rPr lang="en-US" sz="1600" dirty="0"/>
              <a:t> Kawakami, Marc </a:t>
            </a:r>
            <a:r>
              <a:rPr lang="en-US" sz="1600" dirty="0" err="1"/>
              <a:t>Peeters</a:t>
            </a:r>
            <a:r>
              <a:rPr lang="en-US" sz="1600" dirty="0"/>
              <a:t>, Thierry Andre, Sara </a:t>
            </a:r>
            <a:r>
              <a:rPr lang="en-US" sz="1600" dirty="0" err="1"/>
              <a:t>Lonardi</a:t>
            </a:r>
            <a:r>
              <a:rPr lang="en-US" sz="1600" dirty="0"/>
              <a:t>, </a:t>
            </a:r>
            <a:r>
              <a:rPr lang="en-US" sz="1600" dirty="0" err="1"/>
              <a:t>Kensei</a:t>
            </a:r>
            <a:r>
              <a:rPr lang="en-US" sz="1600" dirty="0"/>
              <a:t> Yamaguchi, Jeanne Tie, Cristina </a:t>
            </a:r>
            <a:r>
              <a:rPr lang="en-US" sz="1600" dirty="0" err="1"/>
              <a:t>Gravalos</a:t>
            </a:r>
            <a:r>
              <a:rPr lang="en-US" sz="1600" dirty="0"/>
              <a:t> Castro, John Strickler, Daniel Barrios, Qi Yan, Takahiro </a:t>
            </a:r>
            <a:r>
              <a:rPr lang="en-US" sz="1600" dirty="0" err="1"/>
              <a:t>Kamio</a:t>
            </a:r>
            <a:r>
              <a:rPr lang="en-US" sz="1600" dirty="0"/>
              <a:t>, </a:t>
            </a:r>
            <a:r>
              <a:rPr lang="en-US" sz="1600" dirty="0" err="1"/>
              <a:t>Kojiro</a:t>
            </a:r>
            <a:r>
              <a:rPr lang="en-US" sz="1600" dirty="0"/>
              <a:t> Kobayashi, Takayuki Yoshino</a:t>
            </a:r>
          </a:p>
        </p:txBody>
      </p:sp>
      <p:sp>
        <p:nvSpPr>
          <p:cNvPr id="4" name="文本占位符 3">
            <a:extLst>
              <a:ext uri="{FF2B5EF4-FFF2-40B4-BE49-F238E27FC236}">
                <a16:creationId xmlns:a16="http://schemas.microsoft.com/office/drawing/2014/main" id="{639FC6EE-1CD6-1415-8A7A-920A66720BF6}"/>
              </a:ext>
            </a:extLst>
          </p:cNvPr>
          <p:cNvSpPr>
            <a:spLocks noGrp="1"/>
          </p:cNvSpPr>
          <p:nvPr>
            <p:ph type="body" sz="quarter" idx="11"/>
          </p:nvPr>
        </p:nvSpPr>
        <p:spPr>
          <a:xfrm>
            <a:off x="838200" y="4789339"/>
            <a:ext cx="10515600" cy="709838"/>
          </a:xfrm>
        </p:spPr>
        <p:txBody>
          <a:bodyPr/>
          <a:lstStyle/>
          <a:p>
            <a:r>
              <a:rPr lang="en-US" altLang="zh-CN" sz="2000" b="1"/>
              <a:t>Abstract </a:t>
            </a:r>
            <a:r>
              <a:rPr lang="en-US" altLang="zh-CN"/>
              <a:t>3501-Oral </a:t>
            </a:r>
            <a:r>
              <a:rPr lang="en-US" altLang="zh-CN" dirty="0"/>
              <a:t>Session </a:t>
            </a:r>
            <a:endParaRPr lang="zh-CN" altLang="en-US" dirty="0"/>
          </a:p>
        </p:txBody>
      </p:sp>
    </p:spTree>
    <p:extLst>
      <p:ext uri="{BB962C8B-B14F-4D97-AF65-F5344CB8AC3E}">
        <p14:creationId xmlns:p14="http://schemas.microsoft.com/office/powerpoint/2010/main" val="87889855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背景和目的</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en-US" dirty="0"/>
              <a:t>Kanwal Raghav</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 3501</a:t>
            </a:r>
          </a:p>
        </p:txBody>
      </p:sp>
      <p:sp>
        <p:nvSpPr>
          <p:cNvPr id="4" name="文本占位符 3">
            <a:extLst>
              <a:ext uri="{FF2B5EF4-FFF2-40B4-BE49-F238E27FC236}">
                <a16:creationId xmlns:a16="http://schemas.microsoft.com/office/drawing/2014/main" id="{46F2D972-3489-7B83-96F7-D0A44F9C6259}"/>
              </a:ext>
            </a:extLst>
          </p:cNvPr>
          <p:cNvSpPr>
            <a:spLocks noGrp="1"/>
          </p:cNvSpPr>
          <p:nvPr>
            <p:ph type="body" sz="quarter" idx="12"/>
          </p:nvPr>
        </p:nvSpPr>
        <p:spPr/>
        <p:txBody>
          <a:bodyPr/>
          <a:lstStyle/>
          <a:p>
            <a:pPr marL="342900" indent="-342900">
              <a:buFont typeface="Arial" panose="020B0604020202020204" pitchFamily="34" charset="0"/>
              <a:buChar char="•"/>
            </a:pPr>
            <a:r>
              <a:rPr lang="en-US" altLang="zh-CN" dirty="0">
                <a:solidFill>
                  <a:schemeClr val="tx1"/>
                </a:solidFill>
              </a:rPr>
              <a:t>HER2+ mCRC</a:t>
            </a:r>
          </a:p>
          <a:p>
            <a:pPr marL="1028700" lvl="1" indent="-342900">
              <a:buFont typeface="Wingdings" panose="05000000000000000000" pitchFamily="2" charset="2"/>
              <a:buChar char="ü"/>
            </a:pPr>
            <a:r>
              <a:rPr lang="en-US" dirty="0"/>
              <a:t>HER2+（IHC 3 + </a:t>
            </a:r>
            <a:r>
              <a:rPr lang="zh-CN" altLang="en-US" dirty="0"/>
              <a:t>或</a:t>
            </a:r>
            <a:r>
              <a:rPr lang="en-US" dirty="0"/>
              <a:t>IHC 2 +/</a:t>
            </a:r>
            <a:r>
              <a:rPr lang="en-US" dirty="0" err="1"/>
              <a:t>lSH</a:t>
            </a:r>
            <a:r>
              <a:rPr lang="en-US" dirty="0"/>
              <a:t> +）mCRC</a:t>
            </a:r>
            <a:r>
              <a:rPr lang="zh-CN" altLang="en-US" dirty="0"/>
              <a:t>约占</a:t>
            </a:r>
            <a:r>
              <a:rPr lang="en-US" dirty="0"/>
              <a:t>mCRC</a:t>
            </a:r>
            <a:r>
              <a:rPr lang="zh-CN" altLang="en-US" dirty="0"/>
              <a:t>的</a:t>
            </a:r>
            <a:r>
              <a:rPr lang="en-US" altLang="zh-CN" dirty="0"/>
              <a:t>2%-3%</a:t>
            </a:r>
            <a:r>
              <a:rPr lang="en-US" altLang="zh-CN" baseline="30000" dirty="0"/>
              <a:t>1,2</a:t>
            </a:r>
            <a:r>
              <a:rPr lang="en-US" dirty="0"/>
              <a:t>，</a:t>
            </a:r>
            <a:r>
              <a:rPr lang="zh-CN" altLang="en-US" dirty="0"/>
              <a:t>与 </a:t>
            </a:r>
            <a:r>
              <a:rPr lang="en-US" dirty="0"/>
              <a:t>EGFR </a:t>
            </a:r>
            <a:r>
              <a:rPr lang="zh-CN" altLang="en-US" dirty="0"/>
              <a:t>靶向治疗耐药相关</a:t>
            </a:r>
            <a:r>
              <a:rPr lang="en-US" altLang="zh-CN" baseline="30000" dirty="0"/>
              <a:t>3-5</a:t>
            </a:r>
          </a:p>
          <a:p>
            <a:pPr marL="1028700" lvl="1" indent="-342900">
              <a:buFont typeface="Wingdings" panose="05000000000000000000" pitchFamily="2" charset="2"/>
              <a:buChar char="ü"/>
            </a:pPr>
            <a:r>
              <a:rPr lang="zh-CN" altLang="en-US" dirty="0"/>
              <a:t>正在进行的研究表明，</a:t>
            </a:r>
            <a:r>
              <a:rPr lang="en-US" altLang="zh-CN" dirty="0"/>
              <a:t>HER2</a:t>
            </a:r>
            <a:r>
              <a:rPr lang="zh-CN" altLang="en-US" dirty="0"/>
              <a:t>靶向治疗是</a:t>
            </a:r>
            <a:r>
              <a:rPr lang="en-US" altLang="zh-CN" dirty="0"/>
              <a:t>HER2+ mCRC</a:t>
            </a:r>
            <a:r>
              <a:rPr lang="zh-CN" altLang="en-US" dirty="0"/>
              <a:t>患者的一种有前景的策略，这是一个未满足需求的领域</a:t>
            </a:r>
            <a:r>
              <a:rPr lang="en-US" altLang="zh-CN" baseline="30000" dirty="0"/>
              <a:t>6</a:t>
            </a:r>
          </a:p>
          <a:p>
            <a:pPr marL="342900" indent="-342900">
              <a:buFont typeface="Arial" panose="020B0604020202020204" pitchFamily="34" charset="0"/>
              <a:buChar char="•"/>
            </a:pPr>
            <a:r>
              <a:rPr lang="en-US" dirty="0">
                <a:solidFill>
                  <a:schemeClr val="tx1"/>
                </a:solidFill>
              </a:rPr>
              <a:t>T-</a:t>
            </a:r>
            <a:r>
              <a:rPr lang="en-US" dirty="0" err="1">
                <a:solidFill>
                  <a:schemeClr val="tx1"/>
                </a:solidFill>
              </a:rPr>
              <a:t>DXd</a:t>
            </a:r>
            <a:r>
              <a:rPr lang="en-US" dirty="0">
                <a:solidFill>
                  <a:schemeClr val="tx1"/>
                </a:solidFill>
              </a:rPr>
              <a:t> </a:t>
            </a:r>
            <a:r>
              <a:rPr lang="zh-CN" altLang="en-US" dirty="0">
                <a:solidFill>
                  <a:schemeClr val="tx1"/>
                </a:solidFill>
              </a:rPr>
              <a:t>旨在提供最佳的抗肿瘤作用</a:t>
            </a:r>
            <a:endParaRPr lang="en-US" altLang="zh-CN" dirty="0">
              <a:solidFill>
                <a:schemeClr val="tx1"/>
              </a:solidFill>
            </a:endParaRPr>
          </a:p>
          <a:p>
            <a:pPr marL="1028700" lvl="1" indent="-342900">
              <a:buFont typeface="Wingdings" panose="05000000000000000000" pitchFamily="2" charset="2"/>
              <a:buChar char="ü"/>
            </a:pPr>
            <a:r>
              <a:rPr lang="en-US" altLang="zh-CN" dirty="0"/>
              <a:t>T-</a:t>
            </a:r>
            <a:r>
              <a:rPr lang="en-US" altLang="zh-CN" dirty="0" err="1"/>
              <a:t>DXd</a:t>
            </a:r>
            <a:r>
              <a:rPr lang="en-US" altLang="zh-CN" dirty="0"/>
              <a:t> </a:t>
            </a:r>
            <a:r>
              <a:rPr lang="zh-CN" altLang="en-US" dirty="0"/>
              <a:t>是一种抗体</a:t>
            </a:r>
            <a:r>
              <a:rPr lang="en-US" altLang="zh-CN" dirty="0"/>
              <a:t>-</a:t>
            </a:r>
            <a:r>
              <a:rPr lang="zh-CN" altLang="en-US" dirty="0"/>
              <a:t>药物偶联物，由</a:t>
            </a:r>
            <a:r>
              <a:rPr lang="en-US" altLang="zh-CN" dirty="0"/>
              <a:t>3</a:t>
            </a:r>
            <a:r>
              <a:rPr lang="zh-CN" altLang="en-US" dirty="0"/>
              <a:t>种成分组成：人源化抗</a:t>
            </a:r>
            <a:r>
              <a:rPr lang="en-US" altLang="zh-CN" dirty="0"/>
              <a:t>HER2 IgG1 </a:t>
            </a:r>
            <a:r>
              <a:rPr lang="zh-CN" altLang="en-US" dirty="0"/>
              <a:t>单克隆抗体、拓扑异构酶</a:t>
            </a:r>
            <a:r>
              <a:rPr lang="en-US" altLang="zh-CN" dirty="0"/>
              <a:t>I</a:t>
            </a:r>
            <a:r>
              <a:rPr lang="zh-CN" altLang="en-US" dirty="0"/>
              <a:t>抑制剂有效载荷和基于四肽的可裂解连接子</a:t>
            </a:r>
            <a:r>
              <a:rPr lang="en-US" altLang="zh-CN" baseline="30000" dirty="0"/>
              <a:t>7,8</a:t>
            </a:r>
            <a:endParaRPr lang="en-US" baseline="30000" dirty="0"/>
          </a:p>
          <a:p>
            <a:pPr marL="1028700" lvl="1" indent="-342900">
              <a:buFont typeface="Wingdings" panose="05000000000000000000" pitchFamily="2" charset="2"/>
              <a:buChar char="ü"/>
            </a:pPr>
            <a:r>
              <a:rPr lang="zh-CN" altLang="en-US" dirty="0"/>
              <a:t>在</a:t>
            </a:r>
            <a:r>
              <a:rPr lang="en-US" dirty="0"/>
              <a:t>DESTINY-CRC01</a:t>
            </a:r>
            <a:r>
              <a:rPr lang="zh-CN" altLang="en-US" dirty="0"/>
              <a:t>研究中，</a:t>
            </a:r>
            <a:r>
              <a:rPr lang="en-US" dirty="0"/>
              <a:t>T-</a:t>
            </a:r>
            <a:r>
              <a:rPr lang="en-US" dirty="0" err="1"/>
              <a:t>DXd</a:t>
            </a:r>
            <a:r>
              <a:rPr lang="en-US" dirty="0"/>
              <a:t> 6.4 mg/kg Q3W</a:t>
            </a:r>
            <a:r>
              <a:rPr lang="zh-CN" altLang="en-US" dirty="0"/>
              <a:t>在</a:t>
            </a:r>
            <a:r>
              <a:rPr lang="en-US" dirty="0"/>
              <a:t>HER2+ mCRC</a:t>
            </a:r>
            <a:r>
              <a:rPr lang="zh-CN" altLang="en-US" dirty="0"/>
              <a:t>患者中显示出抗肿瘤活性</a:t>
            </a:r>
            <a:r>
              <a:rPr lang="en-US" altLang="zh-CN" baseline="30000" dirty="0"/>
              <a:t>9</a:t>
            </a:r>
            <a:endParaRPr lang="en-US" baseline="30000" dirty="0"/>
          </a:p>
          <a:p>
            <a:endParaRPr lang="en-US" dirty="0"/>
          </a:p>
        </p:txBody>
      </p:sp>
      <p:sp>
        <p:nvSpPr>
          <p:cNvPr id="5" name="矩形 4">
            <a:extLst>
              <a:ext uri="{FF2B5EF4-FFF2-40B4-BE49-F238E27FC236}">
                <a16:creationId xmlns:a16="http://schemas.microsoft.com/office/drawing/2014/main" id="{1222A8AA-3079-C2C5-4536-1EAAF9021C9C}"/>
              </a:ext>
            </a:extLst>
          </p:cNvPr>
          <p:cNvSpPr/>
          <p:nvPr/>
        </p:nvSpPr>
        <p:spPr>
          <a:xfrm>
            <a:off x="1524000" y="4389120"/>
            <a:ext cx="9144000" cy="8566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在此，我们介绍了</a:t>
            </a:r>
            <a:r>
              <a:rPr kumimoji="0" lang="en-US" altLang="zh-CN"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T-</a:t>
            </a:r>
            <a:r>
              <a:rPr kumimoji="0" lang="en-US" altLang="zh-CN" sz="1800" b="0" i="0" u="none" strike="noStrike" kern="1200" cap="none" spc="0" normalizeH="0" baseline="0" noProof="0" dirty="0" err="1">
                <a:ln>
                  <a:noFill/>
                </a:ln>
                <a:solidFill>
                  <a:prstClr val="white"/>
                </a:solidFill>
                <a:effectLst/>
                <a:uLnTx/>
                <a:uFillTx/>
                <a:latin typeface="微软雅黑" panose="020B0503020204020204" pitchFamily="34" charset="-122"/>
                <a:ea typeface="微软雅黑" panose="020B0503020204020204" pitchFamily="34" charset="-122"/>
                <a:cs typeface="+mn-cs"/>
              </a:rPr>
              <a:t>DXd</a:t>
            </a:r>
            <a:r>
              <a:rPr kumimoji="0" lang="en-US" altLang="zh-CN"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 5.4 mg/kg</a:t>
            </a:r>
            <a:r>
              <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和</a:t>
            </a:r>
            <a:r>
              <a:rPr kumimoji="0" lang="en-US" altLang="zh-CN"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6.4 mg/kg</a:t>
            </a:r>
            <a:r>
              <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在既往接受过标准化疗的</a:t>
            </a:r>
            <a:r>
              <a:rPr kumimoji="0" lang="en-US" altLang="zh-CN"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HER2+</a:t>
            </a:r>
            <a:r>
              <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en-US" altLang="zh-CN"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RAS</a:t>
            </a:r>
            <a:r>
              <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野生型或突变型、</a:t>
            </a:r>
            <a:r>
              <a:rPr kumimoji="0" lang="en-US" altLang="zh-CN"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BRAF</a:t>
            </a:r>
            <a:r>
              <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野生型</a:t>
            </a:r>
            <a:r>
              <a:rPr kumimoji="0" lang="en-US" altLang="zh-CN"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mCRC</a:t>
            </a:r>
            <a:r>
              <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患者中的疗效和安全性，以进一步表明</a:t>
            </a:r>
            <a:r>
              <a:rPr kumimoji="0" lang="en-US" altLang="zh-CN"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T-</a:t>
            </a:r>
            <a:r>
              <a:rPr kumimoji="0" lang="en-US" altLang="zh-CN" sz="1800" b="0" i="0" u="none" strike="noStrike" kern="1200" cap="none" spc="0" normalizeH="0" baseline="0" noProof="0" dirty="0" err="1">
                <a:ln>
                  <a:noFill/>
                </a:ln>
                <a:solidFill>
                  <a:prstClr val="white"/>
                </a:solidFill>
                <a:effectLst/>
                <a:uLnTx/>
                <a:uFillTx/>
                <a:latin typeface="微软雅黑" panose="020B0503020204020204" pitchFamily="34" charset="-122"/>
                <a:ea typeface="微软雅黑" panose="020B0503020204020204" pitchFamily="34" charset="-122"/>
                <a:cs typeface="+mn-cs"/>
              </a:rPr>
              <a:t>DXd</a:t>
            </a:r>
            <a:r>
              <a:rPr kumimoji="0" lang="en-US" altLang="zh-CN"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 </a:t>
            </a:r>
            <a:r>
              <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在该患者人群中的获益</a:t>
            </a:r>
            <a:r>
              <a:rPr kumimoji="0" lang="en-US" altLang="zh-CN"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风险特征</a:t>
            </a: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7" name="图片 6">
            <a:extLst>
              <a:ext uri="{FF2B5EF4-FFF2-40B4-BE49-F238E27FC236}">
                <a16:creationId xmlns:a16="http://schemas.microsoft.com/office/drawing/2014/main" id="{EDAEDC41-B7BC-313C-70A9-CE07C49A071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5661058"/>
            <a:ext cx="11463688" cy="795698"/>
          </a:xfrm>
          <a:prstGeom prst="rect">
            <a:avLst/>
          </a:prstGeom>
        </p:spPr>
      </p:pic>
    </p:spTree>
    <p:extLst>
      <p:ext uri="{BB962C8B-B14F-4D97-AF65-F5344CB8AC3E}">
        <p14:creationId xmlns:p14="http://schemas.microsoft.com/office/powerpoint/2010/main" val="163748949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en-US" altLang="zh-CN" dirty="0"/>
              <a:t>DESTINY-CRC02</a:t>
            </a:r>
            <a:r>
              <a:rPr lang="zh-CN" altLang="en-US" dirty="0"/>
              <a:t>研究设计</a:t>
            </a:r>
          </a:p>
        </p:txBody>
      </p:sp>
      <p:sp>
        <p:nvSpPr>
          <p:cNvPr id="4" name="文本占位符 3">
            <a:extLst>
              <a:ext uri="{FF2B5EF4-FFF2-40B4-BE49-F238E27FC236}">
                <a16:creationId xmlns:a16="http://schemas.microsoft.com/office/drawing/2014/main" id="{46F2D972-3489-7B83-96F7-D0A44F9C6259}"/>
              </a:ext>
            </a:extLst>
          </p:cNvPr>
          <p:cNvSpPr>
            <a:spLocks noGrp="1"/>
          </p:cNvSpPr>
          <p:nvPr>
            <p:ph type="body" sz="quarter" idx="12"/>
          </p:nvPr>
        </p:nvSpPr>
        <p:spPr/>
        <p:txBody>
          <a:bodyPr/>
          <a:lstStyle/>
          <a:p>
            <a:pPr algn="ctr"/>
            <a:r>
              <a:rPr lang="zh-CN" altLang="en-US" b="1" i="0" dirty="0">
                <a:solidFill>
                  <a:schemeClr val="tx1"/>
                </a:solidFill>
                <a:effectLst/>
                <a:latin typeface="arial" panose="020B0604020202020204" pitchFamily="34" charset="0"/>
              </a:rPr>
              <a:t>一项随机、设盲、</a:t>
            </a:r>
            <a:r>
              <a:rPr lang="en-US" altLang="zh-CN" b="1" i="0" dirty="0">
                <a:solidFill>
                  <a:schemeClr val="tx1"/>
                </a:solidFill>
                <a:effectLst/>
                <a:latin typeface="arial" panose="020B0604020202020204" pitchFamily="34" charset="0"/>
              </a:rPr>
              <a:t>2</a:t>
            </a:r>
            <a:r>
              <a:rPr lang="zh-CN" altLang="en-US" b="1" i="0" dirty="0">
                <a:solidFill>
                  <a:schemeClr val="tx1"/>
                </a:solidFill>
                <a:effectLst/>
                <a:latin typeface="arial" panose="020B0604020202020204" pitchFamily="34" charset="0"/>
              </a:rPr>
              <a:t>阶段、</a:t>
            </a:r>
            <a:r>
              <a:rPr lang="en-US" altLang="zh-CN" b="1" i="0" dirty="0">
                <a:solidFill>
                  <a:schemeClr val="tx1"/>
                </a:solidFill>
                <a:effectLst/>
                <a:latin typeface="arial" panose="020B0604020202020204" pitchFamily="34" charset="0"/>
              </a:rPr>
              <a:t>2</a:t>
            </a:r>
            <a:r>
              <a:rPr lang="zh-CN" altLang="en-US" b="1" i="0" dirty="0">
                <a:solidFill>
                  <a:schemeClr val="tx1"/>
                </a:solidFill>
                <a:effectLst/>
                <a:latin typeface="arial" panose="020B0604020202020204" pitchFamily="34" charset="0"/>
              </a:rPr>
              <a:t>组、多中心、全球、</a:t>
            </a:r>
            <a:r>
              <a:rPr lang="en-US" altLang="zh-CN" b="1" i="0" dirty="0">
                <a:solidFill>
                  <a:schemeClr val="tx1"/>
                </a:solidFill>
                <a:effectLst/>
                <a:latin typeface="arial" panose="020B0604020202020204" pitchFamily="34" charset="0"/>
              </a:rPr>
              <a:t>II</a:t>
            </a:r>
            <a:r>
              <a:rPr lang="zh-CN" altLang="en-US" b="1" i="0" dirty="0">
                <a:solidFill>
                  <a:schemeClr val="tx1"/>
                </a:solidFill>
                <a:effectLst/>
                <a:latin typeface="arial" panose="020B0604020202020204" pitchFamily="34" charset="0"/>
              </a:rPr>
              <a:t>期研究 </a:t>
            </a:r>
            <a:r>
              <a:rPr lang="en-US" altLang="zh-CN" b="1" i="0" dirty="0">
                <a:solidFill>
                  <a:schemeClr val="tx1"/>
                </a:solidFill>
                <a:effectLst/>
                <a:latin typeface="arial" panose="020B0604020202020204" pitchFamily="34" charset="0"/>
              </a:rPr>
              <a:t>(NCT04744831)</a:t>
            </a:r>
          </a:p>
          <a:p>
            <a:pPr marL="342900" indent="-342900" algn="ctr">
              <a:buFont typeface="Arial" panose="020B0604020202020204" pitchFamily="34" charset="0"/>
              <a:buChar char="•"/>
            </a:pPr>
            <a:r>
              <a:rPr lang="zh-CN" altLang="en-US" b="0" i="0" dirty="0">
                <a:solidFill>
                  <a:schemeClr val="tx1"/>
                </a:solidFill>
                <a:effectLst/>
                <a:latin typeface="arial" panose="020B0604020202020204" pitchFamily="34" charset="0"/>
              </a:rPr>
              <a:t>第</a:t>
            </a:r>
            <a:r>
              <a:rPr lang="en-US" altLang="zh-CN" b="0" i="0" dirty="0">
                <a:solidFill>
                  <a:schemeClr val="tx1"/>
                </a:solidFill>
                <a:effectLst/>
                <a:latin typeface="arial" panose="020B0604020202020204" pitchFamily="34" charset="0"/>
              </a:rPr>
              <a:t>1</a:t>
            </a:r>
            <a:r>
              <a:rPr lang="zh-CN" altLang="en-US" b="0" i="0" dirty="0">
                <a:solidFill>
                  <a:schemeClr val="tx1"/>
                </a:solidFill>
                <a:effectLst/>
                <a:latin typeface="arial" panose="020B0604020202020204" pitchFamily="34" charset="0"/>
              </a:rPr>
              <a:t>阶段（随机化）后为第</a:t>
            </a:r>
            <a:r>
              <a:rPr lang="en-US" altLang="zh-CN" b="0" i="0" dirty="0">
                <a:solidFill>
                  <a:schemeClr val="tx1"/>
                </a:solidFill>
                <a:effectLst/>
                <a:latin typeface="arial" panose="020B0604020202020204" pitchFamily="34" charset="0"/>
              </a:rPr>
              <a:t>2</a:t>
            </a:r>
            <a:r>
              <a:rPr lang="zh-CN" altLang="en-US" b="0" i="0" dirty="0">
                <a:solidFill>
                  <a:schemeClr val="tx1"/>
                </a:solidFill>
                <a:effectLst/>
                <a:latin typeface="arial" panose="020B0604020202020204" pitchFamily="34" charset="0"/>
              </a:rPr>
              <a:t>阶段（非随机化），该阶段又入组</a:t>
            </a:r>
            <a:r>
              <a:rPr lang="en-US" altLang="zh-CN" b="0" i="0" dirty="0">
                <a:solidFill>
                  <a:schemeClr val="tx1"/>
                </a:solidFill>
                <a:effectLst/>
                <a:latin typeface="arial" panose="020B0604020202020204" pitchFamily="34" charset="0"/>
              </a:rPr>
              <a:t>42</a:t>
            </a:r>
            <a:r>
              <a:rPr lang="zh-CN" altLang="en-US" b="0" i="0" dirty="0">
                <a:solidFill>
                  <a:schemeClr val="tx1"/>
                </a:solidFill>
                <a:effectLst/>
                <a:latin typeface="arial" panose="020B0604020202020204" pitchFamily="34" charset="0"/>
              </a:rPr>
              <a:t>例患者</a:t>
            </a:r>
            <a:endParaRPr lang="en-US" dirty="0">
              <a:solidFill>
                <a:schemeClr val="tx1"/>
              </a:solidFill>
            </a:endParaRPr>
          </a:p>
          <a:p>
            <a:endParaRPr lang="zh-CN" altLang="en-US" dirty="0"/>
          </a:p>
        </p:txBody>
      </p:sp>
      <p:sp>
        <p:nvSpPr>
          <p:cNvPr id="5" name="文本占位符 2">
            <a:extLst>
              <a:ext uri="{FF2B5EF4-FFF2-40B4-BE49-F238E27FC236}">
                <a16:creationId xmlns:a16="http://schemas.microsoft.com/office/drawing/2014/main" id="{1ABE2867-EB55-F1E7-696A-C26DD0AB1BDD}"/>
              </a:ext>
            </a:extLst>
          </p:cNvPr>
          <p:cNvSpPr>
            <a:spLocks noGrp="1"/>
          </p:cNvSpPr>
          <p:nvPr>
            <p:ph type="body" sz="quarter" idx="11"/>
          </p:nvPr>
        </p:nvSpPr>
        <p:spPr>
          <a:xfrm>
            <a:off x="5074376" y="6396990"/>
            <a:ext cx="6818812" cy="329248"/>
          </a:xfrm>
        </p:spPr>
        <p:txBody>
          <a:bodyPr/>
          <a:lstStyle/>
          <a:p>
            <a:r>
              <a:rPr lang="en-US" dirty="0"/>
              <a:t>Kanwal Raghav</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 3501</a:t>
            </a:r>
          </a:p>
        </p:txBody>
      </p:sp>
      <p:grpSp>
        <p:nvGrpSpPr>
          <p:cNvPr id="44" name="组合 43">
            <a:extLst>
              <a:ext uri="{FF2B5EF4-FFF2-40B4-BE49-F238E27FC236}">
                <a16:creationId xmlns:a16="http://schemas.microsoft.com/office/drawing/2014/main" id="{6F688AD7-F2D6-827F-B874-6592076B3E80}"/>
              </a:ext>
            </a:extLst>
          </p:cNvPr>
          <p:cNvGrpSpPr/>
          <p:nvPr/>
        </p:nvGrpSpPr>
        <p:grpSpPr>
          <a:xfrm>
            <a:off x="261214" y="1774724"/>
            <a:ext cx="11669573" cy="3548025"/>
            <a:chOff x="261214" y="1861349"/>
            <a:chExt cx="11669573" cy="3548025"/>
          </a:xfrm>
        </p:grpSpPr>
        <p:grpSp>
          <p:nvGrpSpPr>
            <p:cNvPr id="38" name="组合 37">
              <a:extLst>
                <a:ext uri="{FF2B5EF4-FFF2-40B4-BE49-F238E27FC236}">
                  <a16:creationId xmlns:a16="http://schemas.microsoft.com/office/drawing/2014/main" id="{31474DE5-04A5-537F-596B-B1A79BDD071D}"/>
                </a:ext>
              </a:extLst>
            </p:cNvPr>
            <p:cNvGrpSpPr/>
            <p:nvPr/>
          </p:nvGrpSpPr>
          <p:grpSpPr>
            <a:xfrm>
              <a:off x="261214" y="1861349"/>
              <a:ext cx="11669573" cy="3097795"/>
              <a:chOff x="322318" y="1861349"/>
              <a:chExt cx="11669573" cy="3097795"/>
            </a:xfrm>
          </p:grpSpPr>
          <p:grpSp>
            <p:nvGrpSpPr>
              <p:cNvPr id="35" name="组合 34">
                <a:extLst>
                  <a:ext uri="{FF2B5EF4-FFF2-40B4-BE49-F238E27FC236}">
                    <a16:creationId xmlns:a16="http://schemas.microsoft.com/office/drawing/2014/main" id="{0167689E-0849-5BA2-695B-964E16AC06D3}"/>
                  </a:ext>
                </a:extLst>
              </p:cNvPr>
              <p:cNvGrpSpPr/>
              <p:nvPr/>
            </p:nvGrpSpPr>
            <p:grpSpPr>
              <a:xfrm>
                <a:off x="322318" y="1861349"/>
                <a:ext cx="10085238" cy="3097795"/>
                <a:chOff x="562950" y="1861349"/>
                <a:chExt cx="10085238" cy="3097795"/>
              </a:xfrm>
            </p:grpSpPr>
            <p:sp>
              <p:nvSpPr>
                <p:cNvPr id="6" name="矩形 5">
                  <a:extLst>
                    <a:ext uri="{FF2B5EF4-FFF2-40B4-BE49-F238E27FC236}">
                      <a16:creationId xmlns:a16="http://schemas.microsoft.com/office/drawing/2014/main" id="{2FD0182F-36BD-D36C-B3B1-B228FD6628CE}"/>
                    </a:ext>
                  </a:extLst>
                </p:cNvPr>
                <p:cNvSpPr/>
                <p:nvPr/>
              </p:nvSpPr>
              <p:spPr>
                <a:xfrm>
                  <a:off x="562950" y="2617369"/>
                  <a:ext cx="2309505" cy="1602557"/>
                </a:xfrm>
                <a:prstGeom prst="rect">
                  <a:avLst/>
                </a:prstGeom>
                <a:solidFill>
                  <a:srgbClr val="00CC99"/>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HER2+</a:t>
                  </a:r>
                  <a:r>
                    <a:rPr kumimoji="0" lang="zh-CN" altLang="en-US"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en-US"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RAS</a:t>
                  </a:r>
                  <a:r>
                    <a:rPr kumimoji="0" lang="zh-CN" altLang="en-US"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野生型或突变型、</a:t>
                  </a:r>
                  <a:r>
                    <a:rPr kumimoji="0" lang="en-US"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BRAF</a:t>
                  </a:r>
                  <a:r>
                    <a:rPr kumimoji="0" lang="zh-CN" altLang="en-US"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野生型、不可切除、复发性或</a:t>
                  </a:r>
                  <a:r>
                    <a:rPr kumimoji="0" lang="en-US"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mCRC</a:t>
                  </a:r>
                  <a:r>
                    <a:rPr kumimoji="0" lang="zh-CN" altLang="en-US"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患者</a:t>
                  </a:r>
                  <a:endParaRPr kumimoji="0" lang="en-US"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 name="椭圆 6">
                  <a:extLst>
                    <a:ext uri="{FF2B5EF4-FFF2-40B4-BE49-F238E27FC236}">
                      <a16:creationId xmlns:a16="http://schemas.microsoft.com/office/drawing/2014/main" id="{EF9CC26B-5992-EBDD-9929-03864F4F10A6}"/>
                    </a:ext>
                  </a:extLst>
                </p:cNvPr>
                <p:cNvSpPr/>
                <p:nvPr/>
              </p:nvSpPr>
              <p:spPr>
                <a:xfrm>
                  <a:off x="3338008" y="3072544"/>
                  <a:ext cx="850231" cy="705853"/>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R</a:t>
                  </a:r>
                </a:p>
              </p:txBody>
            </p:sp>
            <p:sp>
              <p:nvSpPr>
                <p:cNvPr id="8" name="矩形 7">
                  <a:extLst>
                    <a:ext uri="{FF2B5EF4-FFF2-40B4-BE49-F238E27FC236}">
                      <a16:creationId xmlns:a16="http://schemas.microsoft.com/office/drawing/2014/main" id="{F4C3CAE4-791A-70A3-3227-15E2063D60FF}"/>
                    </a:ext>
                  </a:extLst>
                </p:cNvPr>
                <p:cNvSpPr/>
                <p:nvPr/>
              </p:nvSpPr>
              <p:spPr>
                <a:xfrm>
                  <a:off x="4557539" y="2199903"/>
                  <a:ext cx="1418400" cy="1177200"/>
                </a:xfrm>
                <a:prstGeom prst="rect">
                  <a:avLst/>
                </a:prstGeom>
                <a:solidFill>
                  <a:srgbClr val="4F79CA"/>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组</a:t>
                  </a:r>
                  <a:r>
                    <a:rPr kumimoji="0" lang="en-US" altLang="zh-CN"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1</a:t>
                  </a:r>
                  <a:r>
                    <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a:t>
                  </a:r>
                  <a:endParaRPr kumimoji="0" lang="en-US" altLang="zh-CN"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T-</a:t>
                  </a:r>
                  <a:r>
                    <a:rPr kumimoji="0" lang="en-US" altLang="zh-CN" sz="1400" b="1" i="0" u="none" strike="noStrike" kern="1200" cap="none" spc="0" normalizeH="0" baseline="0" noProof="0" dirty="0" err="1">
                      <a:ln>
                        <a:noFill/>
                      </a:ln>
                      <a:solidFill>
                        <a:prstClr val="white"/>
                      </a:solidFill>
                      <a:effectLst/>
                      <a:uLnTx/>
                      <a:uFillTx/>
                      <a:latin typeface="Microsoft YaHei" panose="020B0503020204020204" pitchFamily="34" charset="-122"/>
                      <a:ea typeface="Microsoft YaHei" panose="020B0503020204020204" pitchFamily="34" charset="-122"/>
                      <a:cs typeface="+mn-cs"/>
                    </a:rPr>
                    <a:t>DXd</a:t>
                  </a:r>
                  <a:endParaRPr kumimoji="0" lang="en-US" altLang="zh-CN"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5.4 mg/kg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Q3W IV</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N=40</a:t>
                  </a:r>
                </a:p>
              </p:txBody>
            </p:sp>
            <p:sp>
              <p:nvSpPr>
                <p:cNvPr id="9" name="矩形 8">
                  <a:extLst>
                    <a:ext uri="{FF2B5EF4-FFF2-40B4-BE49-F238E27FC236}">
                      <a16:creationId xmlns:a16="http://schemas.microsoft.com/office/drawing/2014/main" id="{575EFB73-8E5D-9918-F256-61E5D29EC249}"/>
                    </a:ext>
                  </a:extLst>
                </p:cNvPr>
                <p:cNvSpPr/>
                <p:nvPr/>
              </p:nvSpPr>
              <p:spPr>
                <a:xfrm>
                  <a:off x="4557540" y="3778397"/>
                  <a:ext cx="1419748" cy="1178614"/>
                </a:xfrm>
                <a:prstGeom prst="rect">
                  <a:avLst/>
                </a:prstGeom>
                <a:solidFill>
                  <a:srgbClr val="4F79CA"/>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组</a:t>
                  </a:r>
                  <a:r>
                    <a:rPr kumimoji="0" lang="en-US" altLang="zh-CN"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2</a:t>
                  </a:r>
                  <a:r>
                    <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a:t>
                  </a:r>
                  <a:endParaRPr kumimoji="0" lang="en-US" altLang="zh-CN"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T-</a:t>
                  </a:r>
                  <a:r>
                    <a:rPr kumimoji="0" lang="en-US" altLang="zh-CN" sz="1400" b="1" i="0" u="none" strike="noStrike" kern="1200" cap="none" spc="0" normalizeH="0" baseline="0" noProof="0" dirty="0" err="1">
                      <a:ln>
                        <a:noFill/>
                      </a:ln>
                      <a:solidFill>
                        <a:prstClr val="white"/>
                      </a:solidFill>
                      <a:effectLst/>
                      <a:uLnTx/>
                      <a:uFillTx/>
                      <a:latin typeface="Microsoft YaHei" panose="020B0503020204020204" pitchFamily="34" charset="-122"/>
                      <a:ea typeface="Microsoft YaHei" panose="020B0503020204020204" pitchFamily="34" charset="-122"/>
                      <a:cs typeface="+mn-cs"/>
                    </a:rPr>
                    <a:t>DXd</a:t>
                  </a:r>
                  <a:endParaRPr kumimoji="0" lang="en-US" altLang="zh-CN"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6.4 mg/kg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Q3W IV</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N=40</a:t>
                  </a:r>
                  <a:endPar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endParaRPr>
                </a:p>
              </p:txBody>
            </p:sp>
            <p:sp>
              <p:nvSpPr>
                <p:cNvPr id="13" name="文本框 12">
                  <a:extLst>
                    <a:ext uri="{FF2B5EF4-FFF2-40B4-BE49-F238E27FC236}">
                      <a16:creationId xmlns:a16="http://schemas.microsoft.com/office/drawing/2014/main" id="{7D589A4B-625F-CEDA-C116-FBECCFFA6408}"/>
                    </a:ext>
                  </a:extLst>
                </p:cNvPr>
                <p:cNvSpPr txBox="1"/>
                <p:nvPr/>
              </p:nvSpPr>
              <p:spPr>
                <a:xfrm>
                  <a:off x="4555439" y="1861349"/>
                  <a:ext cx="141840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rgbClr val="404040"/>
                      </a:solidFill>
                      <a:effectLst/>
                      <a:uLnTx/>
                      <a:uFillTx/>
                      <a:latin typeface="Microsoft YaHei" panose="020B0503020204020204" pitchFamily="34" charset="-122"/>
                      <a:ea typeface="Microsoft YaHei" panose="020B0503020204020204" pitchFamily="34" charset="-122"/>
                      <a:cs typeface="+mn-cs"/>
                    </a:rPr>
                    <a:t>第</a:t>
                  </a:r>
                  <a:r>
                    <a:rPr kumimoji="0" lang="en-US" altLang="zh-CN" sz="1600" b="1" i="0" u="none" strike="noStrike" kern="1200" cap="none" spc="0" normalizeH="0" baseline="0" noProof="0" dirty="0">
                      <a:ln>
                        <a:noFill/>
                      </a:ln>
                      <a:solidFill>
                        <a:srgbClr val="404040"/>
                      </a:solidFill>
                      <a:effectLst/>
                      <a:uLnTx/>
                      <a:uFillTx/>
                      <a:latin typeface="Microsoft YaHei" panose="020B0503020204020204" pitchFamily="34" charset="-122"/>
                      <a:ea typeface="Microsoft YaHei" panose="020B0503020204020204" pitchFamily="34" charset="-122"/>
                      <a:cs typeface="+mn-cs"/>
                    </a:rPr>
                    <a:t>1</a:t>
                  </a:r>
                  <a:r>
                    <a:rPr kumimoji="0" lang="zh-CN" altLang="en-US" sz="1600" b="1" i="0" u="none" strike="noStrike" kern="1200" cap="none" spc="0" normalizeH="0" baseline="0" noProof="0" dirty="0">
                      <a:ln>
                        <a:noFill/>
                      </a:ln>
                      <a:solidFill>
                        <a:srgbClr val="404040"/>
                      </a:solidFill>
                      <a:effectLst/>
                      <a:uLnTx/>
                      <a:uFillTx/>
                      <a:latin typeface="Microsoft YaHei" panose="020B0503020204020204" pitchFamily="34" charset="-122"/>
                      <a:ea typeface="Microsoft YaHei" panose="020B0503020204020204" pitchFamily="34" charset="-122"/>
                      <a:cs typeface="+mn-cs"/>
                    </a:rPr>
                    <a:t>阶段</a:t>
                  </a:r>
                  <a:endParaRPr kumimoji="0" lang="zh-CN" altLang="en-US" sz="1200" b="1" i="0" u="none" strike="noStrike" kern="1200" cap="none" spc="0" normalizeH="0" baseline="30000" noProof="0" dirty="0">
                    <a:ln>
                      <a:noFill/>
                    </a:ln>
                    <a:solidFill>
                      <a:srgbClr val="404040"/>
                    </a:solidFill>
                    <a:effectLst/>
                    <a:uLnTx/>
                    <a:uFillTx/>
                    <a:latin typeface="Microsoft YaHei" panose="020B0503020204020204" pitchFamily="34" charset="-122"/>
                    <a:ea typeface="Microsoft YaHei" panose="020B0503020204020204" pitchFamily="34" charset="-122"/>
                    <a:cs typeface="+mn-cs"/>
                  </a:endParaRPr>
                </a:p>
              </p:txBody>
            </p:sp>
            <p:cxnSp>
              <p:nvCxnSpPr>
                <p:cNvPr id="14" name="直接箭头连接符 13">
                  <a:extLst>
                    <a:ext uri="{FF2B5EF4-FFF2-40B4-BE49-F238E27FC236}">
                      <a16:creationId xmlns:a16="http://schemas.microsoft.com/office/drawing/2014/main" id="{65710044-1DF6-A112-40B9-BFCB1723B1F8}"/>
                    </a:ext>
                  </a:extLst>
                </p:cNvPr>
                <p:cNvCxnSpPr>
                  <a:cxnSpLocks/>
                </p:cNvCxnSpPr>
                <p:nvPr/>
              </p:nvCxnSpPr>
              <p:spPr>
                <a:xfrm>
                  <a:off x="2857721" y="3418647"/>
                  <a:ext cx="504000" cy="0"/>
                </a:xfrm>
                <a:prstGeom prst="straightConnector1">
                  <a:avLst/>
                </a:prstGeom>
                <a:ln>
                  <a:solidFill>
                    <a:srgbClr val="00CC99"/>
                  </a:solidFill>
                  <a:tailEnd type="triangle"/>
                </a:ln>
              </p:spPr>
              <p:style>
                <a:lnRef idx="2">
                  <a:schemeClr val="dk1"/>
                </a:lnRef>
                <a:fillRef idx="0">
                  <a:schemeClr val="dk1"/>
                </a:fillRef>
                <a:effectRef idx="1">
                  <a:schemeClr val="dk1"/>
                </a:effectRef>
                <a:fontRef idx="minor">
                  <a:schemeClr val="tx1"/>
                </a:fontRef>
              </p:style>
            </p:cxnSp>
            <p:sp>
              <p:nvSpPr>
                <p:cNvPr id="17" name="文本框 16">
                  <a:extLst>
                    <a:ext uri="{FF2B5EF4-FFF2-40B4-BE49-F238E27FC236}">
                      <a16:creationId xmlns:a16="http://schemas.microsoft.com/office/drawing/2014/main" id="{B9013E15-A927-578B-E0C6-DC70BA89D5D0}"/>
                    </a:ext>
                  </a:extLst>
                </p:cNvPr>
                <p:cNvSpPr txBox="1"/>
                <p:nvPr/>
              </p:nvSpPr>
              <p:spPr>
                <a:xfrm>
                  <a:off x="2878063" y="3098311"/>
                  <a:ext cx="65479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a:ea typeface="微软雅黑"/>
                      <a:cs typeface="+mn-cs"/>
                    </a:rPr>
                    <a:t>1:1</a:t>
                  </a:r>
                </a:p>
              </p:txBody>
            </p:sp>
            <p:cxnSp>
              <p:nvCxnSpPr>
                <p:cNvPr id="19" name="直接连接符 18">
                  <a:extLst>
                    <a:ext uri="{FF2B5EF4-FFF2-40B4-BE49-F238E27FC236}">
                      <a16:creationId xmlns:a16="http://schemas.microsoft.com/office/drawing/2014/main" id="{7930A450-CE2E-85F5-CB91-D7C65B509AD4}"/>
                    </a:ext>
                  </a:extLst>
                </p:cNvPr>
                <p:cNvCxnSpPr>
                  <a:stCxn id="7" idx="6"/>
                </p:cNvCxnSpPr>
                <p:nvPr/>
              </p:nvCxnSpPr>
              <p:spPr>
                <a:xfrm flipV="1">
                  <a:off x="4188239" y="3425470"/>
                  <a:ext cx="162380" cy="1"/>
                </a:xfrm>
                <a:prstGeom prst="line">
                  <a:avLst/>
                </a:prstGeom>
                <a:ln>
                  <a:solidFill>
                    <a:srgbClr val="4F79CA"/>
                  </a:solidFill>
                </a:ln>
              </p:spPr>
              <p:style>
                <a:lnRef idx="1">
                  <a:schemeClr val="accent1"/>
                </a:lnRef>
                <a:fillRef idx="0">
                  <a:schemeClr val="accent1"/>
                </a:fillRef>
                <a:effectRef idx="0">
                  <a:schemeClr val="accent1"/>
                </a:effectRef>
                <a:fontRef idx="minor">
                  <a:schemeClr val="tx1"/>
                </a:fontRef>
              </p:style>
            </p:cxnSp>
            <p:cxnSp>
              <p:nvCxnSpPr>
                <p:cNvPr id="21" name="直接连接符 20">
                  <a:extLst>
                    <a:ext uri="{FF2B5EF4-FFF2-40B4-BE49-F238E27FC236}">
                      <a16:creationId xmlns:a16="http://schemas.microsoft.com/office/drawing/2014/main" id="{CF30ED9C-C695-6312-ADD6-5415A3A56B02}"/>
                    </a:ext>
                  </a:extLst>
                </p:cNvPr>
                <p:cNvCxnSpPr/>
                <p:nvPr/>
              </p:nvCxnSpPr>
              <p:spPr>
                <a:xfrm>
                  <a:off x="4350619" y="2704699"/>
                  <a:ext cx="0" cy="1515227"/>
                </a:xfrm>
                <a:prstGeom prst="line">
                  <a:avLst/>
                </a:prstGeom>
                <a:ln>
                  <a:solidFill>
                    <a:srgbClr val="4F79CA"/>
                  </a:solidFill>
                </a:ln>
              </p:spPr>
              <p:style>
                <a:lnRef idx="1">
                  <a:schemeClr val="accent1"/>
                </a:lnRef>
                <a:fillRef idx="0">
                  <a:schemeClr val="accent1"/>
                </a:fillRef>
                <a:effectRef idx="0">
                  <a:schemeClr val="accent1"/>
                </a:effectRef>
                <a:fontRef idx="minor">
                  <a:schemeClr val="tx1"/>
                </a:fontRef>
              </p:style>
            </p:cxnSp>
            <p:cxnSp>
              <p:nvCxnSpPr>
                <p:cNvPr id="23" name="直接箭头连接符 22">
                  <a:extLst>
                    <a:ext uri="{FF2B5EF4-FFF2-40B4-BE49-F238E27FC236}">
                      <a16:creationId xmlns:a16="http://schemas.microsoft.com/office/drawing/2014/main" id="{5C4BDEF1-F9CD-623E-9F79-D88F0E2700C7}"/>
                    </a:ext>
                  </a:extLst>
                </p:cNvPr>
                <p:cNvCxnSpPr>
                  <a:endCxn id="8" idx="1"/>
                </p:cNvCxnSpPr>
                <p:nvPr/>
              </p:nvCxnSpPr>
              <p:spPr>
                <a:xfrm>
                  <a:off x="4350619" y="2704699"/>
                  <a:ext cx="206920" cy="0"/>
                </a:xfrm>
                <a:prstGeom prst="straightConnector1">
                  <a:avLst/>
                </a:prstGeom>
                <a:ln>
                  <a:solidFill>
                    <a:srgbClr val="4F79CA"/>
                  </a:solidFill>
                  <a:tailEnd type="triangle"/>
                </a:ln>
              </p:spPr>
              <p:style>
                <a:lnRef idx="1">
                  <a:schemeClr val="accent1"/>
                </a:lnRef>
                <a:fillRef idx="0">
                  <a:schemeClr val="accent1"/>
                </a:fillRef>
                <a:effectRef idx="0">
                  <a:schemeClr val="accent1"/>
                </a:effectRef>
                <a:fontRef idx="minor">
                  <a:schemeClr val="tx1"/>
                </a:fontRef>
              </p:style>
            </p:cxnSp>
            <p:cxnSp>
              <p:nvCxnSpPr>
                <p:cNvPr id="24" name="直接箭头连接符 23">
                  <a:extLst>
                    <a:ext uri="{FF2B5EF4-FFF2-40B4-BE49-F238E27FC236}">
                      <a16:creationId xmlns:a16="http://schemas.microsoft.com/office/drawing/2014/main" id="{015F7C0E-BBAC-055D-34CA-510B0EC6EA56}"/>
                    </a:ext>
                  </a:extLst>
                </p:cNvPr>
                <p:cNvCxnSpPr/>
                <p:nvPr/>
              </p:nvCxnSpPr>
              <p:spPr>
                <a:xfrm>
                  <a:off x="4358640" y="4204637"/>
                  <a:ext cx="206920" cy="0"/>
                </a:xfrm>
                <a:prstGeom prst="straightConnector1">
                  <a:avLst/>
                </a:prstGeom>
                <a:ln>
                  <a:solidFill>
                    <a:srgbClr val="4F79CA"/>
                  </a:solidFill>
                  <a:tailEnd type="triangle"/>
                </a:ln>
              </p:spPr>
              <p:style>
                <a:lnRef idx="1">
                  <a:schemeClr val="accent1"/>
                </a:lnRef>
                <a:fillRef idx="0">
                  <a:schemeClr val="accent1"/>
                </a:fillRef>
                <a:effectRef idx="0">
                  <a:schemeClr val="accent1"/>
                </a:effectRef>
                <a:fontRef idx="minor">
                  <a:schemeClr val="tx1"/>
                </a:fontRef>
              </p:style>
            </p:cxnSp>
            <p:cxnSp>
              <p:nvCxnSpPr>
                <p:cNvPr id="25" name="直接箭头连接符 24">
                  <a:extLst>
                    <a:ext uri="{FF2B5EF4-FFF2-40B4-BE49-F238E27FC236}">
                      <a16:creationId xmlns:a16="http://schemas.microsoft.com/office/drawing/2014/main" id="{063B80C1-D040-824E-C782-134FF0242BC2}"/>
                    </a:ext>
                  </a:extLst>
                </p:cNvPr>
                <p:cNvCxnSpPr/>
                <p:nvPr/>
              </p:nvCxnSpPr>
              <p:spPr>
                <a:xfrm>
                  <a:off x="5985311" y="2693471"/>
                  <a:ext cx="3240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6" name="矩形 25">
                  <a:extLst>
                    <a:ext uri="{FF2B5EF4-FFF2-40B4-BE49-F238E27FC236}">
                      <a16:creationId xmlns:a16="http://schemas.microsoft.com/office/drawing/2014/main" id="{7227B830-08D6-3AD2-AE32-8AB8CDCBC0D2}"/>
                    </a:ext>
                  </a:extLst>
                </p:cNvPr>
                <p:cNvSpPr/>
                <p:nvPr/>
              </p:nvSpPr>
              <p:spPr>
                <a:xfrm>
                  <a:off x="6336612" y="2207922"/>
                  <a:ext cx="1418400" cy="1177200"/>
                </a:xfrm>
                <a:prstGeom prst="rect">
                  <a:avLst/>
                </a:prstGeom>
                <a:solidFill>
                  <a:srgbClr val="00B5EE"/>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组</a:t>
                  </a:r>
                  <a:r>
                    <a:rPr kumimoji="0" lang="en-US" altLang="zh-CN"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1</a:t>
                  </a:r>
                  <a:r>
                    <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a:t>
                  </a:r>
                  <a:endParaRPr kumimoji="0" lang="en-US" altLang="zh-CN"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T-</a:t>
                  </a:r>
                  <a:r>
                    <a:rPr kumimoji="0" lang="en-US" altLang="zh-CN" sz="1400" b="1" i="0" u="none" strike="noStrike" kern="1200" cap="none" spc="0" normalizeH="0" baseline="0" noProof="0" dirty="0" err="1">
                      <a:ln>
                        <a:noFill/>
                      </a:ln>
                      <a:solidFill>
                        <a:prstClr val="white"/>
                      </a:solidFill>
                      <a:effectLst/>
                      <a:uLnTx/>
                      <a:uFillTx/>
                      <a:latin typeface="Microsoft YaHei" panose="020B0503020204020204" pitchFamily="34" charset="-122"/>
                      <a:ea typeface="Microsoft YaHei" panose="020B0503020204020204" pitchFamily="34" charset="-122"/>
                      <a:cs typeface="+mn-cs"/>
                    </a:rPr>
                    <a:t>DXd</a:t>
                  </a:r>
                  <a:endParaRPr kumimoji="0" lang="en-US" altLang="zh-CN"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5.4 mg/kg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Q3W IV</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N=42</a:t>
                  </a:r>
                </a:p>
              </p:txBody>
            </p:sp>
            <p:sp>
              <p:nvSpPr>
                <p:cNvPr id="27" name="文本框 26">
                  <a:extLst>
                    <a:ext uri="{FF2B5EF4-FFF2-40B4-BE49-F238E27FC236}">
                      <a16:creationId xmlns:a16="http://schemas.microsoft.com/office/drawing/2014/main" id="{53858762-0917-664B-AAEE-DB8035823D84}"/>
                    </a:ext>
                  </a:extLst>
                </p:cNvPr>
                <p:cNvSpPr txBox="1"/>
                <p:nvPr/>
              </p:nvSpPr>
              <p:spPr>
                <a:xfrm>
                  <a:off x="6334512" y="1869368"/>
                  <a:ext cx="141840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rgbClr val="404040"/>
                      </a:solidFill>
                      <a:effectLst/>
                      <a:uLnTx/>
                      <a:uFillTx/>
                      <a:latin typeface="Microsoft YaHei" panose="020B0503020204020204" pitchFamily="34" charset="-122"/>
                      <a:ea typeface="Microsoft YaHei" panose="020B0503020204020204" pitchFamily="34" charset="-122"/>
                      <a:cs typeface="+mn-cs"/>
                    </a:rPr>
                    <a:t>第</a:t>
                  </a:r>
                  <a:r>
                    <a:rPr kumimoji="0" lang="en-US" altLang="zh-CN" sz="1600" b="1" i="0" u="none" strike="noStrike" kern="1200" cap="none" spc="0" normalizeH="0" baseline="0" noProof="0" dirty="0">
                      <a:ln>
                        <a:noFill/>
                      </a:ln>
                      <a:solidFill>
                        <a:srgbClr val="404040"/>
                      </a:solidFill>
                      <a:effectLst/>
                      <a:uLnTx/>
                      <a:uFillTx/>
                      <a:latin typeface="Microsoft YaHei" panose="020B0503020204020204" pitchFamily="34" charset="-122"/>
                      <a:ea typeface="Microsoft YaHei" panose="020B0503020204020204" pitchFamily="34" charset="-122"/>
                      <a:cs typeface="+mn-cs"/>
                    </a:rPr>
                    <a:t>2</a:t>
                  </a:r>
                  <a:r>
                    <a:rPr kumimoji="0" lang="zh-CN" altLang="en-US" sz="1600" b="1" i="0" u="none" strike="noStrike" kern="1200" cap="none" spc="0" normalizeH="0" baseline="0" noProof="0" dirty="0">
                      <a:ln>
                        <a:noFill/>
                      </a:ln>
                      <a:solidFill>
                        <a:srgbClr val="404040"/>
                      </a:solidFill>
                      <a:effectLst/>
                      <a:uLnTx/>
                      <a:uFillTx/>
                      <a:latin typeface="Microsoft YaHei" panose="020B0503020204020204" pitchFamily="34" charset="-122"/>
                      <a:ea typeface="Microsoft YaHei" panose="020B0503020204020204" pitchFamily="34" charset="-122"/>
                      <a:cs typeface="+mn-cs"/>
                    </a:rPr>
                    <a:t>阶段</a:t>
                  </a:r>
                  <a:endParaRPr kumimoji="0" lang="zh-CN" altLang="en-US" sz="1200" b="1" i="0" u="none" strike="noStrike" kern="1200" cap="none" spc="0" normalizeH="0" baseline="30000" noProof="0" dirty="0">
                    <a:ln>
                      <a:noFill/>
                    </a:ln>
                    <a:solidFill>
                      <a:srgbClr val="404040"/>
                    </a:solidFill>
                    <a:effectLst/>
                    <a:uLnTx/>
                    <a:uFillTx/>
                    <a:latin typeface="Microsoft YaHei" panose="020B0503020204020204" pitchFamily="34" charset="-122"/>
                    <a:ea typeface="Microsoft YaHei" panose="020B0503020204020204" pitchFamily="34" charset="-122"/>
                    <a:cs typeface="+mn-cs"/>
                  </a:endParaRPr>
                </a:p>
              </p:txBody>
            </p:sp>
            <p:cxnSp>
              <p:nvCxnSpPr>
                <p:cNvPr id="29" name="直接连接符 28">
                  <a:extLst>
                    <a:ext uri="{FF2B5EF4-FFF2-40B4-BE49-F238E27FC236}">
                      <a16:creationId xmlns:a16="http://schemas.microsoft.com/office/drawing/2014/main" id="{A70CE716-69B7-B6DD-E392-D8B99883F68E}"/>
                    </a:ext>
                  </a:extLst>
                </p:cNvPr>
                <p:cNvCxnSpPr/>
                <p:nvPr/>
              </p:nvCxnSpPr>
              <p:spPr>
                <a:xfrm>
                  <a:off x="7752912" y="2207922"/>
                  <a:ext cx="2649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直接连接符 30">
                  <a:extLst>
                    <a:ext uri="{FF2B5EF4-FFF2-40B4-BE49-F238E27FC236}">
                      <a16:creationId xmlns:a16="http://schemas.microsoft.com/office/drawing/2014/main" id="{AC7175D4-146F-022A-D710-EBF41FFA7170}"/>
                    </a:ext>
                  </a:extLst>
                </p:cNvPr>
                <p:cNvCxnSpPr/>
                <p:nvPr/>
              </p:nvCxnSpPr>
              <p:spPr>
                <a:xfrm>
                  <a:off x="8017845" y="2207922"/>
                  <a:ext cx="0" cy="2749089"/>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直接连接符 31">
                  <a:extLst>
                    <a:ext uri="{FF2B5EF4-FFF2-40B4-BE49-F238E27FC236}">
                      <a16:creationId xmlns:a16="http://schemas.microsoft.com/office/drawing/2014/main" id="{DB559F7B-2B05-0302-1693-EDE37D11AD4B}"/>
                    </a:ext>
                  </a:extLst>
                </p:cNvPr>
                <p:cNvCxnSpPr/>
                <p:nvPr/>
              </p:nvCxnSpPr>
              <p:spPr>
                <a:xfrm>
                  <a:off x="7762537" y="4959144"/>
                  <a:ext cx="2649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直接连接符 32">
                  <a:extLst>
                    <a:ext uri="{FF2B5EF4-FFF2-40B4-BE49-F238E27FC236}">
                      <a16:creationId xmlns:a16="http://schemas.microsoft.com/office/drawing/2014/main" id="{CBC0B82C-D0F5-8417-6101-E13858370CB4}"/>
                    </a:ext>
                  </a:extLst>
                </p:cNvPr>
                <p:cNvCxnSpPr/>
                <p:nvPr/>
              </p:nvCxnSpPr>
              <p:spPr>
                <a:xfrm>
                  <a:off x="8027469" y="3582466"/>
                  <a:ext cx="264932" cy="0"/>
                </a:xfrm>
                <a:prstGeom prst="line">
                  <a:avLst/>
                </a:prstGeom>
              </p:spPr>
              <p:style>
                <a:lnRef idx="1">
                  <a:schemeClr val="accent1"/>
                </a:lnRef>
                <a:fillRef idx="0">
                  <a:schemeClr val="accent1"/>
                </a:fillRef>
                <a:effectRef idx="0">
                  <a:schemeClr val="accent1"/>
                </a:effectRef>
                <a:fontRef idx="minor">
                  <a:schemeClr val="tx1"/>
                </a:fontRef>
              </p:style>
            </p:cxnSp>
            <p:sp>
              <p:nvSpPr>
                <p:cNvPr id="34" name="矩形 33">
                  <a:extLst>
                    <a:ext uri="{FF2B5EF4-FFF2-40B4-BE49-F238E27FC236}">
                      <a16:creationId xmlns:a16="http://schemas.microsoft.com/office/drawing/2014/main" id="{5522A0B8-B166-F2EB-8EB2-CCDA24C9F28A}"/>
                    </a:ext>
                  </a:extLst>
                </p:cNvPr>
                <p:cNvSpPr/>
                <p:nvPr/>
              </p:nvSpPr>
              <p:spPr>
                <a:xfrm>
                  <a:off x="8292401" y="2199902"/>
                  <a:ext cx="2355787" cy="275710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rgbClr val="404040"/>
                      </a:solidFill>
                      <a:effectLst/>
                      <a:uLnTx/>
                      <a:uFillTx/>
                      <a:latin typeface="微软雅黑" panose="020B0503020204020204" pitchFamily="34" charset="-122"/>
                      <a:ea typeface="微软雅黑" panose="020B0503020204020204" pitchFamily="34" charset="-122"/>
                      <a:cs typeface="+mn-cs"/>
                    </a:rPr>
                    <a:t>主要终点：</a:t>
                  </a:r>
                  <a:endParaRPr kumimoji="0" lang="en-US" altLang="zh-CN" sz="1600" b="1" i="0" u="none" strike="noStrike" kern="1200" cap="none" spc="0" normalizeH="0" baseline="0" noProof="0" dirty="0">
                    <a:ln>
                      <a:noFill/>
                    </a:ln>
                    <a:solidFill>
                      <a:srgbClr val="404040"/>
                    </a:solidFill>
                    <a:effectLst/>
                    <a:uLnTx/>
                    <a:uFillTx/>
                    <a:latin typeface="微软雅黑" panose="020B0503020204020204" pitchFamily="34" charset="-122"/>
                    <a:ea typeface="微软雅黑" panose="020B0503020204020204" pitchFamily="34" charset="-122"/>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srgbClr val="404040"/>
                      </a:solidFill>
                      <a:effectLst/>
                      <a:uLnTx/>
                      <a:uFillTx/>
                      <a:latin typeface="微软雅黑" panose="020B0503020204020204" pitchFamily="34" charset="-122"/>
                      <a:ea typeface="微软雅黑" panose="020B0503020204020204" pitchFamily="34" charset="-122"/>
                      <a:cs typeface="+mn-cs"/>
                    </a:rPr>
                    <a:t>BICR</a:t>
                  </a:r>
                  <a:r>
                    <a:rPr kumimoji="0" lang="zh-CN" altLang="en-US" sz="1600" b="1" i="0" u="none" strike="noStrike" kern="1200" cap="none" spc="0" normalizeH="0" baseline="0" noProof="0" dirty="0">
                      <a:ln>
                        <a:noFill/>
                      </a:ln>
                      <a:solidFill>
                        <a:srgbClr val="404040"/>
                      </a:solidFill>
                      <a:effectLst/>
                      <a:uLnTx/>
                      <a:uFillTx/>
                      <a:latin typeface="微软雅黑" panose="020B0503020204020204" pitchFamily="34" charset="-122"/>
                      <a:ea typeface="微软雅黑" panose="020B0503020204020204" pitchFamily="34" charset="-122"/>
                      <a:cs typeface="+mn-cs"/>
                    </a:rPr>
                    <a:t>评估的</a:t>
                  </a:r>
                  <a:r>
                    <a:rPr kumimoji="0" lang="en-US" altLang="zh-CN" sz="1600" b="1" i="0" u="none" strike="noStrike" kern="1200" cap="none" spc="0" normalizeH="0" baseline="0" noProof="0" dirty="0" err="1">
                      <a:ln>
                        <a:noFill/>
                      </a:ln>
                      <a:solidFill>
                        <a:srgbClr val="404040"/>
                      </a:solidFill>
                      <a:effectLst/>
                      <a:uLnTx/>
                      <a:uFillTx/>
                      <a:latin typeface="微软雅黑" panose="020B0503020204020204" pitchFamily="34" charset="-122"/>
                      <a:ea typeface="微软雅黑" panose="020B0503020204020204" pitchFamily="34" charset="-122"/>
                      <a:cs typeface="+mn-cs"/>
                    </a:rPr>
                    <a:t>cORR</a:t>
                  </a:r>
                  <a:endParaRPr kumimoji="0" lang="en-US" altLang="zh-CN" sz="1600" b="1" i="0" u="none" strike="noStrike" kern="1200" cap="none" spc="0" normalizeH="0" baseline="0" noProof="0" dirty="0">
                    <a:ln>
                      <a:noFill/>
                    </a:ln>
                    <a:solidFill>
                      <a:srgbClr val="40404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rgbClr val="404040"/>
                      </a:solidFill>
                      <a:effectLst/>
                      <a:uLnTx/>
                      <a:uFillTx/>
                      <a:latin typeface="微软雅黑" panose="020B0503020204020204" pitchFamily="34" charset="-122"/>
                      <a:ea typeface="微软雅黑" panose="020B0503020204020204" pitchFamily="34" charset="-122"/>
                      <a:cs typeface="+mn-cs"/>
                    </a:rPr>
                    <a:t>次要终点</a:t>
                  </a:r>
                  <a:r>
                    <a:rPr kumimoji="0" lang="en-US" altLang="zh-CN" sz="1600" b="1" i="0" u="none" strike="noStrike" kern="1200" cap="none" spc="0" normalizeH="0" baseline="30000" noProof="0" dirty="0">
                      <a:ln>
                        <a:noFill/>
                      </a:ln>
                      <a:solidFill>
                        <a:srgbClr val="404040"/>
                      </a:solidFill>
                      <a:effectLst/>
                      <a:uLnTx/>
                      <a:uFillTx/>
                      <a:latin typeface="微软雅黑" panose="020B0503020204020204" pitchFamily="34" charset="-122"/>
                      <a:ea typeface="微软雅黑" panose="020B0503020204020204" pitchFamily="34" charset="-122"/>
                      <a:cs typeface="+mn-cs"/>
                    </a:rPr>
                    <a:t>b</a:t>
                  </a:r>
                  <a:r>
                    <a:rPr kumimoji="0" lang="zh-CN" altLang="en-US" sz="1600" b="1" i="0" u="none" strike="noStrike" kern="1200" cap="none" spc="0" normalizeH="0" baseline="0" noProof="0" dirty="0">
                      <a:ln>
                        <a:noFill/>
                      </a:ln>
                      <a:solidFill>
                        <a:srgbClr val="404040"/>
                      </a:solidFill>
                      <a:effectLst/>
                      <a:uLnTx/>
                      <a:uFillTx/>
                      <a:latin typeface="微软雅黑" panose="020B0503020204020204" pitchFamily="34" charset="-122"/>
                      <a:ea typeface="微软雅黑" panose="020B0503020204020204" pitchFamily="34" charset="-122"/>
                      <a:cs typeface="+mn-cs"/>
                    </a:rPr>
                    <a:t>：</a:t>
                  </a:r>
                  <a:endParaRPr kumimoji="0" lang="en-US" altLang="zh-CN" sz="1600" b="1" i="0" u="none" strike="noStrike" kern="1200" cap="none" spc="0" normalizeH="0" baseline="0" noProof="0" dirty="0">
                    <a:ln>
                      <a:noFill/>
                    </a:ln>
                    <a:solidFill>
                      <a:srgbClr val="404040"/>
                    </a:solidFill>
                    <a:effectLst/>
                    <a:uLnTx/>
                    <a:uFillTx/>
                    <a:latin typeface="微软雅黑" panose="020B0503020204020204" pitchFamily="34" charset="-122"/>
                    <a:ea typeface="微软雅黑" panose="020B0503020204020204" pitchFamily="34" charset="-122"/>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1" i="0" u="none" strike="noStrike" kern="1200" cap="none" spc="0" normalizeH="0" baseline="0" noProof="0" dirty="0">
                      <a:ln>
                        <a:noFill/>
                      </a:ln>
                      <a:solidFill>
                        <a:srgbClr val="404040"/>
                      </a:solidFill>
                      <a:effectLst/>
                      <a:uLnTx/>
                      <a:uFillTx/>
                      <a:latin typeface="微软雅黑" panose="020B0503020204020204" pitchFamily="34" charset="-122"/>
                      <a:ea typeface="微软雅黑" panose="020B0503020204020204" pitchFamily="34" charset="-122"/>
                      <a:cs typeface="+mn-cs"/>
                    </a:rPr>
                    <a:t>研究者评估的</a:t>
                  </a:r>
                  <a:r>
                    <a:rPr kumimoji="0" lang="en-US" altLang="zh-CN" sz="1600" b="1" i="0" u="none" strike="noStrike" kern="1200" cap="none" spc="0" normalizeH="0" baseline="0" noProof="0" dirty="0" err="1">
                      <a:ln>
                        <a:noFill/>
                      </a:ln>
                      <a:solidFill>
                        <a:srgbClr val="404040"/>
                      </a:solidFill>
                      <a:effectLst/>
                      <a:uLnTx/>
                      <a:uFillTx/>
                      <a:latin typeface="微软雅黑" panose="020B0503020204020204" pitchFamily="34" charset="-122"/>
                      <a:ea typeface="微软雅黑" panose="020B0503020204020204" pitchFamily="34" charset="-122"/>
                      <a:cs typeface="+mn-cs"/>
                    </a:rPr>
                    <a:t>cORR</a:t>
                  </a:r>
                  <a:endParaRPr kumimoji="0" lang="en-US" altLang="zh-CN" sz="1600" b="1" i="0" u="none" strike="noStrike" kern="1200" cap="none" spc="0" normalizeH="0" baseline="0" noProof="0" dirty="0">
                    <a:ln>
                      <a:noFill/>
                    </a:ln>
                    <a:solidFill>
                      <a:srgbClr val="404040"/>
                    </a:solidFill>
                    <a:effectLst/>
                    <a:uLnTx/>
                    <a:uFillTx/>
                    <a:latin typeface="微软雅黑" panose="020B0503020204020204" pitchFamily="34" charset="-122"/>
                    <a:ea typeface="微软雅黑" panose="020B0503020204020204" pitchFamily="34" charset="-122"/>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err="1">
                      <a:ln>
                        <a:noFill/>
                      </a:ln>
                      <a:solidFill>
                        <a:srgbClr val="404040"/>
                      </a:solidFill>
                      <a:effectLst/>
                      <a:uLnTx/>
                      <a:uFillTx/>
                      <a:latin typeface="微软雅黑" panose="020B0503020204020204" pitchFamily="34" charset="-122"/>
                      <a:ea typeface="微软雅黑" panose="020B0503020204020204" pitchFamily="34" charset="-122"/>
                      <a:cs typeface="+mn-cs"/>
                    </a:rPr>
                    <a:t>DoR</a:t>
                  </a:r>
                  <a:endParaRPr kumimoji="0" lang="en-US" sz="1600" b="1" i="0" u="none" strike="noStrike" kern="1200" cap="none" spc="0" normalizeH="0" baseline="0" noProof="0" dirty="0">
                    <a:ln>
                      <a:noFill/>
                    </a:ln>
                    <a:solidFill>
                      <a:srgbClr val="404040"/>
                    </a:solidFill>
                    <a:effectLst/>
                    <a:uLnTx/>
                    <a:uFillTx/>
                    <a:latin typeface="微软雅黑" panose="020B0503020204020204" pitchFamily="34" charset="-122"/>
                    <a:ea typeface="微软雅黑" panose="020B0503020204020204" pitchFamily="34" charset="-122"/>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srgbClr val="404040"/>
                      </a:solidFill>
                      <a:effectLst/>
                      <a:uLnTx/>
                      <a:uFillTx/>
                      <a:latin typeface="微软雅黑" panose="020B0503020204020204" pitchFamily="34" charset="-122"/>
                      <a:ea typeface="微软雅黑" panose="020B0503020204020204" pitchFamily="34" charset="-122"/>
                      <a:cs typeface="+mn-cs"/>
                    </a:rPr>
                    <a:t>DCR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srgbClr val="404040"/>
                      </a:solidFill>
                      <a:effectLst/>
                      <a:uLnTx/>
                      <a:uFillTx/>
                      <a:latin typeface="微软雅黑" panose="020B0503020204020204" pitchFamily="34" charset="-122"/>
                      <a:ea typeface="微软雅黑" panose="020B0503020204020204" pitchFamily="34" charset="-122"/>
                      <a:cs typeface="+mn-cs"/>
                    </a:rPr>
                    <a:t>CBR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srgbClr val="404040"/>
                      </a:solidFill>
                      <a:effectLst/>
                      <a:uLnTx/>
                      <a:uFillTx/>
                      <a:latin typeface="微软雅黑" panose="020B0503020204020204" pitchFamily="34" charset="-122"/>
                      <a:ea typeface="微软雅黑" panose="020B0503020204020204" pitchFamily="34" charset="-122"/>
                      <a:cs typeface="+mn-cs"/>
                    </a:rPr>
                    <a:t>PFS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srgbClr val="404040"/>
                      </a:solidFill>
                      <a:effectLst/>
                      <a:uLnTx/>
                      <a:uFillTx/>
                      <a:latin typeface="微软雅黑" panose="020B0503020204020204" pitchFamily="34" charset="-122"/>
                      <a:ea typeface="微软雅黑" panose="020B0503020204020204" pitchFamily="34" charset="-122"/>
                      <a:cs typeface="+mn-cs"/>
                    </a:rPr>
                    <a:t>OS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1" i="0" u="none" strike="noStrike" kern="1200" cap="none" spc="0" normalizeH="0" baseline="0" noProof="0" dirty="0">
                      <a:ln>
                        <a:noFill/>
                      </a:ln>
                      <a:solidFill>
                        <a:srgbClr val="404040"/>
                      </a:solidFill>
                      <a:effectLst/>
                      <a:uLnTx/>
                      <a:uFillTx/>
                      <a:latin typeface="微软雅黑" panose="020B0503020204020204" pitchFamily="34" charset="-122"/>
                      <a:ea typeface="微软雅黑" panose="020B0503020204020204" pitchFamily="34" charset="-122"/>
                      <a:cs typeface="+mn-cs"/>
                    </a:rPr>
                    <a:t>安全性和毒性</a:t>
                  </a:r>
                  <a:endParaRPr kumimoji="0" lang="en-US" sz="1600" b="1" i="0" u="none" strike="noStrike" kern="1200" cap="none" spc="0" normalizeH="0" baseline="0" noProof="0" dirty="0">
                    <a:ln>
                      <a:noFill/>
                    </a:ln>
                    <a:solidFill>
                      <a:srgbClr val="404040"/>
                    </a:solidFill>
                    <a:effectLst/>
                    <a:uLnTx/>
                    <a:uFillTx/>
                    <a:latin typeface="微软雅黑" panose="020B0503020204020204" pitchFamily="34" charset="-122"/>
                    <a:ea typeface="微软雅黑" panose="020B0503020204020204" pitchFamily="34" charset="-122"/>
                    <a:cs typeface="+mn-cs"/>
                  </a:endParaRPr>
                </a:p>
              </p:txBody>
            </p:sp>
          </p:grpSp>
          <p:sp>
            <p:nvSpPr>
              <p:cNvPr id="36" name="箭头: 右 35">
                <a:extLst>
                  <a:ext uri="{FF2B5EF4-FFF2-40B4-BE49-F238E27FC236}">
                    <a16:creationId xmlns:a16="http://schemas.microsoft.com/office/drawing/2014/main" id="{96D921A7-D0D8-B217-F97C-118BBABCDEDB}"/>
                  </a:ext>
                </a:extLst>
              </p:cNvPr>
              <p:cNvSpPr/>
              <p:nvPr/>
            </p:nvSpPr>
            <p:spPr>
              <a:xfrm>
                <a:off x="10407556" y="3425470"/>
                <a:ext cx="391989" cy="352927"/>
              </a:xfrm>
              <a:prstGeom prst="rightArrow">
                <a:avLst/>
              </a:prstGeom>
              <a:solidFill>
                <a:srgbClr val="40404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7" name="矩形 36">
                <a:extLst>
                  <a:ext uri="{FF2B5EF4-FFF2-40B4-BE49-F238E27FC236}">
                    <a16:creationId xmlns:a16="http://schemas.microsoft.com/office/drawing/2014/main" id="{0D7D13C9-3E6A-EC73-2EA4-66EE7CE67405}"/>
                  </a:ext>
                </a:extLst>
              </p:cNvPr>
              <p:cNvSpPr/>
              <p:nvPr/>
            </p:nvSpPr>
            <p:spPr>
              <a:xfrm>
                <a:off x="10788733" y="2921105"/>
                <a:ext cx="1203158" cy="1322722"/>
              </a:xfrm>
              <a:prstGeom prst="rect">
                <a:avLst/>
              </a:prstGeom>
              <a:solidFill>
                <a:srgbClr val="40404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初步分析</a:t>
                </a:r>
                <a:r>
                  <a:rPr kumimoji="0" lang="en-US" altLang="zh-CN" sz="1600" b="0" i="0" u="none" strike="noStrike" kern="1200" cap="none" spc="0" normalizeH="0" baseline="3000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（数据截止日期：</a:t>
                </a:r>
                <a:r>
                  <a:rPr kumimoji="0" lang="en-US"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2022</a:t>
                </a: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年</a:t>
                </a:r>
                <a:r>
                  <a:rPr kumimoji="0" lang="en-US"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11</a:t>
                </a: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月</a:t>
                </a:r>
                <a:r>
                  <a:rPr kumimoji="0" lang="en-US"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1</a:t>
                </a: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日）</a:t>
                </a:r>
                <a:endParaRPr kumimoji="0" 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39" name="矩形 38">
              <a:extLst>
                <a:ext uri="{FF2B5EF4-FFF2-40B4-BE49-F238E27FC236}">
                  <a16:creationId xmlns:a16="http://schemas.microsoft.com/office/drawing/2014/main" id="{9E821530-C5B6-725D-DC9C-D80617878C62}"/>
                </a:ext>
              </a:extLst>
            </p:cNvPr>
            <p:cNvSpPr/>
            <p:nvPr/>
          </p:nvSpPr>
          <p:spPr>
            <a:xfrm>
              <a:off x="295027" y="4296905"/>
              <a:ext cx="3291327" cy="111246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分层因素：</a:t>
              </a:r>
              <a:endParaRPr kumimoji="0" lang="en-US" altLang="zh-CN" sz="14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4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ECOG PS</a:t>
              </a:r>
              <a:r>
                <a:rPr kumimoji="0" lang="zh-CN" altLang="en-US" sz="14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为</a:t>
              </a:r>
              <a:r>
                <a:rPr kumimoji="0" lang="en-US" altLang="zh-CN" sz="14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0</a:t>
              </a:r>
              <a:r>
                <a:rPr kumimoji="0" lang="zh-CN" altLang="en-US" sz="14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或</a:t>
              </a:r>
              <a:r>
                <a:rPr kumimoji="0" lang="en-US" altLang="zh-CN" sz="14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1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中心确认的</a:t>
              </a:r>
              <a:r>
                <a:rPr kumimoji="0" lang="en-US" altLang="zh-CN" sz="14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HER2</a:t>
              </a:r>
              <a:r>
                <a:rPr kumimoji="0" lang="zh-CN" altLang="en-US" sz="14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状态：</a:t>
              </a:r>
              <a:r>
                <a:rPr kumimoji="0" lang="en-US" altLang="zh-CN" sz="14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IHC3 + </a:t>
              </a:r>
              <a:r>
                <a:rPr kumimoji="0" lang="zh-CN" altLang="en-US" sz="14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或</a:t>
              </a:r>
              <a:r>
                <a:rPr kumimoji="0" lang="en-US" altLang="zh-CN" sz="14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IHC2 +/ISH +</a:t>
              </a:r>
              <a:r>
                <a:rPr kumimoji="0" lang="en-US" altLang="zh-CN" sz="1400" b="0" i="0" u="none" strike="noStrike" kern="1200" cap="none" spc="0" normalizeH="0" baseline="30000" noProof="0" dirty="0">
                  <a:ln>
                    <a:noFill/>
                  </a:ln>
                  <a:solidFill>
                    <a:prstClr val="black"/>
                  </a:solidFill>
                  <a:effectLst/>
                  <a:uLnTx/>
                  <a:uFillTx/>
                  <a:latin typeface="arial" panose="020B0604020202020204" pitchFamily="34" charset="0"/>
                  <a:ea typeface="微软雅黑"/>
                  <a:cs typeface="+mn-cs"/>
                </a:rPr>
                <a:t>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4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RAS</a:t>
              </a:r>
              <a:r>
                <a:rPr kumimoji="0" lang="zh-CN" altLang="en-US" sz="14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状态（野生型或突变型）</a:t>
              </a:r>
              <a:endParaRPr kumimoji="0" lang="en-US" sz="1400" b="0" i="0" u="none" strike="noStrike" kern="1200" cap="none" spc="0" normalizeH="0" baseline="0" noProof="0" dirty="0">
                <a:ln>
                  <a:noFill/>
                </a:ln>
                <a:solidFill>
                  <a:prstClr val="black"/>
                </a:solidFill>
                <a:effectLst/>
                <a:uLnTx/>
                <a:uFillTx/>
                <a:latin typeface="Arial"/>
                <a:ea typeface="微软雅黑"/>
                <a:cs typeface="+mn-cs"/>
              </a:endParaRPr>
            </a:p>
          </p:txBody>
        </p:sp>
      </p:grpSp>
      <p:pic>
        <p:nvPicPr>
          <p:cNvPr id="41" name="图片 40">
            <a:extLst>
              <a:ext uri="{FF2B5EF4-FFF2-40B4-BE49-F238E27FC236}">
                <a16:creationId xmlns:a16="http://schemas.microsoft.com/office/drawing/2014/main" id="{E4D8FD47-1D28-3744-E67A-C4CC8522B5A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5578592"/>
            <a:ext cx="11893186" cy="991707"/>
          </a:xfrm>
          <a:prstGeom prst="rect">
            <a:avLst/>
          </a:prstGeom>
        </p:spPr>
      </p:pic>
      <p:sp>
        <p:nvSpPr>
          <p:cNvPr id="43" name="文本框 42">
            <a:extLst>
              <a:ext uri="{FF2B5EF4-FFF2-40B4-BE49-F238E27FC236}">
                <a16:creationId xmlns:a16="http://schemas.microsoft.com/office/drawing/2014/main" id="{1F8DBF90-CB66-C380-32F6-42AE4A33D030}"/>
              </a:ext>
            </a:extLst>
          </p:cNvPr>
          <p:cNvSpPr txBox="1"/>
          <p:nvPr/>
        </p:nvSpPr>
        <p:spPr>
          <a:xfrm>
            <a:off x="209779" y="5347741"/>
            <a:ext cx="6097604"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404040"/>
                </a:solidFill>
                <a:effectLst/>
                <a:uLnTx/>
                <a:uFillTx/>
                <a:latin typeface="arial" panose="020B0604020202020204" pitchFamily="34" charset="0"/>
                <a:ea typeface="微软雅黑"/>
                <a:cs typeface="+mn-cs"/>
              </a:rPr>
              <a:t>本研究的检验效能不足以对两组进行统计学比较。</a:t>
            </a:r>
            <a:endParaRPr kumimoji="0" lang="en-US" sz="1600" b="0" i="0" u="none" strike="noStrike" kern="1200" cap="none" spc="0" normalizeH="0" baseline="0" noProof="0" dirty="0">
              <a:ln>
                <a:noFill/>
              </a:ln>
              <a:solidFill>
                <a:srgbClr val="404040"/>
              </a:solidFill>
              <a:effectLst/>
              <a:uLnTx/>
              <a:uFillTx/>
              <a:latin typeface="Arial"/>
              <a:ea typeface="微软雅黑"/>
              <a:cs typeface="+mn-cs"/>
            </a:endParaRPr>
          </a:p>
        </p:txBody>
      </p:sp>
    </p:spTree>
    <p:extLst>
      <p:ext uri="{BB962C8B-B14F-4D97-AF65-F5344CB8AC3E}">
        <p14:creationId xmlns:p14="http://schemas.microsoft.com/office/powerpoint/2010/main" val="234520574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基线特征</a:t>
            </a:r>
          </a:p>
        </p:txBody>
      </p:sp>
      <p:sp>
        <p:nvSpPr>
          <p:cNvPr id="5" name="文本占位符 2">
            <a:extLst>
              <a:ext uri="{FF2B5EF4-FFF2-40B4-BE49-F238E27FC236}">
                <a16:creationId xmlns:a16="http://schemas.microsoft.com/office/drawing/2014/main" id="{3170FE50-03C3-4D52-8160-37FFB1BAB857}"/>
              </a:ext>
            </a:extLst>
          </p:cNvPr>
          <p:cNvSpPr>
            <a:spLocks noGrp="1"/>
          </p:cNvSpPr>
          <p:nvPr>
            <p:ph type="body" sz="quarter" idx="11"/>
          </p:nvPr>
        </p:nvSpPr>
        <p:spPr>
          <a:xfrm>
            <a:off x="5074376" y="6396990"/>
            <a:ext cx="6818812" cy="329248"/>
          </a:xfrm>
        </p:spPr>
        <p:txBody>
          <a:bodyPr/>
          <a:lstStyle/>
          <a:p>
            <a:r>
              <a:rPr lang="en-US" dirty="0"/>
              <a:t>Kanwal Raghav</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 3501</a:t>
            </a:r>
          </a:p>
        </p:txBody>
      </p:sp>
      <p:pic>
        <p:nvPicPr>
          <p:cNvPr id="7" name="图片 6">
            <a:extLst>
              <a:ext uri="{FF2B5EF4-FFF2-40B4-BE49-F238E27FC236}">
                <a16:creationId xmlns:a16="http://schemas.microsoft.com/office/drawing/2014/main" id="{45A18D06-AD77-4F3D-53A6-E4969F65CA0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9137" y="873855"/>
            <a:ext cx="11793727" cy="5533801"/>
          </a:xfrm>
          <a:prstGeom prst="rect">
            <a:avLst/>
          </a:prstGeom>
        </p:spPr>
      </p:pic>
    </p:spTree>
    <p:extLst>
      <p:ext uri="{BB962C8B-B14F-4D97-AF65-F5344CB8AC3E}">
        <p14:creationId xmlns:p14="http://schemas.microsoft.com/office/powerpoint/2010/main" val="329787634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基线特征（续）</a:t>
            </a:r>
          </a:p>
        </p:txBody>
      </p:sp>
      <p:sp>
        <p:nvSpPr>
          <p:cNvPr id="5" name="文本占位符 2">
            <a:extLst>
              <a:ext uri="{FF2B5EF4-FFF2-40B4-BE49-F238E27FC236}">
                <a16:creationId xmlns:a16="http://schemas.microsoft.com/office/drawing/2014/main" id="{76CC92FA-1728-0947-A171-482290A3AB99}"/>
              </a:ext>
            </a:extLst>
          </p:cNvPr>
          <p:cNvSpPr>
            <a:spLocks noGrp="1"/>
          </p:cNvSpPr>
          <p:nvPr>
            <p:ph type="body" sz="quarter" idx="11"/>
          </p:nvPr>
        </p:nvSpPr>
        <p:spPr>
          <a:xfrm>
            <a:off x="5074376" y="6396990"/>
            <a:ext cx="6818812" cy="329248"/>
          </a:xfrm>
        </p:spPr>
        <p:txBody>
          <a:bodyPr/>
          <a:lstStyle/>
          <a:p>
            <a:r>
              <a:rPr lang="en-US" dirty="0"/>
              <a:t>Kanwal Raghav</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 3501</a:t>
            </a:r>
          </a:p>
        </p:txBody>
      </p:sp>
      <p:pic>
        <p:nvPicPr>
          <p:cNvPr id="7" name="图片 6">
            <a:extLst>
              <a:ext uri="{FF2B5EF4-FFF2-40B4-BE49-F238E27FC236}">
                <a16:creationId xmlns:a16="http://schemas.microsoft.com/office/drawing/2014/main" id="{4491BFC7-20D9-8CF5-06E0-1A68ADC0536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78720" y="995026"/>
            <a:ext cx="11634561" cy="4645378"/>
          </a:xfrm>
          <a:prstGeom prst="rect">
            <a:avLst/>
          </a:prstGeom>
        </p:spPr>
      </p:pic>
      <p:pic>
        <p:nvPicPr>
          <p:cNvPr id="9" name="图片 8">
            <a:extLst>
              <a:ext uri="{FF2B5EF4-FFF2-40B4-BE49-F238E27FC236}">
                <a16:creationId xmlns:a16="http://schemas.microsoft.com/office/drawing/2014/main" id="{FFD919CD-51F9-5E2A-1B82-AF0C8FE8081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0835" y="6008924"/>
            <a:ext cx="11752446" cy="393978"/>
          </a:xfrm>
          <a:prstGeom prst="rect">
            <a:avLst/>
          </a:prstGeom>
        </p:spPr>
      </p:pic>
    </p:spTree>
    <p:extLst>
      <p:ext uri="{BB962C8B-B14F-4D97-AF65-F5344CB8AC3E}">
        <p14:creationId xmlns:p14="http://schemas.microsoft.com/office/powerpoint/2010/main" val="5709757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既往治疗</a:t>
            </a:r>
          </a:p>
        </p:txBody>
      </p:sp>
      <p:sp>
        <p:nvSpPr>
          <p:cNvPr id="5" name="文本占位符 2">
            <a:extLst>
              <a:ext uri="{FF2B5EF4-FFF2-40B4-BE49-F238E27FC236}">
                <a16:creationId xmlns:a16="http://schemas.microsoft.com/office/drawing/2014/main" id="{76CC92FA-1728-0947-A171-482290A3AB99}"/>
              </a:ext>
            </a:extLst>
          </p:cNvPr>
          <p:cNvSpPr>
            <a:spLocks noGrp="1"/>
          </p:cNvSpPr>
          <p:nvPr>
            <p:ph type="body" sz="quarter" idx="11"/>
          </p:nvPr>
        </p:nvSpPr>
        <p:spPr>
          <a:xfrm>
            <a:off x="5074376" y="6396990"/>
            <a:ext cx="6818812" cy="329248"/>
          </a:xfrm>
        </p:spPr>
        <p:txBody>
          <a:bodyPr/>
          <a:lstStyle/>
          <a:p>
            <a:r>
              <a:rPr lang="en-US" dirty="0"/>
              <a:t>Kanwal Raghav</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 3501</a:t>
            </a:r>
          </a:p>
        </p:txBody>
      </p:sp>
      <p:pic>
        <p:nvPicPr>
          <p:cNvPr id="6" name="图片 5">
            <a:extLst>
              <a:ext uri="{FF2B5EF4-FFF2-40B4-BE49-F238E27FC236}">
                <a16:creationId xmlns:a16="http://schemas.microsoft.com/office/drawing/2014/main" id="{BBE84CE1-F6BD-5C35-5097-D1604EF5A08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18270" y="1004908"/>
            <a:ext cx="11697710" cy="5261137"/>
          </a:xfrm>
          <a:prstGeom prst="rect">
            <a:avLst/>
          </a:prstGeom>
        </p:spPr>
      </p:pic>
    </p:spTree>
    <p:extLst>
      <p:ext uri="{BB962C8B-B14F-4D97-AF65-F5344CB8AC3E}">
        <p14:creationId xmlns:p14="http://schemas.microsoft.com/office/powerpoint/2010/main" val="121505937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疗效结果</a:t>
            </a:r>
          </a:p>
        </p:txBody>
      </p:sp>
      <p:sp>
        <p:nvSpPr>
          <p:cNvPr id="5" name="文本占位符 2">
            <a:extLst>
              <a:ext uri="{FF2B5EF4-FFF2-40B4-BE49-F238E27FC236}">
                <a16:creationId xmlns:a16="http://schemas.microsoft.com/office/drawing/2014/main" id="{76CC92FA-1728-0947-A171-482290A3AB99}"/>
              </a:ext>
            </a:extLst>
          </p:cNvPr>
          <p:cNvSpPr>
            <a:spLocks noGrp="1"/>
          </p:cNvSpPr>
          <p:nvPr>
            <p:ph type="body" sz="quarter" idx="11"/>
          </p:nvPr>
        </p:nvSpPr>
        <p:spPr>
          <a:xfrm>
            <a:off x="5074376" y="6396990"/>
            <a:ext cx="6818812" cy="329248"/>
          </a:xfrm>
        </p:spPr>
        <p:txBody>
          <a:bodyPr/>
          <a:lstStyle/>
          <a:p>
            <a:r>
              <a:rPr lang="en-US" dirty="0"/>
              <a:t>Kanwal Raghav</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 3501</a:t>
            </a:r>
          </a:p>
        </p:txBody>
      </p:sp>
      <p:pic>
        <p:nvPicPr>
          <p:cNvPr id="6" name="图片 5">
            <a:extLst>
              <a:ext uri="{FF2B5EF4-FFF2-40B4-BE49-F238E27FC236}">
                <a16:creationId xmlns:a16="http://schemas.microsoft.com/office/drawing/2014/main" id="{8EA7CBE8-1487-3FC8-8988-0BDF7BF8571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2879" y="915683"/>
            <a:ext cx="11666242" cy="5417737"/>
          </a:xfrm>
          <a:prstGeom prst="rect">
            <a:avLst/>
          </a:prstGeom>
        </p:spPr>
      </p:pic>
    </p:spTree>
    <p:extLst>
      <p:ext uri="{BB962C8B-B14F-4D97-AF65-F5344CB8AC3E}">
        <p14:creationId xmlns:p14="http://schemas.microsoft.com/office/powerpoint/2010/main" val="2643729611"/>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en-US" altLang="zh-CN" dirty="0"/>
              <a:t>BICR </a:t>
            </a:r>
            <a:r>
              <a:rPr lang="zh-CN" altLang="en-US" dirty="0"/>
              <a:t>评估的中位无进展生存期</a:t>
            </a:r>
          </a:p>
        </p:txBody>
      </p:sp>
      <p:sp>
        <p:nvSpPr>
          <p:cNvPr id="5" name="文本占位符 2">
            <a:extLst>
              <a:ext uri="{FF2B5EF4-FFF2-40B4-BE49-F238E27FC236}">
                <a16:creationId xmlns:a16="http://schemas.microsoft.com/office/drawing/2014/main" id="{76CC92FA-1728-0947-A171-482290A3AB99}"/>
              </a:ext>
            </a:extLst>
          </p:cNvPr>
          <p:cNvSpPr>
            <a:spLocks noGrp="1"/>
          </p:cNvSpPr>
          <p:nvPr>
            <p:ph type="body" sz="quarter" idx="11"/>
          </p:nvPr>
        </p:nvSpPr>
        <p:spPr>
          <a:xfrm>
            <a:off x="5074376" y="6396990"/>
            <a:ext cx="6818812" cy="329248"/>
          </a:xfrm>
        </p:spPr>
        <p:txBody>
          <a:bodyPr/>
          <a:lstStyle/>
          <a:p>
            <a:r>
              <a:rPr lang="en-US" dirty="0"/>
              <a:t>Kanwal Raghav</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 3501</a:t>
            </a:r>
          </a:p>
        </p:txBody>
      </p:sp>
      <p:pic>
        <p:nvPicPr>
          <p:cNvPr id="6" name="图片 5">
            <a:extLst>
              <a:ext uri="{FF2B5EF4-FFF2-40B4-BE49-F238E27FC236}">
                <a16:creationId xmlns:a16="http://schemas.microsoft.com/office/drawing/2014/main" id="{38BF46B5-10A3-9D24-948B-54662A13C47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92286" y="949044"/>
            <a:ext cx="11607429" cy="5447946"/>
          </a:xfrm>
          <a:prstGeom prst="rect">
            <a:avLst/>
          </a:prstGeom>
        </p:spPr>
      </p:pic>
    </p:spTree>
    <p:extLst>
      <p:ext uri="{BB962C8B-B14F-4D97-AF65-F5344CB8AC3E}">
        <p14:creationId xmlns:p14="http://schemas.microsoft.com/office/powerpoint/2010/main" val="345332077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中位总生存期</a:t>
            </a:r>
          </a:p>
        </p:txBody>
      </p:sp>
      <p:sp>
        <p:nvSpPr>
          <p:cNvPr id="5" name="文本占位符 2">
            <a:extLst>
              <a:ext uri="{FF2B5EF4-FFF2-40B4-BE49-F238E27FC236}">
                <a16:creationId xmlns:a16="http://schemas.microsoft.com/office/drawing/2014/main" id="{76CC92FA-1728-0947-A171-482290A3AB99}"/>
              </a:ext>
            </a:extLst>
          </p:cNvPr>
          <p:cNvSpPr>
            <a:spLocks noGrp="1"/>
          </p:cNvSpPr>
          <p:nvPr>
            <p:ph type="body" sz="quarter" idx="11"/>
          </p:nvPr>
        </p:nvSpPr>
        <p:spPr>
          <a:xfrm>
            <a:off x="5074376" y="6396990"/>
            <a:ext cx="6818812" cy="329248"/>
          </a:xfrm>
        </p:spPr>
        <p:txBody>
          <a:bodyPr/>
          <a:lstStyle/>
          <a:p>
            <a:r>
              <a:rPr lang="en-US" dirty="0"/>
              <a:t>Kanwal Raghav</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 3501</a:t>
            </a:r>
          </a:p>
        </p:txBody>
      </p:sp>
      <p:pic>
        <p:nvPicPr>
          <p:cNvPr id="6" name="图片 5">
            <a:extLst>
              <a:ext uri="{FF2B5EF4-FFF2-40B4-BE49-F238E27FC236}">
                <a16:creationId xmlns:a16="http://schemas.microsoft.com/office/drawing/2014/main" id="{94B67B83-A40E-85DC-252C-462B8FA34AB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38579" y="887123"/>
            <a:ext cx="11514842" cy="5455928"/>
          </a:xfrm>
          <a:prstGeom prst="rect">
            <a:avLst/>
          </a:prstGeom>
        </p:spPr>
      </p:pic>
    </p:spTree>
    <p:extLst>
      <p:ext uri="{BB962C8B-B14F-4D97-AF65-F5344CB8AC3E}">
        <p14:creationId xmlns:p14="http://schemas.microsoft.com/office/powerpoint/2010/main" val="97633992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en-US" altLang="zh-CN" dirty="0"/>
              <a:t>T-</a:t>
            </a:r>
            <a:r>
              <a:rPr lang="en-US" altLang="zh-CN" dirty="0" err="1"/>
              <a:t>DXd</a:t>
            </a:r>
            <a:r>
              <a:rPr lang="en-US" altLang="zh-CN" dirty="0"/>
              <a:t> 5.4 mg/kg</a:t>
            </a:r>
            <a:r>
              <a:rPr lang="zh-CN" altLang="en-US" dirty="0"/>
              <a:t>组 </a:t>
            </a:r>
            <a:r>
              <a:rPr lang="en-US" altLang="zh-CN" dirty="0"/>
              <a:t>BICR </a:t>
            </a:r>
            <a:r>
              <a:rPr lang="zh-CN" altLang="en-US" dirty="0"/>
              <a:t>评估的直径总和的最佳百分比变化</a:t>
            </a:r>
            <a:endParaRPr lang="en-US" dirty="0"/>
          </a:p>
        </p:txBody>
      </p:sp>
      <p:sp>
        <p:nvSpPr>
          <p:cNvPr id="5" name="文本占位符 2">
            <a:extLst>
              <a:ext uri="{FF2B5EF4-FFF2-40B4-BE49-F238E27FC236}">
                <a16:creationId xmlns:a16="http://schemas.microsoft.com/office/drawing/2014/main" id="{76CC92FA-1728-0947-A171-482290A3AB99}"/>
              </a:ext>
            </a:extLst>
          </p:cNvPr>
          <p:cNvSpPr>
            <a:spLocks noGrp="1"/>
          </p:cNvSpPr>
          <p:nvPr>
            <p:ph type="body" sz="quarter" idx="11"/>
          </p:nvPr>
        </p:nvSpPr>
        <p:spPr>
          <a:xfrm>
            <a:off x="5074376" y="6396990"/>
            <a:ext cx="6818812" cy="329248"/>
          </a:xfrm>
        </p:spPr>
        <p:txBody>
          <a:bodyPr/>
          <a:lstStyle/>
          <a:p>
            <a:r>
              <a:rPr lang="en-US" dirty="0"/>
              <a:t>Kanwal Raghav</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 3501</a:t>
            </a:r>
          </a:p>
        </p:txBody>
      </p:sp>
      <p:pic>
        <p:nvPicPr>
          <p:cNvPr id="6" name="图片 5">
            <a:extLst>
              <a:ext uri="{FF2B5EF4-FFF2-40B4-BE49-F238E27FC236}">
                <a16:creationId xmlns:a16="http://schemas.microsoft.com/office/drawing/2014/main" id="{6E22EB1C-3CFC-CC71-6820-908D699D8B3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9343" y="1154072"/>
            <a:ext cx="11473314" cy="5187440"/>
          </a:xfrm>
          <a:prstGeom prst="rect">
            <a:avLst/>
          </a:prstGeom>
        </p:spPr>
      </p:pic>
    </p:spTree>
    <p:extLst>
      <p:ext uri="{BB962C8B-B14F-4D97-AF65-F5344CB8AC3E}">
        <p14:creationId xmlns:p14="http://schemas.microsoft.com/office/powerpoint/2010/main" val="193537720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en-US" altLang="zh-CN" dirty="0"/>
              <a:t>T-</a:t>
            </a:r>
            <a:r>
              <a:rPr lang="en-US" altLang="zh-CN" dirty="0" err="1"/>
              <a:t>DXd</a:t>
            </a:r>
            <a:r>
              <a:rPr lang="en-US" altLang="zh-CN" dirty="0"/>
              <a:t> 6.4 mg/kg</a:t>
            </a:r>
            <a:r>
              <a:rPr lang="zh-CN" altLang="en-US" dirty="0"/>
              <a:t>组 </a:t>
            </a:r>
            <a:r>
              <a:rPr lang="en-US" altLang="zh-CN" dirty="0"/>
              <a:t>BICR </a:t>
            </a:r>
            <a:r>
              <a:rPr lang="zh-CN" altLang="en-US" dirty="0"/>
              <a:t>评估的直径总和的最佳百分比变化</a:t>
            </a:r>
            <a:endParaRPr lang="en-US" dirty="0"/>
          </a:p>
        </p:txBody>
      </p:sp>
      <p:sp>
        <p:nvSpPr>
          <p:cNvPr id="5" name="文本占位符 2">
            <a:extLst>
              <a:ext uri="{FF2B5EF4-FFF2-40B4-BE49-F238E27FC236}">
                <a16:creationId xmlns:a16="http://schemas.microsoft.com/office/drawing/2014/main" id="{76CC92FA-1728-0947-A171-482290A3AB99}"/>
              </a:ext>
            </a:extLst>
          </p:cNvPr>
          <p:cNvSpPr>
            <a:spLocks noGrp="1"/>
          </p:cNvSpPr>
          <p:nvPr>
            <p:ph type="body" sz="quarter" idx="11"/>
          </p:nvPr>
        </p:nvSpPr>
        <p:spPr>
          <a:xfrm>
            <a:off x="5074376" y="6396990"/>
            <a:ext cx="6818812" cy="329248"/>
          </a:xfrm>
        </p:spPr>
        <p:txBody>
          <a:bodyPr/>
          <a:lstStyle/>
          <a:p>
            <a:r>
              <a:rPr lang="en-US" dirty="0"/>
              <a:t>Kanwal Raghav</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 3501</a:t>
            </a:r>
          </a:p>
        </p:txBody>
      </p:sp>
      <p:pic>
        <p:nvPicPr>
          <p:cNvPr id="6" name="图片 5">
            <a:extLst>
              <a:ext uri="{FF2B5EF4-FFF2-40B4-BE49-F238E27FC236}">
                <a16:creationId xmlns:a16="http://schemas.microsoft.com/office/drawing/2014/main" id="{FB0F84A4-5797-E5A1-01B3-DAFB8CDE14B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71271" y="1112780"/>
            <a:ext cx="11449459" cy="5326519"/>
          </a:xfrm>
          <a:prstGeom prst="rect">
            <a:avLst/>
          </a:prstGeom>
        </p:spPr>
      </p:pic>
    </p:spTree>
    <p:extLst>
      <p:ext uri="{BB962C8B-B14F-4D97-AF65-F5344CB8AC3E}">
        <p14:creationId xmlns:p14="http://schemas.microsoft.com/office/powerpoint/2010/main" val="1708760279"/>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en-US" altLang="zh-CN" dirty="0"/>
              <a:t>T-</a:t>
            </a:r>
            <a:r>
              <a:rPr lang="en-US" altLang="zh-CN" dirty="0" err="1"/>
              <a:t>DXd</a:t>
            </a:r>
            <a:r>
              <a:rPr lang="en-US" altLang="zh-CN" dirty="0"/>
              <a:t> 5.4 mg/kg</a:t>
            </a:r>
            <a:r>
              <a:rPr lang="zh-CN" altLang="en-US" dirty="0"/>
              <a:t>各亚组由 </a:t>
            </a:r>
            <a:r>
              <a:rPr lang="en-US" altLang="zh-CN" dirty="0"/>
              <a:t>BICR </a:t>
            </a:r>
            <a:r>
              <a:rPr lang="zh-CN" altLang="en-US" dirty="0"/>
              <a:t>评估的最佳总体缓解</a:t>
            </a:r>
            <a:endParaRPr lang="en-US" dirty="0"/>
          </a:p>
        </p:txBody>
      </p:sp>
      <p:sp>
        <p:nvSpPr>
          <p:cNvPr id="5" name="文本占位符 2">
            <a:extLst>
              <a:ext uri="{FF2B5EF4-FFF2-40B4-BE49-F238E27FC236}">
                <a16:creationId xmlns:a16="http://schemas.microsoft.com/office/drawing/2014/main" id="{76CC92FA-1728-0947-A171-482290A3AB99}"/>
              </a:ext>
            </a:extLst>
          </p:cNvPr>
          <p:cNvSpPr>
            <a:spLocks noGrp="1"/>
          </p:cNvSpPr>
          <p:nvPr>
            <p:ph type="body" sz="quarter" idx="11"/>
          </p:nvPr>
        </p:nvSpPr>
        <p:spPr>
          <a:xfrm>
            <a:off x="5074376" y="6396990"/>
            <a:ext cx="6818812" cy="329248"/>
          </a:xfrm>
        </p:spPr>
        <p:txBody>
          <a:bodyPr/>
          <a:lstStyle/>
          <a:p>
            <a:r>
              <a:rPr lang="en-US" dirty="0"/>
              <a:t>Kanwal Raghav</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 3501</a:t>
            </a:r>
          </a:p>
        </p:txBody>
      </p:sp>
      <p:pic>
        <p:nvPicPr>
          <p:cNvPr id="6" name="图片 5">
            <a:extLst>
              <a:ext uri="{FF2B5EF4-FFF2-40B4-BE49-F238E27FC236}">
                <a16:creationId xmlns:a16="http://schemas.microsoft.com/office/drawing/2014/main" id="{F6ABA952-CA03-07D9-A098-C67474C97F5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72716" y="1143076"/>
            <a:ext cx="11646568" cy="5286788"/>
          </a:xfrm>
          <a:prstGeom prst="rect">
            <a:avLst/>
          </a:prstGeom>
        </p:spPr>
      </p:pic>
    </p:spTree>
    <p:extLst>
      <p:ext uri="{BB962C8B-B14F-4D97-AF65-F5344CB8AC3E}">
        <p14:creationId xmlns:p14="http://schemas.microsoft.com/office/powerpoint/2010/main" val="41268940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总体安全性总结</a:t>
            </a:r>
          </a:p>
        </p:txBody>
      </p:sp>
      <p:sp>
        <p:nvSpPr>
          <p:cNvPr id="5" name="文本占位符 2">
            <a:extLst>
              <a:ext uri="{FF2B5EF4-FFF2-40B4-BE49-F238E27FC236}">
                <a16:creationId xmlns:a16="http://schemas.microsoft.com/office/drawing/2014/main" id="{76CC92FA-1728-0947-A171-482290A3AB99}"/>
              </a:ext>
            </a:extLst>
          </p:cNvPr>
          <p:cNvSpPr>
            <a:spLocks noGrp="1"/>
          </p:cNvSpPr>
          <p:nvPr>
            <p:ph type="body" sz="quarter" idx="11"/>
          </p:nvPr>
        </p:nvSpPr>
        <p:spPr>
          <a:xfrm>
            <a:off x="5074376" y="6396990"/>
            <a:ext cx="6818812" cy="329248"/>
          </a:xfrm>
        </p:spPr>
        <p:txBody>
          <a:bodyPr/>
          <a:lstStyle/>
          <a:p>
            <a:r>
              <a:rPr lang="en-US" dirty="0"/>
              <a:t>Kanwal Raghav</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 3501</a:t>
            </a:r>
          </a:p>
        </p:txBody>
      </p:sp>
      <p:pic>
        <p:nvPicPr>
          <p:cNvPr id="6" name="图片 5">
            <a:extLst>
              <a:ext uri="{FF2B5EF4-FFF2-40B4-BE49-F238E27FC236}">
                <a16:creationId xmlns:a16="http://schemas.microsoft.com/office/drawing/2014/main" id="{7494895C-1857-BBDF-AB52-8B6212FFE96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97844" y="1083502"/>
            <a:ext cx="11396312" cy="5302547"/>
          </a:xfrm>
          <a:prstGeom prst="rect">
            <a:avLst/>
          </a:prstGeom>
        </p:spPr>
      </p:pic>
    </p:spTree>
    <p:extLst>
      <p:ext uri="{BB962C8B-B14F-4D97-AF65-F5344CB8AC3E}">
        <p14:creationId xmlns:p14="http://schemas.microsoft.com/office/powerpoint/2010/main" val="394312810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a:t>
            </a:r>
            <a:r>
              <a:rPr lang="en-US" altLang="zh-CN" dirty="0"/>
              <a:t>20%</a:t>
            </a:r>
            <a:r>
              <a:rPr lang="zh-CN" altLang="en-US" dirty="0"/>
              <a:t>患者发生的</a:t>
            </a:r>
            <a:r>
              <a:rPr lang="en-US" dirty="0" err="1"/>
              <a:t>TEAE</a:t>
            </a:r>
            <a:r>
              <a:rPr lang="en-US" baseline="30000" dirty="0" err="1"/>
              <a:t>a</a:t>
            </a:r>
            <a:endParaRPr lang="zh-CN" altLang="en-US" baseline="30000" dirty="0"/>
          </a:p>
        </p:txBody>
      </p:sp>
      <p:sp>
        <p:nvSpPr>
          <p:cNvPr id="5" name="文本占位符 2">
            <a:extLst>
              <a:ext uri="{FF2B5EF4-FFF2-40B4-BE49-F238E27FC236}">
                <a16:creationId xmlns:a16="http://schemas.microsoft.com/office/drawing/2014/main" id="{76CC92FA-1728-0947-A171-482290A3AB99}"/>
              </a:ext>
            </a:extLst>
          </p:cNvPr>
          <p:cNvSpPr>
            <a:spLocks noGrp="1"/>
          </p:cNvSpPr>
          <p:nvPr>
            <p:ph type="body" sz="quarter" idx="11"/>
          </p:nvPr>
        </p:nvSpPr>
        <p:spPr>
          <a:xfrm>
            <a:off x="5074376" y="6396990"/>
            <a:ext cx="6818812" cy="329248"/>
          </a:xfrm>
        </p:spPr>
        <p:txBody>
          <a:bodyPr/>
          <a:lstStyle/>
          <a:p>
            <a:r>
              <a:rPr lang="en-US" dirty="0"/>
              <a:t>Kanwal Raghav</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 3501</a:t>
            </a:r>
          </a:p>
        </p:txBody>
      </p:sp>
      <p:pic>
        <p:nvPicPr>
          <p:cNvPr id="6" name="图片 5">
            <a:extLst>
              <a:ext uri="{FF2B5EF4-FFF2-40B4-BE49-F238E27FC236}">
                <a16:creationId xmlns:a16="http://schemas.microsoft.com/office/drawing/2014/main" id="{B6F6E196-7804-F9CB-52E5-6673D540111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7626" y="1008961"/>
            <a:ext cx="11656749" cy="5382217"/>
          </a:xfrm>
          <a:prstGeom prst="rect">
            <a:avLst/>
          </a:prstGeom>
        </p:spPr>
      </p:pic>
    </p:spTree>
    <p:extLst>
      <p:ext uri="{BB962C8B-B14F-4D97-AF65-F5344CB8AC3E}">
        <p14:creationId xmlns:p14="http://schemas.microsoft.com/office/powerpoint/2010/main" val="55836048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独立审查委员会判定的药物相关 </a:t>
            </a:r>
            <a:r>
              <a:rPr lang="en-US" altLang="zh-CN" dirty="0"/>
              <a:t>ILD/</a:t>
            </a:r>
            <a:r>
              <a:rPr lang="zh-CN" altLang="en-US" dirty="0"/>
              <a:t>肺炎</a:t>
            </a:r>
          </a:p>
        </p:txBody>
      </p:sp>
      <p:sp>
        <p:nvSpPr>
          <p:cNvPr id="5" name="文本占位符 2">
            <a:extLst>
              <a:ext uri="{FF2B5EF4-FFF2-40B4-BE49-F238E27FC236}">
                <a16:creationId xmlns:a16="http://schemas.microsoft.com/office/drawing/2014/main" id="{76CC92FA-1728-0947-A171-482290A3AB99}"/>
              </a:ext>
            </a:extLst>
          </p:cNvPr>
          <p:cNvSpPr>
            <a:spLocks noGrp="1"/>
          </p:cNvSpPr>
          <p:nvPr>
            <p:ph type="body" sz="quarter" idx="11"/>
          </p:nvPr>
        </p:nvSpPr>
        <p:spPr>
          <a:xfrm>
            <a:off x="5074376" y="6396990"/>
            <a:ext cx="6818812" cy="329248"/>
          </a:xfrm>
        </p:spPr>
        <p:txBody>
          <a:bodyPr/>
          <a:lstStyle/>
          <a:p>
            <a:r>
              <a:rPr lang="en-US" dirty="0"/>
              <a:t>Kanwal Raghav</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 3501</a:t>
            </a:r>
          </a:p>
        </p:txBody>
      </p:sp>
      <p:pic>
        <p:nvPicPr>
          <p:cNvPr id="6" name="图片 5">
            <a:extLst>
              <a:ext uri="{FF2B5EF4-FFF2-40B4-BE49-F238E27FC236}">
                <a16:creationId xmlns:a16="http://schemas.microsoft.com/office/drawing/2014/main" id="{5C57D8E3-8AD0-1FD7-347A-8A5642644B4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39998" y="1092787"/>
            <a:ext cx="11312005" cy="5192510"/>
          </a:xfrm>
          <a:prstGeom prst="rect">
            <a:avLst/>
          </a:prstGeom>
        </p:spPr>
      </p:pic>
    </p:spTree>
    <p:extLst>
      <p:ext uri="{BB962C8B-B14F-4D97-AF65-F5344CB8AC3E}">
        <p14:creationId xmlns:p14="http://schemas.microsoft.com/office/powerpoint/2010/main" val="359238459"/>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结论</a:t>
            </a:r>
          </a:p>
        </p:txBody>
      </p:sp>
      <p:sp>
        <p:nvSpPr>
          <p:cNvPr id="4" name="文本占位符 3">
            <a:extLst>
              <a:ext uri="{FF2B5EF4-FFF2-40B4-BE49-F238E27FC236}">
                <a16:creationId xmlns:a16="http://schemas.microsoft.com/office/drawing/2014/main" id="{46F2D972-3489-7B83-96F7-D0A44F9C6259}"/>
              </a:ext>
            </a:extLst>
          </p:cNvPr>
          <p:cNvSpPr>
            <a:spLocks noGrp="1"/>
          </p:cNvSpPr>
          <p:nvPr>
            <p:ph type="body" sz="quarter" idx="12"/>
          </p:nvPr>
        </p:nvSpPr>
        <p:spPr/>
        <p:txBody>
          <a:bodyPr/>
          <a:lstStyle/>
          <a:p>
            <a:pPr marL="342900" indent="-342900">
              <a:buFont typeface="Arial" panose="020B0604020202020204" pitchFamily="34" charset="0"/>
              <a:buChar char="•"/>
            </a:pPr>
            <a:r>
              <a:rPr lang="zh-CN" altLang="en-US" dirty="0">
                <a:solidFill>
                  <a:schemeClr val="tx1"/>
                </a:solidFill>
              </a:rPr>
              <a:t>在</a:t>
            </a:r>
            <a:r>
              <a:rPr lang="en-US" dirty="0">
                <a:solidFill>
                  <a:schemeClr val="tx1"/>
                </a:solidFill>
              </a:rPr>
              <a:t>T-</a:t>
            </a:r>
            <a:r>
              <a:rPr lang="en-US" dirty="0" err="1">
                <a:solidFill>
                  <a:schemeClr val="tx1"/>
                </a:solidFill>
              </a:rPr>
              <a:t>DXd</a:t>
            </a:r>
            <a:r>
              <a:rPr lang="en-US" dirty="0">
                <a:solidFill>
                  <a:schemeClr val="tx1"/>
                </a:solidFill>
              </a:rPr>
              <a:t> 5.4 mg/kg</a:t>
            </a:r>
            <a:r>
              <a:rPr lang="zh-CN" altLang="en-US" dirty="0">
                <a:solidFill>
                  <a:schemeClr val="tx1"/>
                </a:solidFill>
              </a:rPr>
              <a:t>和</a:t>
            </a:r>
            <a:r>
              <a:rPr lang="en-US" altLang="zh-CN" dirty="0">
                <a:solidFill>
                  <a:schemeClr val="tx1"/>
                </a:solidFill>
              </a:rPr>
              <a:t>6.4 </a:t>
            </a:r>
            <a:r>
              <a:rPr lang="en-US" dirty="0">
                <a:solidFill>
                  <a:schemeClr val="tx1"/>
                </a:solidFill>
              </a:rPr>
              <a:t>mg/kg</a:t>
            </a:r>
            <a:r>
              <a:rPr lang="zh-CN" altLang="en-US" dirty="0">
                <a:solidFill>
                  <a:schemeClr val="tx1"/>
                </a:solidFill>
              </a:rPr>
              <a:t>剂量下，在</a:t>
            </a:r>
            <a:r>
              <a:rPr lang="en-US" dirty="0">
                <a:solidFill>
                  <a:schemeClr val="tx1"/>
                </a:solidFill>
              </a:rPr>
              <a:t>HER2+ mCRC</a:t>
            </a:r>
            <a:r>
              <a:rPr lang="zh-CN" altLang="en-US" dirty="0">
                <a:solidFill>
                  <a:schemeClr val="tx1"/>
                </a:solidFill>
              </a:rPr>
              <a:t>患者中均观察到了具有前景的抗肿瘤活性</a:t>
            </a:r>
            <a:endParaRPr lang="en-US" dirty="0">
              <a:solidFill>
                <a:schemeClr val="tx1"/>
              </a:solidFill>
            </a:endParaRPr>
          </a:p>
          <a:p>
            <a:pPr marL="1028700" lvl="1" indent="-342900">
              <a:buFont typeface="Wingdings" panose="05000000000000000000" pitchFamily="2" charset="2"/>
              <a:buChar char="ü"/>
            </a:pPr>
            <a:r>
              <a:rPr lang="en-US" dirty="0"/>
              <a:t>T-</a:t>
            </a:r>
            <a:r>
              <a:rPr lang="en-US" dirty="0" err="1"/>
              <a:t>DXd</a:t>
            </a:r>
            <a:r>
              <a:rPr lang="en-US" dirty="0"/>
              <a:t> 5.4 mg/kg</a:t>
            </a:r>
            <a:r>
              <a:rPr lang="zh-CN" altLang="en-US" dirty="0"/>
              <a:t>组患者的 </a:t>
            </a:r>
            <a:r>
              <a:rPr lang="en-US" dirty="0" err="1"/>
              <a:t>cORR</a:t>
            </a:r>
            <a:r>
              <a:rPr lang="en-US" dirty="0"/>
              <a:t> </a:t>
            </a:r>
            <a:r>
              <a:rPr lang="zh-CN" altLang="en-US" dirty="0"/>
              <a:t>在数值上高于</a:t>
            </a:r>
            <a:r>
              <a:rPr lang="en-US" altLang="zh-CN" dirty="0"/>
              <a:t>6.4 </a:t>
            </a:r>
            <a:r>
              <a:rPr lang="en-US" dirty="0"/>
              <a:t>mg/kg</a:t>
            </a:r>
            <a:r>
              <a:rPr lang="zh-CN" altLang="en-US" dirty="0"/>
              <a:t>组（分别为</a:t>
            </a:r>
            <a:r>
              <a:rPr lang="en-US" altLang="zh-CN" dirty="0"/>
              <a:t>37.8%</a:t>
            </a:r>
            <a:r>
              <a:rPr lang="zh-CN" altLang="en-US" dirty="0"/>
              <a:t>和</a:t>
            </a:r>
            <a:r>
              <a:rPr lang="en-US" altLang="zh-CN" dirty="0"/>
              <a:t>27.5%</a:t>
            </a:r>
            <a:r>
              <a:rPr lang="zh-CN" altLang="en-US" dirty="0"/>
              <a:t>）</a:t>
            </a:r>
            <a:endParaRPr lang="en-US" dirty="0"/>
          </a:p>
          <a:p>
            <a:pPr marL="1028700" lvl="1" indent="-342900">
              <a:buFont typeface="Wingdings" panose="05000000000000000000" pitchFamily="2" charset="2"/>
              <a:buChar char="ü"/>
            </a:pPr>
            <a:r>
              <a:rPr lang="zh-CN" altLang="en-US" dirty="0"/>
              <a:t>在</a:t>
            </a:r>
            <a:r>
              <a:rPr lang="en-US" altLang="zh-CN" dirty="0"/>
              <a:t>5.4 </a:t>
            </a:r>
            <a:r>
              <a:rPr lang="en-US" dirty="0"/>
              <a:t>mg/kg</a:t>
            </a:r>
            <a:r>
              <a:rPr lang="zh-CN" altLang="en-US" dirty="0"/>
              <a:t>剂量下，</a:t>
            </a:r>
            <a:r>
              <a:rPr lang="en-US" dirty="0"/>
              <a:t>HER2</a:t>
            </a:r>
            <a:r>
              <a:rPr lang="zh-CN" altLang="en-US" dirty="0"/>
              <a:t>状态</a:t>
            </a:r>
            <a:r>
              <a:rPr lang="en-US" dirty="0"/>
              <a:t>IHC3 +</a:t>
            </a:r>
            <a:r>
              <a:rPr lang="zh-CN" altLang="en-US" dirty="0"/>
              <a:t>患者的抗肿瘤活性 </a:t>
            </a:r>
            <a:r>
              <a:rPr lang="en-US" altLang="zh-CN" dirty="0"/>
              <a:t>(</a:t>
            </a:r>
            <a:r>
              <a:rPr lang="en-US" dirty="0"/>
              <a:t>ORR) </a:t>
            </a:r>
            <a:r>
              <a:rPr lang="en-US" altLang="zh-CN" dirty="0"/>
              <a:t>(</a:t>
            </a:r>
            <a:r>
              <a:rPr lang="en-US" dirty="0"/>
              <a:t>n/N = 30/64；46.9%)</a:t>
            </a:r>
            <a:r>
              <a:rPr lang="zh-CN" altLang="en-US" dirty="0"/>
              <a:t>高于</a:t>
            </a:r>
            <a:r>
              <a:rPr lang="en-US" dirty="0"/>
              <a:t>HER2</a:t>
            </a:r>
            <a:r>
              <a:rPr lang="zh-CN" altLang="en-US" dirty="0"/>
              <a:t>状态</a:t>
            </a:r>
            <a:r>
              <a:rPr lang="en-US" dirty="0"/>
              <a:t>IHC2 +/ISH+</a:t>
            </a:r>
            <a:r>
              <a:rPr lang="zh-CN" altLang="en-US" dirty="0"/>
              <a:t>患者 </a:t>
            </a:r>
            <a:r>
              <a:rPr lang="en-US" altLang="zh-CN" dirty="0"/>
              <a:t>(</a:t>
            </a:r>
            <a:r>
              <a:rPr lang="en-US" dirty="0"/>
              <a:t>n/N = 1/18；5.6%)</a:t>
            </a:r>
          </a:p>
          <a:p>
            <a:pPr marL="1028700" lvl="1" indent="-342900">
              <a:buFont typeface="Wingdings" panose="05000000000000000000" pitchFamily="2" charset="2"/>
              <a:buChar char="ü"/>
            </a:pPr>
            <a:r>
              <a:rPr lang="zh-CN" altLang="en-US" dirty="0"/>
              <a:t>在</a:t>
            </a:r>
            <a:r>
              <a:rPr lang="en-US" altLang="zh-CN" dirty="0"/>
              <a:t>5.4 </a:t>
            </a:r>
            <a:r>
              <a:rPr lang="en-US" dirty="0"/>
              <a:t>mg/kg</a:t>
            </a:r>
            <a:r>
              <a:rPr lang="zh-CN" altLang="en-US" dirty="0"/>
              <a:t>剂量下，有 </a:t>
            </a:r>
            <a:r>
              <a:rPr lang="en-US" altLang="zh-CN" dirty="0"/>
              <a:t>(28.6%) </a:t>
            </a:r>
            <a:r>
              <a:rPr lang="zh-CN" altLang="en-US" dirty="0"/>
              <a:t>和无 </a:t>
            </a:r>
            <a:r>
              <a:rPr lang="en-US" altLang="zh-CN" dirty="0"/>
              <a:t>(39.7%)RAS</a:t>
            </a:r>
            <a:r>
              <a:rPr lang="zh-CN" altLang="en-US" dirty="0"/>
              <a:t>突变的患者以及既往接受过抗 </a:t>
            </a:r>
            <a:r>
              <a:rPr lang="en-US" altLang="zh-CN" dirty="0"/>
              <a:t>HER2 </a:t>
            </a:r>
            <a:r>
              <a:rPr lang="zh-CN" altLang="en-US" dirty="0"/>
              <a:t>治疗的患者 </a:t>
            </a:r>
            <a:r>
              <a:rPr lang="en-US" altLang="zh-CN" dirty="0"/>
              <a:t>(41.2%) </a:t>
            </a:r>
            <a:r>
              <a:rPr lang="zh-CN" altLang="en-US" dirty="0"/>
              <a:t>中观察到抗肿瘤活性 </a:t>
            </a:r>
            <a:r>
              <a:rPr lang="en-US" altLang="zh-CN" dirty="0"/>
              <a:t>(ORR)</a:t>
            </a:r>
            <a:endParaRPr lang="en-US" dirty="0"/>
          </a:p>
          <a:p>
            <a:pPr marL="342900" indent="-342900">
              <a:buFont typeface="Arial" panose="020B0604020202020204" pitchFamily="34" charset="0"/>
              <a:buChar char="•"/>
            </a:pPr>
            <a:r>
              <a:rPr lang="zh-CN" altLang="en-US" dirty="0">
                <a:solidFill>
                  <a:schemeClr val="tx1"/>
                </a:solidFill>
              </a:rPr>
              <a:t>总体安全性可接受，通常是可控，与 </a:t>
            </a:r>
            <a:r>
              <a:rPr lang="en-US" dirty="0">
                <a:solidFill>
                  <a:schemeClr val="tx1"/>
                </a:solidFill>
              </a:rPr>
              <a:t>T-</a:t>
            </a:r>
            <a:r>
              <a:rPr lang="en-US" dirty="0" err="1">
                <a:solidFill>
                  <a:schemeClr val="tx1"/>
                </a:solidFill>
              </a:rPr>
              <a:t>DXd</a:t>
            </a:r>
            <a:r>
              <a:rPr lang="en-US" dirty="0">
                <a:solidFill>
                  <a:schemeClr val="tx1"/>
                </a:solidFill>
              </a:rPr>
              <a:t> </a:t>
            </a:r>
            <a:r>
              <a:rPr lang="zh-CN" altLang="en-US" dirty="0">
                <a:solidFill>
                  <a:schemeClr val="tx1"/>
                </a:solidFill>
              </a:rPr>
              <a:t>已知的安全性特征一致，支持</a:t>
            </a:r>
            <a:r>
              <a:rPr lang="en-US" altLang="zh-CN" dirty="0">
                <a:solidFill>
                  <a:schemeClr val="tx1"/>
                </a:solidFill>
              </a:rPr>
              <a:t>5.4 </a:t>
            </a:r>
            <a:r>
              <a:rPr lang="en-US" dirty="0">
                <a:solidFill>
                  <a:schemeClr val="tx1"/>
                </a:solidFill>
              </a:rPr>
              <a:t>mg/kg</a:t>
            </a:r>
            <a:r>
              <a:rPr lang="zh-CN" altLang="en-US" dirty="0">
                <a:solidFill>
                  <a:schemeClr val="tx1"/>
                </a:solidFill>
              </a:rPr>
              <a:t>剂量</a:t>
            </a:r>
            <a:endParaRPr lang="en-US" altLang="zh-CN" dirty="0">
              <a:solidFill>
                <a:schemeClr val="tx1"/>
              </a:solidFill>
            </a:endParaRPr>
          </a:p>
          <a:p>
            <a:pPr marL="1028700" lvl="1" indent="-342900">
              <a:buFont typeface="Wingdings" panose="05000000000000000000" pitchFamily="2" charset="2"/>
              <a:buChar char="ü"/>
            </a:pPr>
            <a:r>
              <a:rPr lang="zh-CN" altLang="en-US" dirty="0"/>
              <a:t>与</a:t>
            </a:r>
            <a:r>
              <a:rPr lang="en-US" altLang="zh-CN" dirty="0"/>
              <a:t>T-</a:t>
            </a:r>
            <a:r>
              <a:rPr lang="en-US" altLang="zh-CN" dirty="0" err="1"/>
              <a:t>DXd</a:t>
            </a:r>
            <a:r>
              <a:rPr lang="en-US" altLang="zh-CN" dirty="0"/>
              <a:t> 6.4 mg/kg</a:t>
            </a:r>
            <a:r>
              <a:rPr lang="zh-CN" altLang="en-US" dirty="0"/>
              <a:t>组 </a:t>
            </a:r>
            <a:r>
              <a:rPr lang="en-US" altLang="zh-CN" dirty="0"/>
              <a:t>(12.8%) </a:t>
            </a:r>
            <a:r>
              <a:rPr lang="zh-CN" altLang="en-US" dirty="0"/>
              <a:t>相比，</a:t>
            </a:r>
            <a:r>
              <a:rPr lang="en-US" altLang="zh-CN" dirty="0"/>
              <a:t>T-</a:t>
            </a:r>
            <a:r>
              <a:rPr lang="en-US" altLang="zh-CN" dirty="0" err="1"/>
              <a:t>DXd</a:t>
            </a:r>
            <a:r>
              <a:rPr lang="en-US" altLang="zh-CN" dirty="0"/>
              <a:t> 5.4 mg/kg</a:t>
            </a:r>
            <a:r>
              <a:rPr lang="zh-CN" altLang="en-US" dirty="0"/>
              <a:t>组 </a:t>
            </a:r>
            <a:r>
              <a:rPr lang="en-US" altLang="zh-CN" dirty="0"/>
              <a:t>(8.4%) </a:t>
            </a:r>
            <a:r>
              <a:rPr lang="zh-CN" altLang="en-US" dirty="0"/>
              <a:t>中判定为药物相关所有等级</a:t>
            </a:r>
            <a:r>
              <a:rPr lang="en-US" altLang="zh-CN" dirty="0"/>
              <a:t>ILD/</a:t>
            </a:r>
            <a:r>
              <a:rPr lang="zh-CN" altLang="en-US" dirty="0"/>
              <a:t>肺炎的发生率较低</a:t>
            </a:r>
            <a:endParaRPr lang="en-US" altLang="zh-CN" dirty="0"/>
          </a:p>
          <a:p>
            <a:pPr marL="1028700" lvl="1" indent="-342900">
              <a:buFont typeface="Wingdings" panose="05000000000000000000" pitchFamily="2" charset="2"/>
              <a:buChar char="ü"/>
            </a:pPr>
            <a:r>
              <a:rPr lang="en-US" altLang="zh-CN" dirty="0"/>
              <a:t>5.4 mg/kg</a:t>
            </a:r>
            <a:r>
              <a:rPr lang="zh-CN" altLang="en-US" dirty="0"/>
              <a:t>组中无≥</a:t>
            </a:r>
            <a:r>
              <a:rPr lang="en-US" altLang="zh-CN" dirty="0"/>
              <a:t>3</a:t>
            </a:r>
            <a:r>
              <a:rPr lang="zh-CN" altLang="en-US" dirty="0"/>
              <a:t>级 </a:t>
            </a:r>
            <a:r>
              <a:rPr lang="en-US" altLang="zh-CN" dirty="0"/>
              <a:t>ILD/</a:t>
            </a:r>
            <a:r>
              <a:rPr lang="zh-CN" altLang="en-US" dirty="0"/>
              <a:t>肺炎，</a:t>
            </a:r>
            <a:r>
              <a:rPr lang="en-US" altLang="zh-CN" dirty="0"/>
              <a:t>6.4 mg/kg</a:t>
            </a:r>
            <a:r>
              <a:rPr lang="zh-CN" altLang="en-US" dirty="0"/>
              <a:t>组中有</a:t>
            </a:r>
            <a:r>
              <a:rPr lang="en-US" altLang="zh-CN" dirty="0"/>
              <a:t>1</a:t>
            </a:r>
            <a:r>
              <a:rPr lang="zh-CN" altLang="en-US" dirty="0"/>
              <a:t>例</a:t>
            </a:r>
            <a:r>
              <a:rPr lang="en-US" altLang="zh-CN" dirty="0"/>
              <a:t>5</a:t>
            </a:r>
            <a:r>
              <a:rPr lang="zh-CN" altLang="en-US" dirty="0"/>
              <a:t>级药物相关 </a:t>
            </a:r>
            <a:r>
              <a:rPr lang="en-US" altLang="zh-CN" dirty="0"/>
              <a:t>ILD/</a:t>
            </a:r>
            <a:r>
              <a:rPr lang="zh-CN" altLang="en-US" dirty="0"/>
              <a:t>肺炎</a:t>
            </a:r>
            <a:endParaRPr lang="en-US" altLang="zh-CN" dirty="0"/>
          </a:p>
          <a:p>
            <a:endParaRPr lang="zh-CN" altLang="en-US" dirty="0"/>
          </a:p>
        </p:txBody>
      </p:sp>
      <p:sp>
        <p:nvSpPr>
          <p:cNvPr id="5" name="文本占位符 2">
            <a:extLst>
              <a:ext uri="{FF2B5EF4-FFF2-40B4-BE49-F238E27FC236}">
                <a16:creationId xmlns:a16="http://schemas.microsoft.com/office/drawing/2014/main" id="{76CC92FA-1728-0947-A171-482290A3AB99}"/>
              </a:ext>
            </a:extLst>
          </p:cNvPr>
          <p:cNvSpPr>
            <a:spLocks noGrp="1"/>
          </p:cNvSpPr>
          <p:nvPr>
            <p:ph type="body" sz="quarter" idx="11"/>
          </p:nvPr>
        </p:nvSpPr>
        <p:spPr>
          <a:xfrm>
            <a:off x="5074376" y="6396990"/>
            <a:ext cx="6818812" cy="329248"/>
          </a:xfrm>
        </p:spPr>
        <p:txBody>
          <a:bodyPr/>
          <a:lstStyle/>
          <a:p>
            <a:r>
              <a:rPr lang="en-US" dirty="0"/>
              <a:t>Kanwal Raghav</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 3501</a:t>
            </a:r>
          </a:p>
        </p:txBody>
      </p:sp>
      <p:pic>
        <p:nvPicPr>
          <p:cNvPr id="6" name="图片 5">
            <a:extLst>
              <a:ext uri="{FF2B5EF4-FFF2-40B4-BE49-F238E27FC236}">
                <a16:creationId xmlns:a16="http://schemas.microsoft.com/office/drawing/2014/main" id="{15C6FA79-6650-B52E-DE43-F6C8D87792C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23385" y="5778500"/>
            <a:ext cx="11656194" cy="361768"/>
          </a:xfrm>
          <a:prstGeom prst="rect">
            <a:avLst/>
          </a:prstGeom>
        </p:spPr>
      </p:pic>
      <p:sp>
        <p:nvSpPr>
          <p:cNvPr id="8" name="文本框 7">
            <a:extLst>
              <a:ext uri="{FF2B5EF4-FFF2-40B4-BE49-F238E27FC236}">
                <a16:creationId xmlns:a16="http://schemas.microsoft.com/office/drawing/2014/main" id="{0AE8051D-B44F-0198-032F-285C2E484962}"/>
              </a:ext>
            </a:extLst>
          </p:cNvPr>
          <p:cNvSpPr txBox="1"/>
          <p:nvPr/>
        </p:nvSpPr>
        <p:spPr>
          <a:xfrm>
            <a:off x="549843" y="4894697"/>
            <a:ext cx="11092314" cy="369332"/>
          </a:xfrm>
          <a:prstGeom prst="rect">
            <a:avLst/>
          </a:prstGeom>
          <a:solidFill>
            <a:srgbClr val="4F79CA"/>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这些有前景的结果支持</a:t>
            </a:r>
            <a:r>
              <a:rPr kumimoji="0" lang="en-US" altLang="zh-CN"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T-</a:t>
            </a:r>
            <a:r>
              <a:rPr kumimoji="0" lang="en-US" altLang="zh-CN" sz="1800" b="0" i="0" u="none" strike="noStrike" kern="1200" cap="none" spc="0" normalizeH="0" baseline="0" noProof="0" dirty="0" err="1">
                <a:ln>
                  <a:noFill/>
                </a:ln>
                <a:solidFill>
                  <a:srgbClr val="FFFFFF"/>
                </a:solidFill>
                <a:effectLst/>
                <a:uLnTx/>
                <a:uFillTx/>
                <a:latin typeface="微软雅黑" panose="020B0503020204020204" pitchFamily="34" charset="-122"/>
                <a:ea typeface="微软雅黑" panose="020B0503020204020204" pitchFamily="34" charset="-122"/>
                <a:cs typeface="+mn-cs"/>
              </a:rPr>
              <a:t>DXd</a:t>
            </a:r>
            <a:r>
              <a:rPr kumimoji="0" lang="en-US" altLang="zh-CN"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 5.4 mg/kg</a:t>
            </a:r>
            <a:r>
              <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作为该患者人群的最佳剂量（单药），因为其有利的获益</a:t>
            </a:r>
            <a:r>
              <a:rPr kumimoji="0" lang="en-US" altLang="zh-CN"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a:t>
            </a:r>
            <a:r>
              <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风险评估</a:t>
            </a:r>
            <a:endParaRPr kumimoji="0" lang="en-US" altLang="zh-CN"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pic>
        <p:nvPicPr>
          <p:cNvPr id="3" name="Graphic 4" descr="House with solid fill">
            <a:hlinkClick r:id="rId3" action="ppaction://hlinksldjump"/>
            <a:extLst>
              <a:ext uri="{FF2B5EF4-FFF2-40B4-BE49-F238E27FC236}">
                <a16:creationId xmlns:a16="http://schemas.microsoft.com/office/drawing/2014/main" id="{41AC8B86-1E0A-3F30-53AD-5F886F232782}"/>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1047804" y="5959350"/>
            <a:ext cx="567642" cy="567642"/>
          </a:xfrm>
          <a:prstGeom prst="rect">
            <a:avLst/>
          </a:prstGeom>
        </p:spPr>
      </p:pic>
    </p:spTree>
    <p:extLst>
      <p:ext uri="{BB962C8B-B14F-4D97-AF65-F5344CB8AC3E}">
        <p14:creationId xmlns:p14="http://schemas.microsoft.com/office/powerpoint/2010/main" val="312113149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7FA7AF5-731F-ED2F-CE15-2B0EDA1FBB8D}"/>
              </a:ext>
            </a:extLst>
          </p:cNvPr>
          <p:cNvSpPr>
            <a:spLocks noGrp="1"/>
          </p:cNvSpPr>
          <p:nvPr>
            <p:ph type="title"/>
          </p:nvPr>
        </p:nvSpPr>
        <p:spPr/>
        <p:txBody>
          <a:bodyPr>
            <a:normAutofit fontScale="90000"/>
          </a:bodyPr>
          <a:lstStyle/>
          <a:p>
            <a:r>
              <a:rPr lang="zh-CN" altLang="en-US" dirty="0"/>
              <a:t>比较新辅助化疗与标准治疗对局部晚期结肠癌患者疗效的 </a:t>
            </a:r>
            <a:r>
              <a:rPr lang="en-US" altLang="zh-CN" dirty="0"/>
              <a:t>III </a:t>
            </a:r>
            <a:r>
              <a:rPr lang="zh-CN" altLang="en-US" dirty="0"/>
              <a:t>期随机临床试验</a:t>
            </a:r>
            <a:br>
              <a:rPr lang="zh-CN" altLang="en-US" dirty="0"/>
            </a:br>
            <a:r>
              <a:rPr lang="zh-CN" altLang="en-US" dirty="0"/>
              <a:t>斯堪的纳维亚 </a:t>
            </a:r>
            <a:r>
              <a:rPr lang="en-US" altLang="zh-CN" dirty="0" err="1"/>
              <a:t>NeoCoI</a:t>
            </a:r>
            <a:r>
              <a:rPr lang="en-US" altLang="zh-CN" dirty="0"/>
              <a:t> </a:t>
            </a:r>
            <a:r>
              <a:rPr lang="zh-CN" altLang="en-US" dirty="0"/>
              <a:t>试验</a:t>
            </a:r>
          </a:p>
        </p:txBody>
      </p:sp>
      <p:sp>
        <p:nvSpPr>
          <p:cNvPr id="3" name="文本占位符 2">
            <a:extLst>
              <a:ext uri="{FF2B5EF4-FFF2-40B4-BE49-F238E27FC236}">
                <a16:creationId xmlns:a16="http://schemas.microsoft.com/office/drawing/2014/main" id="{E985E624-1F9B-BBF9-A1A1-2ACCA2B35963}"/>
              </a:ext>
            </a:extLst>
          </p:cNvPr>
          <p:cNvSpPr>
            <a:spLocks noGrp="1"/>
          </p:cNvSpPr>
          <p:nvPr>
            <p:ph type="body" sz="quarter" idx="10"/>
          </p:nvPr>
        </p:nvSpPr>
        <p:spPr>
          <a:xfrm>
            <a:off x="838200" y="4015112"/>
            <a:ext cx="10515600" cy="709838"/>
          </a:xfrm>
        </p:spPr>
        <p:txBody>
          <a:bodyPr/>
          <a:lstStyle/>
          <a:p>
            <a:r>
              <a:rPr lang="en-US" sz="1600" dirty="0"/>
              <a:t>Lars Henrik Jensen, Monica </a:t>
            </a:r>
            <a:r>
              <a:rPr lang="en-US" sz="1600" dirty="0" err="1"/>
              <a:t>Kjaer</a:t>
            </a:r>
            <a:r>
              <a:rPr lang="en-US" sz="1600" dirty="0"/>
              <a:t>, Finn Larsen, Niels Hollander, Hans B. </a:t>
            </a:r>
            <a:r>
              <a:rPr lang="en-US" sz="1600" dirty="0" err="1"/>
              <a:t>Rahr</a:t>
            </a:r>
            <a:r>
              <a:rPr lang="en-US" sz="1600" dirty="0"/>
              <a:t>, Frank Pfeffer, Laura </a:t>
            </a:r>
            <a:r>
              <a:rPr lang="en-US" sz="1600" dirty="0" err="1"/>
              <a:t>Diness</a:t>
            </a:r>
            <a:r>
              <a:rPr lang="en-US" sz="1600" dirty="0"/>
              <a:t>, Jan </a:t>
            </a:r>
            <a:r>
              <a:rPr lang="en-US" sz="1600" dirty="0" err="1"/>
              <a:t>Lindebjerg</a:t>
            </a:r>
            <a:r>
              <a:rPr lang="en-US" sz="1600" dirty="0"/>
              <a:t>, </a:t>
            </a:r>
            <a:r>
              <a:rPr lang="en-US" sz="1600" dirty="0" err="1"/>
              <a:t>Soeren</a:t>
            </a:r>
            <a:r>
              <a:rPr lang="en-US" sz="1600" dirty="0"/>
              <a:t> </a:t>
            </a:r>
            <a:r>
              <a:rPr lang="en-US" sz="1600" dirty="0" err="1"/>
              <a:t>Rafaelsen</a:t>
            </a:r>
            <a:r>
              <a:rPr lang="en-US" sz="1600" dirty="0"/>
              <a:t>, Torben </a:t>
            </a:r>
            <a:r>
              <a:rPr lang="en-US" sz="1600" dirty="0" err="1"/>
              <a:t>F</a:t>
            </a:r>
            <a:r>
              <a:rPr lang="en-US" altLang="zh-CN" sz="1600" dirty="0" err="1"/>
              <a:t>r</a:t>
            </a:r>
            <a:r>
              <a:rPr lang="en-US" sz="1600" dirty="0" err="1"/>
              <a:t>østrup</a:t>
            </a:r>
            <a:r>
              <a:rPr lang="en-US" sz="1600" dirty="0"/>
              <a:t> Hansen, Signe Timm, Inger Marie </a:t>
            </a:r>
            <a:r>
              <a:rPr lang="en-US" sz="1600" dirty="0" err="1"/>
              <a:t>Løes</a:t>
            </a:r>
            <a:r>
              <a:rPr lang="en-US" sz="1600" dirty="0"/>
              <a:t>, Ismail </a:t>
            </a:r>
            <a:r>
              <a:rPr lang="en-US" sz="1600" i="0" dirty="0" err="1">
                <a:effectLst/>
                <a:latin typeface="Microsoft YaHei" panose="020B0503020204020204" pitchFamily="34" charset="-122"/>
                <a:ea typeface="Microsoft YaHei" panose="020B0503020204020204" pitchFamily="34" charset="-122"/>
              </a:rPr>
              <a:t>Gögenur</a:t>
            </a:r>
            <a:r>
              <a:rPr lang="en-US" sz="1600" dirty="0"/>
              <a:t>, Kim </a:t>
            </a:r>
            <a:r>
              <a:rPr lang="en-US" sz="1600" dirty="0" err="1"/>
              <a:t>Wedervang</a:t>
            </a:r>
            <a:r>
              <a:rPr lang="en-US" sz="1600" dirty="0"/>
              <a:t>, </a:t>
            </a:r>
            <a:r>
              <a:rPr lang="en-US" sz="1600" dirty="0" err="1"/>
              <a:t>Fahimeh</a:t>
            </a:r>
            <a:r>
              <a:rPr lang="en-US" sz="1600" dirty="0"/>
              <a:t> Andersen, Lone </a:t>
            </a:r>
            <a:r>
              <a:rPr lang="en-US" sz="1600" dirty="0" err="1"/>
              <a:t>Nørgard</a:t>
            </a:r>
            <a:r>
              <a:rPr lang="en-US" sz="1600" dirty="0"/>
              <a:t> Petersen, Elinor </a:t>
            </a:r>
            <a:r>
              <a:rPr lang="en-US" sz="1600" dirty="0" err="1"/>
              <a:t>Bexe</a:t>
            </a:r>
            <a:r>
              <a:rPr lang="en-US" sz="1600" dirty="0"/>
              <a:t> </a:t>
            </a:r>
            <a:r>
              <a:rPr lang="en-US" sz="1600" dirty="0" err="1"/>
              <a:t>Lindskog</a:t>
            </a:r>
            <a:r>
              <a:rPr lang="en-US" sz="1600" dirty="0"/>
              <a:t>, </a:t>
            </a:r>
            <a:r>
              <a:rPr lang="en-US" sz="1600" dirty="0" err="1"/>
              <a:t>Laurids</a:t>
            </a:r>
            <a:r>
              <a:rPr lang="en-US" sz="1600" dirty="0"/>
              <a:t> Poulsen, Olav Dahl </a:t>
            </a:r>
          </a:p>
        </p:txBody>
      </p:sp>
      <p:sp>
        <p:nvSpPr>
          <p:cNvPr id="4" name="文本占位符 3">
            <a:extLst>
              <a:ext uri="{FF2B5EF4-FFF2-40B4-BE49-F238E27FC236}">
                <a16:creationId xmlns:a16="http://schemas.microsoft.com/office/drawing/2014/main" id="{639FC6EE-1CD6-1415-8A7A-920A66720BF6}"/>
              </a:ext>
            </a:extLst>
          </p:cNvPr>
          <p:cNvSpPr>
            <a:spLocks noGrp="1"/>
          </p:cNvSpPr>
          <p:nvPr>
            <p:ph type="body" sz="quarter" idx="11"/>
          </p:nvPr>
        </p:nvSpPr>
        <p:spPr>
          <a:xfrm>
            <a:off x="838200" y="5126229"/>
            <a:ext cx="10515600" cy="709838"/>
          </a:xfrm>
        </p:spPr>
        <p:txBody>
          <a:bodyPr/>
          <a:lstStyle/>
          <a:p>
            <a:r>
              <a:rPr lang="en-US" altLang="zh-CN" sz="2000" b="1" dirty="0"/>
              <a:t>Abstract LBA3503 - Oral Session</a:t>
            </a:r>
          </a:p>
        </p:txBody>
      </p:sp>
    </p:spTree>
    <p:extLst>
      <p:ext uri="{BB962C8B-B14F-4D97-AF65-F5344CB8AC3E}">
        <p14:creationId xmlns:p14="http://schemas.microsoft.com/office/powerpoint/2010/main" val="106787755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在多学科团队会议上</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en-US" dirty="0"/>
              <a:t>L</a:t>
            </a:r>
            <a:r>
              <a:rPr lang="en-US" altLang="zh-CN" dirty="0"/>
              <a:t>ars Henrik Jensen</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 LBA3503</a:t>
            </a:r>
          </a:p>
        </p:txBody>
      </p:sp>
      <p:sp>
        <p:nvSpPr>
          <p:cNvPr id="4" name="文本占位符 3">
            <a:extLst>
              <a:ext uri="{FF2B5EF4-FFF2-40B4-BE49-F238E27FC236}">
                <a16:creationId xmlns:a16="http://schemas.microsoft.com/office/drawing/2014/main" id="{46F2D972-3489-7B83-96F7-D0A44F9C6259}"/>
              </a:ext>
            </a:extLst>
          </p:cNvPr>
          <p:cNvSpPr>
            <a:spLocks noGrp="1"/>
          </p:cNvSpPr>
          <p:nvPr>
            <p:ph type="body" sz="quarter" idx="12"/>
          </p:nvPr>
        </p:nvSpPr>
        <p:spPr/>
        <p:txBody>
          <a:bodyPr/>
          <a:lstStyle/>
          <a:p>
            <a:pPr marL="342900" indent="-342900">
              <a:buFont typeface="Arial" panose="020B0604020202020204" pitchFamily="34" charset="0"/>
              <a:buChar char="•"/>
            </a:pPr>
            <a:r>
              <a:rPr lang="en-US" altLang="zh-CN" b="0" i="0" dirty="0">
                <a:solidFill>
                  <a:schemeClr val="tx1"/>
                </a:solidFill>
                <a:effectLst/>
                <a:latin typeface="arial" panose="020B0604020202020204" pitchFamily="34" charset="0"/>
              </a:rPr>
              <a:t>62</a:t>
            </a:r>
            <a:r>
              <a:rPr lang="zh-CN" altLang="en-US" b="0" i="0" dirty="0">
                <a:solidFill>
                  <a:schemeClr val="tx1"/>
                </a:solidFill>
                <a:effectLst/>
                <a:latin typeface="arial" panose="020B0604020202020204" pitchFamily="34" charset="0"/>
              </a:rPr>
              <a:t>岁男性直肠出血、疲乏和体重减轻</a:t>
            </a:r>
            <a:r>
              <a:rPr lang="en-US" altLang="zh-CN" b="0" i="0" dirty="0">
                <a:solidFill>
                  <a:schemeClr val="tx1"/>
                </a:solidFill>
                <a:effectLst/>
                <a:latin typeface="arial" panose="020B0604020202020204" pitchFamily="34" charset="0"/>
              </a:rPr>
              <a:t>6kg </a:t>
            </a:r>
          </a:p>
          <a:p>
            <a:pPr marL="342900" indent="-342900">
              <a:buFont typeface="Arial" panose="020B0604020202020204" pitchFamily="34" charset="0"/>
              <a:buChar char="•"/>
            </a:pPr>
            <a:r>
              <a:rPr lang="en-US" b="0" i="0" dirty="0">
                <a:solidFill>
                  <a:schemeClr val="tx1"/>
                </a:solidFill>
                <a:effectLst/>
                <a:latin typeface="arial" panose="020B0604020202020204" pitchFamily="34" charset="0"/>
              </a:rPr>
              <a:t>cT3</a:t>
            </a:r>
            <a:r>
              <a:rPr lang="en-US" altLang="zh-CN" b="0" i="0" dirty="0">
                <a:solidFill>
                  <a:schemeClr val="tx1"/>
                </a:solidFill>
                <a:effectLst/>
                <a:latin typeface="arial" panose="020B0604020202020204" pitchFamily="34" charset="0"/>
              </a:rPr>
              <a:t>d cN1 cM0</a:t>
            </a:r>
          </a:p>
          <a:p>
            <a:pPr marL="342900" indent="-342900">
              <a:buFont typeface="Arial" panose="020B0604020202020204" pitchFamily="34" charset="0"/>
              <a:buChar char="•"/>
            </a:pPr>
            <a:r>
              <a:rPr lang="zh-CN" altLang="en-US" b="0" i="0" dirty="0">
                <a:solidFill>
                  <a:schemeClr val="tx1"/>
                </a:solidFill>
                <a:effectLst/>
                <a:latin typeface="arial" panose="020B0604020202020204" pitchFamily="34" charset="0"/>
              </a:rPr>
              <a:t>推荐的治疗方案：</a:t>
            </a:r>
            <a:endParaRPr lang="en-US" altLang="zh-CN" b="0" i="0" dirty="0">
              <a:solidFill>
                <a:schemeClr val="tx1"/>
              </a:solidFill>
              <a:effectLst/>
              <a:latin typeface="arial" panose="020B0604020202020204" pitchFamily="34" charset="0"/>
            </a:endParaRPr>
          </a:p>
          <a:p>
            <a:pPr marL="1028700" lvl="1" indent="-342900">
              <a:buFont typeface="Wingdings" panose="05000000000000000000" pitchFamily="2" charset="2"/>
              <a:buChar char="§"/>
            </a:pPr>
            <a:r>
              <a:rPr lang="zh-CN" altLang="en-US" b="0" i="0" dirty="0">
                <a:solidFill>
                  <a:schemeClr val="tx1"/>
                </a:solidFill>
                <a:effectLst/>
                <a:latin typeface="arial" panose="020B0604020202020204" pitchFamily="34" charset="0"/>
              </a:rPr>
              <a:t>手术切除原发肿瘤</a:t>
            </a:r>
            <a:endParaRPr lang="en-US" altLang="zh-CN" b="0" i="0" dirty="0">
              <a:solidFill>
                <a:schemeClr val="tx1"/>
              </a:solidFill>
              <a:effectLst/>
              <a:latin typeface="arial" panose="020B0604020202020204" pitchFamily="34" charset="0"/>
            </a:endParaRPr>
          </a:p>
          <a:p>
            <a:pPr marL="1028700" lvl="1" indent="-342900">
              <a:buFont typeface="Wingdings" panose="05000000000000000000" pitchFamily="2" charset="2"/>
              <a:buChar char="§"/>
            </a:pPr>
            <a:r>
              <a:rPr lang="zh-CN" altLang="en-US" b="0" i="0" dirty="0">
                <a:solidFill>
                  <a:schemeClr val="tx1"/>
                </a:solidFill>
                <a:effectLst/>
                <a:latin typeface="arial" panose="020B0604020202020204" pitchFamily="34" charset="0"/>
              </a:rPr>
              <a:t>化疗降低复发风险</a:t>
            </a:r>
            <a:endParaRPr lang="en-US" altLang="zh-CN" b="0" i="0" dirty="0">
              <a:solidFill>
                <a:schemeClr val="tx1"/>
              </a:solidFill>
              <a:effectLst/>
              <a:latin typeface="arial" panose="020B0604020202020204" pitchFamily="34" charset="0"/>
            </a:endParaRPr>
          </a:p>
          <a:p>
            <a:pPr marL="342900" indent="-342900">
              <a:buFont typeface="Arial" panose="020B0604020202020204" pitchFamily="34" charset="0"/>
              <a:buChar char="•"/>
            </a:pPr>
            <a:r>
              <a:rPr lang="zh-CN" altLang="en-US" b="0" i="0" dirty="0">
                <a:solidFill>
                  <a:schemeClr val="tx1"/>
                </a:solidFill>
                <a:effectLst/>
                <a:latin typeface="arial" panose="020B0604020202020204" pitchFamily="34" charset="0"/>
              </a:rPr>
              <a:t>如何为患者提供建议？</a:t>
            </a:r>
            <a:endParaRPr lang="en-US" altLang="zh-CN" b="0" i="0" dirty="0">
              <a:solidFill>
                <a:schemeClr val="tx1"/>
              </a:solidFill>
              <a:effectLst/>
              <a:latin typeface="arial" panose="020B0604020202020204" pitchFamily="34" charset="0"/>
            </a:endParaRPr>
          </a:p>
          <a:p>
            <a:pPr marL="1028700" lvl="1" indent="-342900">
              <a:buFont typeface="Wingdings" panose="05000000000000000000" pitchFamily="2" charset="2"/>
              <a:buChar char="§"/>
            </a:pPr>
            <a:r>
              <a:rPr lang="zh-CN" altLang="en-US" b="0" i="0" dirty="0">
                <a:solidFill>
                  <a:schemeClr val="tx1"/>
                </a:solidFill>
                <a:effectLst/>
                <a:latin typeface="arial" panose="020B0604020202020204" pitchFamily="34" charset="0"/>
              </a:rPr>
              <a:t>生存和复发？</a:t>
            </a:r>
            <a:endParaRPr lang="en-US" altLang="zh-CN" b="0" i="0" dirty="0">
              <a:solidFill>
                <a:schemeClr val="tx1"/>
              </a:solidFill>
              <a:effectLst/>
              <a:latin typeface="arial" panose="020B0604020202020204" pitchFamily="34" charset="0"/>
            </a:endParaRPr>
          </a:p>
          <a:p>
            <a:pPr marL="1028700" lvl="1" indent="-342900">
              <a:buFont typeface="Wingdings" panose="05000000000000000000" pitchFamily="2" charset="2"/>
              <a:buChar char="§"/>
            </a:pPr>
            <a:r>
              <a:rPr lang="zh-CN" altLang="en-US" b="0" i="0" dirty="0">
                <a:solidFill>
                  <a:schemeClr val="tx1"/>
                </a:solidFill>
                <a:effectLst/>
                <a:latin typeface="arial" panose="020B0604020202020204" pitchFamily="34" charset="0"/>
              </a:rPr>
              <a:t>化疗和手术的副作用？</a:t>
            </a:r>
            <a:endParaRPr lang="en-US" altLang="zh-CN" b="0" i="0" dirty="0">
              <a:solidFill>
                <a:schemeClr val="tx1"/>
              </a:solidFill>
              <a:effectLst/>
              <a:latin typeface="arial" panose="020B0604020202020204" pitchFamily="34" charset="0"/>
            </a:endParaRPr>
          </a:p>
          <a:p>
            <a:pPr marL="1028700" lvl="1" indent="-342900">
              <a:buFont typeface="Wingdings" panose="05000000000000000000" pitchFamily="2" charset="2"/>
              <a:buChar char="§"/>
            </a:pPr>
            <a:r>
              <a:rPr lang="zh-CN" altLang="en-US" b="0" i="0" dirty="0">
                <a:solidFill>
                  <a:schemeClr val="tx1"/>
                </a:solidFill>
                <a:effectLst/>
                <a:latin typeface="arial" panose="020B0604020202020204" pitchFamily="34" charset="0"/>
              </a:rPr>
              <a:t>前期手术是标准，但患者能否选择顺序？</a:t>
            </a:r>
            <a:endParaRPr lang="en-US" dirty="0">
              <a:solidFill>
                <a:schemeClr val="tx1"/>
              </a:solidFill>
            </a:endParaRPr>
          </a:p>
        </p:txBody>
      </p:sp>
      <p:pic>
        <p:nvPicPr>
          <p:cNvPr id="6" name="图片 5">
            <a:extLst>
              <a:ext uri="{FF2B5EF4-FFF2-40B4-BE49-F238E27FC236}">
                <a16:creationId xmlns:a16="http://schemas.microsoft.com/office/drawing/2014/main" id="{11F74FF7-09D4-8D1E-4B30-3148AC2DBF3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487427" y="1174722"/>
            <a:ext cx="5575460" cy="4711755"/>
          </a:xfrm>
          <a:prstGeom prst="rect">
            <a:avLst/>
          </a:prstGeom>
        </p:spPr>
      </p:pic>
    </p:spTree>
    <p:extLst>
      <p:ext uri="{BB962C8B-B14F-4D97-AF65-F5344CB8AC3E}">
        <p14:creationId xmlns:p14="http://schemas.microsoft.com/office/powerpoint/2010/main" val="3732716345"/>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背景和目标</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en-US" dirty="0"/>
              <a:t>L</a:t>
            </a:r>
            <a:r>
              <a:rPr lang="en-US" altLang="zh-CN" dirty="0"/>
              <a:t>ars Henrik Jensen</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 LBA3503</a:t>
            </a:r>
          </a:p>
        </p:txBody>
      </p:sp>
      <p:sp>
        <p:nvSpPr>
          <p:cNvPr id="4" name="文本占位符 3">
            <a:extLst>
              <a:ext uri="{FF2B5EF4-FFF2-40B4-BE49-F238E27FC236}">
                <a16:creationId xmlns:a16="http://schemas.microsoft.com/office/drawing/2014/main" id="{46F2D972-3489-7B83-96F7-D0A44F9C6259}"/>
              </a:ext>
            </a:extLst>
          </p:cNvPr>
          <p:cNvSpPr>
            <a:spLocks noGrp="1"/>
          </p:cNvSpPr>
          <p:nvPr>
            <p:ph type="body" sz="quarter" idx="12"/>
          </p:nvPr>
        </p:nvSpPr>
        <p:spPr/>
        <p:txBody>
          <a:bodyPr/>
          <a:lstStyle/>
          <a:p>
            <a:pPr marL="342900" indent="-342900">
              <a:buFont typeface="Arial" panose="020B0604020202020204" pitchFamily="34" charset="0"/>
              <a:buChar char="•"/>
            </a:pPr>
            <a:r>
              <a:rPr lang="zh-CN" dirty="0">
                <a:solidFill>
                  <a:schemeClr val="tx1"/>
                </a:solidFill>
              </a:rPr>
              <a:t>通过优化手术和全身治疗的时机来提高局部晚期结肠癌患者</a:t>
            </a:r>
            <a:r>
              <a:rPr lang="zh-CN" altLang="en-US" b="0" i="0" dirty="0">
                <a:solidFill>
                  <a:schemeClr val="tx1"/>
                </a:solidFill>
                <a:effectLst/>
                <a:latin typeface="arial" panose="020B0604020202020204" pitchFamily="34" charset="0"/>
              </a:rPr>
              <a:t>生存期和尽可能减少副作用</a:t>
            </a:r>
            <a:r>
              <a:rPr lang="zh-CN" dirty="0">
                <a:solidFill>
                  <a:schemeClr val="tx1"/>
                </a:solidFill>
              </a:rPr>
              <a:t>方面提出了治疗挑战</a:t>
            </a:r>
            <a:endParaRPr lang="en-US" altLang="zh-CN" dirty="0">
              <a:solidFill>
                <a:schemeClr val="tx1"/>
              </a:solidFill>
            </a:endParaRPr>
          </a:p>
          <a:p>
            <a:pPr marL="342900" indent="-342900">
              <a:buFont typeface="Arial" panose="020B0604020202020204" pitchFamily="34" charset="0"/>
              <a:buChar char="•"/>
            </a:pPr>
            <a:r>
              <a:rPr lang="zh-CN" altLang="en-US" b="0" i="0" dirty="0">
                <a:solidFill>
                  <a:schemeClr val="tx1"/>
                </a:solidFill>
                <a:effectLst/>
                <a:latin typeface="arial" panose="020B0604020202020204" pitchFamily="34" charset="0"/>
              </a:rPr>
              <a:t>新辅助化疗是许多癌症中广泛接受的方法，具有潜在获益</a:t>
            </a:r>
            <a:endParaRPr lang="en-US" altLang="zh-CN" b="0" i="0" dirty="0">
              <a:solidFill>
                <a:schemeClr val="tx1"/>
              </a:solidFill>
              <a:effectLst/>
              <a:latin typeface="arial" panose="020B0604020202020204" pitchFamily="34" charset="0"/>
            </a:endParaRPr>
          </a:p>
          <a:p>
            <a:pPr marL="1028700" lvl="1" indent="-342900">
              <a:buFont typeface="Wingdings" panose="05000000000000000000" pitchFamily="2" charset="2"/>
              <a:buChar char="§"/>
            </a:pPr>
            <a:r>
              <a:rPr lang="zh-CN" altLang="en-US" b="0" i="0" dirty="0">
                <a:effectLst/>
                <a:latin typeface="arial" panose="020B0604020202020204" pitchFamily="34" charset="0"/>
              </a:rPr>
              <a:t>消除微转移灶</a:t>
            </a:r>
            <a:endParaRPr lang="en-US" altLang="zh-CN" b="0" i="0" dirty="0">
              <a:effectLst/>
              <a:latin typeface="arial" panose="020B0604020202020204" pitchFamily="34" charset="0"/>
            </a:endParaRPr>
          </a:p>
          <a:p>
            <a:pPr marL="1028700" lvl="1" indent="-342900">
              <a:buFont typeface="Wingdings" panose="05000000000000000000" pitchFamily="2" charset="2"/>
              <a:buChar char="§"/>
            </a:pPr>
            <a:r>
              <a:rPr lang="zh-CN" altLang="en-US" b="0" i="0" dirty="0">
                <a:effectLst/>
                <a:latin typeface="arial" panose="020B0604020202020204" pitchFamily="34" charset="0"/>
              </a:rPr>
              <a:t>缩小肿瘤体积</a:t>
            </a:r>
            <a:endParaRPr lang="en-US" altLang="zh-CN" b="0" i="0" dirty="0">
              <a:effectLst/>
              <a:latin typeface="arial" panose="020B0604020202020204" pitchFamily="34" charset="0"/>
            </a:endParaRPr>
          </a:p>
          <a:p>
            <a:pPr marL="1028700" lvl="1" indent="-342900">
              <a:buFont typeface="Wingdings" panose="05000000000000000000" pitchFamily="2" charset="2"/>
              <a:buChar char="§"/>
            </a:pPr>
            <a:r>
              <a:rPr lang="zh-CN" altLang="en-US" b="0" i="0" dirty="0">
                <a:effectLst/>
                <a:latin typeface="arial" panose="020B0604020202020204" pitchFamily="34" charset="0"/>
              </a:rPr>
              <a:t>术前预康复</a:t>
            </a:r>
            <a:endParaRPr lang="en-US" altLang="zh-CN" b="0" i="0" dirty="0">
              <a:effectLst/>
              <a:latin typeface="arial" panose="020B0604020202020204" pitchFamily="34" charset="0"/>
            </a:endParaRPr>
          </a:p>
          <a:p>
            <a:pPr marL="1028700" lvl="1" indent="-342900">
              <a:buFont typeface="Wingdings" panose="05000000000000000000" pitchFamily="2" charset="2"/>
              <a:buChar char="§"/>
            </a:pPr>
            <a:r>
              <a:rPr lang="zh-CN" altLang="en-US" b="0" i="0" dirty="0">
                <a:effectLst/>
                <a:latin typeface="arial" panose="020B0604020202020204" pitchFamily="34" charset="0"/>
              </a:rPr>
              <a:t>减少辅助化疗</a:t>
            </a:r>
            <a:endParaRPr lang="en-US" altLang="zh-CN" b="0" i="0" dirty="0">
              <a:effectLst/>
              <a:latin typeface="arial" panose="020B0604020202020204" pitchFamily="34" charset="0"/>
            </a:endParaRPr>
          </a:p>
          <a:p>
            <a:pPr lvl="1" indent="0">
              <a:buNone/>
            </a:pPr>
            <a:endParaRPr lang="en-US" altLang="zh-CN" b="0" i="0" dirty="0">
              <a:effectLst/>
              <a:latin typeface="arial" panose="020B0604020202020204" pitchFamily="34" charset="0"/>
            </a:endParaRPr>
          </a:p>
          <a:p>
            <a:pPr marL="342900" indent="-342900">
              <a:buFont typeface="Arial" panose="020B0604020202020204" pitchFamily="34" charset="0"/>
              <a:buChar char="•"/>
            </a:pPr>
            <a:r>
              <a:rPr lang="zh-CN" altLang="en-US" b="0" i="0" dirty="0">
                <a:solidFill>
                  <a:schemeClr val="tx1"/>
                </a:solidFill>
                <a:effectLst/>
                <a:latin typeface="arial" panose="020B0604020202020204" pitchFamily="34" charset="0"/>
              </a:rPr>
              <a:t>评估新辅助化疗与标准的前期手术相比对局部晚期结肠癌的影响</a:t>
            </a:r>
            <a:endParaRPr lang="en-US" dirty="0">
              <a:solidFill>
                <a:schemeClr val="tx1"/>
              </a:solidFill>
            </a:endParaRPr>
          </a:p>
          <a:p>
            <a:endParaRPr lang="en-US" altLang="zh-CN" b="0" i="0" dirty="0">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10381013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研究设计</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en-US" dirty="0"/>
              <a:t>L</a:t>
            </a:r>
            <a:r>
              <a:rPr lang="en-US" altLang="zh-CN" dirty="0"/>
              <a:t>ars Henrik Jensen</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 LBA3503</a:t>
            </a:r>
          </a:p>
        </p:txBody>
      </p:sp>
      <p:grpSp>
        <p:nvGrpSpPr>
          <p:cNvPr id="11" name="组合 10">
            <a:extLst>
              <a:ext uri="{FF2B5EF4-FFF2-40B4-BE49-F238E27FC236}">
                <a16:creationId xmlns:a16="http://schemas.microsoft.com/office/drawing/2014/main" id="{3FA9F4C1-52E0-9A67-6836-8807C25CE631}"/>
              </a:ext>
            </a:extLst>
          </p:cNvPr>
          <p:cNvGrpSpPr/>
          <p:nvPr/>
        </p:nvGrpSpPr>
        <p:grpSpPr>
          <a:xfrm>
            <a:off x="757187" y="2184935"/>
            <a:ext cx="10677627" cy="3580598"/>
            <a:chOff x="1405288" y="2184935"/>
            <a:chExt cx="10677627" cy="3580598"/>
          </a:xfrm>
        </p:grpSpPr>
        <p:grpSp>
          <p:nvGrpSpPr>
            <p:cNvPr id="10" name="组合 9">
              <a:extLst>
                <a:ext uri="{FF2B5EF4-FFF2-40B4-BE49-F238E27FC236}">
                  <a16:creationId xmlns:a16="http://schemas.microsoft.com/office/drawing/2014/main" id="{D5315932-508D-5F5D-22DA-5B42F8874D79}"/>
                </a:ext>
              </a:extLst>
            </p:cNvPr>
            <p:cNvGrpSpPr/>
            <p:nvPr/>
          </p:nvGrpSpPr>
          <p:grpSpPr>
            <a:xfrm>
              <a:off x="1405288" y="2184935"/>
              <a:ext cx="8484671" cy="3580598"/>
              <a:chOff x="1405288" y="2184935"/>
              <a:chExt cx="8484671" cy="3580598"/>
            </a:xfrm>
          </p:grpSpPr>
          <p:sp>
            <p:nvSpPr>
              <p:cNvPr id="5" name="矩形: 圆角 4">
                <a:extLst>
                  <a:ext uri="{FF2B5EF4-FFF2-40B4-BE49-F238E27FC236}">
                    <a16:creationId xmlns:a16="http://schemas.microsoft.com/office/drawing/2014/main" id="{F000D02E-790C-EE08-A9B2-69268FF4B4B4}"/>
                  </a:ext>
                </a:extLst>
              </p:cNvPr>
              <p:cNvSpPr/>
              <p:nvPr/>
            </p:nvSpPr>
            <p:spPr>
              <a:xfrm>
                <a:off x="1405288" y="2184935"/>
                <a:ext cx="1905803" cy="3580598"/>
              </a:xfrm>
              <a:prstGeom prst="roundRect">
                <a:avLst/>
              </a:prstGeom>
              <a:solidFill>
                <a:srgbClr val="CFD5EB"/>
              </a:solidFill>
            </p:spPr>
            <p:style>
              <a:lnRef idx="3">
                <a:schemeClr val="lt1"/>
              </a:lnRef>
              <a:fillRef idx="1">
                <a:schemeClr val="accent5"/>
              </a:fillRef>
              <a:effectRef idx="1">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6" name="矩形: 圆角 5">
                <a:extLst>
                  <a:ext uri="{FF2B5EF4-FFF2-40B4-BE49-F238E27FC236}">
                    <a16:creationId xmlns:a16="http://schemas.microsoft.com/office/drawing/2014/main" id="{6838D3D2-EE0D-CC22-4909-ABEBAAEF4910}"/>
                  </a:ext>
                </a:extLst>
              </p:cNvPr>
              <p:cNvSpPr/>
              <p:nvPr/>
            </p:nvSpPr>
            <p:spPr>
              <a:xfrm>
                <a:off x="3598244" y="2184935"/>
                <a:ext cx="1905803" cy="3580598"/>
              </a:xfrm>
              <a:prstGeom prst="roundRect">
                <a:avLst/>
              </a:prstGeom>
              <a:solidFill>
                <a:srgbClr val="CFD5EB"/>
              </a:solidFill>
            </p:spPr>
            <p:style>
              <a:lnRef idx="3">
                <a:schemeClr val="lt1"/>
              </a:lnRef>
              <a:fillRef idx="1">
                <a:schemeClr val="accent5"/>
              </a:fillRef>
              <a:effectRef idx="1">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 name="矩形: 圆角 6">
                <a:extLst>
                  <a:ext uri="{FF2B5EF4-FFF2-40B4-BE49-F238E27FC236}">
                    <a16:creationId xmlns:a16="http://schemas.microsoft.com/office/drawing/2014/main" id="{B4EA7359-0200-36C9-2C9D-8C9D3FCEDD35}"/>
                  </a:ext>
                </a:extLst>
              </p:cNvPr>
              <p:cNvSpPr/>
              <p:nvPr/>
            </p:nvSpPr>
            <p:spPr>
              <a:xfrm>
                <a:off x="5791200" y="2184935"/>
                <a:ext cx="1905803" cy="3580598"/>
              </a:xfrm>
              <a:prstGeom prst="roundRect">
                <a:avLst/>
              </a:prstGeom>
              <a:solidFill>
                <a:srgbClr val="CFD5EB"/>
              </a:solidFill>
            </p:spPr>
            <p:style>
              <a:lnRef idx="3">
                <a:schemeClr val="lt1"/>
              </a:lnRef>
              <a:fillRef idx="1">
                <a:schemeClr val="accent5"/>
              </a:fillRef>
              <a:effectRef idx="1">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8" name="矩形: 圆角 7">
                <a:extLst>
                  <a:ext uri="{FF2B5EF4-FFF2-40B4-BE49-F238E27FC236}">
                    <a16:creationId xmlns:a16="http://schemas.microsoft.com/office/drawing/2014/main" id="{0D11E01D-8BDF-2A35-CFB8-875A95C38E88}"/>
                  </a:ext>
                </a:extLst>
              </p:cNvPr>
              <p:cNvSpPr/>
              <p:nvPr/>
            </p:nvSpPr>
            <p:spPr>
              <a:xfrm>
                <a:off x="7984156" y="2184935"/>
                <a:ext cx="1905803" cy="3580598"/>
              </a:xfrm>
              <a:prstGeom prst="roundRect">
                <a:avLst/>
              </a:prstGeom>
              <a:solidFill>
                <a:srgbClr val="CFD5EB"/>
              </a:solidFill>
            </p:spPr>
            <p:style>
              <a:lnRef idx="3">
                <a:schemeClr val="lt1"/>
              </a:lnRef>
              <a:fillRef idx="1">
                <a:schemeClr val="accent5"/>
              </a:fillRef>
              <a:effectRef idx="1">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微软雅黑"/>
                  <a:cs typeface="+mn-cs"/>
                </a:endParaRPr>
              </a:p>
            </p:txBody>
          </p:sp>
        </p:grpSp>
        <p:sp>
          <p:nvSpPr>
            <p:cNvPr id="9" name="矩形: 圆角 8">
              <a:extLst>
                <a:ext uri="{FF2B5EF4-FFF2-40B4-BE49-F238E27FC236}">
                  <a16:creationId xmlns:a16="http://schemas.microsoft.com/office/drawing/2014/main" id="{6D6AF01B-0EA2-A882-19E5-12861DF6C911}"/>
                </a:ext>
              </a:extLst>
            </p:cNvPr>
            <p:cNvSpPr/>
            <p:nvPr/>
          </p:nvSpPr>
          <p:spPr>
            <a:xfrm>
              <a:off x="10177112" y="2184935"/>
              <a:ext cx="1905803" cy="3580598"/>
            </a:xfrm>
            <a:prstGeom prst="roundRect">
              <a:avLst/>
            </a:prstGeom>
            <a:solidFill>
              <a:srgbClr val="CFD5EB"/>
            </a:solidFill>
          </p:spPr>
          <p:style>
            <a:lnRef idx="3">
              <a:schemeClr val="lt1"/>
            </a:lnRef>
            <a:fillRef idx="1">
              <a:schemeClr val="accent5"/>
            </a:fillRef>
            <a:effectRef idx="1">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微软雅黑"/>
                <a:cs typeface="+mn-cs"/>
              </a:endParaRPr>
            </a:p>
          </p:txBody>
        </p:sp>
      </p:grpSp>
      <p:sp>
        <p:nvSpPr>
          <p:cNvPr id="12" name="文本框 11">
            <a:extLst>
              <a:ext uri="{FF2B5EF4-FFF2-40B4-BE49-F238E27FC236}">
                <a16:creationId xmlns:a16="http://schemas.microsoft.com/office/drawing/2014/main" id="{6CBD0C0C-2827-8372-9C93-69E5CEA0A2E8}"/>
              </a:ext>
            </a:extLst>
          </p:cNvPr>
          <p:cNvSpPr txBox="1"/>
          <p:nvPr/>
        </p:nvSpPr>
        <p:spPr>
          <a:xfrm>
            <a:off x="1151823" y="2550695"/>
            <a:ext cx="111653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患者招募</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13" name="文本框 12">
            <a:extLst>
              <a:ext uri="{FF2B5EF4-FFF2-40B4-BE49-F238E27FC236}">
                <a16:creationId xmlns:a16="http://schemas.microsoft.com/office/drawing/2014/main" id="{1857AF1C-1E77-DCDC-D0BE-373DA0DBF904}"/>
              </a:ext>
            </a:extLst>
          </p:cNvPr>
          <p:cNvSpPr txBox="1"/>
          <p:nvPr/>
        </p:nvSpPr>
        <p:spPr>
          <a:xfrm>
            <a:off x="3324728" y="2552481"/>
            <a:ext cx="111653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随机</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14" name="文本框 13">
            <a:extLst>
              <a:ext uri="{FF2B5EF4-FFF2-40B4-BE49-F238E27FC236}">
                <a16:creationId xmlns:a16="http://schemas.microsoft.com/office/drawing/2014/main" id="{FC1801D4-EFC8-388E-EC5A-1E81DD4874AE}"/>
              </a:ext>
            </a:extLst>
          </p:cNvPr>
          <p:cNvSpPr txBox="1"/>
          <p:nvPr/>
        </p:nvSpPr>
        <p:spPr>
          <a:xfrm>
            <a:off x="5517684" y="2550695"/>
            <a:ext cx="111653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治疗</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15" name="文本框 14">
            <a:extLst>
              <a:ext uri="{FF2B5EF4-FFF2-40B4-BE49-F238E27FC236}">
                <a16:creationId xmlns:a16="http://schemas.microsoft.com/office/drawing/2014/main" id="{52446AAB-8DA2-D9E1-B17F-80CB84F4113C}"/>
              </a:ext>
            </a:extLst>
          </p:cNvPr>
          <p:cNvSpPr txBox="1"/>
          <p:nvPr/>
        </p:nvSpPr>
        <p:spPr>
          <a:xfrm>
            <a:off x="7730691" y="2550695"/>
            <a:ext cx="111653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辅助化疗</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16" name="文本框 15">
            <a:extLst>
              <a:ext uri="{FF2B5EF4-FFF2-40B4-BE49-F238E27FC236}">
                <a16:creationId xmlns:a16="http://schemas.microsoft.com/office/drawing/2014/main" id="{F69B19FA-3C51-4452-71E7-0BB041D021C9}"/>
              </a:ext>
            </a:extLst>
          </p:cNvPr>
          <p:cNvSpPr txBox="1"/>
          <p:nvPr/>
        </p:nvSpPr>
        <p:spPr>
          <a:xfrm>
            <a:off x="9935936" y="2552481"/>
            <a:ext cx="111653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随访</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17" name="矩形: 圆角 16">
            <a:extLst>
              <a:ext uri="{FF2B5EF4-FFF2-40B4-BE49-F238E27FC236}">
                <a16:creationId xmlns:a16="http://schemas.microsoft.com/office/drawing/2014/main" id="{46C8B46F-7051-E34E-F412-422EDFFDABDD}"/>
              </a:ext>
            </a:extLst>
          </p:cNvPr>
          <p:cNvSpPr/>
          <p:nvPr/>
        </p:nvSpPr>
        <p:spPr>
          <a:xfrm>
            <a:off x="885524" y="3378468"/>
            <a:ext cx="1588169" cy="17806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arial" panose="020B0604020202020204" pitchFamily="34" charset="0"/>
                <a:ea typeface="微软雅黑"/>
                <a:cs typeface="+mn-cs"/>
              </a:rPr>
              <a:t>活检证实的结肠癌，</a:t>
            </a:r>
            <a:r>
              <a:rPr kumimoji="0" lang="en-US" altLang="zh-CN" sz="1800" b="0" i="0" u="none" strike="noStrike" kern="1200" cap="none" spc="0" normalizeH="0" baseline="0" noProof="0" dirty="0">
                <a:ln>
                  <a:noFill/>
                </a:ln>
                <a:solidFill>
                  <a:prstClr val="white"/>
                </a:solidFill>
                <a:effectLst/>
                <a:uLnTx/>
                <a:uFillTx/>
                <a:latin typeface="arial" panose="020B0604020202020204" pitchFamily="34" charset="0"/>
                <a:ea typeface="微软雅黑"/>
                <a:cs typeface="+mn-cs"/>
              </a:rPr>
              <a:t>cT3 </a:t>
            </a:r>
            <a:r>
              <a:rPr kumimoji="0" lang="zh-CN" altLang="en-US" sz="1800" b="0" i="0" u="none" strike="noStrike" kern="1200" cap="none" spc="0" normalizeH="0" baseline="0" noProof="0" dirty="0">
                <a:ln>
                  <a:noFill/>
                </a:ln>
                <a:solidFill>
                  <a:prstClr val="white"/>
                </a:solidFill>
                <a:effectLst/>
                <a:uLnTx/>
                <a:uFillTx/>
                <a:latin typeface="arial" panose="020B0604020202020204" pitchFamily="34" charset="0"/>
                <a:ea typeface="微软雅黑"/>
                <a:cs typeface="+mn-cs"/>
              </a:rPr>
              <a:t>浸润深度</a:t>
            </a:r>
            <a:r>
              <a:rPr kumimoji="0" lang="en-US" altLang="zh-CN" sz="1800" b="0" i="0" u="none" strike="noStrike" kern="1200" cap="none" spc="0" normalizeH="0" baseline="0" noProof="0" dirty="0">
                <a:ln>
                  <a:noFill/>
                </a:ln>
                <a:solidFill>
                  <a:prstClr val="white"/>
                </a:solidFill>
                <a:effectLst/>
                <a:uLnTx/>
                <a:uFillTx/>
                <a:latin typeface="arial" panose="020B0604020202020204" pitchFamily="34" charset="0"/>
                <a:ea typeface="微软雅黑"/>
                <a:cs typeface="+mn-cs"/>
              </a:rPr>
              <a:t>&gt;5mm </a:t>
            </a:r>
            <a:r>
              <a:rPr kumimoji="0" lang="zh-CN" altLang="en-US" sz="1800" b="0" i="0" u="none" strike="noStrike" kern="1200" cap="none" spc="0" normalizeH="0" baseline="0" noProof="0" dirty="0">
                <a:ln>
                  <a:noFill/>
                </a:ln>
                <a:solidFill>
                  <a:prstClr val="white"/>
                </a:solidFill>
                <a:effectLst/>
                <a:uLnTx/>
                <a:uFillTx/>
                <a:latin typeface="arial" panose="020B0604020202020204" pitchFamily="34" charset="0"/>
                <a:ea typeface="微软雅黑"/>
                <a:cs typeface="+mn-cs"/>
              </a:rPr>
              <a:t>或 </a:t>
            </a:r>
            <a:r>
              <a:rPr kumimoji="0" lang="en-US" altLang="zh-CN" sz="1800" b="0" i="0" u="none" strike="noStrike" kern="1200" cap="none" spc="0" normalizeH="0" baseline="0" noProof="0" dirty="0">
                <a:ln>
                  <a:noFill/>
                </a:ln>
                <a:solidFill>
                  <a:prstClr val="white"/>
                </a:solidFill>
                <a:effectLst/>
                <a:uLnTx/>
                <a:uFillTx/>
                <a:latin typeface="arial" panose="020B0604020202020204" pitchFamily="34" charset="0"/>
                <a:ea typeface="微软雅黑"/>
                <a:cs typeface="+mn-cs"/>
              </a:rPr>
              <a:t>cT4</a:t>
            </a:r>
            <a:r>
              <a:rPr kumimoji="0" lang="zh-CN" altLang="en-US" sz="1800" b="0" i="0" u="none" strike="noStrike" kern="1200" cap="none" spc="0" normalizeH="0" baseline="0" noProof="0" dirty="0">
                <a:ln>
                  <a:noFill/>
                </a:ln>
                <a:solidFill>
                  <a:prstClr val="white"/>
                </a:solidFill>
                <a:effectLst/>
                <a:uLnTx/>
                <a:uFillTx/>
                <a:latin typeface="arial" panose="020B0604020202020204" pitchFamily="34" charset="0"/>
                <a:ea typeface="微软雅黑"/>
                <a:cs typeface="+mn-cs"/>
              </a:rPr>
              <a:t>，</a:t>
            </a:r>
            <a:r>
              <a:rPr kumimoji="0" lang="en-US" altLang="zh-CN" sz="1800" b="0" i="0" u="none" strike="noStrike" kern="1200" cap="none" spc="0" normalizeH="0" baseline="0" noProof="0" dirty="0">
                <a:ln>
                  <a:noFill/>
                </a:ln>
                <a:solidFill>
                  <a:prstClr val="white"/>
                </a:solidFill>
                <a:effectLst/>
                <a:uLnTx/>
                <a:uFillTx/>
                <a:latin typeface="arial" panose="020B0604020202020204" pitchFamily="34" charset="0"/>
                <a:ea typeface="微软雅黑"/>
                <a:cs typeface="+mn-cs"/>
              </a:rPr>
              <a:t>cN0-2 </a:t>
            </a:r>
            <a:r>
              <a:rPr kumimoji="0" lang="zh-CN" altLang="en-US" sz="1800" b="0" i="0" u="none" strike="noStrike" kern="1200" cap="none" spc="0" normalizeH="0" baseline="0" noProof="0" dirty="0">
                <a:ln>
                  <a:noFill/>
                </a:ln>
                <a:solidFill>
                  <a:prstClr val="white"/>
                </a:solidFill>
                <a:effectLst/>
                <a:uLnTx/>
                <a:uFillTx/>
                <a:latin typeface="arial" panose="020B0604020202020204" pitchFamily="34" charset="0"/>
                <a:ea typeface="微软雅黑"/>
                <a:cs typeface="+mn-cs"/>
              </a:rPr>
              <a:t>和 </a:t>
            </a:r>
            <a:r>
              <a:rPr kumimoji="0" lang="en-US" altLang="zh-CN" sz="1800" b="0" i="0" u="none" strike="noStrike" kern="1200" cap="none" spc="0" normalizeH="0" baseline="0" noProof="0" dirty="0">
                <a:ln>
                  <a:noFill/>
                </a:ln>
                <a:solidFill>
                  <a:prstClr val="white"/>
                </a:solidFill>
                <a:effectLst/>
                <a:uLnTx/>
                <a:uFillTx/>
                <a:latin typeface="arial" panose="020B0604020202020204" pitchFamily="34" charset="0"/>
                <a:ea typeface="微软雅黑"/>
                <a:cs typeface="+mn-cs"/>
              </a:rPr>
              <a:t>cM0</a:t>
            </a:r>
            <a:endParaRPr kumimoji="0" lang="en-US" sz="18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18" name="矩形: 圆角 17">
            <a:extLst>
              <a:ext uri="{FF2B5EF4-FFF2-40B4-BE49-F238E27FC236}">
                <a16:creationId xmlns:a16="http://schemas.microsoft.com/office/drawing/2014/main" id="{70BFB9E0-8E74-1673-9358-CA2C7BC70FDD}"/>
              </a:ext>
            </a:extLst>
          </p:cNvPr>
          <p:cNvSpPr/>
          <p:nvPr/>
        </p:nvSpPr>
        <p:spPr>
          <a:xfrm>
            <a:off x="3286226" y="3895749"/>
            <a:ext cx="1193533" cy="69301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a:ea typeface="微软雅黑"/>
                <a:cs typeface="+mn-cs"/>
              </a:rPr>
              <a:t>1:1</a:t>
            </a: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随机</a:t>
            </a:r>
            <a:endParaRPr kumimoji="0" lang="en-US" sz="18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19" name="矩形: 圆角 18">
            <a:extLst>
              <a:ext uri="{FF2B5EF4-FFF2-40B4-BE49-F238E27FC236}">
                <a16:creationId xmlns:a16="http://schemas.microsoft.com/office/drawing/2014/main" id="{0D5F6B62-E063-71E6-5D16-6FD2417AFE10}"/>
              </a:ext>
            </a:extLst>
          </p:cNvPr>
          <p:cNvSpPr/>
          <p:nvPr/>
        </p:nvSpPr>
        <p:spPr>
          <a:xfrm>
            <a:off x="5440681" y="3072477"/>
            <a:ext cx="1193533" cy="9797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A</a:t>
            </a: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组</a:t>
            </a:r>
            <a:endParaRPr kumimoji="0" lang="en-US" altLang="zh-CN" sz="1800" b="0" i="0" u="none" strike="noStrike" kern="1200" cap="none" spc="0" normalizeH="0" baseline="0" noProof="0" dirty="0">
              <a:ln>
                <a:noFill/>
              </a:ln>
              <a:solidFill>
                <a:prstClr val="white"/>
              </a:solidFill>
              <a:effectLst/>
              <a:uLnTx/>
              <a:uFillTx/>
              <a:latin typeface="Arial"/>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标准的前期手术</a:t>
            </a:r>
            <a:endParaRPr kumimoji="0" lang="en-US" sz="18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20" name="矩形: 圆角 19">
            <a:extLst>
              <a:ext uri="{FF2B5EF4-FFF2-40B4-BE49-F238E27FC236}">
                <a16:creationId xmlns:a16="http://schemas.microsoft.com/office/drawing/2014/main" id="{65AC30BD-2917-B6CD-9FB8-0B20B16C1D5E}"/>
              </a:ext>
            </a:extLst>
          </p:cNvPr>
          <p:cNvSpPr/>
          <p:nvPr/>
        </p:nvSpPr>
        <p:spPr>
          <a:xfrm>
            <a:off x="5440680" y="4211053"/>
            <a:ext cx="1193533" cy="13348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B</a:t>
            </a: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组</a:t>
            </a:r>
            <a:endParaRPr kumimoji="0" lang="en-US" altLang="zh-CN" sz="1800" b="0" i="0" u="none" strike="noStrike" kern="1200" cap="none" spc="0" normalizeH="0" baseline="0" noProof="0" dirty="0">
              <a:ln>
                <a:noFill/>
              </a:ln>
              <a:solidFill>
                <a:prstClr val="white"/>
              </a:solidFill>
              <a:effectLst/>
              <a:uLnTx/>
              <a:uFillTx/>
              <a:latin typeface="Arial"/>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实验组</a:t>
            </a:r>
            <a:endParaRPr kumimoji="0" lang="en-US" altLang="zh-CN" sz="1800" b="0" i="0" u="none" strike="noStrike" kern="1200" cap="none" spc="0" normalizeH="0" baseline="0" noProof="0" dirty="0">
              <a:ln>
                <a:noFill/>
              </a:ln>
              <a:solidFill>
                <a:prstClr val="white"/>
              </a:solidFill>
              <a:effectLst/>
              <a:uLnTx/>
              <a:uFillTx/>
              <a:latin typeface="Arial"/>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新辅助化疗后手术</a:t>
            </a:r>
            <a:endParaRPr kumimoji="0" lang="en-US" sz="18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21" name="矩形: 圆角 20">
            <a:extLst>
              <a:ext uri="{FF2B5EF4-FFF2-40B4-BE49-F238E27FC236}">
                <a16:creationId xmlns:a16="http://schemas.microsoft.com/office/drawing/2014/main" id="{343C6222-F3A0-999E-47EB-065224150801}"/>
              </a:ext>
            </a:extLst>
          </p:cNvPr>
          <p:cNvSpPr/>
          <p:nvPr/>
        </p:nvSpPr>
        <p:spPr>
          <a:xfrm>
            <a:off x="7615990" y="3194728"/>
            <a:ext cx="1345932" cy="71351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基于</a:t>
            </a:r>
            <a:r>
              <a:rPr kumimoji="0" lang="en-US" altLang="zh-CN" sz="1800" b="0" i="0" u="none" strike="noStrike" kern="1200" cap="none" spc="0" normalizeH="0" baseline="0" noProof="0" dirty="0" err="1">
                <a:ln>
                  <a:noFill/>
                </a:ln>
                <a:solidFill>
                  <a:prstClr val="white"/>
                </a:solidFill>
                <a:effectLst/>
                <a:uLnTx/>
                <a:uFillTx/>
                <a:latin typeface="Arial"/>
                <a:ea typeface="微软雅黑"/>
                <a:cs typeface="+mn-cs"/>
              </a:rPr>
              <a:t>pTNM</a:t>
            </a:r>
            <a:endParaRPr kumimoji="0" lang="en-US" sz="18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22" name="矩形: 圆角 21">
            <a:extLst>
              <a:ext uri="{FF2B5EF4-FFF2-40B4-BE49-F238E27FC236}">
                <a16:creationId xmlns:a16="http://schemas.microsoft.com/office/drawing/2014/main" id="{5E4C45CE-2BC0-B146-AB66-4741CC8725AF}"/>
              </a:ext>
            </a:extLst>
          </p:cNvPr>
          <p:cNvSpPr/>
          <p:nvPr/>
        </p:nvSpPr>
        <p:spPr>
          <a:xfrm>
            <a:off x="7615990" y="4059107"/>
            <a:ext cx="1345932" cy="148504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如果危险因素 </a:t>
            </a: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ypTNM</a:t>
            </a: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，仅需额外化疗</a:t>
            </a:r>
            <a:endParaRPr kumimoji="0" lang="en-US" sz="18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23" name="矩形: 圆角 22">
            <a:extLst>
              <a:ext uri="{FF2B5EF4-FFF2-40B4-BE49-F238E27FC236}">
                <a16:creationId xmlns:a16="http://schemas.microsoft.com/office/drawing/2014/main" id="{A0413CC0-D7F6-1747-EB18-1CC65D178CED}"/>
              </a:ext>
            </a:extLst>
          </p:cNvPr>
          <p:cNvSpPr/>
          <p:nvPr/>
        </p:nvSpPr>
        <p:spPr>
          <a:xfrm>
            <a:off x="9821235" y="3194728"/>
            <a:ext cx="1345932" cy="19355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影像学，毒性和</a:t>
            </a: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QoL</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zh-CN" sz="1800" b="0" i="0" u="none" strike="noStrike" kern="1200" cap="none" spc="0" normalizeH="0" baseline="0" noProof="0" dirty="0">
              <a:ln>
                <a:noFill/>
              </a:ln>
              <a:solidFill>
                <a:prstClr val="white"/>
              </a:solidFill>
              <a:effectLst/>
              <a:uLnTx/>
              <a:uFillTx/>
              <a:latin typeface="Arial"/>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主要终点</a:t>
            </a:r>
            <a:r>
              <a:rPr kumimoji="0" lang="en-US" sz="1800" b="0" i="0" u="none" strike="noStrike" kern="1200" cap="none" spc="0" normalizeH="0" baseline="0" noProof="0" dirty="0">
                <a:ln>
                  <a:noFill/>
                </a:ln>
                <a:solidFill>
                  <a:prstClr val="white"/>
                </a:solidFill>
                <a:effectLst/>
                <a:uLnTx/>
                <a:uFillTx/>
                <a:latin typeface="Arial"/>
                <a:ea typeface="微软雅黑"/>
                <a:cs typeface="+mn-cs"/>
              </a:rPr>
              <a:t>DFS</a:t>
            </a:r>
          </a:p>
        </p:txBody>
      </p:sp>
      <p:cxnSp>
        <p:nvCxnSpPr>
          <p:cNvPr id="25" name="直接连接符 24">
            <a:extLst>
              <a:ext uri="{FF2B5EF4-FFF2-40B4-BE49-F238E27FC236}">
                <a16:creationId xmlns:a16="http://schemas.microsoft.com/office/drawing/2014/main" id="{EB9C6D17-CC81-0B31-DD70-920653109374}"/>
              </a:ext>
            </a:extLst>
          </p:cNvPr>
          <p:cNvCxnSpPr>
            <a:stCxn id="17" idx="3"/>
          </p:cNvCxnSpPr>
          <p:nvPr/>
        </p:nvCxnSpPr>
        <p:spPr>
          <a:xfrm flipV="1">
            <a:off x="2473693" y="4211053"/>
            <a:ext cx="812533" cy="0"/>
          </a:xfrm>
          <a:prstGeom prst="line">
            <a:avLst/>
          </a:prstGeom>
        </p:spPr>
        <p:style>
          <a:lnRef idx="1">
            <a:schemeClr val="dk1"/>
          </a:lnRef>
          <a:fillRef idx="0">
            <a:schemeClr val="dk1"/>
          </a:fillRef>
          <a:effectRef idx="0">
            <a:schemeClr val="dk1"/>
          </a:effectRef>
          <a:fontRef idx="minor">
            <a:schemeClr val="tx1"/>
          </a:fontRef>
        </p:style>
      </p:cxnSp>
      <p:cxnSp>
        <p:nvCxnSpPr>
          <p:cNvPr id="26" name="直接连接符 25">
            <a:extLst>
              <a:ext uri="{FF2B5EF4-FFF2-40B4-BE49-F238E27FC236}">
                <a16:creationId xmlns:a16="http://schemas.microsoft.com/office/drawing/2014/main" id="{89BCA41D-F065-4734-53D4-1791C0EF35D6}"/>
              </a:ext>
            </a:extLst>
          </p:cNvPr>
          <p:cNvCxnSpPr>
            <a:cxnSpLocks/>
            <a:endCxn id="19" idx="1"/>
          </p:cNvCxnSpPr>
          <p:nvPr/>
        </p:nvCxnSpPr>
        <p:spPr>
          <a:xfrm flipV="1">
            <a:off x="4479759" y="3562357"/>
            <a:ext cx="960922" cy="648696"/>
          </a:xfrm>
          <a:prstGeom prst="line">
            <a:avLst/>
          </a:prstGeom>
        </p:spPr>
        <p:style>
          <a:lnRef idx="1">
            <a:schemeClr val="dk1"/>
          </a:lnRef>
          <a:fillRef idx="0">
            <a:schemeClr val="dk1"/>
          </a:fillRef>
          <a:effectRef idx="0">
            <a:schemeClr val="dk1"/>
          </a:effectRef>
          <a:fontRef idx="minor">
            <a:schemeClr val="tx1"/>
          </a:fontRef>
        </p:style>
      </p:cxnSp>
      <p:cxnSp>
        <p:nvCxnSpPr>
          <p:cNvPr id="29" name="直接连接符 28">
            <a:extLst>
              <a:ext uri="{FF2B5EF4-FFF2-40B4-BE49-F238E27FC236}">
                <a16:creationId xmlns:a16="http://schemas.microsoft.com/office/drawing/2014/main" id="{DA07774B-ED1C-98B7-7278-5698FF3576EE}"/>
              </a:ext>
            </a:extLst>
          </p:cNvPr>
          <p:cNvCxnSpPr>
            <a:cxnSpLocks/>
            <a:endCxn id="20" idx="1"/>
          </p:cNvCxnSpPr>
          <p:nvPr/>
        </p:nvCxnSpPr>
        <p:spPr>
          <a:xfrm>
            <a:off x="4477569" y="4236445"/>
            <a:ext cx="963111" cy="642049"/>
          </a:xfrm>
          <a:prstGeom prst="line">
            <a:avLst/>
          </a:prstGeom>
        </p:spPr>
        <p:style>
          <a:lnRef idx="1">
            <a:schemeClr val="dk1"/>
          </a:lnRef>
          <a:fillRef idx="0">
            <a:schemeClr val="dk1"/>
          </a:fillRef>
          <a:effectRef idx="0">
            <a:schemeClr val="dk1"/>
          </a:effectRef>
          <a:fontRef idx="minor">
            <a:schemeClr val="tx1"/>
          </a:fontRef>
        </p:style>
      </p:cxnSp>
      <p:cxnSp>
        <p:nvCxnSpPr>
          <p:cNvPr id="32" name="直接连接符 31">
            <a:extLst>
              <a:ext uri="{FF2B5EF4-FFF2-40B4-BE49-F238E27FC236}">
                <a16:creationId xmlns:a16="http://schemas.microsoft.com/office/drawing/2014/main" id="{5EE5ED7F-8574-B72F-DA1F-7302E7B92875}"/>
              </a:ext>
            </a:extLst>
          </p:cNvPr>
          <p:cNvCxnSpPr>
            <a:cxnSpLocks/>
            <a:endCxn id="21" idx="1"/>
          </p:cNvCxnSpPr>
          <p:nvPr/>
        </p:nvCxnSpPr>
        <p:spPr>
          <a:xfrm>
            <a:off x="6642635" y="3551483"/>
            <a:ext cx="973355" cy="1"/>
          </a:xfrm>
          <a:prstGeom prst="line">
            <a:avLst/>
          </a:prstGeom>
        </p:spPr>
        <p:style>
          <a:lnRef idx="1">
            <a:schemeClr val="dk1"/>
          </a:lnRef>
          <a:fillRef idx="0">
            <a:schemeClr val="dk1"/>
          </a:fillRef>
          <a:effectRef idx="0">
            <a:schemeClr val="dk1"/>
          </a:effectRef>
          <a:fontRef idx="minor">
            <a:schemeClr val="tx1"/>
          </a:fontRef>
        </p:style>
      </p:cxnSp>
      <p:cxnSp>
        <p:nvCxnSpPr>
          <p:cNvPr id="34" name="直接连接符 33">
            <a:extLst>
              <a:ext uri="{FF2B5EF4-FFF2-40B4-BE49-F238E27FC236}">
                <a16:creationId xmlns:a16="http://schemas.microsoft.com/office/drawing/2014/main" id="{B3BCB40A-9D36-5FE6-29EF-88464A66F830}"/>
              </a:ext>
            </a:extLst>
          </p:cNvPr>
          <p:cNvCxnSpPr>
            <a:cxnSpLocks/>
          </p:cNvCxnSpPr>
          <p:nvPr/>
        </p:nvCxnSpPr>
        <p:spPr>
          <a:xfrm>
            <a:off x="6642635" y="4865493"/>
            <a:ext cx="973355" cy="1"/>
          </a:xfrm>
          <a:prstGeom prst="line">
            <a:avLst/>
          </a:prstGeom>
        </p:spPr>
        <p:style>
          <a:lnRef idx="1">
            <a:schemeClr val="dk1"/>
          </a:lnRef>
          <a:fillRef idx="0">
            <a:schemeClr val="dk1"/>
          </a:fillRef>
          <a:effectRef idx="0">
            <a:schemeClr val="dk1"/>
          </a:effectRef>
          <a:fontRef idx="minor">
            <a:schemeClr val="tx1"/>
          </a:fontRef>
        </p:style>
      </p:cxnSp>
      <p:cxnSp>
        <p:nvCxnSpPr>
          <p:cNvPr id="35" name="直接连接符 34">
            <a:extLst>
              <a:ext uri="{FF2B5EF4-FFF2-40B4-BE49-F238E27FC236}">
                <a16:creationId xmlns:a16="http://schemas.microsoft.com/office/drawing/2014/main" id="{FB17ED4F-FEA6-F207-2510-39EF5D8F43C4}"/>
              </a:ext>
            </a:extLst>
          </p:cNvPr>
          <p:cNvCxnSpPr>
            <a:cxnSpLocks/>
            <a:endCxn id="23" idx="1"/>
          </p:cNvCxnSpPr>
          <p:nvPr/>
        </p:nvCxnSpPr>
        <p:spPr>
          <a:xfrm>
            <a:off x="8964184" y="3543293"/>
            <a:ext cx="857051" cy="619204"/>
          </a:xfrm>
          <a:prstGeom prst="line">
            <a:avLst/>
          </a:prstGeom>
        </p:spPr>
        <p:style>
          <a:lnRef idx="1">
            <a:schemeClr val="dk1"/>
          </a:lnRef>
          <a:fillRef idx="0">
            <a:schemeClr val="dk1"/>
          </a:fillRef>
          <a:effectRef idx="0">
            <a:schemeClr val="dk1"/>
          </a:effectRef>
          <a:fontRef idx="minor">
            <a:schemeClr val="tx1"/>
          </a:fontRef>
        </p:style>
      </p:cxnSp>
      <p:cxnSp>
        <p:nvCxnSpPr>
          <p:cNvPr id="37" name="直接连接符 36">
            <a:extLst>
              <a:ext uri="{FF2B5EF4-FFF2-40B4-BE49-F238E27FC236}">
                <a16:creationId xmlns:a16="http://schemas.microsoft.com/office/drawing/2014/main" id="{5449B159-B39A-D71E-C0BA-CB0A3738B9F9}"/>
              </a:ext>
            </a:extLst>
          </p:cNvPr>
          <p:cNvCxnSpPr>
            <a:cxnSpLocks/>
            <a:endCxn id="23" idx="1"/>
          </p:cNvCxnSpPr>
          <p:nvPr/>
        </p:nvCxnSpPr>
        <p:spPr>
          <a:xfrm flipV="1">
            <a:off x="8956909" y="4162497"/>
            <a:ext cx="864326" cy="615109"/>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23861056"/>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患者选择标准</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en-US" dirty="0"/>
              <a:t>L</a:t>
            </a:r>
            <a:r>
              <a:rPr lang="en-US" altLang="zh-CN" dirty="0"/>
              <a:t>ars Henrik Jensen</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 LBA3503</a:t>
            </a:r>
          </a:p>
        </p:txBody>
      </p:sp>
      <p:sp>
        <p:nvSpPr>
          <p:cNvPr id="4" name="文本占位符 3">
            <a:extLst>
              <a:ext uri="{FF2B5EF4-FFF2-40B4-BE49-F238E27FC236}">
                <a16:creationId xmlns:a16="http://schemas.microsoft.com/office/drawing/2014/main" id="{46F2D972-3489-7B83-96F7-D0A44F9C6259}"/>
              </a:ext>
            </a:extLst>
          </p:cNvPr>
          <p:cNvSpPr>
            <a:spLocks noGrp="1"/>
          </p:cNvSpPr>
          <p:nvPr>
            <p:ph type="body" sz="quarter" idx="12"/>
          </p:nvPr>
        </p:nvSpPr>
        <p:spPr/>
        <p:txBody>
          <a:bodyPr/>
          <a:lstStyle/>
          <a:p>
            <a:r>
              <a:rPr lang="zh-CN" altLang="en-US" dirty="0">
                <a:solidFill>
                  <a:schemeClr val="tx1"/>
                </a:solidFill>
              </a:rPr>
              <a:t>关键纳入标准</a:t>
            </a:r>
            <a:endParaRPr lang="en-US" altLang="zh-CN" dirty="0">
              <a:solidFill>
                <a:schemeClr val="tx1"/>
              </a:solidFill>
            </a:endParaRPr>
          </a:p>
          <a:p>
            <a:pPr marL="342900" indent="-342900">
              <a:buFont typeface="Arial" panose="020B0604020202020204" pitchFamily="34" charset="0"/>
              <a:buChar char="•"/>
            </a:pPr>
            <a:r>
              <a:rPr lang="en-US" altLang="zh-CN" b="0" i="0" dirty="0">
                <a:solidFill>
                  <a:schemeClr val="tx1"/>
                </a:solidFill>
                <a:effectLst/>
                <a:latin typeface="arial" panose="020B0604020202020204" pitchFamily="34" charset="0"/>
              </a:rPr>
              <a:t>CT </a:t>
            </a:r>
            <a:r>
              <a:rPr lang="zh-CN" altLang="en-US" b="0" i="0" dirty="0">
                <a:solidFill>
                  <a:schemeClr val="tx1"/>
                </a:solidFill>
                <a:effectLst/>
                <a:latin typeface="arial" panose="020B0604020202020204" pitchFamily="34" charset="0"/>
              </a:rPr>
              <a:t>扫描评估的经组织学证实的局部晚期</a:t>
            </a:r>
            <a:r>
              <a:rPr lang="en-US" altLang="zh-CN" b="0" i="0" dirty="0">
                <a:solidFill>
                  <a:schemeClr val="tx1"/>
                </a:solidFill>
                <a:effectLst/>
                <a:latin typeface="arial" panose="020B0604020202020204" pitchFamily="34" charset="0"/>
              </a:rPr>
              <a:t>T3(ETI&gt;5mm) </a:t>
            </a:r>
            <a:r>
              <a:rPr lang="zh-CN" altLang="en-US" b="0" i="0" dirty="0">
                <a:solidFill>
                  <a:schemeClr val="tx1"/>
                </a:solidFill>
                <a:effectLst/>
                <a:latin typeface="arial" panose="020B0604020202020204" pitchFamily="34" charset="0"/>
              </a:rPr>
              <a:t>或</a:t>
            </a:r>
            <a:r>
              <a:rPr lang="en-US" altLang="zh-CN" b="0" i="0" dirty="0">
                <a:solidFill>
                  <a:schemeClr val="tx1"/>
                </a:solidFill>
                <a:effectLst/>
                <a:latin typeface="arial" panose="020B0604020202020204" pitchFamily="34" charset="0"/>
              </a:rPr>
              <a:t>T4</a:t>
            </a:r>
            <a:r>
              <a:rPr lang="zh-CN" altLang="en-US" b="0" i="0" dirty="0">
                <a:solidFill>
                  <a:schemeClr val="tx1"/>
                </a:solidFill>
                <a:effectLst/>
                <a:latin typeface="arial" panose="020B0604020202020204" pitchFamily="34" charset="0"/>
              </a:rPr>
              <a:t>结肠癌</a:t>
            </a:r>
            <a:endParaRPr lang="en-US" altLang="zh-CN" b="0" i="0" dirty="0">
              <a:solidFill>
                <a:schemeClr val="tx1"/>
              </a:solidFill>
              <a:effectLst/>
              <a:latin typeface="arial" panose="020B0604020202020204" pitchFamily="34" charset="0"/>
            </a:endParaRPr>
          </a:p>
          <a:p>
            <a:pPr marL="342900" indent="-342900">
              <a:buFont typeface="Arial" panose="020B0604020202020204" pitchFamily="34" charset="0"/>
              <a:buChar char="•"/>
            </a:pPr>
            <a:r>
              <a:rPr lang="zh-CN" altLang="en-US" b="0" i="0" dirty="0">
                <a:solidFill>
                  <a:schemeClr val="tx1"/>
                </a:solidFill>
                <a:effectLst/>
                <a:latin typeface="arial" panose="020B0604020202020204" pitchFamily="34" charset="0"/>
              </a:rPr>
              <a:t>年龄≥</a:t>
            </a:r>
            <a:r>
              <a:rPr lang="en-US" altLang="zh-CN" b="0" i="0" dirty="0">
                <a:solidFill>
                  <a:schemeClr val="tx1"/>
                </a:solidFill>
                <a:effectLst/>
                <a:latin typeface="arial" panose="020B0604020202020204" pitchFamily="34" charset="0"/>
              </a:rPr>
              <a:t>18</a:t>
            </a:r>
            <a:r>
              <a:rPr lang="zh-CN" altLang="en-US" b="0" i="0" dirty="0">
                <a:solidFill>
                  <a:schemeClr val="tx1"/>
                </a:solidFill>
                <a:effectLst/>
                <a:latin typeface="arial" panose="020B0604020202020204" pitchFamily="34" charset="0"/>
              </a:rPr>
              <a:t>岁且</a:t>
            </a:r>
            <a:r>
              <a:rPr lang="en-US" altLang="zh-CN" b="0" i="0" dirty="0">
                <a:solidFill>
                  <a:schemeClr val="tx1"/>
                </a:solidFill>
                <a:effectLst/>
                <a:latin typeface="arial" panose="020B0604020202020204" pitchFamily="34" charset="0"/>
              </a:rPr>
              <a:t>PS 0-2</a:t>
            </a:r>
          </a:p>
          <a:p>
            <a:pPr marL="342900" indent="-342900">
              <a:buFont typeface="Arial" panose="020B0604020202020204" pitchFamily="34" charset="0"/>
              <a:buChar char="•"/>
            </a:pPr>
            <a:r>
              <a:rPr lang="zh-CN" altLang="en-US" b="0" i="0" dirty="0">
                <a:solidFill>
                  <a:schemeClr val="tx1"/>
                </a:solidFill>
                <a:effectLst/>
                <a:latin typeface="arial" panose="020B0604020202020204" pitchFamily="34" charset="0"/>
              </a:rPr>
              <a:t>实验室检查：</a:t>
            </a:r>
            <a:r>
              <a:rPr lang="en-US" altLang="zh-CN" b="0" i="0" dirty="0">
                <a:solidFill>
                  <a:schemeClr val="tx1"/>
                </a:solidFill>
                <a:effectLst/>
                <a:latin typeface="arial" panose="020B0604020202020204" pitchFamily="34" charset="0"/>
              </a:rPr>
              <a:t>ANC</a:t>
            </a:r>
            <a:r>
              <a:rPr lang="zh-CN" altLang="en-US" b="0" i="0" dirty="0">
                <a:solidFill>
                  <a:schemeClr val="tx1"/>
                </a:solidFill>
                <a:effectLst/>
                <a:latin typeface="arial" panose="020B0604020202020204" pitchFamily="34" charset="0"/>
              </a:rPr>
              <a:t>≥</a:t>
            </a:r>
            <a:r>
              <a:rPr lang="en-US" altLang="zh-CN" b="0" i="0" dirty="0">
                <a:solidFill>
                  <a:schemeClr val="tx1"/>
                </a:solidFill>
                <a:effectLst/>
                <a:latin typeface="arial" panose="020B0604020202020204" pitchFamily="34" charset="0"/>
              </a:rPr>
              <a:t>1.5x10</a:t>
            </a:r>
            <a:r>
              <a:rPr lang="en-US" altLang="zh-CN" b="0" i="0" baseline="30000" dirty="0">
                <a:solidFill>
                  <a:schemeClr val="tx1"/>
                </a:solidFill>
                <a:effectLst/>
                <a:latin typeface="arial" panose="020B0604020202020204" pitchFamily="34" charset="0"/>
              </a:rPr>
              <a:t>9</a:t>
            </a:r>
            <a:r>
              <a:rPr lang="en-US" altLang="zh-CN" b="0" i="0" dirty="0">
                <a:solidFill>
                  <a:schemeClr val="tx1"/>
                </a:solidFill>
                <a:effectLst/>
                <a:latin typeface="arial" panose="020B0604020202020204" pitchFamily="34" charset="0"/>
              </a:rPr>
              <a:t>/L</a:t>
            </a:r>
            <a:r>
              <a:rPr lang="zh-CN" altLang="en-US" b="0" i="0" dirty="0">
                <a:solidFill>
                  <a:schemeClr val="tx1"/>
                </a:solidFill>
                <a:effectLst/>
                <a:latin typeface="arial" panose="020B0604020202020204" pitchFamily="34" charset="0"/>
              </a:rPr>
              <a:t>，血小板≥</a:t>
            </a:r>
            <a:r>
              <a:rPr lang="en-US" altLang="zh-CN" b="0" i="0" dirty="0">
                <a:solidFill>
                  <a:schemeClr val="tx1"/>
                </a:solidFill>
                <a:effectLst/>
                <a:latin typeface="arial" panose="020B0604020202020204" pitchFamily="34" charset="0"/>
              </a:rPr>
              <a:t>100x10</a:t>
            </a:r>
            <a:r>
              <a:rPr lang="en-US" altLang="zh-CN" b="0" i="0" baseline="30000" dirty="0">
                <a:solidFill>
                  <a:schemeClr val="tx1"/>
                </a:solidFill>
                <a:effectLst/>
                <a:latin typeface="arial" panose="020B0604020202020204" pitchFamily="34" charset="0"/>
              </a:rPr>
              <a:t>9</a:t>
            </a:r>
            <a:r>
              <a:rPr lang="en-US" altLang="zh-CN" b="0" i="0" dirty="0">
                <a:solidFill>
                  <a:schemeClr val="tx1"/>
                </a:solidFill>
                <a:effectLst/>
                <a:latin typeface="arial" panose="020B0604020202020204" pitchFamily="34" charset="0"/>
              </a:rPr>
              <a:t>/L</a:t>
            </a:r>
            <a:r>
              <a:rPr lang="zh-CN" altLang="en-US" b="0" i="0" dirty="0">
                <a:solidFill>
                  <a:schemeClr val="tx1"/>
                </a:solidFill>
                <a:effectLst/>
                <a:latin typeface="arial" panose="020B0604020202020204" pitchFamily="34" charset="0"/>
              </a:rPr>
              <a:t>，胆红素≤</a:t>
            </a:r>
            <a:r>
              <a:rPr lang="en-US" altLang="zh-CN" b="0" i="0" dirty="0">
                <a:solidFill>
                  <a:schemeClr val="tx1"/>
                </a:solidFill>
                <a:effectLst/>
                <a:latin typeface="arial" panose="020B0604020202020204" pitchFamily="34" charset="0"/>
              </a:rPr>
              <a:t>3</a:t>
            </a:r>
            <a:r>
              <a:rPr lang="zh-CN" altLang="en-US" b="0" i="0" dirty="0">
                <a:solidFill>
                  <a:schemeClr val="tx1"/>
                </a:solidFill>
                <a:effectLst/>
                <a:latin typeface="arial" panose="020B0604020202020204" pitchFamily="34" charset="0"/>
              </a:rPr>
              <a:t>倍正常值上限，</a:t>
            </a:r>
            <a:r>
              <a:rPr lang="en-US" altLang="zh-CN" b="0" i="0" dirty="0">
                <a:solidFill>
                  <a:schemeClr val="tx1"/>
                </a:solidFill>
                <a:effectLst/>
                <a:latin typeface="arial" panose="020B0604020202020204" pitchFamily="34" charset="0"/>
              </a:rPr>
              <a:t>ALAT</a:t>
            </a:r>
            <a:r>
              <a:rPr lang="zh-CN" altLang="en-US" b="0" i="0" dirty="0">
                <a:solidFill>
                  <a:schemeClr val="tx1"/>
                </a:solidFill>
                <a:effectLst/>
                <a:latin typeface="arial" panose="020B0604020202020204" pitchFamily="34" charset="0"/>
              </a:rPr>
              <a:t>≤</a:t>
            </a:r>
            <a:r>
              <a:rPr lang="en-US" altLang="zh-CN" b="0" i="0" dirty="0">
                <a:solidFill>
                  <a:schemeClr val="tx1"/>
                </a:solidFill>
                <a:effectLst/>
                <a:latin typeface="arial" panose="020B0604020202020204" pitchFamily="34" charset="0"/>
              </a:rPr>
              <a:t>5</a:t>
            </a:r>
            <a:r>
              <a:rPr lang="zh-CN" altLang="en-US" b="0" i="0" dirty="0">
                <a:solidFill>
                  <a:schemeClr val="tx1"/>
                </a:solidFill>
                <a:effectLst/>
                <a:latin typeface="arial" panose="020B0604020202020204" pitchFamily="34" charset="0"/>
              </a:rPr>
              <a:t>倍正常值上限</a:t>
            </a:r>
            <a:endParaRPr lang="en-US" dirty="0">
              <a:solidFill>
                <a:schemeClr val="tx1"/>
              </a:solidFill>
            </a:endParaRPr>
          </a:p>
          <a:p>
            <a:endParaRPr lang="en-US" altLang="zh-CN" dirty="0">
              <a:solidFill>
                <a:schemeClr val="tx1"/>
              </a:solidFill>
            </a:endParaRPr>
          </a:p>
          <a:p>
            <a:endParaRPr lang="en-US" altLang="zh-CN" dirty="0">
              <a:solidFill>
                <a:schemeClr val="tx1"/>
              </a:solidFill>
            </a:endParaRPr>
          </a:p>
          <a:p>
            <a:r>
              <a:rPr lang="zh-CN" altLang="en-US" dirty="0">
                <a:solidFill>
                  <a:schemeClr val="tx1"/>
                </a:solidFill>
              </a:rPr>
              <a:t>关键排除标准</a:t>
            </a:r>
            <a:endParaRPr lang="en-US" altLang="zh-CN" dirty="0">
              <a:solidFill>
                <a:schemeClr val="tx1"/>
              </a:solidFill>
            </a:endParaRPr>
          </a:p>
          <a:p>
            <a:pPr marL="342900" indent="-342900">
              <a:buFont typeface="Arial" panose="020B0604020202020204" pitchFamily="34" charset="0"/>
              <a:buChar char="•"/>
            </a:pPr>
            <a:r>
              <a:rPr lang="zh-CN" altLang="en-US" b="0" i="0" dirty="0">
                <a:solidFill>
                  <a:schemeClr val="tx1"/>
                </a:solidFill>
                <a:effectLst/>
                <a:latin typeface="arial" panose="020B0604020202020204" pitchFamily="34" charset="0"/>
              </a:rPr>
              <a:t>伴有远处转移或有急性手术指征的患者</a:t>
            </a:r>
            <a:endParaRPr lang="en-US" altLang="zh-CN" b="0" i="0" dirty="0">
              <a:solidFill>
                <a:schemeClr val="tx1"/>
              </a:solidFill>
              <a:effectLst/>
              <a:latin typeface="arial" panose="020B0604020202020204" pitchFamily="34" charset="0"/>
            </a:endParaRPr>
          </a:p>
          <a:p>
            <a:pPr marL="342900" indent="-342900">
              <a:buFont typeface="Arial" panose="020B0604020202020204" pitchFamily="34" charset="0"/>
              <a:buChar char="•"/>
            </a:pPr>
            <a:r>
              <a:rPr lang="zh-CN" altLang="en-US" b="0" i="0" dirty="0">
                <a:solidFill>
                  <a:schemeClr val="tx1"/>
                </a:solidFill>
                <a:effectLst/>
                <a:latin typeface="arial" panose="020B0604020202020204" pitchFamily="34" charset="0"/>
              </a:rPr>
              <a:t>入组前≤</a:t>
            </a:r>
            <a:r>
              <a:rPr lang="en-US" altLang="zh-CN" b="0" i="0" dirty="0">
                <a:solidFill>
                  <a:schemeClr val="tx1"/>
                </a:solidFill>
                <a:effectLst/>
                <a:latin typeface="arial" panose="020B0604020202020204" pitchFamily="34" charset="0"/>
              </a:rPr>
              <a:t>1</a:t>
            </a:r>
            <a:r>
              <a:rPr lang="zh-CN" altLang="en-US" b="0" i="0" dirty="0">
                <a:solidFill>
                  <a:schemeClr val="tx1"/>
                </a:solidFill>
                <a:effectLst/>
                <a:latin typeface="arial" panose="020B0604020202020204" pitchFamily="34" charset="0"/>
              </a:rPr>
              <a:t>年内患有具有临床意义的心血管疾病（包括心肌梗死、不稳定型心绞痛、有症状的充血性心力衰竭、严重未控制的心律失常）</a:t>
            </a:r>
            <a:endParaRPr lang="en-US" altLang="zh-CN" b="0" i="0" dirty="0">
              <a:solidFill>
                <a:schemeClr val="tx1"/>
              </a:solidFill>
              <a:effectLst/>
              <a:latin typeface="arial" panose="020B0604020202020204" pitchFamily="34" charset="0"/>
            </a:endParaRPr>
          </a:p>
          <a:p>
            <a:pPr marL="342900" indent="-342900">
              <a:buFont typeface="Arial" panose="020B0604020202020204" pitchFamily="34" charset="0"/>
              <a:buChar char="•"/>
            </a:pPr>
            <a:r>
              <a:rPr lang="zh-CN" altLang="en-US" b="0" i="0" dirty="0">
                <a:solidFill>
                  <a:schemeClr val="tx1"/>
                </a:solidFill>
                <a:effectLst/>
                <a:latin typeface="arial" panose="020B0604020202020204" pitchFamily="34" charset="0"/>
              </a:rPr>
              <a:t>活动性、严重感染或其他严重疾病</a:t>
            </a:r>
            <a:endParaRPr lang="en-US" altLang="zh-CN" b="0" i="0" dirty="0">
              <a:solidFill>
                <a:schemeClr val="tx1"/>
              </a:solidFill>
              <a:effectLst/>
              <a:latin typeface="arial" panose="020B0604020202020204" pitchFamily="34" charset="0"/>
            </a:endParaRPr>
          </a:p>
          <a:p>
            <a:pPr marL="342900" indent="-342900">
              <a:buFont typeface="Arial" panose="020B0604020202020204" pitchFamily="34" charset="0"/>
              <a:buChar char="•"/>
            </a:pPr>
            <a:r>
              <a:rPr lang="zh-CN" altLang="en-US" b="0" i="0" dirty="0">
                <a:solidFill>
                  <a:schemeClr val="tx1"/>
                </a:solidFill>
                <a:effectLst/>
                <a:latin typeface="arial" panose="020B0604020202020204" pitchFamily="34" charset="0"/>
              </a:rPr>
              <a:t>周围神经病变</a:t>
            </a:r>
            <a:r>
              <a:rPr lang="en-US" altLang="zh-CN" b="0" i="0" dirty="0">
                <a:solidFill>
                  <a:schemeClr val="tx1"/>
                </a:solidFill>
                <a:effectLst/>
                <a:latin typeface="arial" panose="020B0604020202020204" pitchFamily="34" charset="0"/>
              </a:rPr>
              <a:t>NCI&gt;1</a:t>
            </a:r>
            <a:r>
              <a:rPr lang="zh-CN" altLang="en-US" b="0" i="0" dirty="0">
                <a:solidFill>
                  <a:schemeClr val="tx1"/>
                </a:solidFill>
                <a:effectLst/>
                <a:latin typeface="arial" panose="020B0604020202020204" pitchFamily="34" charset="0"/>
              </a:rPr>
              <a:t>级</a:t>
            </a:r>
            <a:endParaRPr lang="en-US" altLang="zh-CN" b="0" i="0" dirty="0">
              <a:solidFill>
                <a:schemeClr val="tx1"/>
              </a:solidFill>
              <a:effectLst/>
              <a:latin typeface="arial" panose="020B0604020202020204" pitchFamily="34" charset="0"/>
            </a:endParaRPr>
          </a:p>
          <a:p>
            <a:pPr marL="342900" indent="-342900">
              <a:buFont typeface="Arial" panose="020B0604020202020204" pitchFamily="34" charset="0"/>
              <a:buChar char="•"/>
            </a:pPr>
            <a:r>
              <a:rPr lang="zh-CN" altLang="en-US" b="0" i="0" dirty="0">
                <a:solidFill>
                  <a:schemeClr val="tx1"/>
                </a:solidFill>
                <a:effectLst/>
                <a:latin typeface="arial" panose="020B0604020202020204" pitchFamily="34" charset="0"/>
              </a:rPr>
              <a:t>研究入组前</a:t>
            </a:r>
            <a:r>
              <a:rPr lang="en-US" altLang="zh-CN" b="0" i="0" dirty="0">
                <a:solidFill>
                  <a:schemeClr val="tx1"/>
                </a:solidFill>
                <a:effectLst/>
                <a:latin typeface="arial" panose="020B0604020202020204" pitchFamily="34" charset="0"/>
              </a:rPr>
              <a:t>5</a:t>
            </a:r>
            <a:r>
              <a:rPr lang="zh-CN" altLang="en-US" b="0" i="0" dirty="0">
                <a:solidFill>
                  <a:schemeClr val="tx1"/>
                </a:solidFill>
                <a:effectLst/>
                <a:latin typeface="arial" panose="020B0604020202020204" pitchFamily="34" charset="0"/>
              </a:rPr>
              <a:t>年内患有其他恶性疾病</a:t>
            </a:r>
            <a:endParaRPr lang="en-US" dirty="0">
              <a:solidFill>
                <a:schemeClr val="tx1"/>
              </a:solidFill>
            </a:endParaRPr>
          </a:p>
        </p:txBody>
      </p:sp>
    </p:spTree>
    <p:extLst>
      <p:ext uri="{BB962C8B-B14F-4D97-AF65-F5344CB8AC3E}">
        <p14:creationId xmlns:p14="http://schemas.microsoft.com/office/powerpoint/2010/main" val="178716831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治疗</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en-US" dirty="0"/>
              <a:t>L</a:t>
            </a:r>
            <a:r>
              <a:rPr lang="en-US" altLang="zh-CN" dirty="0"/>
              <a:t>ars Henrik Jensen</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 LBA3503</a:t>
            </a:r>
          </a:p>
        </p:txBody>
      </p:sp>
      <p:sp>
        <p:nvSpPr>
          <p:cNvPr id="4" name="文本占位符 3">
            <a:extLst>
              <a:ext uri="{FF2B5EF4-FFF2-40B4-BE49-F238E27FC236}">
                <a16:creationId xmlns:a16="http://schemas.microsoft.com/office/drawing/2014/main" id="{46F2D972-3489-7B83-96F7-D0A44F9C6259}"/>
              </a:ext>
            </a:extLst>
          </p:cNvPr>
          <p:cNvSpPr>
            <a:spLocks noGrp="1"/>
          </p:cNvSpPr>
          <p:nvPr>
            <p:ph type="body" sz="quarter" idx="12"/>
          </p:nvPr>
        </p:nvSpPr>
        <p:spPr/>
        <p:txBody>
          <a:bodyPr/>
          <a:lstStyle/>
          <a:p>
            <a:pPr marL="342900" indent="-342900">
              <a:buFont typeface="Arial" panose="020B0604020202020204" pitchFamily="34" charset="0"/>
              <a:buChar char="•"/>
            </a:pPr>
            <a:r>
              <a:rPr lang="en-US" dirty="0">
                <a:solidFill>
                  <a:schemeClr val="tx1"/>
                </a:solidFill>
              </a:rPr>
              <a:t>A</a:t>
            </a:r>
            <a:r>
              <a:rPr lang="zh-CN" altLang="en-US" dirty="0">
                <a:solidFill>
                  <a:schemeClr val="tx1"/>
                </a:solidFill>
              </a:rPr>
              <a:t>组 标准的前期手术</a:t>
            </a:r>
            <a:endParaRPr lang="en-US" altLang="zh-CN" dirty="0">
              <a:solidFill>
                <a:schemeClr val="tx1"/>
              </a:solidFill>
            </a:endParaRPr>
          </a:p>
          <a:p>
            <a:pPr marL="342900" indent="-342900">
              <a:buFont typeface="Arial" panose="020B0604020202020204" pitchFamily="34" charset="0"/>
              <a:buChar char="•"/>
            </a:pPr>
            <a:r>
              <a:rPr lang="en-US" dirty="0">
                <a:solidFill>
                  <a:schemeClr val="tx1"/>
                </a:solidFill>
              </a:rPr>
              <a:t>B</a:t>
            </a:r>
            <a:r>
              <a:rPr lang="zh-CN" altLang="en-US" dirty="0">
                <a:solidFill>
                  <a:schemeClr val="tx1"/>
                </a:solidFill>
              </a:rPr>
              <a:t>组 手术前行新辅助化疗</a:t>
            </a:r>
            <a:endParaRPr lang="en-US" altLang="zh-CN" dirty="0">
              <a:solidFill>
                <a:schemeClr val="tx1"/>
              </a:solidFill>
            </a:endParaRPr>
          </a:p>
          <a:p>
            <a:pPr marL="1028700" lvl="1" indent="-342900">
              <a:buFont typeface="Wingdings" panose="05000000000000000000" pitchFamily="2" charset="2"/>
              <a:buChar char="§"/>
            </a:pPr>
            <a:r>
              <a:rPr lang="en-US" dirty="0"/>
              <a:t>3</a:t>
            </a:r>
            <a:r>
              <a:rPr lang="zh-CN" altLang="en-US" dirty="0"/>
              <a:t>周期</a:t>
            </a:r>
            <a:r>
              <a:rPr lang="en-US" altLang="zh-CN" dirty="0"/>
              <a:t>CAPOX</a:t>
            </a:r>
            <a:r>
              <a:rPr lang="zh-CN" altLang="en-US" dirty="0"/>
              <a:t>（</a:t>
            </a:r>
            <a:r>
              <a:rPr lang="en-US" altLang="zh-CN" b="0" i="0" dirty="0">
                <a:effectLst/>
                <a:latin typeface="arial" panose="020B0604020202020204" pitchFamily="34" charset="0"/>
              </a:rPr>
              <a:t>3</a:t>
            </a:r>
            <a:r>
              <a:rPr lang="zh-CN" altLang="en-US" b="0" i="0" dirty="0">
                <a:effectLst/>
                <a:latin typeface="arial" panose="020B0604020202020204" pitchFamily="34" charset="0"/>
              </a:rPr>
              <a:t>周为一个周期，奥沙利铂</a:t>
            </a:r>
            <a:r>
              <a:rPr lang="en-US" altLang="zh-CN" b="0" i="0" dirty="0">
                <a:effectLst/>
                <a:latin typeface="arial" panose="020B0604020202020204" pitchFamily="34" charset="0"/>
              </a:rPr>
              <a:t>130mg/m</a:t>
            </a:r>
            <a:r>
              <a:rPr lang="en-US" altLang="zh-CN" b="0" i="0" baseline="30000" dirty="0">
                <a:effectLst/>
                <a:latin typeface="arial" panose="020B0604020202020204" pitchFamily="34" charset="0"/>
              </a:rPr>
              <a:t>2</a:t>
            </a:r>
            <a:r>
              <a:rPr lang="zh-CN" altLang="en-US" b="0" i="0" dirty="0">
                <a:effectLst/>
                <a:latin typeface="arial" panose="020B0604020202020204" pitchFamily="34" charset="0"/>
              </a:rPr>
              <a:t>，卡培他滨</a:t>
            </a:r>
            <a:r>
              <a:rPr lang="en-US" altLang="zh-CN" b="0" i="0" dirty="0">
                <a:effectLst/>
                <a:latin typeface="arial" panose="020B0604020202020204" pitchFamily="34" charset="0"/>
              </a:rPr>
              <a:t>1000mg/m</a:t>
            </a:r>
            <a:r>
              <a:rPr lang="en-US" altLang="zh-CN" baseline="30000" dirty="0">
                <a:latin typeface="arial" panose="020B0604020202020204" pitchFamily="34" charset="0"/>
              </a:rPr>
              <a:t>2</a:t>
            </a:r>
            <a:r>
              <a:rPr lang="zh-CN" altLang="en-US" b="0" i="0" dirty="0">
                <a:effectLst/>
                <a:latin typeface="arial" panose="020B0604020202020204" pitchFamily="34" charset="0"/>
              </a:rPr>
              <a:t>，每日</a:t>
            </a:r>
            <a:r>
              <a:rPr lang="en-US" altLang="zh-CN" b="0" i="0" dirty="0">
                <a:effectLst/>
                <a:latin typeface="arial" panose="020B0604020202020204" pitchFamily="34" charset="0"/>
              </a:rPr>
              <a:t>2</a:t>
            </a:r>
            <a:r>
              <a:rPr lang="zh-CN" altLang="en-US" b="0" i="0" dirty="0">
                <a:effectLst/>
                <a:latin typeface="arial" panose="020B0604020202020204" pitchFamily="34" charset="0"/>
              </a:rPr>
              <a:t>次，共</a:t>
            </a:r>
            <a:r>
              <a:rPr lang="en-US" altLang="zh-CN" b="0" i="0" dirty="0">
                <a:effectLst/>
                <a:latin typeface="arial" panose="020B0604020202020204" pitchFamily="34" charset="0"/>
              </a:rPr>
              <a:t>14</a:t>
            </a:r>
            <a:r>
              <a:rPr lang="zh-CN" altLang="en-US" b="0" i="0" dirty="0">
                <a:effectLst/>
                <a:latin typeface="arial" panose="020B0604020202020204" pitchFamily="34" charset="0"/>
              </a:rPr>
              <a:t>天），或</a:t>
            </a:r>
            <a:endParaRPr lang="en-US" altLang="zh-CN" b="0" i="0" dirty="0">
              <a:effectLst/>
              <a:latin typeface="arial" panose="020B0604020202020204" pitchFamily="34" charset="0"/>
            </a:endParaRPr>
          </a:p>
          <a:p>
            <a:pPr marL="1028700" lvl="1" indent="-342900">
              <a:buFont typeface="Wingdings" panose="05000000000000000000" pitchFamily="2" charset="2"/>
              <a:buChar char="§"/>
            </a:pPr>
            <a:r>
              <a:rPr lang="en-US" b="0" i="0" dirty="0">
                <a:effectLst/>
                <a:latin typeface="arial" panose="020B0604020202020204" pitchFamily="34" charset="0"/>
              </a:rPr>
              <a:t>4</a:t>
            </a:r>
            <a:r>
              <a:rPr lang="zh-CN" altLang="en-US" b="0" i="0" dirty="0">
                <a:effectLst/>
                <a:latin typeface="arial" panose="020B0604020202020204" pitchFamily="34" charset="0"/>
              </a:rPr>
              <a:t>周期</a:t>
            </a:r>
            <a:r>
              <a:rPr lang="en-US" altLang="zh-CN" b="0" i="0" dirty="0">
                <a:effectLst/>
                <a:latin typeface="arial" panose="020B0604020202020204" pitchFamily="34" charset="0"/>
              </a:rPr>
              <a:t>FOLFOX</a:t>
            </a:r>
            <a:r>
              <a:rPr lang="zh-CN" altLang="en-US" b="0" i="0" dirty="0">
                <a:effectLst/>
                <a:latin typeface="arial" panose="020B0604020202020204" pitchFamily="34" charset="0"/>
              </a:rPr>
              <a:t>（</a:t>
            </a:r>
            <a:r>
              <a:rPr lang="en-US" altLang="zh-CN" b="0" i="0" dirty="0">
                <a:effectLst/>
                <a:latin typeface="arial" panose="020B0604020202020204" pitchFamily="34" charset="0"/>
              </a:rPr>
              <a:t>2</a:t>
            </a:r>
            <a:r>
              <a:rPr lang="zh-CN" altLang="en-US" b="0" i="0" dirty="0">
                <a:effectLst/>
                <a:latin typeface="arial" panose="020B0604020202020204" pitchFamily="34" charset="0"/>
              </a:rPr>
              <a:t>周为一个周期，奥沙利铂</a:t>
            </a:r>
            <a:r>
              <a:rPr lang="en-US" altLang="zh-CN" b="0" i="0" dirty="0">
                <a:effectLst/>
                <a:latin typeface="arial" panose="020B0604020202020204" pitchFamily="34" charset="0"/>
              </a:rPr>
              <a:t>85</a:t>
            </a:r>
            <a:r>
              <a:rPr lang="en-US" b="0" i="0" dirty="0">
                <a:effectLst/>
                <a:latin typeface="arial" panose="020B0604020202020204" pitchFamily="34" charset="0"/>
              </a:rPr>
              <a:t>mg/m</a:t>
            </a:r>
            <a:r>
              <a:rPr lang="en-US" baseline="30000" dirty="0">
                <a:latin typeface="arial" panose="020B0604020202020204" pitchFamily="34" charset="0"/>
              </a:rPr>
              <a:t>2</a:t>
            </a:r>
            <a:r>
              <a:rPr lang="en-US" b="0" i="0" dirty="0">
                <a:effectLst/>
                <a:latin typeface="arial" panose="020B0604020202020204" pitchFamily="34" charset="0"/>
              </a:rPr>
              <a:t>，5FU 400mg/m</a:t>
            </a:r>
            <a:r>
              <a:rPr lang="en-US" baseline="30000" dirty="0">
                <a:latin typeface="arial" panose="020B0604020202020204" pitchFamily="34" charset="0"/>
              </a:rPr>
              <a:t>2 </a:t>
            </a:r>
            <a:r>
              <a:rPr lang="zh-CN" altLang="en-US" b="0" i="0" dirty="0">
                <a:effectLst/>
                <a:latin typeface="arial" panose="020B0604020202020204" pitchFamily="34" charset="0"/>
              </a:rPr>
              <a:t>推注，</a:t>
            </a:r>
            <a:r>
              <a:rPr lang="en-US" altLang="zh-CN" b="0" i="0" dirty="0">
                <a:effectLst/>
                <a:latin typeface="arial" panose="020B0604020202020204" pitchFamily="34" charset="0"/>
              </a:rPr>
              <a:t>2400 </a:t>
            </a:r>
            <a:r>
              <a:rPr lang="en-US" b="0" i="0" dirty="0">
                <a:effectLst/>
                <a:latin typeface="arial" panose="020B0604020202020204" pitchFamily="34" charset="0"/>
              </a:rPr>
              <a:t>mg/m</a:t>
            </a:r>
            <a:r>
              <a:rPr lang="en-US" baseline="30000" dirty="0">
                <a:latin typeface="arial" panose="020B0604020202020204" pitchFamily="34" charset="0"/>
              </a:rPr>
              <a:t>2 </a:t>
            </a:r>
            <a:r>
              <a:rPr lang="zh-CN" altLang="en-US" b="0" i="0" dirty="0">
                <a:effectLst/>
                <a:latin typeface="arial" panose="020B0604020202020204" pitchFamily="34" charset="0"/>
              </a:rPr>
              <a:t>持续</a:t>
            </a:r>
            <a:r>
              <a:rPr lang="en-US" altLang="zh-CN" b="0" i="0" dirty="0">
                <a:effectLst/>
                <a:latin typeface="arial" panose="020B0604020202020204" pitchFamily="34" charset="0"/>
              </a:rPr>
              <a:t>46</a:t>
            </a:r>
            <a:r>
              <a:rPr lang="zh-CN" altLang="en-US" b="0" i="0" dirty="0">
                <a:effectLst/>
                <a:latin typeface="arial" panose="020B0604020202020204" pitchFamily="34" charset="0"/>
              </a:rPr>
              <a:t>小时）</a:t>
            </a:r>
            <a:endParaRPr lang="en-US" altLang="zh-CN" b="0" i="0" dirty="0">
              <a:effectLst/>
              <a:latin typeface="arial" panose="020B0604020202020204" pitchFamily="34" charset="0"/>
            </a:endParaRPr>
          </a:p>
          <a:p>
            <a:pPr marL="342900" indent="-342900">
              <a:buFont typeface="Arial" panose="020B0604020202020204" pitchFamily="34" charset="0"/>
              <a:buChar char="•"/>
            </a:pPr>
            <a:r>
              <a:rPr lang="zh-CN" altLang="en-US" b="0" i="0" dirty="0">
                <a:solidFill>
                  <a:schemeClr val="tx1"/>
                </a:solidFill>
                <a:effectLst/>
                <a:latin typeface="arial" panose="020B0604020202020204" pitchFamily="34" charset="0"/>
              </a:rPr>
              <a:t>根据肿瘤的病理分期，减去任何新辅助治疗周期，选择两组的辅助化疗 </a:t>
            </a:r>
            <a:endParaRPr lang="en-US" dirty="0">
              <a:solidFill>
                <a:schemeClr val="tx1"/>
              </a:solidFill>
            </a:endParaRPr>
          </a:p>
        </p:txBody>
      </p:sp>
    </p:spTree>
    <p:extLst>
      <p:ext uri="{BB962C8B-B14F-4D97-AF65-F5344CB8AC3E}">
        <p14:creationId xmlns:p14="http://schemas.microsoft.com/office/powerpoint/2010/main" val="351818129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统计</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en-US" dirty="0"/>
              <a:t>L</a:t>
            </a:r>
            <a:r>
              <a:rPr lang="en-US" altLang="zh-CN" dirty="0"/>
              <a:t>ars Henrik Jensen</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 LBA3503</a:t>
            </a:r>
          </a:p>
        </p:txBody>
      </p:sp>
      <p:sp>
        <p:nvSpPr>
          <p:cNvPr id="4" name="文本占位符 3">
            <a:extLst>
              <a:ext uri="{FF2B5EF4-FFF2-40B4-BE49-F238E27FC236}">
                <a16:creationId xmlns:a16="http://schemas.microsoft.com/office/drawing/2014/main" id="{46F2D972-3489-7B83-96F7-D0A44F9C6259}"/>
              </a:ext>
            </a:extLst>
          </p:cNvPr>
          <p:cNvSpPr>
            <a:spLocks noGrp="1"/>
          </p:cNvSpPr>
          <p:nvPr>
            <p:ph type="body" sz="quarter" idx="12"/>
          </p:nvPr>
        </p:nvSpPr>
        <p:spPr/>
        <p:txBody>
          <a:bodyPr/>
          <a:lstStyle/>
          <a:p>
            <a:pPr marL="342900" indent="-342900">
              <a:buFont typeface="Arial" panose="020B0604020202020204" pitchFamily="34" charset="0"/>
              <a:buChar char="•"/>
            </a:pPr>
            <a:r>
              <a:rPr lang="zh-CN" altLang="en-US" dirty="0">
                <a:solidFill>
                  <a:schemeClr val="tx1"/>
                </a:solidFill>
              </a:rPr>
              <a:t>主要终点是无病生存期（</a:t>
            </a:r>
            <a:r>
              <a:rPr lang="en-US" altLang="zh-CN" dirty="0">
                <a:solidFill>
                  <a:schemeClr val="tx1"/>
                </a:solidFill>
              </a:rPr>
              <a:t>DFS</a:t>
            </a:r>
            <a:r>
              <a:rPr lang="zh-CN" altLang="en-US" dirty="0">
                <a:solidFill>
                  <a:schemeClr val="tx1"/>
                </a:solidFill>
              </a:rPr>
              <a:t>）</a:t>
            </a:r>
            <a:endParaRPr lang="en-US" altLang="zh-CN" dirty="0">
              <a:solidFill>
                <a:schemeClr val="tx1"/>
              </a:solidFill>
            </a:endParaRPr>
          </a:p>
          <a:p>
            <a:pPr marL="342900" indent="-342900">
              <a:buFont typeface="Arial" panose="020B0604020202020204" pitchFamily="34" charset="0"/>
              <a:buChar char="•"/>
            </a:pPr>
            <a:r>
              <a:rPr lang="zh-CN" altLang="en-US" dirty="0">
                <a:solidFill>
                  <a:schemeClr val="tx1"/>
                </a:solidFill>
              </a:rPr>
              <a:t>次要终点</a:t>
            </a:r>
            <a:endParaRPr lang="en-US" altLang="zh-CN" dirty="0">
              <a:solidFill>
                <a:schemeClr val="tx1"/>
              </a:solidFill>
            </a:endParaRPr>
          </a:p>
          <a:p>
            <a:pPr marL="1028700" lvl="1" indent="-342900">
              <a:buFont typeface="Wingdings" panose="05000000000000000000" pitchFamily="2" charset="2"/>
              <a:buChar char="§"/>
            </a:pPr>
            <a:r>
              <a:rPr lang="zh-CN" dirty="0"/>
              <a:t>符合辅助化疗标准的患者比例</a:t>
            </a:r>
            <a:endParaRPr lang="en-US" altLang="zh-CN" dirty="0"/>
          </a:p>
          <a:p>
            <a:pPr marL="1028700" lvl="1" indent="-342900">
              <a:buFont typeface="Wingdings" panose="05000000000000000000" pitchFamily="2" charset="2"/>
              <a:buChar char="§"/>
            </a:pPr>
            <a:r>
              <a:rPr lang="zh-CN" altLang="en-US" dirty="0"/>
              <a:t>总生存期（</a:t>
            </a:r>
            <a:r>
              <a:rPr lang="en-US" altLang="zh-CN" dirty="0"/>
              <a:t>OS</a:t>
            </a:r>
            <a:r>
              <a:rPr lang="zh-CN" altLang="en-US" dirty="0"/>
              <a:t>）</a:t>
            </a:r>
            <a:endParaRPr lang="en-US" altLang="zh-CN" dirty="0"/>
          </a:p>
          <a:p>
            <a:pPr marL="1028700" lvl="1" indent="-342900">
              <a:buFont typeface="Wingdings" panose="05000000000000000000" pitchFamily="2" charset="2"/>
              <a:buChar char="§"/>
            </a:pPr>
            <a:r>
              <a:rPr lang="zh-CN" altLang="en-US" dirty="0"/>
              <a:t>毒性</a:t>
            </a:r>
            <a:endParaRPr lang="en-US" altLang="zh-CN" dirty="0"/>
          </a:p>
          <a:p>
            <a:pPr marL="1028700" lvl="1" indent="-342900">
              <a:buFont typeface="Wingdings" panose="05000000000000000000" pitchFamily="2" charset="2"/>
              <a:buChar char="§"/>
            </a:pPr>
            <a:r>
              <a:rPr lang="zh-CN" altLang="en-US" dirty="0"/>
              <a:t>生活质量</a:t>
            </a:r>
            <a:endParaRPr lang="zh-CN" altLang="en-US" b="1" dirty="0"/>
          </a:p>
          <a:p>
            <a:endParaRPr lang="en-US" altLang="zh-CN" dirty="0">
              <a:solidFill>
                <a:schemeClr val="tx1"/>
              </a:solidFill>
            </a:endParaRPr>
          </a:p>
          <a:p>
            <a:endParaRPr lang="en-US" altLang="zh-CN" dirty="0">
              <a:solidFill>
                <a:schemeClr val="tx1"/>
              </a:solidFill>
            </a:endParaRPr>
          </a:p>
          <a:p>
            <a:pPr marL="342900" indent="-342900">
              <a:buFont typeface="Arial" panose="020B0604020202020204" pitchFamily="34" charset="0"/>
              <a:buChar char="•"/>
            </a:pPr>
            <a:r>
              <a:rPr lang="zh-CN" altLang="en-US" b="0" i="0" dirty="0">
                <a:solidFill>
                  <a:schemeClr val="tx1"/>
                </a:solidFill>
                <a:effectLst/>
                <a:latin typeface="arial" panose="020B0604020202020204" pitchFamily="34" charset="0"/>
              </a:rPr>
              <a:t>预计</a:t>
            </a:r>
            <a:r>
              <a:rPr lang="en-US" altLang="zh-CN" b="0" i="0" dirty="0">
                <a:solidFill>
                  <a:schemeClr val="tx1"/>
                </a:solidFill>
                <a:effectLst/>
                <a:latin typeface="arial" panose="020B0604020202020204" pitchFamily="34" charset="0"/>
              </a:rPr>
              <a:t>2</a:t>
            </a:r>
            <a:r>
              <a:rPr lang="zh-CN" altLang="en-US" b="0" i="0" dirty="0">
                <a:solidFill>
                  <a:schemeClr val="tx1"/>
                </a:solidFill>
                <a:effectLst/>
                <a:latin typeface="arial" panose="020B0604020202020204" pitchFamily="34" charset="0"/>
              </a:rPr>
              <a:t>年</a:t>
            </a:r>
            <a:r>
              <a:rPr lang="en-US" altLang="zh-CN" b="0" i="0" dirty="0">
                <a:solidFill>
                  <a:schemeClr val="tx1"/>
                </a:solidFill>
                <a:effectLst/>
                <a:latin typeface="arial" panose="020B0604020202020204" pitchFamily="34" charset="0"/>
              </a:rPr>
              <a:t>DFS</a:t>
            </a:r>
            <a:r>
              <a:rPr lang="zh-CN" altLang="en-US" b="0" i="0" dirty="0">
                <a:solidFill>
                  <a:schemeClr val="tx1"/>
                </a:solidFill>
                <a:effectLst/>
                <a:latin typeface="arial" panose="020B0604020202020204" pitchFamily="34" charset="0"/>
              </a:rPr>
              <a:t>率从</a:t>
            </a:r>
            <a:r>
              <a:rPr lang="en-US" altLang="zh-CN" b="0" i="0" dirty="0">
                <a:solidFill>
                  <a:schemeClr val="tx1"/>
                </a:solidFill>
                <a:effectLst/>
                <a:latin typeface="arial" panose="020B0604020202020204" pitchFamily="34" charset="0"/>
              </a:rPr>
              <a:t>80%</a:t>
            </a:r>
            <a:r>
              <a:rPr lang="zh-CN" altLang="en-US" b="0" i="0" dirty="0">
                <a:solidFill>
                  <a:schemeClr val="tx1"/>
                </a:solidFill>
                <a:effectLst/>
                <a:latin typeface="arial" panose="020B0604020202020204" pitchFamily="34" charset="0"/>
              </a:rPr>
              <a:t>增加至</a:t>
            </a:r>
            <a:r>
              <a:rPr lang="en-US" altLang="zh-CN" b="0" i="0" dirty="0">
                <a:solidFill>
                  <a:schemeClr val="tx1"/>
                </a:solidFill>
                <a:effectLst/>
                <a:latin typeface="arial" panose="020B0604020202020204" pitchFamily="34" charset="0"/>
              </a:rPr>
              <a:t>90%*</a:t>
            </a:r>
          </a:p>
          <a:p>
            <a:pPr marL="342900" indent="-342900">
              <a:buFont typeface="Arial" panose="020B0604020202020204" pitchFamily="34" charset="0"/>
              <a:buChar char="•"/>
            </a:pPr>
            <a:r>
              <a:rPr lang="zh-CN" altLang="en-US" b="0" i="0" dirty="0">
                <a:solidFill>
                  <a:schemeClr val="tx1"/>
                </a:solidFill>
                <a:effectLst/>
                <a:latin typeface="arial" panose="020B0604020202020204" pitchFamily="34" charset="0"/>
              </a:rPr>
              <a:t>显著性水平为</a:t>
            </a:r>
            <a:r>
              <a:rPr lang="en-US" altLang="zh-CN" b="0" i="0" dirty="0">
                <a:solidFill>
                  <a:schemeClr val="tx1"/>
                </a:solidFill>
                <a:effectLst/>
                <a:latin typeface="arial" panose="020B0604020202020204" pitchFamily="34" charset="0"/>
              </a:rPr>
              <a:t>5%</a:t>
            </a:r>
            <a:r>
              <a:rPr lang="zh-CN" altLang="en-US" b="0" i="0" dirty="0">
                <a:solidFill>
                  <a:schemeClr val="tx1"/>
                </a:solidFill>
                <a:effectLst/>
                <a:latin typeface="arial" panose="020B0604020202020204" pitchFamily="34" charset="0"/>
              </a:rPr>
              <a:t>，检验效能为</a:t>
            </a:r>
            <a:r>
              <a:rPr lang="en-US" altLang="zh-CN" b="0" i="0" dirty="0">
                <a:solidFill>
                  <a:schemeClr val="tx1"/>
                </a:solidFill>
                <a:effectLst/>
                <a:latin typeface="arial" panose="020B0604020202020204" pitchFamily="34" charset="0"/>
              </a:rPr>
              <a:t>80%</a:t>
            </a:r>
            <a:r>
              <a:rPr lang="zh-CN" altLang="en-US" b="0" i="0" dirty="0">
                <a:solidFill>
                  <a:schemeClr val="tx1"/>
                </a:solidFill>
                <a:effectLst/>
                <a:latin typeface="arial" panose="020B0604020202020204" pitchFamily="34" charset="0"/>
              </a:rPr>
              <a:t>，随访期</a:t>
            </a:r>
            <a:r>
              <a:rPr lang="en-US" altLang="zh-CN" b="0" i="0" dirty="0">
                <a:solidFill>
                  <a:schemeClr val="tx1"/>
                </a:solidFill>
                <a:effectLst/>
                <a:latin typeface="arial" panose="020B0604020202020204" pitchFamily="34" charset="0"/>
              </a:rPr>
              <a:t>&gt;2</a:t>
            </a:r>
            <a:r>
              <a:rPr lang="zh-CN" altLang="en-US" b="0" i="0" dirty="0">
                <a:solidFill>
                  <a:schemeClr val="tx1"/>
                </a:solidFill>
                <a:effectLst/>
                <a:latin typeface="arial" panose="020B0604020202020204" pitchFamily="34" charset="0"/>
              </a:rPr>
              <a:t>年，脱落率为</a:t>
            </a:r>
            <a:r>
              <a:rPr lang="en-US" altLang="zh-CN" b="0" i="0" dirty="0">
                <a:solidFill>
                  <a:schemeClr val="tx1"/>
                </a:solidFill>
                <a:effectLst/>
                <a:latin typeface="arial" panose="020B0604020202020204" pitchFamily="34" charset="0"/>
              </a:rPr>
              <a:t>10%</a:t>
            </a:r>
          </a:p>
          <a:p>
            <a:pPr marL="342900" indent="-342900">
              <a:buFont typeface="Arial" panose="020B0604020202020204" pitchFamily="34" charset="0"/>
              <a:buChar char="•"/>
            </a:pPr>
            <a:r>
              <a:rPr lang="zh-CN" altLang="en-US" b="0" i="0" dirty="0">
                <a:solidFill>
                  <a:schemeClr val="tx1"/>
                </a:solidFill>
                <a:effectLst/>
                <a:latin typeface="arial" panose="020B0604020202020204" pitchFamily="34" charset="0"/>
              </a:rPr>
              <a:t>计划的样本量：每组</a:t>
            </a:r>
            <a:r>
              <a:rPr lang="en-US" altLang="zh-CN" b="0" i="0" dirty="0">
                <a:solidFill>
                  <a:schemeClr val="tx1"/>
                </a:solidFill>
                <a:effectLst/>
                <a:latin typeface="arial" panose="020B0604020202020204" pitchFamily="34" charset="0"/>
              </a:rPr>
              <a:t>125</a:t>
            </a:r>
            <a:r>
              <a:rPr lang="zh-CN" altLang="en-US" b="0" i="0" dirty="0">
                <a:solidFill>
                  <a:schemeClr val="tx1"/>
                </a:solidFill>
                <a:effectLst/>
                <a:latin typeface="arial" panose="020B0604020202020204" pitchFamily="34" charset="0"/>
              </a:rPr>
              <a:t>例患者</a:t>
            </a:r>
            <a:endParaRPr lang="en-US" dirty="0">
              <a:solidFill>
                <a:schemeClr val="tx1"/>
              </a:solidFill>
            </a:endParaRPr>
          </a:p>
          <a:p>
            <a:endParaRPr lang="zh-CN" altLang="en-US" dirty="0">
              <a:solidFill>
                <a:schemeClr val="tx1"/>
              </a:solidFill>
            </a:endParaRPr>
          </a:p>
        </p:txBody>
      </p:sp>
      <p:pic>
        <p:nvPicPr>
          <p:cNvPr id="6" name="图片 5">
            <a:extLst>
              <a:ext uri="{FF2B5EF4-FFF2-40B4-BE49-F238E27FC236}">
                <a16:creationId xmlns:a16="http://schemas.microsoft.com/office/drawing/2014/main" id="{C63CB91E-D6C5-6B98-A54E-FEA9C45A02C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72642" y="5865449"/>
            <a:ext cx="5279297" cy="216000"/>
          </a:xfrm>
          <a:prstGeom prst="rect">
            <a:avLst/>
          </a:prstGeom>
        </p:spPr>
      </p:pic>
    </p:spTree>
    <p:extLst>
      <p:ext uri="{BB962C8B-B14F-4D97-AF65-F5344CB8AC3E}">
        <p14:creationId xmlns:p14="http://schemas.microsoft.com/office/powerpoint/2010/main" val="191018695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患者流</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en-US" dirty="0"/>
              <a:t>L</a:t>
            </a:r>
            <a:r>
              <a:rPr lang="en-US" altLang="zh-CN" dirty="0"/>
              <a:t>ars Henrik Jensen</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 LBA3503</a:t>
            </a:r>
          </a:p>
        </p:txBody>
      </p:sp>
      <p:pic>
        <p:nvPicPr>
          <p:cNvPr id="6" name="图片 5">
            <a:extLst>
              <a:ext uri="{FF2B5EF4-FFF2-40B4-BE49-F238E27FC236}">
                <a16:creationId xmlns:a16="http://schemas.microsoft.com/office/drawing/2014/main" id="{5DB4CD92-F9A2-491F-CEF1-9A6655AA87B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865426" y="691237"/>
            <a:ext cx="6461149" cy="5818417"/>
          </a:xfrm>
          <a:prstGeom prst="rect">
            <a:avLst/>
          </a:prstGeom>
        </p:spPr>
      </p:pic>
    </p:spTree>
    <p:extLst>
      <p:ext uri="{BB962C8B-B14F-4D97-AF65-F5344CB8AC3E}">
        <p14:creationId xmlns:p14="http://schemas.microsoft.com/office/powerpoint/2010/main" val="1167875416"/>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患者</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en-US" dirty="0"/>
              <a:t>L</a:t>
            </a:r>
            <a:r>
              <a:rPr lang="en-US" altLang="zh-CN" dirty="0"/>
              <a:t>ars Henrik Jensen</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 LBA3503</a:t>
            </a:r>
          </a:p>
        </p:txBody>
      </p:sp>
      <p:pic>
        <p:nvPicPr>
          <p:cNvPr id="6" name="图片 5">
            <a:extLst>
              <a:ext uri="{FF2B5EF4-FFF2-40B4-BE49-F238E27FC236}">
                <a16:creationId xmlns:a16="http://schemas.microsoft.com/office/drawing/2014/main" id="{9924D899-1F85-E825-A309-790B223E261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5912" y="1116710"/>
            <a:ext cx="11040177" cy="5111568"/>
          </a:xfrm>
          <a:prstGeom prst="rect">
            <a:avLst/>
          </a:prstGeom>
        </p:spPr>
      </p:pic>
    </p:spTree>
    <p:extLst>
      <p:ext uri="{BB962C8B-B14F-4D97-AF65-F5344CB8AC3E}">
        <p14:creationId xmlns:p14="http://schemas.microsoft.com/office/powerpoint/2010/main" val="3235238133"/>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治疗管理</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en-US" dirty="0"/>
              <a:t>L</a:t>
            </a:r>
            <a:r>
              <a:rPr lang="en-US" altLang="zh-CN" dirty="0"/>
              <a:t>ars Henrik Jensen</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 LBA3503</a:t>
            </a:r>
          </a:p>
        </p:txBody>
      </p:sp>
      <p:pic>
        <p:nvPicPr>
          <p:cNvPr id="6" name="图片 5">
            <a:extLst>
              <a:ext uri="{FF2B5EF4-FFF2-40B4-BE49-F238E27FC236}">
                <a16:creationId xmlns:a16="http://schemas.microsoft.com/office/drawing/2014/main" id="{3917ADE8-AADB-4BD2-D27F-C3CE05CD787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25984" y="1189878"/>
            <a:ext cx="11540033" cy="4238770"/>
          </a:xfrm>
          <a:prstGeom prst="rect">
            <a:avLst/>
          </a:prstGeom>
        </p:spPr>
      </p:pic>
    </p:spTree>
    <p:extLst>
      <p:ext uri="{BB962C8B-B14F-4D97-AF65-F5344CB8AC3E}">
        <p14:creationId xmlns:p14="http://schemas.microsoft.com/office/powerpoint/2010/main" val="4265459435"/>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手术</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en-US" dirty="0"/>
              <a:t>L</a:t>
            </a:r>
            <a:r>
              <a:rPr lang="en-US" altLang="zh-CN" dirty="0"/>
              <a:t>ars Henrik Jensen</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 LBA3503</a:t>
            </a:r>
          </a:p>
        </p:txBody>
      </p:sp>
      <p:pic>
        <p:nvPicPr>
          <p:cNvPr id="6" name="图片 5">
            <a:extLst>
              <a:ext uri="{FF2B5EF4-FFF2-40B4-BE49-F238E27FC236}">
                <a16:creationId xmlns:a16="http://schemas.microsoft.com/office/drawing/2014/main" id="{30E847B8-67BD-6F34-BB75-D413627E69E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03722" y="1026470"/>
            <a:ext cx="11184556" cy="5149724"/>
          </a:xfrm>
          <a:prstGeom prst="rect">
            <a:avLst/>
          </a:prstGeom>
        </p:spPr>
      </p:pic>
    </p:spTree>
    <p:extLst>
      <p:ext uri="{BB962C8B-B14F-4D97-AF65-F5344CB8AC3E}">
        <p14:creationId xmlns:p14="http://schemas.microsoft.com/office/powerpoint/2010/main" val="1305141824"/>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手术并发症</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en-US" dirty="0"/>
              <a:t>L</a:t>
            </a:r>
            <a:r>
              <a:rPr lang="en-US" altLang="zh-CN" dirty="0"/>
              <a:t>ars Henrik Jensen</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 LBA3503</a:t>
            </a:r>
          </a:p>
        </p:txBody>
      </p:sp>
      <p:pic>
        <p:nvPicPr>
          <p:cNvPr id="6" name="图片 5">
            <a:extLst>
              <a:ext uri="{FF2B5EF4-FFF2-40B4-BE49-F238E27FC236}">
                <a16:creationId xmlns:a16="http://schemas.microsoft.com/office/drawing/2014/main" id="{0BF534EB-1DEB-C1A5-EDEC-8FF644F6D0F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99975" y="1025689"/>
            <a:ext cx="10992051" cy="5027784"/>
          </a:xfrm>
          <a:prstGeom prst="rect">
            <a:avLst/>
          </a:prstGeom>
        </p:spPr>
      </p:pic>
    </p:spTree>
    <p:extLst>
      <p:ext uri="{BB962C8B-B14F-4D97-AF65-F5344CB8AC3E}">
        <p14:creationId xmlns:p14="http://schemas.microsoft.com/office/powerpoint/2010/main" val="3385408800"/>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病理</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en-US" dirty="0"/>
              <a:t>L</a:t>
            </a:r>
            <a:r>
              <a:rPr lang="en-US" altLang="zh-CN" dirty="0"/>
              <a:t>ars Henrik Jensen</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 LBA3503</a:t>
            </a:r>
          </a:p>
        </p:txBody>
      </p:sp>
      <p:pic>
        <p:nvPicPr>
          <p:cNvPr id="6" name="图片 5">
            <a:extLst>
              <a:ext uri="{FF2B5EF4-FFF2-40B4-BE49-F238E27FC236}">
                <a16:creationId xmlns:a16="http://schemas.microsoft.com/office/drawing/2014/main" id="{79DFD5D4-A493-D348-570C-8C278564BC4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50939" y="1040769"/>
            <a:ext cx="10490122" cy="5302280"/>
          </a:xfrm>
          <a:prstGeom prst="rect">
            <a:avLst/>
          </a:prstGeom>
        </p:spPr>
      </p:pic>
    </p:spTree>
    <p:extLst>
      <p:ext uri="{BB962C8B-B14F-4D97-AF65-F5344CB8AC3E}">
        <p14:creationId xmlns:p14="http://schemas.microsoft.com/office/powerpoint/2010/main" val="2265463684"/>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辅助化疗指征</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en-US" dirty="0"/>
              <a:t>L</a:t>
            </a:r>
            <a:r>
              <a:rPr lang="en-US" altLang="zh-CN" dirty="0"/>
              <a:t>ars Henrik Jensen</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 LBA3503</a:t>
            </a:r>
          </a:p>
        </p:txBody>
      </p:sp>
      <p:pic>
        <p:nvPicPr>
          <p:cNvPr id="6" name="图片 5">
            <a:extLst>
              <a:ext uri="{FF2B5EF4-FFF2-40B4-BE49-F238E27FC236}">
                <a16:creationId xmlns:a16="http://schemas.microsoft.com/office/drawing/2014/main" id="{4C345111-6911-C341-78B5-52C691EF611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35280" y="2171512"/>
            <a:ext cx="11521440" cy="2376651"/>
          </a:xfrm>
          <a:prstGeom prst="rect">
            <a:avLst/>
          </a:prstGeom>
        </p:spPr>
      </p:pic>
    </p:spTree>
    <p:extLst>
      <p:ext uri="{BB962C8B-B14F-4D97-AF65-F5344CB8AC3E}">
        <p14:creationId xmlns:p14="http://schemas.microsoft.com/office/powerpoint/2010/main" val="1215140009"/>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毒性</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en-US" dirty="0"/>
              <a:t>L</a:t>
            </a:r>
            <a:r>
              <a:rPr lang="en-US" altLang="zh-CN" dirty="0"/>
              <a:t>ars Henrik Jensen</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 LBA3503</a:t>
            </a:r>
          </a:p>
        </p:txBody>
      </p:sp>
      <p:pic>
        <p:nvPicPr>
          <p:cNvPr id="6" name="图片 5">
            <a:extLst>
              <a:ext uri="{FF2B5EF4-FFF2-40B4-BE49-F238E27FC236}">
                <a16:creationId xmlns:a16="http://schemas.microsoft.com/office/drawing/2014/main" id="{F202D1FE-3C03-DE59-341A-8BE347E400B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57620" y="1124648"/>
            <a:ext cx="10876761" cy="4987393"/>
          </a:xfrm>
          <a:prstGeom prst="rect">
            <a:avLst/>
          </a:prstGeom>
        </p:spPr>
      </p:pic>
    </p:spTree>
    <p:extLst>
      <p:ext uri="{BB962C8B-B14F-4D97-AF65-F5344CB8AC3E}">
        <p14:creationId xmlns:p14="http://schemas.microsoft.com/office/powerpoint/2010/main" val="4232383208"/>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疗效</a:t>
            </a:r>
            <a:r>
              <a:rPr lang="en-US" altLang="zh-CN" dirty="0"/>
              <a:t>-</a:t>
            </a:r>
            <a:r>
              <a:rPr lang="zh-CN" altLang="en-US" dirty="0"/>
              <a:t>无病生存期（</a:t>
            </a:r>
            <a:r>
              <a:rPr lang="en-US" altLang="zh-CN" dirty="0"/>
              <a:t>DFS</a:t>
            </a:r>
            <a:r>
              <a:rPr lang="zh-CN" altLang="en-US" dirty="0"/>
              <a:t>）</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en-US" dirty="0"/>
              <a:t>L</a:t>
            </a:r>
            <a:r>
              <a:rPr lang="en-US" altLang="zh-CN" dirty="0"/>
              <a:t>ars Henrik Jensen</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 LBA3503</a:t>
            </a:r>
          </a:p>
        </p:txBody>
      </p:sp>
      <p:pic>
        <p:nvPicPr>
          <p:cNvPr id="6" name="图片 5">
            <a:extLst>
              <a:ext uri="{FF2B5EF4-FFF2-40B4-BE49-F238E27FC236}">
                <a16:creationId xmlns:a16="http://schemas.microsoft.com/office/drawing/2014/main" id="{FAA4947F-BBE0-370A-749E-0B0F470D1A4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252239" y="1224219"/>
            <a:ext cx="7379512" cy="5089580"/>
          </a:xfrm>
          <a:prstGeom prst="rect">
            <a:avLst/>
          </a:prstGeom>
        </p:spPr>
      </p:pic>
    </p:spTree>
    <p:extLst>
      <p:ext uri="{BB962C8B-B14F-4D97-AF65-F5344CB8AC3E}">
        <p14:creationId xmlns:p14="http://schemas.microsoft.com/office/powerpoint/2010/main" val="4188213344"/>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疗效</a:t>
            </a:r>
            <a:r>
              <a:rPr lang="en-US" altLang="zh-CN" dirty="0"/>
              <a:t>-</a:t>
            </a:r>
            <a:r>
              <a:rPr lang="zh-CN" altLang="en-US" dirty="0"/>
              <a:t>总生存期（</a:t>
            </a:r>
            <a:r>
              <a:rPr lang="en-US" altLang="zh-CN" dirty="0"/>
              <a:t>OS</a:t>
            </a:r>
            <a:r>
              <a:rPr lang="zh-CN" altLang="en-US" dirty="0"/>
              <a:t>）</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en-US" dirty="0"/>
              <a:t>L</a:t>
            </a:r>
            <a:r>
              <a:rPr lang="en-US" altLang="zh-CN" dirty="0"/>
              <a:t>ars Henrik Jensen</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 LBA3503</a:t>
            </a:r>
          </a:p>
        </p:txBody>
      </p:sp>
      <p:pic>
        <p:nvPicPr>
          <p:cNvPr id="6" name="图片 5">
            <a:extLst>
              <a:ext uri="{FF2B5EF4-FFF2-40B4-BE49-F238E27FC236}">
                <a16:creationId xmlns:a16="http://schemas.microsoft.com/office/drawing/2014/main" id="{9272C421-3567-70C1-7CD2-95A059D7C6F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227879" y="1216884"/>
            <a:ext cx="7708057" cy="5046165"/>
          </a:xfrm>
          <a:prstGeom prst="rect">
            <a:avLst/>
          </a:prstGeom>
        </p:spPr>
      </p:pic>
    </p:spTree>
    <p:extLst>
      <p:ext uri="{BB962C8B-B14F-4D97-AF65-F5344CB8AC3E}">
        <p14:creationId xmlns:p14="http://schemas.microsoft.com/office/powerpoint/2010/main" val="3149928909"/>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结论</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en-US" dirty="0"/>
              <a:t>L</a:t>
            </a:r>
            <a:r>
              <a:rPr lang="en-US" altLang="zh-CN" dirty="0"/>
              <a:t>ars Henrik Jensen</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 LBA3503</a:t>
            </a:r>
          </a:p>
        </p:txBody>
      </p:sp>
      <p:sp>
        <p:nvSpPr>
          <p:cNvPr id="4" name="文本占位符 3">
            <a:extLst>
              <a:ext uri="{FF2B5EF4-FFF2-40B4-BE49-F238E27FC236}">
                <a16:creationId xmlns:a16="http://schemas.microsoft.com/office/drawing/2014/main" id="{46F2D972-3489-7B83-96F7-D0A44F9C6259}"/>
              </a:ext>
            </a:extLst>
          </p:cNvPr>
          <p:cNvSpPr>
            <a:spLocks noGrp="1"/>
          </p:cNvSpPr>
          <p:nvPr>
            <p:ph type="body" sz="quarter" idx="12"/>
          </p:nvPr>
        </p:nvSpPr>
        <p:spPr/>
        <p:txBody>
          <a:bodyPr/>
          <a:lstStyle/>
          <a:p>
            <a:pPr marL="342900" indent="-342900">
              <a:buFont typeface="Arial" panose="020B0604020202020204" pitchFamily="34" charset="0"/>
              <a:buChar char="•"/>
            </a:pPr>
            <a:r>
              <a:rPr lang="zh-CN" altLang="en-US" b="0" i="0" dirty="0">
                <a:solidFill>
                  <a:schemeClr val="tx1"/>
                </a:solidFill>
                <a:effectLst/>
                <a:latin typeface="arial" panose="020B0604020202020204" pitchFamily="34" charset="0"/>
              </a:rPr>
              <a:t>结肠癌患者新辅助化疗在</a:t>
            </a:r>
            <a:r>
              <a:rPr lang="en-US" altLang="zh-CN" b="0" i="0" dirty="0">
                <a:solidFill>
                  <a:schemeClr val="tx1"/>
                </a:solidFill>
                <a:effectLst/>
                <a:latin typeface="arial" panose="020B0604020202020204" pitchFamily="34" charset="0"/>
              </a:rPr>
              <a:t>DFS</a:t>
            </a:r>
            <a:r>
              <a:rPr lang="zh-CN" altLang="en-US" b="0" i="0" dirty="0">
                <a:solidFill>
                  <a:schemeClr val="tx1"/>
                </a:solidFill>
                <a:effectLst/>
                <a:latin typeface="arial" panose="020B0604020202020204" pitchFamily="34" charset="0"/>
              </a:rPr>
              <a:t>和</a:t>
            </a:r>
            <a:r>
              <a:rPr lang="en-US" altLang="zh-CN" b="0" i="0" dirty="0">
                <a:solidFill>
                  <a:schemeClr val="tx1"/>
                </a:solidFill>
                <a:effectLst/>
                <a:latin typeface="arial" panose="020B0604020202020204" pitchFamily="34" charset="0"/>
              </a:rPr>
              <a:t>OS</a:t>
            </a:r>
            <a:r>
              <a:rPr lang="zh-CN" altLang="en-US" b="0" i="0" dirty="0">
                <a:solidFill>
                  <a:schemeClr val="tx1"/>
                </a:solidFill>
                <a:effectLst/>
                <a:latin typeface="arial" panose="020B0604020202020204" pitchFamily="34" charset="0"/>
              </a:rPr>
              <a:t>方面并不优于标准的前期手术</a:t>
            </a:r>
            <a:endParaRPr lang="en-US" altLang="zh-CN" b="0" i="0" dirty="0">
              <a:solidFill>
                <a:schemeClr val="tx1"/>
              </a:solidFill>
              <a:effectLst/>
              <a:latin typeface="arial" panose="020B0604020202020204" pitchFamily="34" charset="0"/>
            </a:endParaRPr>
          </a:p>
          <a:p>
            <a:pPr marL="342900" indent="-342900">
              <a:buFont typeface="Arial" panose="020B0604020202020204" pitchFamily="34" charset="0"/>
              <a:buChar char="•"/>
            </a:pPr>
            <a:r>
              <a:rPr lang="zh-CN" altLang="en-US" b="0" i="0" dirty="0">
                <a:solidFill>
                  <a:schemeClr val="tx1"/>
                </a:solidFill>
                <a:effectLst/>
                <a:latin typeface="arial" panose="020B0604020202020204" pitchFamily="34" charset="0"/>
              </a:rPr>
              <a:t>新辅助治疗可能在以下方面具有更有利的结局</a:t>
            </a:r>
            <a:endParaRPr lang="en-US" altLang="zh-CN" b="0" i="0" dirty="0">
              <a:solidFill>
                <a:schemeClr val="tx1"/>
              </a:solidFill>
              <a:effectLst/>
              <a:latin typeface="arial" panose="020B0604020202020204" pitchFamily="34" charset="0"/>
            </a:endParaRPr>
          </a:p>
          <a:p>
            <a:pPr marL="1028700" lvl="1" indent="-342900">
              <a:buFont typeface="Wingdings" panose="05000000000000000000" pitchFamily="2" charset="2"/>
              <a:buChar char="§"/>
            </a:pPr>
            <a:r>
              <a:rPr lang="zh-CN" altLang="en-US" b="0" i="0" dirty="0">
                <a:effectLst/>
                <a:latin typeface="arial" panose="020B0604020202020204" pitchFamily="34" charset="0"/>
              </a:rPr>
              <a:t>化疗周期数</a:t>
            </a:r>
            <a:endParaRPr lang="en-US" altLang="zh-CN" b="0" i="0" dirty="0">
              <a:effectLst/>
              <a:latin typeface="arial" panose="020B0604020202020204" pitchFamily="34" charset="0"/>
            </a:endParaRPr>
          </a:p>
          <a:p>
            <a:pPr marL="1028700" lvl="1" indent="-342900">
              <a:buFont typeface="Wingdings" panose="05000000000000000000" pitchFamily="2" charset="2"/>
              <a:buChar char="§"/>
            </a:pPr>
            <a:r>
              <a:rPr lang="zh-CN" altLang="en-US" b="0" i="0" dirty="0">
                <a:effectLst/>
                <a:latin typeface="arial" panose="020B0604020202020204" pitchFamily="34" charset="0"/>
              </a:rPr>
              <a:t>化疗毒性和一些手术并发症的风险</a:t>
            </a:r>
            <a:endParaRPr lang="en-US" altLang="zh-CN" b="0" i="0" dirty="0">
              <a:effectLst/>
              <a:latin typeface="arial" panose="020B0604020202020204" pitchFamily="34" charset="0"/>
            </a:endParaRPr>
          </a:p>
          <a:p>
            <a:pPr marL="1028700" lvl="1" indent="-342900">
              <a:buFont typeface="Wingdings" panose="05000000000000000000" pitchFamily="2" charset="2"/>
              <a:buChar char="§"/>
            </a:pPr>
            <a:r>
              <a:rPr lang="zh-CN" altLang="en-US" b="0" i="0" dirty="0">
                <a:effectLst/>
                <a:latin typeface="arial" panose="020B0604020202020204" pitchFamily="34" charset="0"/>
              </a:rPr>
              <a:t>缩小肿瘤和降低分期</a:t>
            </a:r>
            <a:endParaRPr lang="en-US" altLang="zh-CN" b="0" i="0" dirty="0">
              <a:effectLst/>
              <a:latin typeface="arial" panose="020B0604020202020204" pitchFamily="34" charset="0"/>
            </a:endParaRPr>
          </a:p>
          <a:p>
            <a:pPr marL="1028700" lvl="1" indent="-342900">
              <a:buFont typeface="Wingdings" panose="05000000000000000000" pitchFamily="2" charset="2"/>
              <a:buChar char="§"/>
            </a:pPr>
            <a:endParaRPr lang="en-US" dirty="0">
              <a:latin typeface="arial" panose="020B0604020202020204" pitchFamily="34" charset="0"/>
            </a:endParaRPr>
          </a:p>
          <a:p>
            <a:pPr marL="342900" indent="-342900">
              <a:buFont typeface="Arial" panose="020B0604020202020204" pitchFamily="34" charset="0"/>
              <a:buChar char="•"/>
            </a:pPr>
            <a:r>
              <a:rPr lang="zh-CN" altLang="en-US" b="0" i="0" dirty="0">
                <a:solidFill>
                  <a:schemeClr val="tx1"/>
                </a:solidFill>
                <a:effectLst/>
                <a:latin typeface="arial" panose="020B0604020202020204" pitchFamily="34" charset="0"/>
              </a:rPr>
              <a:t>局限性包括</a:t>
            </a:r>
            <a:endParaRPr lang="en-US" altLang="zh-CN" b="0" i="0" dirty="0">
              <a:solidFill>
                <a:schemeClr val="tx1"/>
              </a:solidFill>
              <a:effectLst/>
              <a:latin typeface="arial" panose="020B0604020202020204" pitchFamily="34" charset="0"/>
            </a:endParaRPr>
          </a:p>
          <a:p>
            <a:pPr marL="1028700" lvl="1" indent="-342900">
              <a:buFont typeface="Wingdings" panose="05000000000000000000" pitchFamily="2" charset="2"/>
              <a:buChar char="§"/>
            </a:pPr>
            <a:r>
              <a:rPr lang="zh-CN" altLang="en-US" b="0" i="0" dirty="0">
                <a:solidFill>
                  <a:schemeClr val="tx1"/>
                </a:solidFill>
                <a:effectLst/>
                <a:latin typeface="arial" panose="020B0604020202020204" pitchFamily="34" charset="0"/>
              </a:rPr>
              <a:t>术前 </a:t>
            </a:r>
            <a:r>
              <a:rPr lang="en-US" altLang="zh-CN" b="0" i="0" dirty="0">
                <a:solidFill>
                  <a:schemeClr val="tx1"/>
                </a:solidFill>
                <a:effectLst/>
                <a:latin typeface="arial" panose="020B0604020202020204" pitchFamily="34" charset="0"/>
              </a:rPr>
              <a:t>CT </a:t>
            </a:r>
            <a:r>
              <a:rPr lang="zh-CN" altLang="en-US" b="0" i="0" dirty="0">
                <a:solidFill>
                  <a:schemeClr val="tx1"/>
                </a:solidFill>
                <a:effectLst/>
                <a:latin typeface="arial" panose="020B0604020202020204" pitchFamily="34" charset="0"/>
              </a:rPr>
              <a:t>扫描识别高危患者</a:t>
            </a:r>
            <a:endParaRPr lang="en-US" altLang="zh-CN" b="0" i="0" dirty="0">
              <a:solidFill>
                <a:schemeClr val="tx1"/>
              </a:solidFill>
              <a:effectLst/>
              <a:latin typeface="arial" panose="020B0604020202020204" pitchFamily="34" charset="0"/>
            </a:endParaRPr>
          </a:p>
          <a:p>
            <a:pPr marL="1028700" lvl="1" indent="-342900">
              <a:buFont typeface="Wingdings" panose="05000000000000000000" pitchFamily="2" charset="2"/>
              <a:buChar char="§"/>
            </a:pPr>
            <a:r>
              <a:rPr lang="zh-CN" altLang="en-US" b="0" i="0" dirty="0">
                <a:solidFill>
                  <a:schemeClr val="tx1"/>
                </a:solidFill>
                <a:effectLst/>
                <a:latin typeface="arial" panose="020B0604020202020204" pitchFamily="34" charset="0"/>
              </a:rPr>
              <a:t>未分析生活质量</a:t>
            </a:r>
            <a:endParaRPr lang="en-US" altLang="zh-CN" b="0" i="0" dirty="0">
              <a:solidFill>
                <a:schemeClr val="tx1"/>
              </a:solidFill>
              <a:effectLst/>
              <a:latin typeface="arial" panose="020B0604020202020204" pitchFamily="34" charset="0"/>
            </a:endParaRPr>
          </a:p>
          <a:p>
            <a:pPr marL="1028700" lvl="1" indent="-342900">
              <a:buFont typeface="Wingdings" panose="05000000000000000000" pitchFamily="2" charset="2"/>
              <a:buChar char="§"/>
            </a:pPr>
            <a:r>
              <a:rPr lang="zh-CN" altLang="en-US" b="0" i="0" dirty="0">
                <a:solidFill>
                  <a:schemeClr val="tx1"/>
                </a:solidFill>
                <a:effectLst/>
                <a:latin typeface="arial" panose="020B0604020202020204" pitchFamily="34" charset="0"/>
              </a:rPr>
              <a:t>错配修复缺陷和循环肿瘤</a:t>
            </a:r>
            <a:r>
              <a:rPr lang="en-US" altLang="zh-CN" b="0" i="0" dirty="0">
                <a:solidFill>
                  <a:schemeClr val="tx1"/>
                </a:solidFill>
                <a:effectLst/>
                <a:latin typeface="arial" panose="020B0604020202020204" pitchFamily="34" charset="0"/>
              </a:rPr>
              <a:t>DNA</a:t>
            </a:r>
            <a:r>
              <a:rPr lang="zh-CN" altLang="en-US" b="0" i="0" dirty="0">
                <a:solidFill>
                  <a:schemeClr val="tx1"/>
                </a:solidFill>
                <a:effectLst/>
                <a:latin typeface="arial" panose="020B0604020202020204" pitchFamily="34" charset="0"/>
              </a:rPr>
              <a:t>等标志物在研究设计时未验证</a:t>
            </a:r>
            <a:endParaRPr lang="en-US" dirty="0">
              <a:solidFill>
                <a:schemeClr val="tx1"/>
              </a:solidFill>
            </a:endParaRPr>
          </a:p>
          <a:p>
            <a:endParaRPr lang="en-US" dirty="0">
              <a:solidFill>
                <a:schemeClr val="tx1"/>
              </a:solidFill>
            </a:endParaRPr>
          </a:p>
          <a:p>
            <a:endParaRPr lang="en-US" dirty="0">
              <a:solidFill>
                <a:schemeClr val="tx1"/>
              </a:solidFill>
            </a:endParaRPr>
          </a:p>
          <a:p>
            <a:endParaRPr lang="zh-CN" altLang="en-US" dirty="0">
              <a:solidFill>
                <a:schemeClr val="tx1"/>
              </a:solidFill>
            </a:endParaRPr>
          </a:p>
        </p:txBody>
      </p:sp>
    </p:spTree>
    <p:extLst>
      <p:ext uri="{BB962C8B-B14F-4D97-AF65-F5344CB8AC3E}">
        <p14:creationId xmlns:p14="http://schemas.microsoft.com/office/powerpoint/2010/main" val="499538141"/>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在多学科团队会议上</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en-US" dirty="0"/>
              <a:t>L</a:t>
            </a:r>
            <a:r>
              <a:rPr lang="en-US" altLang="zh-CN" dirty="0"/>
              <a:t>ars Henrik Jensen</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 LBA3503</a:t>
            </a:r>
          </a:p>
        </p:txBody>
      </p:sp>
      <p:sp>
        <p:nvSpPr>
          <p:cNvPr id="4" name="文本占位符 3">
            <a:extLst>
              <a:ext uri="{FF2B5EF4-FFF2-40B4-BE49-F238E27FC236}">
                <a16:creationId xmlns:a16="http://schemas.microsoft.com/office/drawing/2014/main" id="{46F2D972-3489-7B83-96F7-D0A44F9C6259}"/>
              </a:ext>
            </a:extLst>
          </p:cNvPr>
          <p:cNvSpPr>
            <a:spLocks noGrp="1"/>
          </p:cNvSpPr>
          <p:nvPr>
            <p:ph type="body" sz="quarter" idx="12"/>
          </p:nvPr>
        </p:nvSpPr>
        <p:spPr>
          <a:xfrm>
            <a:off x="801689" y="1079500"/>
            <a:ext cx="5294312" cy="4902200"/>
          </a:xfrm>
        </p:spPr>
        <p:txBody>
          <a:bodyPr/>
          <a:lstStyle/>
          <a:p>
            <a:pPr marL="342900" indent="-342900">
              <a:buFont typeface="Arial" panose="020B0604020202020204" pitchFamily="34" charset="0"/>
              <a:buChar char="•"/>
            </a:pPr>
            <a:r>
              <a:rPr lang="en-US" altLang="zh-CN" b="0" i="0" dirty="0">
                <a:solidFill>
                  <a:schemeClr val="tx1"/>
                </a:solidFill>
                <a:effectLst/>
                <a:latin typeface="arial" panose="020B0604020202020204" pitchFamily="34" charset="0"/>
              </a:rPr>
              <a:t>62</a:t>
            </a:r>
            <a:r>
              <a:rPr lang="zh-CN" altLang="en-US" b="0" i="0" dirty="0">
                <a:solidFill>
                  <a:schemeClr val="tx1"/>
                </a:solidFill>
                <a:effectLst/>
                <a:latin typeface="arial" panose="020B0604020202020204" pitchFamily="34" charset="0"/>
              </a:rPr>
              <a:t>岁男性直肠出血、疲乏和体重减轻</a:t>
            </a:r>
            <a:r>
              <a:rPr lang="en-US" altLang="zh-CN" b="0" i="0" dirty="0">
                <a:solidFill>
                  <a:schemeClr val="tx1"/>
                </a:solidFill>
                <a:effectLst/>
                <a:latin typeface="arial" panose="020B0604020202020204" pitchFamily="34" charset="0"/>
              </a:rPr>
              <a:t>6kg </a:t>
            </a:r>
          </a:p>
          <a:p>
            <a:pPr marL="342900" indent="-342900">
              <a:buFont typeface="Arial" panose="020B0604020202020204" pitchFamily="34" charset="0"/>
              <a:buChar char="•"/>
            </a:pPr>
            <a:endParaRPr lang="en-US" altLang="zh-CN" dirty="0">
              <a:solidFill>
                <a:schemeClr val="tx1"/>
              </a:solidFill>
              <a:latin typeface="arial" panose="020B0604020202020204" pitchFamily="34" charset="0"/>
            </a:endParaRPr>
          </a:p>
          <a:p>
            <a:pPr marL="342900" indent="-342900">
              <a:buFont typeface="Arial" panose="020B0604020202020204" pitchFamily="34" charset="0"/>
              <a:buChar char="•"/>
            </a:pPr>
            <a:endParaRPr lang="en-US" altLang="zh-CN" b="0" i="0" dirty="0">
              <a:solidFill>
                <a:schemeClr val="tx1"/>
              </a:solidFill>
              <a:effectLst/>
              <a:latin typeface="arial" panose="020B0604020202020204" pitchFamily="34" charset="0"/>
            </a:endParaRPr>
          </a:p>
          <a:p>
            <a:pPr marL="342900" indent="-342900">
              <a:buFont typeface="Arial" panose="020B0604020202020204" pitchFamily="34" charset="0"/>
              <a:buChar char="•"/>
            </a:pPr>
            <a:endParaRPr lang="en-US" altLang="zh-CN" dirty="0">
              <a:solidFill>
                <a:schemeClr val="tx1"/>
              </a:solidFill>
              <a:latin typeface="arial" panose="020B0604020202020204" pitchFamily="34" charset="0"/>
            </a:endParaRPr>
          </a:p>
          <a:p>
            <a:pPr marL="342900" indent="-342900">
              <a:buFont typeface="Arial" panose="020B0604020202020204" pitchFamily="34" charset="0"/>
              <a:buChar char="•"/>
            </a:pPr>
            <a:endParaRPr lang="en-US" altLang="zh-CN" b="0" i="0" dirty="0">
              <a:solidFill>
                <a:schemeClr val="tx1"/>
              </a:solidFill>
              <a:effectLst/>
              <a:latin typeface="arial" panose="020B0604020202020204" pitchFamily="34" charset="0"/>
            </a:endParaRPr>
          </a:p>
          <a:p>
            <a:pPr marL="342900" indent="-342900">
              <a:buFont typeface="Arial" panose="020B0604020202020204" pitchFamily="34" charset="0"/>
              <a:buChar char="•"/>
            </a:pPr>
            <a:endParaRPr lang="en-US" altLang="zh-CN" dirty="0">
              <a:solidFill>
                <a:schemeClr val="tx1"/>
              </a:solidFill>
              <a:latin typeface="arial" panose="020B0604020202020204" pitchFamily="34" charset="0"/>
            </a:endParaRPr>
          </a:p>
          <a:p>
            <a:endParaRPr lang="en-US" altLang="zh-CN" b="0" i="0" dirty="0">
              <a:solidFill>
                <a:schemeClr val="tx1"/>
              </a:solidFill>
              <a:effectLst/>
              <a:latin typeface="arial" panose="020B0604020202020204" pitchFamily="34" charset="0"/>
            </a:endParaRPr>
          </a:p>
          <a:p>
            <a:pPr marL="342900" indent="-342900">
              <a:buFont typeface="Arial" panose="020B0604020202020204" pitchFamily="34" charset="0"/>
              <a:buChar char="•"/>
            </a:pPr>
            <a:r>
              <a:rPr lang="zh-CN" altLang="en-US" b="0" i="0" dirty="0">
                <a:solidFill>
                  <a:schemeClr val="tx1"/>
                </a:solidFill>
                <a:effectLst/>
                <a:latin typeface="arial" panose="020B0604020202020204" pitchFamily="34" charset="0"/>
              </a:rPr>
              <a:t>新辅助化疗可视为该患者的可行治疗选择</a:t>
            </a:r>
            <a:endParaRPr lang="en-US" altLang="zh-CN" b="0" i="0" dirty="0">
              <a:solidFill>
                <a:schemeClr val="tx1"/>
              </a:solidFill>
              <a:effectLst/>
              <a:latin typeface="arial" panose="020B0604020202020204" pitchFamily="34" charset="0"/>
            </a:endParaRPr>
          </a:p>
          <a:p>
            <a:pPr marL="342900" indent="-342900">
              <a:buFont typeface="Arial" panose="020B0604020202020204" pitchFamily="34" charset="0"/>
              <a:buChar char="•"/>
            </a:pPr>
            <a:r>
              <a:rPr lang="zh-CN" altLang="en-US" b="0" i="0" dirty="0">
                <a:solidFill>
                  <a:schemeClr val="tx1"/>
                </a:solidFill>
                <a:effectLst/>
                <a:latin typeface="arial" panose="020B0604020202020204" pitchFamily="34" charset="0"/>
              </a:rPr>
              <a:t>治疗效果相当</a:t>
            </a:r>
            <a:endParaRPr lang="en-US" altLang="zh-CN" b="0" i="0" dirty="0">
              <a:solidFill>
                <a:schemeClr val="tx1"/>
              </a:solidFill>
              <a:effectLst/>
              <a:latin typeface="arial" panose="020B0604020202020204" pitchFamily="34" charset="0"/>
            </a:endParaRPr>
          </a:p>
          <a:p>
            <a:pPr marL="342900" indent="-342900">
              <a:buFont typeface="Arial" panose="020B0604020202020204" pitchFamily="34" charset="0"/>
              <a:buChar char="•"/>
            </a:pPr>
            <a:r>
              <a:rPr lang="zh-CN" dirty="0">
                <a:solidFill>
                  <a:schemeClr val="tx1"/>
                </a:solidFill>
              </a:rPr>
              <a:t>可以包括患者对化疗和手术不良反应的时间和风险的偏好</a:t>
            </a:r>
            <a:endParaRPr lang="en-US" dirty="0">
              <a:solidFill>
                <a:schemeClr val="tx1"/>
              </a:solidFill>
            </a:endParaRPr>
          </a:p>
          <a:p>
            <a:endParaRPr lang="zh-CN" altLang="en-US" dirty="0"/>
          </a:p>
        </p:txBody>
      </p:sp>
      <p:pic>
        <p:nvPicPr>
          <p:cNvPr id="6" name="图片 5">
            <a:extLst>
              <a:ext uri="{FF2B5EF4-FFF2-40B4-BE49-F238E27FC236}">
                <a16:creationId xmlns:a16="http://schemas.microsoft.com/office/drawing/2014/main" id="{94D57F74-D847-064D-8AA0-3305EA03917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275671" y="1079500"/>
            <a:ext cx="5362365" cy="4609031"/>
          </a:xfrm>
          <a:prstGeom prst="rect">
            <a:avLst/>
          </a:prstGeom>
        </p:spPr>
      </p:pic>
      <p:pic>
        <p:nvPicPr>
          <p:cNvPr id="5" name="Graphic 4" descr="House with solid fill">
            <a:hlinkClick r:id="rId3" action="ppaction://hlinksldjump"/>
            <a:extLst>
              <a:ext uri="{FF2B5EF4-FFF2-40B4-BE49-F238E27FC236}">
                <a16:creationId xmlns:a16="http://schemas.microsoft.com/office/drawing/2014/main" id="{BE41B932-E850-4258-55A9-7FAFE60F936D}"/>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1047804" y="5959350"/>
            <a:ext cx="567642" cy="567642"/>
          </a:xfrm>
          <a:prstGeom prst="rect">
            <a:avLst/>
          </a:prstGeom>
        </p:spPr>
      </p:pic>
    </p:spTree>
    <p:extLst>
      <p:ext uri="{BB962C8B-B14F-4D97-AF65-F5344CB8AC3E}">
        <p14:creationId xmlns:p14="http://schemas.microsoft.com/office/powerpoint/2010/main" val="1643099824"/>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7FA7AF5-731F-ED2F-CE15-2B0EDA1FBB8D}"/>
              </a:ext>
            </a:extLst>
          </p:cNvPr>
          <p:cNvSpPr>
            <a:spLocks noGrp="1"/>
          </p:cNvSpPr>
          <p:nvPr>
            <p:ph type="title"/>
          </p:nvPr>
        </p:nvSpPr>
        <p:spPr>
          <a:xfrm>
            <a:off x="838200" y="2422571"/>
            <a:ext cx="10515600" cy="1006429"/>
          </a:xfrm>
        </p:spPr>
        <p:txBody>
          <a:bodyPr>
            <a:normAutofit fontScale="90000"/>
          </a:bodyPr>
          <a:lstStyle/>
          <a:p>
            <a:r>
              <a:rPr lang="en-US" altLang="en-US" dirty="0" err="1"/>
              <a:t>mFOLFlRlNOX</a:t>
            </a:r>
            <a:r>
              <a:rPr lang="en-US" altLang="en-US" dirty="0"/>
              <a:t> </a:t>
            </a:r>
            <a:r>
              <a:rPr lang="zh-CN" altLang="en-US" dirty="0"/>
              <a:t>全程新辅助治疗与术前放化疗治疗局部晚期直肠癌患者的比较：一项 </a:t>
            </a:r>
            <a:r>
              <a:rPr lang="en-US" altLang="en-US" dirty="0"/>
              <a:t>UNICANCER </a:t>
            </a:r>
            <a:r>
              <a:rPr lang="en-US" altLang="en-US" dirty="0" err="1"/>
              <a:t>Gl</a:t>
            </a:r>
            <a:r>
              <a:rPr lang="zh-CN" altLang="en-US" dirty="0"/>
              <a:t>试验，</a:t>
            </a:r>
            <a:r>
              <a:rPr lang="en-US" altLang="en-US" dirty="0"/>
              <a:t>PRODIGE 23 III</a:t>
            </a:r>
            <a:r>
              <a:rPr lang="zh-CN" altLang="en-US" dirty="0"/>
              <a:t>期试验的</a:t>
            </a:r>
            <a:r>
              <a:rPr lang="en-US" altLang="zh-CN" dirty="0"/>
              <a:t>7</a:t>
            </a:r>
            <a:r>
              <a:rPr lang="zh-CN" altLang="en-US" dirty="0"/>
              <a:t>年结果</a:t>
            </a:r>
          </a:p>
        </p:txBody>
      </p:sp>
      <p:sp>
        <p:nvSpPr>
          <p:cNvPr id="3" name="文本占位符 2">
            <a:extLst>
              <a:ext uri="{FF2B5EF4-FFF2-40B4-BE49-F238E27FC236}">
                <a16:creationId xmlns:a16="http://schemas.microsoft.com/office/drawing/2014/main" id="{E985E624-1F9B-BBF9-A1A1-2ACCA2B35963}"/>
              </a:ext>
            </a:extLst>
          </p:cNvPr>
          <p:cNvSpPr>
            <a:spLocks noGrp="1"/>
          </p:cNvSpPr>
          <p:nvPr>
            <p:ph type="body" sz="quarter" idx="10"/>
          </p:nvPr>
        </p:nvSpPr>
        <p:spPr>
          <a:xfrm>
            <a:off x="838200" y="3986233"/>
            <a:ext cx="10515600" cy="709838"/>
          </a:xfrm>
        </p:spPr>
        <p:txBody>
          <a:bodyPr/>
          <a:lstStyle/>
          <a:p>
            <a:r>
              <a:rPr lang="en-US" sz="1600" dirty="0"/>
              <a:t>Thierry Conroy, Pierre-Luc Etienne, Emmanuel Rio, </a:t>
            </a:r>
            <a:r>
              <a:rPr lang="en-US" sz="1600" dirty="0" err="1"/>
              <a:t>Ludovic</a:t>
            </a:r>
            <a:r>
              <a:rPr lang="en-US" sz="1600" dirty="0"/>
              <a:t> </a:t>
            </a:r>
            <a:r>
              <a:rPr lang="en-US" sz="1600" dirty="0" err="1"/>
              <a:t>Evesque</a:t>
            </a:r>
            <a:r>
              <a:rPr lang="en-US" sz="1600" dirty="0"/>
              <a:t>, Nathalie </a:t>
            </a:r>
            <a:r>
              <a:rPr lang="en-US" sz="1600" dirty="0" err="1"/>
              <a:t>Mesgouez-Nebout</a:t>
            </a:r>
            <a:r>
              <a:rPr lang="en-US" sz="1600" dirty="0"/>
              <a:t>, Veronique </a:t>
            </a:r>
            <a:r>
              <a:rPr lang="en-US" sz="1600" dirty="0" err="1"/>
              <a:t>Vendrely</a:t>
            </a:r>
            <a:r>
              <a:rPr lang="en-US" sz="1600" dirty="0"/>
              <a:t>, Xavier </a:t>
            </a:r>
            <a:r>
              <a:rPr lang="en-US" sz="1600" dirty="0" err="1"/>
              <a:t>Artignan</a:t>
            </a:r>
            <a:r>
              <a:rPr lang="en-US" sz="1600" dirty="0"/>
              <a:t>, Olivier Bouche, Alice </a:t>
            </a:r>
            <a:r>
              <a:rPr lang="en-US" sz="1600" dirty="0" err="1"/>
              <a:t>Boileve</a:t>
            </a:r>
            <a:r>
              <a:rPr lang="en-US" sz="1600" dirty="0"/>
              <a:t>, Matthieu </a:t>
            </a:r>
            <a:r>
              <a:rPr lang="en-US" sz="1600" dirty="0" err="1"/>
              <a:t>Delaye</a:t>
            </a:r>
            <a:r>
              <a:rPr lang="en-US" sz="1600" dirty="0"/>
              <a:t>, Dany </a:t>
            </a:r>
            <a:r>
              <a:rPr lang="en-US" sz="1600" dirty="0" err="1"/>
              <a:t>Gargot</a:t>
            </a:r>
            <a:r>
              <a:rPr lang="en-US" sz="1600" dirty="0"/>
              <a:t>, Valerie </a:t>
            </a:r>
            <a:r>
              <a:rPr lang="en-US" sz="1600" dirty="0" err="1"/>
              <a:t>Boige</a:t>
            </a:r>
            <a:r>
              <a:rPr lang="en-US" sz="1600" dirty="0"/>
              <a:t>, Nathalie </a:t>
            </a:r>
            <a:r>
              <a:rPr lang="en-US" sz="1600" dirty="0" err="1"/>
              <a:t>Bonichon-Lamichhane</a:t>
            </a:r>
            <a:r>
              <a:rPr lang="en-US" sz="1600" dirty="0"/>
              <a:t>, Christophe </a:t>
            </a:r>
            <a:r>
              <a:rPr lang="en-US" sz="1600" dirty="0" err="1"/>
              <a:t>Louvet</a:t>
            </a:r>
            <a:r>
              <a:rPr lang="en-US" sz="1600" dirty="0"/>
              <a:t>, Christelle De La </a:t>
            </a:r>
            <a:r>
              <a:rPr lang="en-US" sz="1600" dirty="0" err="1"/>
              <a:t>Fouchardiere</a:t>
            </a:r>
            <a:r>
              <a:rPr lang="en-US" sz="1600" dirty="0"/>
              <a:t>, Clotilde </a:t>
            </a:r>
            <a:r>
              <a:rPr lang="en-US" sz="1600" dirty="0" err="1"/>
              <a:t>Morand</a:t>
            </a:r>
            <a:r>
              <a:rPr lang="en-US" sz="1600" dirty="0"/>
              <a:t>, Veronica </a:t>
            </a:r>
            <a:r>
              <a:rPr lang="en-US" sz="1600" dirty="0" err="1"/>
              <a:t>Pezzella</a:t>
            </a:r>
            <a:r>
              <a:rPr lang="en-US" sz="1600" dirty="0"/>
              <a:t>, Eric </a:t>
            </a:r>
            <a:r>
              <a:rPr lang="en-US" sz="1600" dirty="0" err="1"/>
              <a:t>Rullier</a:t>
            </a:r>
            <a:r>
              <a:rPr lang="en-US" sz="1600" dirty="0"/>
              <a:t>, Florence </a:t>
            </a:r>
            <a:r>
              <a:rPr lang="en-US" sz="1600" dirty="0" err="1"/>
              <a:t>Castan</a:t>
            </a:r>
            <a:r>
              <a:rPr lang="en-US" sz="1600" dirty="0"/>
              <a:t>, Christophe Borg</a:t>
            </a:r>
          </a:p>
        </p:txBody>
      </p:sp>
      <p:sp>
        <p:nvSpPr>
          <p:cNvPr id="4" name="文本占位符 3">
            <a:extLst>
              <a:ext uri="{FF2B5EF4-FFF2-40B4-BE49-F238E27FC236}">
                <a16:creationId xmlns:a16="http://schemas.microsoft.com/office/drawing/2014/main" id="{639FC6EE-1CD6-1415-8A7A-920A66720BF6}"/>
              </a:ext>
            </a:extLst>
          </p:cNvPr>
          <p:cNvSpPr>
            <a:spLocks noGrp="1"/>
          </p:cNvSpPr>
          <p:nvPr>
            <p:ph type="body" sz="quarter" idx="11"/>
          </p:nvPr>
        </p:nvSpPr>
        <p:spPr>
          <a:xfrm>
            <a:off x="838200" y="5232105"/>
            <a:ext cx="10515600" cy="709838"/>
          </a:xfrm>
        </p:spPr>
        <p:txBody>
          <a:bodyPr/>
          <a:lstStyle/>
          <a:p>
            <a:r>
              <a:rPr lang="en-US" altLang="zh-CN" sz="2000" b="1" dirty="0"/>
              <a:t>Abstract LBA3504- Oral Session</a:t>
            </a:r>
          </a:p>
        </p:txBody>
      </p:sp>
    </p:spTree>
    <p:extLst>
      <p:ext uri="{BB962C8B-B14F-4D97-AF65-F5344CB8AC3E}">
        <p14:creationId xmlns:p14="http://schemas.microsoft.com/office/powerpoint/2010/main" val="4032069734"/>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背景：局部晚期直肠癌（</a:t>
            </a:r>
            <a:r>
              <a:rPr lang="en-US" altLang="zh-CN" dirty="0"/>
              <a:t>T3-4</a:t>
            </a:r>
            <a:r>
              <a:rPr lang="zh-CN" altLang="en-US" dirty="0"/>
              <a:t>，</a:t>
            </a:r>
            <a:r>
              <a:rPr lang="en-US" altLang="zh-CN" dirty="0"/>
              <a:t>N0/N+</a:t>
            </a:r>
            <a:r>
              <a:rPr lang="zh-CN" altLang="en-US" dirty="0"/>
              <a:t>）</a:t>
            </a:r>
            <a:endParaRPr lang="en-US" dirty="0"/>
          </a:p>
          <a:p>
            <a:endParaRPr lang="zh-CN" altLang="en-US" dirty="0"/>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en-US" dirty="0"/>
              <a:t>Thierry Conroy</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LBA3504</a:t>
            </a:r>
          </a:p>
        </p:txBody>
      </p:sp>
      <p:sp>
        <p:nvSpPr>
          <p:cNvPr id="4" name="文本占位符 3">
            <a:extLst>
              <a:ext uri="{FF2B5EF4-FFF2-40B4-BE49-F238E27FC236}">
                <a16:creationId xmlns:a16="http://schemas.microsoft.com/office/drawing/2014/main" id="{46F2D972-3489-7B83-96F7-D0A44F9C6259}"/>
              </a:ext>
            </a:extLst>
          </p:cNvPr>
          <p:cNvSpPr>
            <a:spLocks noGrp="1"/>
          </p:cNvSpPr>
          <p:nvPr>
            <p:ph type="body" sz="quarter" idx="12"/>
          </p:nvPr>
        </p:nvSpPr>
        <p:spPr/>
        <p:txBody>
          <a:bodyPr/>
          <a:lstStyle/>
          <a:p>
            <a:pPr marL="342900" indent="-342900">
              <a:buFont typeface="Arial" panose="020B0604020202020204" pitchFamily="34" charset="0"/>
              <a:buChar char="•"/>
            </a:pPr>
            <a:r>
              <a:rPr lang="en-US" altLang="zh-CN" b="0" i="0" dirty="0">
                <a:solidFill>
                  <a:schemeClr val="tx1"/>
                </a:solidFill>
                <a:effectLst/>
                <a:latin typeface="arial" panose="020B0604020202020204" pitchFamily="34" charset="0"/>
              </a:rPr>
              <a:t>1997   </a:t>
            </a:r>
            <a:r>
              <a:rPr lang="zh-CN" altLang="en-US" b="0" i="0" dirty="0">
                <a:solidFill>
                  <a:schemeClr val="tx1"/>
                </a:solidFill>
                <a:effectLst/>
                <a:latin typeface="arial" panose="020B0604020202020204" pitchFamily="34" charset="0"/>
              </a:rPr>
              <a:t>瑞典直肠癌试验 </a:t>
            </a:r>
            <a:r>
              <a:rPr lang="en-US" altLang="zh-CN" b="0" i="0" dirty="0">
                <a:solidFill>
                  <a:schemeClr val="tx1"/>
                </a:solidFill>
                <a:effectLst/>
                <a:latin typeface="arial" panose="020B0604020202020204" pitchFamily="34" charset="0"/>
              </a:rPr>
              <a:t>(SRTC)</a:t>
            </a:r>
            <a:r>
              <a:rPr lang="zh-CN" altLang="en-US" b="0" i="0" dirty="0">
                <a:solidFill>
                  <a:schemeClr val="tx1"/>
                </a:solidFill>
                <a:effectLst/>
                <a:latin typeface="arial" panose="020B0604020202020204" pitchFamily="34" charset="0"/>
              </a:rPr>
              <a:t>（术前放疗），此后没有进一步改善</a:t>
            </a:r>
            <a:r>
              <a:rPr lang="en-US" altLang="zh-CN" b="0" i="0" dirty="0">
                <a:solidFill>
                  <a:schemeClr val="tx1"/>
                </a:solidFill>
                <a:effectLst/>
                <a:latin typeface="arial" panose="020B0604020202020204" pitchFamily="34" charset="0"/>
              </a:rPr>
              <a:t>OS</a:t>
            </a:r>
            <a:r>
              <a:rPr lang="zh-CN" altLang="en-US" b="0" i="0" dirty="0">
                <a:solidFill>
                  <a:schemeClr val="tx1"/>
                </a:solidFill>
                <a:effectLst/>
                <a:latin typeface="arial" panose="020B0604020202020204" pitchFamily="34" charset="0"/>
              </a:rPr>
              <a:t>的试验报告</a:t>
            </a:r>
            <a:endParaRPr lang="en-US" altLang="zh-CN" b="0" i="0" dirty="0">
              <a:solidFill>
                <a:schemeClr val="tx1"/>
              </a:solidFill>
              <a:effectLst/>
              <a:latin typeface="arial" panose="020B0604020202020204" pitchFamily="34" charset="0"/>
            </a:endParaRPr>
          </a:p>
          <a:p>
            <a:endParaRPr lang="en-US" altLang="zh-CN" b="0" i="0" dirty="0">
              <a:solidFill>
                <a:schemeClr val="tx1"/>
              </a:solidFill>
              <a:effectLst/>
              <a:latin typeface="arial" panose="020B0604020202020204" pitchFamily="34" charset="0"/>
            </a:endParaRPr>
          </a:p>
          <a:p>
            <a:pPr marL="342900" indent="-342900">
              <a:buFont typeface="Arial" panose="020B0604020202020204" pitchFamily="34" charset="0"/>
              <a:buChar char="•"/>
            </a:pPr>
            <a:r>
              <a:rPr lang="en-US" altLang="zh-CN" b="0" i="0" dirty="0">
                <a:solidFill>
                  <a:schemeClr val="tx1"/>
                </a:solidFill>
                <a:effectLst/>
                <a:latin typeface="arial" panose="020B0604020202020204" pitchFamily="34" charset="0"/>
              </a:rPr>
              <a:t>2004   </a:t>
            </a:r>
            <a:r>
              <a:rPr lang="zh-CN" altLang="en-US" b="0" i="0" dirty="0">
                <a:solidFill>
                  <a:schemeClr val="tx1"/>
                </a:solidFill>
                <a:effectLst/>
                <a:latin typeface="arial" panose="020B0604020202020204" pitchFamily="34" charset="0"/>
              </a:rPr>
              <a:t>在大多数国家，由于局部复发减少，长期术前放化疗后 </a:t>
            </a:r>
            <a:r>
              <a:rPr lang="en-US" altLang="zh-CN" b="0" i="0" dirty="0">
                <a:solidFill>
                  <a:schemeClr val="tx1"/>
                </a:solidFill>
                <a:effectLst/>
                <a:latin typeface="arial" panose="020B0604020202020204" pitchFamily="34" charset="0"/>
              </a:rPr>
              <a:t>TME </a:t>
            </a:r>
            <a:r>
              <a:rPr lang="zh-CN" altLang="en-US" b="0" i="0" dirty="0">
                <a:solidFill>
                  <a:schemeClr val="tx1"/>
                </a:solidFill>
                <a:effectLst/>
                <a:latin typeface="arial" panose="020B0604020202020204" pitchFamily="34" charset="0"/>
              </a:rPr>
              <a:t>是标准治疗 </a:t>
            </a:r>
            <a:r>
              <a:rPr lang="en-US" altLang="zh-CN" b="0" i="0" dirty="0">
                <a:solidFill>
                  <a:schemeClr val="tx1"/>
                </a:solidFill>
                <a:effectLst/>
                <a:latin typeface="arial" panose="020B0604020202020204" pitchFamily="34" charset="0"/>
              </a:rPr>
              <a:t>(SOC)</a:t>
            </a:r>
            <a:r>
              <a:rPr lang="zh-CN" altLang="en-US" b="0" i="0" dirty="0">
                <a:solidFill>
                  <a:schemeClr val="tx1"/>
                </a:solidFill>
                <a:effectLst/>
                <a:latin typeface="arial" panose="020B0604020202020204" pitchFamily="34" charset="0"/>
              </a:rPr>
              <a:t>，但≈</a:t>
            </a:r>
            <a:r>
              <a:rPr lang="en-US" altLang="zh-CN" b="0" i="0" dirty="0">
                <a:solidFill>
                  <a:schemeClr val="tx1"/>
                </a:solidFill>
                <a:effectLst/>
                <a:latin typeface="arial" panose="020B0604020202020204" pitchFamily="34" charset="0"/>
              </a:rPr>
              <a:t>25-30%</a:t>
            </a:r>
            <a:r>
              <a:rPr lang="zh-CN" altLang="en-US" b="0" i="0" dirty="0">
                <a:solidFill>
                  <a:schemeClr val="tx1"/>
                </a:solidFill>
                <a:effectLst/>
                <a:latin typeface="arial" panose="020B0604020202020204" pitchFamily="34" charset="0"/>
              </a:rPr>
              <a:t>的患者持续存在远处转移</a:t>
            </a:r>
            <a:endParaRPr lang="en-US" altLang="zh-CN" b="0" i="0" dirty="0">
              <a:solidFill>
                <a:schemeClr val="tx1"/>
              </a:solidFill>
              <a:effectLst/>
              <a:latin typeface="arial" panose="020B0604020202020204" pitchFamily="34" charset="0"/>
            </a:endParaRPr>
          </a:p>
          <a:p>
            <a:endParaRPr lang="en-US" altLang="zh-CN" b="0" i="0" dirty="0">
              <a:solidFill>
                <a:schemeClr val="tx1"/>
              </a:solidFill>
              <a:effectLst/>
              <a:latin typeface="arial" panose="020B0604020202020204" pitchFamily="34" charset="0"/>
            </a:endParaRPr>
          </a:p>
          <a:p>
            <a:pPr marL="342900" indent="-342900">
              <a:buFont typeface="Arial" panose="020B0604020202020204" pitchFamily="34" charset="0"/>
              <a:buChar char="•"/>
            </a:pPr>
            <a:r>
              <a:rPr lang="en-US" altLang="zh-CN" b="0" i="0" dirty="0">
                <a:solidFill>
                  <a:schemeClr val="tx1"/>
                </a:solidFill>
                <a:effectLst/>
                <a:latin typeface="arial" panose="020B0604020202020204" pitchFamily="34" charset="0"/>
              </a:rPr>
              <a:t>2020   RAPIDO</a:t>
            </a:r>
            <a:r>
              <a:rPr lang="zh-CN" altLang="en-US" b="0" i="0" dirty="0">
                <a:solidFill>
                  <a:schemeClr val="tx1"/>
                </a:solidFill>
                <a:effectLst/>
                <a:latin typeface="arial" panose="020B0604020202020204" pitchFamily="34" charset="0"/>
              </a:rPr>
              <a:t>和</a:t>
            </a:r>
            <a:r>
              <a:rPr lang="en-US" altLang="zh-CN" b="0" i="0" dirty="0">
                <a:solidFill>
                  <a:schemeClr val="tx1"/>
                </a:solidFill>
                <a:effectLst/>
                <a:latin typeface="arial" panose="020B0604020202020204" pitchFamily="34" charset="0"/>
              </a:rPr>
              <a:t>PRODIGE 23</a:t>
            </a:r>
            <a:r>
              <a:rPr lang="zh-CN" altLang="en-US" b="0" i="0" dirty="0">
                <a:solidFill>
                  <a:schemeClr val="tx1"/>
                </a:solidFill>
                <a:effectLst/>
                <a:latin typeface="arial" panose="020B0604020202020204" pitchFamily="34" charset="0"/>
              </a:rPr>
              <a:t>报告使用全程新辅助治疗 </a:t>
            </a:r>
            <a:r>
              <a:rPr lang="en-US" altLang="zh-CN" b="0" i="0" dirty="0">
                <a:solidFill>
                  <a:schemeClr val="tx1"/>
                </a:solidFill>
                <a:effectLst/>
                <a:latin typeface="arial" panose="020B0604020202020204" pitchFamily="34" charset="0"/>
              </a:rPr>
              <a:t>(TNT) </a:t>
            </a:r>
            <a:r>
              <a:rPr lang="zh-CN" altLang="en-US" b="0" i="0" dirty="0">
                <a:solidFill>
                  <a:schemeClr val="tx1"/>
                </a:solidFill>
                <a:effectLst/>
                <a:latin typeface="arial" panose="020B0604020202020204" pitchFamily="34" charset="0"/>
              </a:rPr>
              <a:t>的短期结局更好，</a:t>
            </a:r>
            <a:r>
              <a:rPr lang="en-US" altLang="zh-CN" b="0" i="0" dirty="0">
                <a:solidFill>
                  <a:schemeClr val="tx1"/>
                </a:solidFill>
                <a:effectLst/>
                <a:latin typeface="arial" panose="020B0604020202020204" pitchFamily="34" charset="0"/>
              </a:rPr>
              <a:t>3</a:t>
            </a:r>
            <a:r>
              <a:rPr lang="zh-CN" altLang="en-US" b="0" i="0" dirty="0">
                <a:solidFill>
                  <a:schemeClr val="tx1"/>
                </a:solidFill>
                <a:effectLst/>
                <a:latin typeface="arial" panose="020B0604020202020204" pitchFamily="34" charset="0"/>
              </a:rPr>
              <a:t>年无转移生存期更高，而</a:t>
            </a:r>
            <a:r>
              <a:rPr lang="en-US" altLang="zh-CN" b="0" i="0" dirty="0">
                <a:solidFill>
                  <a:schemeClr val="tx1"/>
                </a:solidFill>
                <a:effectLst/>
                <a:latin typeface="arial" panose="020B0604020202020204" pitchFamily="34" charset="0"/>
              </a:rPr>
              <a:t>3</a:t>
            </a:r>
            <a:r>
              <a:rPr lang="zh-CN" altLang="en-US" b="0" i="0" dirty="0">
                <a:solidFill>
                  <a:schemeClr val="tx1"/>
                </a:solidFill>
                <a:effectLst/>
                <a:latin typeface="arial" panose="020B0604020202020204" pitchFamily="34" charset="0"/>
              </a:rPr>
              <a:t>年</a:t>
            </a:r>
            <a:r>
              <a:rPr lang="en-US" altLang="zh-CN" b="0" i="0" dirty="0">
                <a:solidFill>
                  <a:schemeClr val="tx1"/>
                </a:solidFill>
                <a:effectLst/>
                <a:latin typeface="arial" panose="020B0604020202020204" pitchFamily="34" charset="0"/>
              </a:rPr>
              <a:t>OS</a:t>
            </a:r>
            <a:r>
              <a:rPr lang="zh-CN" altLang="en-US" b="0" i="0" dirty="0">
                <a:solidFill>
                  <a:schemeClr val="tx1"/>
                </a:solidFill>
                <a:effectLst/>
                <a:latin typeface="arial" panose="020B0604020202020204" pitchFamily="34" charset="0"/>
              </a:rPr>
              <a:t>没有显著改善</a:t>
            </a:r>
            <a:endParaRPr lang="en-US" dirty="0">
              <a:solidFill>
                <a:schemeClr val="tx1"/>
              </a:solidFill>
            </a:endParaRPr>
          </a:p>
          <a:p>
            <a:endParaRPr lang="zh-CN" altLang="en-US" dirty="0">
              <a:solidFill>
                <a:schemeClr val="tx1"/>
              </a:solidFill>
            </a:endParaRPr>
          </a:p>
        </p:txBody>
      </p:sp>
      <p:pic>
        <p:nvPicPr>
          <p:cNvPr id="6" name="图片 5">
            <a:extLst>
              <a:ext uri="{FF2B5EF4-FFF2-40B4-BE49-F238E27FC236}">
                <a16:creationId xmlns:a16="http://schemas.microsoft.com/office/drawing/2014/main" id="{9933C131-F82C-C6BE-535C-258DEC2150B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33614" y="5613128"/>
            <a:ext cx="4928442" cy="468000"/>
          </a:xfrm>
          <a:prstGeom prst="rect">
            <a:avLst/>
          </a:prstGeom>
        </p:spPr>
      </p:pic>
    </p:spTree>
    <p:extLst>
      <p:ext uri="{BB962C8B-B14F-4D97-AF65-F5344CB8AC3E}">
        <p14:creationId xmlns:p14="http://schemas.microsoft.com/office/powerpoint/2010/main" val="3481357630"/>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背景：</a:t>
            </a:r>
            <a:r>
              <a:rPr lang="en-US" altLang="zh-CN" dirty="0"/>
              <a:t>PRODIGE 23</a:t>
            </a:r>
            <a:r>
              <a:rPr lang="zh-CN" altLang="en-US" dirty="0"/>
              <a:t>试验</a:t>
            </a:r>
            <a:r>
              <a:rPr lang="en-US" altLang="zh-CN" dirty="0"/>
              <a:t>3</a:t>
            </a:r>
            <a:r>
              <a:rPr lang="zh-CN" altLang="en-US" dirty="0"/>
              <a:t>年的结果</a:t>
            </a:r>
            <a:endParaRPr lang="en-US" dirty="0"/>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en-US" dirty="0"/>
              <a:t>Thierry Conroy</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LBA3504</a:t>
            </a:r>
          </a:p>
        </p:txBody>
      </p:sp>
      <p:sp>
        <p:nvSpPr>
          <p:cNvPr id="4" name="文本占位符 3">
            <a:extLst>
              <a:ext uri="{FF2B5EF4-FFF2-40B4-BE49-F238E27FC236}">
                <a16:creationId xmlns:a16="http://schemas.microsoft.com/office/drawing/2014/main" id="{46F2D972-3489-7B83-96F7-D0A44F9C6259}"/>
              </a:ext>
            </a:extLst>
          </p:cNvPr>
          <p:cNvSpPr>
            <a:spLocks noGrp="1"/>
          </p:cNvSpPr>
          <p:nvPr>
            <p:ph type="body" sz="quarter" idx="12"/>
          </p:nvPr>
        </p:nvSpPr>
        <p:spPr/>
        <p:txBody>
          <a:bodyPr/>
          <a:lstStyle/>
          <a:p>
            <a:pPr marL="342900" indent="-342900">
              <a:buFont typeface="Arial" panose="020B0604020202020204" pitchFamily="34" charset="0"/>
              <a:buChar char="•"/>
            </a:pPr>
            <a:r>
              <a:rPr lang="en-US" altLang="zh-CN" b="0" i="0" dirty="0" err="1">
                <a:solidFill>
                  <a:schemeClr val="tx1"/>
                </a:solidFill>
                <a:effectLst/>
                <a:latin typeface="arial" panose="020B0604020202020204" pitchFamily="34" charset="0"/>
              </a:rPr>
              <a:t>mFOLFlRlNOX</a:t>
            </a:r>
            <a:r>
              <a:rPr lang="en-US" altLang="zh-CN" b="0" i="0" dirty="0">
                <a:solidFill>
                  <a:schemeClr val="tx1"/>
                </a:solidFill>
                <a:effectLst/>
                <a:latin typeface="arial" panose="020B0604020202020204" pitchFamily="34" charset="0"/>
              </a:rPr>
              <a:t> </a:t>
            </a:r>
            <a:r>
              <a:rPr lang="zh-CN" altLang="en-US" b="0" i="0" dirty="0">
                <a:solidFill>
                  <a:schemeClr val="tx1"/>
                </a:solidFill>
                <a:effectLst/>
                <a:latin typeface="arial" panose="020B0604020202020204" pitchFamily="34" charset="0"/>
              </a:rPr>
              <a:t>诱导化疗具有可管理的安全性特征，不会对 </a:t>
            </a:r>
            <a:r>
              <a:rPr lang="en-US" altLang="zh-CN" b="0" i="0" dirty="0">
                <a:solidFill>
                  <a:schemeClr val="tx1"/>
                </a:solidFill>
                <a:effectLst/>
                <a:latin typeface="arial" panose="020B0604020202020204" pitchFamily="34" charset="0"/>
              </a:rPr>
              <a:t>II/III </a:t>
            </a:r>
            <a:r>
              <a:rPr lang="zh-CN" altLang="en-US" b="0" i="0" dirty="0">
                <a:solidFill>
                  <a:schemeClr val="tx1"/>
                </a:solidFill>
                <a:effectLst/>
                <a:latin typeface="arial" panose="020B0604020202020204" pitchFamily="34" charset="0"/>
              </a:rPr>
              <a:t>期直肠癌的后续治疗产生不利影响。</a:t>
            </a:r>
            <a:endParaRPr lang="en-US" altLang="zh-CN" b="0" i="0" dirty="0">
              <a:solidFill>
                <a:schemeClr val="tx1"/>
              </a:solidFill>
              <a:effectLst/>
              <a:latin typeface="arial" panose="020B0604020202020204" pitchFamily="34" charset="0"/>
            </a:endParaRPr>
          </a:p>
          <a:p>
            <a:endParaRPr lang="en-US" altLang="zh-CN" b="0" i="0" dirty="0">
              <a:solidFill>
                <a:schemeClr val="tx1"/>
              </a:solidFill>
              <a:effectLst/>
              <a:latin typeface="arial" panose="020B0604020202020204" pitchFamily="34" charset="0"/>
            </a:endParaRPr>
          </a:p>
          <a:p>
            <a:pPr marL="342900" indent="-342900">
              <a:buFont typeface="Arial" panose="020B0604020202020204" pitchFamily="34" charset="0"/>
              <a:buChar char="•"/>
            </a:pPr>
            <a:r>
              <a:rPr lang="zh-CN" altLang="en-US" b="0" i="0" dirty="0">
                <a:solidFill>
                  <a:schemeClr val="tx1"/>
                </a:solidFill>
                <a:effectLst/>
                <a:latin typeface="arial" panose="020B0604020202020204" pitchFamily="34" charset="0"/>
              </a:rPr>
              <a:t>在随访期间，</a:t>
            </a:r>
            <a:r>
              <a:rPr lang="en-US" altLang="zh-CN" b="0" i="0" dirty="0">
                <a:solidFill>
                  <a:schemeClr val="tx1"/>
                </a:solidFill>
                <a:effectLst/>
                <a:latin typeface="arial" panose="020B0604020202020204" pitchFamily="34" charset="0"/>
              </a:rPr>
              <a:t>TNT</a:t>
            </a:r>
            <a:r>
              <a:rPr lang="zh-CN" altLang="en-US" b="0" i="0" dirty="0">
                <a:solidFill>
                  <a:schemeClr val="tx1"/>
                </a:solidFill>
                <a:effectLst/>
                <a:latin typeface="arial" panose="020B0604020202020204" pitchFamily="34" charset="0"/>
              </a:rPr>
              <a:t>组的生活质量评分较高，男性勃起功能障碍的发生率较低。</a:t>
            </a:r>
            <a:endParaRPr lang="en-US" altLang="zh-CN" b="0" i="0" dirty="0">
              <a:solidFill>
                <a:schemeClr val="tx1"/>
              </a:solidFill>
              <a:effectLst/>
              <a:latin typeface="arial" panose="020B0604020202020204" pitchFamily="34" charset="0"/>
            </a:endParaRPr>
          </a:p>
          <a:p>
            <a:endParaRPr lang="en-US" altLang="zh-CN" b="0" i="0" dirty="0">
              <a:solidFill>
                <a:schemeClr val="tx1"/>
              </a:solidFill>
              <a:effectLst/>
              <a:latin typeface="arial" panose="020B0604020202020204" pitchFamily="34" charset="0"/>
            </a:endParaRPr>
          </a:p>
          <a:p>
            <a:pPr marL="342900" indent="-342900">
              <a:buFont typeface="Arial" panose="020B0604020202020204" pitchFamily="34" charset="0"/>
              <a:buChar char="•"/>
            </a:pPr>
            <a:r>
              <a:rPr lang="zh-CN" altLang="en-US" b="0" i="0" dirty="0">
                <a:solidFill>
                  <a:schemeClr val="tx1"/>
                </a:solidFill>
                <a:effectLst/>
                <a:latin typeface="arial" panose="020B0604020202020204" pitchFamily="34" charset="0"/>
              </a:rPr>
              <a:t>在此，我们报告了成熟的随访</a:t>
            </a:r>
            <a:r>
              <a:rPr lang="en-US" altLang="zh-CN" b="0" i="0" dirty="0">
                <a:solidFill>
                  <a:schemeClr val="tx1"/>
                </a:solidFill>
                <a:effectLst/>
                <a:latin typeface="arial" panose="020B0604020202020204" pitchFamily="34" charset="0"/>
              </a:rPr>
              <a:t>7</a:t>
            </a:r>
            <a:r>
              <a:rPr lang="zh-CN" altLang="en-US" b="0" i="0" dirty="0">
                <a:solidFill>
                  <a:schemeClr val="tx1"/>
                </a:solidFill>
                <a:effectLst/>
                <a:latin typeface="arial" panose="020B0604020202020204" pitchFamily="34" charset="0"/>
              </a:rPr>
              <a:t>年的主要和次要终点。</a:t>
            </a:r>
            <a:endParaRPr lang="en-US" dirty="0">
              <a:solidFill>
                <a:schemeClr val="tx1"/>
              </a:solidFill>
            </a:endParaRPr>
          </a:p>
          <a:p>
            <a:pPr marL="342900" indent="-342900">
              <a:buFont typeface="Arial" panose="020B0604020202020204" pitchFamily="34" charset="0"/>
              <a:buChar char="•"/>
            </a:pPr>
            <a:endParaRPr lang="zh-CN" altLang="en-US" dirty="0">
              <a:solidFill>
                <a:schemeClr val="tx1"/>
              </a:solidFill>
            </a:endParaRPr>
          </a:p>
        </p:txBody>
      </p:sp>
      <p:pic>
        <p:nvPicPr>
          <p:cNvPr id="6" name="图片 5">
            <a:extLst>
              <a:ext uri="{FF2B5EF4-FFF2-40B4-BE49-F238E27FC236}">
                <a16:creationId xmlns:a16="http://schemas.microsoft.com/office/drawing/2014/main" id="{038B9313-519E-A197-7B33-9B746665DF6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31244" y="5616500"/>
            <a:ext cx="3159004" cy="324000"/>
          </a:xfrm>
          <a:prstGeom prst="rect">
            <a:avLst/>
          </a:prstGeom>
        </p:spPr>
      </p:pic>
    </p:spTree>
    <p:extLst>
      <p:ext uri="{BB962C8B-B14F-4D97-AF65-F5344CB8AC3E}">
        <p14:creationId xmlns:p14="http://schemas.microsoft.com/office/powerpoint/2010/main" val="3243553741"/>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en-US" dirty="0">
                <a:latin typeface="+mn-ea"/>
                <a:ea typeface="+mn-ea"/>
              </a:rPr>
              <a:t>PRODIGE 23</a:t>
            </a:r>
            <a:r>
              <a:rPr lang="zh-CN" altLang="en-US" dirty="0">
                <a:latin typeface="+mn-ea"/>
                <a:ea typeface="+mn-ea"/>
              </a:rPr>
              <a:t>试验：研究设计</a:t>
            </a:r>
            <a:endParaRPr lang="en-US" dirty="0">
              <a:latin typeface="+mn-ea"/>
              <a:ea typeface="+mn-ea"/>
            </a:endParaRP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en-US" dirty="0">
                <a:latin typeface="+mn-ea"/>
                <a:ea typeface="+mn-ea"/>
              </a:rPr>
              <a:t>Thierry Conroy</a:t>
            </a:r>
            <a:r>
              <a:rPr lang="en-US" altLang="zh-CN" dirty="0">
                <a:solidFill>
                  <a:prstClr val="black"/>
                </a:solidFill>
                <a:latin typeface="+mn-ea"/>
                <a:ea typeface="+mn-ea"/>
                <a:cs typeface="Arial" panose="020B0604020202020204" pitchFamily="34" charset="0"/>
              </a:rPr>
              <a:t>, et</a:t>
            </a:r>
            <a:r>
              <a:rPr lang="zh-CN" altLang="en-US" dirty="0">
                <a:solidFill>
                  <a:prstClr val="black"/>
                </a:solidFill>
                <a:latin typeface="+mn-ea"/>
                <a:ea typeface="+mn-ea"/>
                <a:cs typeface="Arial" panose="020B0604020202020204" pitchFamily="34" charset="0"/>
              </a:rPr>
              <a:t> </a:t>
            </a:r>
            <a:r>
              <a:rPr lang="en-US" altLang="zh-CN" dirty="0">
                <a:solidFill>
                  <a:prstClr val="black"/>
                </a:solidFill>
                <a:latin typeface="+mn-ea"/>
                <a:ea typeface="+mn-ea"/>
                <a:cs typeface="Arial" panose="020B0604020202020204" pitchFamily="34" charset="0"/>
              </a:rPr>
              <a:t>al.2023 ASCO</a:t>
            </a:r>
            <a:r>
              <a:rPr lang="zh-CN" altLang="en-US" dirty="0">
                <a:solidFill>
                  <a:prstClr val="black"/>
                </a:solidFill>
                <a:latin typeface="+mn-ea"/>
                <a:ea typeface="+mn-ea"/>
                <a:cs typeface="Arial" panose="020B0604020202020204" pitchFamily="34" charset="0"/>
              </a:rPr>
              <a:t> </a:t>
            </a:r>
            <a:r>
              <a:rPr lang="en-US" altLang="zh-CN" dirty="0">
                <a:solidFill>
                  <a:prstClr val="black"/>
                </a:solidFill>
                <a:latin typeface="+mn-ea"/>
                <a:ea typeface="+mn-ea"/>
                <a:cs typeface="Arial" panose="020B0604020202020204" pitchFamily="34" charset="0"/>
              </a:rPr>
              <a:t>abstract</a:t>
            </a:r>
            <a:r>
              <a:rPr lang="zh-CN" altLang="en-US" dirty="0">
                <a:solidFill>
                  <a:prstClr val="black"/>
                </a:solidFill>
                <a:latin typeface="+mn-ea"/>
                <a:ea typeface="+mn-ea"/>
                <a:cs typeface="Arial" panose="020B0604020202020204" pitchFamily="34" charset="0"/>
              </a:rPr>
              <a:t> </a:t>
            </a:r>
            <a:r>
              <a:rPr lang="en-US" altLang="zh-CN" dirty="0">
                <a:solidFill>
                  <a:prstClr val="black"/>
                </a:solidFill>
                <a:latin typeface="+mn-ea"/>
                <a:ea typeface="+mn-ea"/>
                <a:cs typeface="Arial" panose="020B0604020202020204" pitchFamily="34" charset="0"/>
              </a:rPr>
              <a:t>LBA3504</a:t>
            </a:r>
          </a:p>
        </p:txBody>
      </p:sp>
      <p:grpSp>
        <p:nvGrpSpPr>
          <p:cNvPr id="67" name="组合 66">
            <a:extLst>
              <a:ext uri="{FF2B5EF4-FFF2-40B4-BE49-F238E27FC236}">
                <a16:creationId xmlns:a16="http://schemas.microsoft.com/office/drawing/2014/main" id="{F7B7A065-28F0-22BD-7E40-7E7435387548}"/>
              </a:ext>
            </a:extLst>
          </p:cNvPr>
          <p:cNvGrpSpPr/>
          <p:nvPr/>
        </p:nvGrpSpPr>
        <p:grpSpPr>
          <a:xfrm>
            <a:off x="179783" y="855938"/>
            <a:ext cx="11713405" cy="4510076"/>
            <a:chOff x="305744" y="1758888"/>
            <a:chExt cx="11713405" cy="4510076"/>
          </a:xfrm>
        </p:grpSpPr>
        <p:sp>
          <p:nvSpPr>
            <p:cNvPr id="60" name="矩形 59">
              <a:extLst>
                <a:ext uri="{FF2B5EF4-FFF2-40B4-BE49-F238E27FC236}">
                  <a16:creationId xmlns:a16="http://schemas.microsoft.com/office/drawing/2014/main" id="{35285F1B-4F44-D49B-0D7A-3FB8CCC474B3}"/>
                </a:ext>
              </a:extLst>
            </p:cNvPr>
            <p:cNvSpPr/>
            <p:nvPr/>
          </p:nvSpPr>
          <p:spPr>
            <a:xfrm>
              <a:off x="4186992" y="2008891"/>
              <a:ext cx="7832157" cy="18711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9" name="TextBox 3">
              <a:extLst>
                <a:ext uri="{FF2B5EF4-FFF2-40B4-BE49-F238E27FC236}">
                  <a16:creationId xmlns:a16="http://schemas.microsoft.com/office/drawing/2014/main" id="{16661B99-4CA7-17CC-7182-456832A9A3A2}"/>
                </a:ext>
              </a:extLst>
            </p:cNvPr>
            <p:cNvSpPr txBox="1"/>
            <p:nvPr/>
          </p:nvSpPr>
          <p:spPr>
            <a:xfrm>
              <a:off x="305744" y="2253916"/>
              <a:ext cx="2181726" cy="3416320"/>
            </a:xfrm>
            <a:prstGeom prst="rect">
              <a:avLst/>
            </a:prstGeom>
            <a:solidFill>
              <a:srgbClr val="FFC000"/>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black"/>
                  </a:solidFill>
                  <a:effectLst/>
                  <a:uLnTx/>
                  <a:uFillTx/>
                  <a:latin typeface="微软雅黑"/>
                  <a:ea typeface="微软雅黑"/>
                  <a:cs typeface="+mn-cs"/>
                </a:rPr>
                <a:t>MRI</a:t>
              </a:r>
              <a:r>
                <a:rPr kumimoji="0" lang="zh-CN" altLang="en-US" sz="1800" b="1" i="0" u="none" strike="noStrike" kern="1200" cap="none" spc="0" normalizeH="0" baseline="0" noProof="0" dirty="0">
                  <a:ln>
                    <a:noFill/>
                  </a:ln>
                  <a:solidFill>
                    <a:prstClr val="black"/>
                  </a:solidFill>
                  <a:effectLst/>
                  <a:uLnTx/>
                  <a:uFillTx/>
                  <a:latin typeface="微软雅黑"/>
                  <a:ea typeface="微软雅黑"/>
                  <a:cs typeface="+mn-cs"/>
                </a:rPr>
                <a:t>分期</a:t>
              </a:r>
              <a:endParaRPr kumimoji="0" lang="en-US" altLang="zh-CN" sz="1800" b="1" i="0" u="none" strike="noStrike" kern="1200" cap="none" spc="0" normalizeH="0" baseline="0" noProof="0" dirty="0">
                <a:ln>
                  <a:noFill/>
                </a:ln>
                <a:solidFill>
                  <a:prstClr val="black"/>
                </a:solidFill>
                <a:effectLst/>
                <a:uLnTx/>
                <a:uFillTx/>
                <a:latin typeface="微软雅黑"/>
                <a:ea typeface="微软雅黑"/>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solidFill>
                  <a:effectLst/>
                  <a:uLnTx/>
                  <a:uFillTx/>
                  <a:latin typeface="微软雅黑"/>
                  <a:ea typeface="微软雅黑"/>
                  <a:cs typeface="+mn-cs"/>
                </a:rPr>
                <a:t>随机：</a:t>
              </a:r>
              <a:r>
                <a:rPr kumimoji="0" lang="en-US" altLang="zh-CN" sz="1800" b="1" i="0" u="none" strike="noStrike" kern="1200" cap="none" spc="0" normalizeH="0" baseline="0" noProof="0" dirty="0">
                  <a:ln>
                    <a:noFill/>
                  </a:ln>
                  <a:solidFill>
                    <a:prstClr val="black"/>
                  </a:solidFill>
                  <a:effectLst/>
                  <a:uLnTx/>
                  <a:uFillTx/>
                  <a:latin typeface="微软雅黑"/>
                  <a:ea typeface="微软雅黑"/>
                  <a:cs typeface="+mn-cs"/>
                </a:rPr>
                <a:t>1/1</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solidFill>
                  <a:effectLst/>
                  <a:uLnTx/>
                  <a:uFillTx/>
                  <a:latin typeface="微软雅黑"/>
                  <a:ea typeface="微软雅黑"/>
                  <a:cs typeface="+mn-cs"/>
                </a:rPr>
                <a:t>分层因素</a:t>
              </a:r>
              <a:r>
                <a:rPr kumimoji="0" lang="en-US" altLang="zh-CN" sz="1800" b="1" i="0" u="none" strike="noStrike" kern="1200" cap="none" spc="0" normalizeH="0" baseline="0" noProof="0" dirty="0">
                  <a:ln>
                    <a:noFill/>
                  </a:ln>
                  <a:solidFill>
                    <a:prstClr val="black"/>
                  </a:solidFill>
                  <a:effectLst/>
                  <a:uLnTx/>
                  <a:uFillTx/>
                  <a:latin typeface="微软雅黑"/>
                  <a:ea typeface="微软雅黑"/>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rPr>
                <a:t>研究中心</a:t>
              </a:r>
              <a:endParaRPr kumimoji="0" lang="en-US" altLang="zh-CN" sz="1800" b="0" i="0" u="none" strike="noStrike" kern="1200" cap="none" spc="0" normalizeH="0" baseline="0" noProof="0" dirty="0">
                <a:ln>
                  <a:noFill/>
                </a:ln>
                <a:solidFill>
                  <a:prstClr val="black"/>
                </a:solidFill>
                <a:effectLst/>
                <a:uLnTx/>
                <a:uFillTx/>
                <a:latin typeface="微软雅黑"/>
                <a:ea typeface="微软雅黑"/>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800" b="0" i="0" u="none" strike="noStrike" kern="1200" cap="none" spc="0" normalizeH="0" baseline="0" noProof="0" dirty="0">
                  <a:ln>
                    <a:noFill/>
                  </a:ln>
                  <a:solidFill>
                    <a:prstClr val="black"/>
                  </a:solidFill>
                  <a:effectLst/>
                  <a:uLnTx/>
                  <a:uFillTx/>
                  <a:latin typeface="微软雅黑"/>
                  <a:ea typeface="微软雅黑"/>
                  <a:cs typeface="+mn-cs"/>
                </a:rPr>
                <a:t>cT3 vs cT4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800" b="0" i="0" u="none" strike="noStrike" kern="1200" cap="none" spc="0" normalizeH="0" baseline="0" noProof="0" dirty="0">
                  <a:ln>
                    <a:noFill/>
                  </a:ln>
                  <a:solidFill>
                    <a:prstClr val="black"/>
                  </a:solidFill>
                  <a:effectLst/>
                  <a:uLnTx/>
                  <a:uFillTx/>
                  <a:latin typeface="微软雅黑"/>
                  <a:ea typeface="微软雅黑"/>
                  <a:cs typeface="+mn-cs"/>
                </a:rPr>
                <a:t>cN0 vs </a:t>
              </a:r>
              <a:r>
                <a:rPr kumimoji="0" lang="en-US" altLang="zh-CN" sz="1800" b="0" i="0" u="none" strike="noStrike" kern="1200" cap="none" spc="0" normalizeH="0" baseline="0" noProof="0" dirty="0" err="1">
                  <a:ln>
                    <a:noFill/>
                  </a:ln>
                  <a:solidFill>
                    <a:prstClr val="black"/>
                  </a:solidFill>
                  <a:effectLst/>
                  <a:uLnTx/>
                  <a:uFillTx/>
                  <a:latin typeface="微软雅黑"/>
                  <a:ea typeface="微软雅黑"/>
                  <a:cs typeface="+mn-cs"/>
                </a:rPr>
                <a:t>cN</a:t>
              </a:r>
              <a:r>
                <a:rPr kumimoji="0" lang="en-US" altLang="zh-CN" sz="1800" b="0" i="0" u="none" strike="noStrike" kern="1200" cap="none" spc="0" normalizeH="0" baseline="0" noProof="0" dirty="0">
                  <a:ln>
                    <a:noFill/>
                  </a:ln>
                  <a:solidFill>
                    <a:prstClr val="black"/>
                  </a:solidFill>
                  <a:effectLst/>
                  <a:uLnTx/>
                  <a:uFillTx/>
                  <a:latin typeface="微软雅黑"/>
                  <a:ea typeface="微软雅黑"/>
                  <a:cs typeface="+mn-cs"/>
                </a:rPr>
                <a:t>+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rPr>
                <a:t>肠壁外浸润</a:t>
              </a:r>
              <a:endParaRPr kumimoji="0" lang="en-US" altLang="zh-CN" sz="1800" b="0" i="0" u="none" strike="noStrike" kern="1200" cap="none" spc="0" normalizeH="0" baseline="0" noProof="0" dirty="0">
                <a:ln>
                  <a:noFill/>
                </a:ln>
                <a:solidFill>
                  <a:prstClr val="black"/>
                </a:solidFill>
                <a:effectLst/>
                <a:uLnTx/>
                <a:uFillTx/>
                <a:latin typeface="微软雅黑"/>
                <a:ea typeface="微软雅黑"/>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微软雅黑"/>
                  <a:ea typeface="微软雅黑"/>
                  <a:cs typeface="+mn-cs"/>
                </a:rPr>
                <a:t>     (</a:t>
              </a:r>
              <a:r>
                <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rPr>
                <a:t>≥</a:t>
              </a:r>
              <a:r>
                <a:rPr kumimoji="0" lang="en-US" altLang="zh-CN" sz="1800" b="0" i="0" u="none" strike="noStrike" kern="1200" cap="none" spc="0" normalizeH="0" baseline="0" noProof="0" dirty="0">
                  <a:ln>
                    <a:noFill/>
                  </a:ln>
                  <a:solidFill>
                    <a:prstClr val="black"/>
                  </a:solidFill>
                  <a:effectLst/>
                  <a:uLnTx/>
                  <a:uFillTx/>
                  <a:latin typeface="微软雅黑"/>
                  <a:ea typeface="微软雅黑"/>
                  <a:cs typeface="+mn-cs"/>
                </a:rPr>
                <a:t>5 vs. &lt;5 mm)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rPr>
                <a:t>肿瘤位置</a:t>
              </a:r>
              <a:endParaRPr kumimoji="0" lang="en-US" altLang="zh-CN" sz="1800" b="0" i="0" u="none" strike="noStrike" kern="1200" cap="none" spc="0" normalizeH="0" baseline="0" noProof="0" dirty="0">
                <a:ln>
                  <a:noFill/>
                </a:ln>
                <a:solidFill>
                  <a:prstClr val="black"/>
                </a:solidFill>
                <a:effectLst/>
                <a:uLnTx/>
                <a:uFillTx/>
                <a:latin typeface="微软雅黑"/>
                <a:ea typeface="微软雅黑"/>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微软雅黑"/>
                  <a:ea typeface="微软雅黑"/>
                  <a:cs typeface="+mn-cs"/>
                </a:rPr>
                <a:t>     (</a:t>
              </a:r>
              <a:r>
                <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rPr>
                <a:t>到肛缘的距离</a:t>
              </a:r>
              <a:r>
                <a:rPr kumimoji="0" lang="en-US" altLang="zh-CN" sz="1800" b="0" i="0" u="none" strike="noStrike" kern="1200" cap="none" spc="0" normalizeH="0" baseline="0" noProof="0" dirty="0">
                  <a:ln>
                    <a:noFill/>
                  </a:ln>
                  <a:solidFill>
                    <a:prstClr val="black"/>
                  </a:solidFill>
                  <a:effectLst/>
                  <a:uLnTx/>
                  <a:uFillTx/>
                  <a:latin typeface="微软雅黑"/>
                  <a:ea typeface="微软雅黑"/>
                  <a:cs typeface="+mn-cs"/>
                </a:rPr>
                <a:t>cm)</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solidFill>
                  <a:effectLst/>
                  <a:uLnTx/>
                  <a:uFillTx/>
                  <a:latin typeface="微软雅黑"/>
                  <a:ea typeface="微软雅黑"/>
                  <a:cs typeface="+mn-cs"/>
                </a:rPr>
                <a:t>纳入</a:t>
              </a:r>
              <a:r>
                <a:rPr kumimoji="0" lang="en-US" altLang="zh-CN" sz="1800" b="1" i="0" u="none" strike="noStrike" kern="1200" cap="none" spc="0" normalizeH="0" baseline="0" noProof="0" dirty="0">
                  <a:ln>
                    <a:noFill/>
                  </a:ln>
                  <a:solidFill>
                    <a:prstClr val="black"/>
                  </a:solidFill>
                  <a:effectLst/>
                  <a:uLnTx/>
                  <a:uFillTx/>
                  <a:latin typeface="微软雅黑"/>
                  <a:ea typeface="微软雅黑"/>
                  <a:cs typeface="+mn-cs"/>
                </a:rPr>
                <a:t>461</a:t>
              </a:r>
              <a:r>
                <a:rPr kumimoji="0" lang="zh-CN" altLang="en-US" sz="1800" b="1" i="0" u="none" strike="noStrike" kern="1200" cap="none" spc="0" normalizeH="0" baseline="0" noProof="0" dirty="0">
                  <a:ln>
                    <a:noFill/>
                  </a:ln>
                  <a:solidFill>
                    <a:prstClr val="black"/>
                  </a:solidFill>
                  <a:effectLst/>
                  <a:uLnTx/>
                  <a:uFillTx/>
                  <a:latin typeface="微软雅黑"/>
                  <a:ea typeface="微软雅黑"/>
                  <a:cs typeface="+mn-cs"/>
                </a:rPr>
                <a:t>例患者</a:t>
              </a:r>
              <a:r>
                <a:rPr kumimoji="0" lang="en-US" altLang="zh-CN" sz="1800" b="1" i="0" u="none" strike="noStrike" kern="1200" cap="none" spc="0" normalizeH="0" baseline="0" noProof="0" dirty="0">
                  <a:ln>
                    <a:noFill/>
                  </a:ln>
                  <a:solidFill>
                    <a:prstClr val="black"/>
                  </a:solidFill>
                  <a:effectLst/>
                  <a:uLnTx/>
                  <a:uFillTx/>
                  <a:latin typeface="微软雅黑"/>
                  <a:ea typeface="微软雅黑"/>
                  <a:cs typeface="+mn-cs"/>
                </a:rPr>
                <a:t> </a:t>
              </a:r>
            </a:p>
          </p:txBody>
        </p:sp>
        <p:sp>
          <p:nvSpPr>
            <p:cNvPr id="30" name="Rectangle 4">
              <a:extLst>
                <a:ext uri="{FF2B5EF4-FFF2-40B4-BE49-F238E27FC236}">
                  <a16:creationId xmlns:a16="http://schemas.microsoft.com/office/drawing/2014/main" id="{C5753272-E73D-97CA-96BB-8893DFFF550A}"/>
                </a:ext>
              </a:extLst>
            </p:cNvPr>
            <p:cNvSpPr/>
            <p:nvPr/>
          </p:nvSpPr>
          <p:spPr>
            <a:xfrm>
              <a:off x="2743200" y="2253916"/>
              <a:ext cx="609600" cy="2862322"/>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prstClr val="white"/>
                  </a:solidFill>
                  <a:effectLst/>
                  <a:uLnTx/>
                  <a:uFillTx/>
                  <a:latin typeface="微软雅黑"/>
                  <a:ea typeface="微软雅黑"/>
                  <a:cs typeface="+mn-cs"/>
                </a:rPr>
                <a:t>随机</a:t>
              </a:r>
            </a:p>
          </p:txBody>
        </p:sp>
        <p:cxnSp>
          <p:nvCxnSpPr>
            <p:cNvPr id="31" name="Straight Arrow Connector 6">
              <a:extLst>
                <a:ext uri="{FF2B5EF4-FFF2-40B4-BE49-F238E27FC236}">
                  <a16:creationId xmlns:a16="http://schemas.microsoft.com/office/drawing/2014/main" id="{F4448694-97A1-FE12-8B53-58009E9DDC65}"/>
                </a:ext>
              </a:extLst>
            </p:cNvPr>
            <p:cNvCxnSpPr/>
            <p:nvPr/>
          </p:nvCxnSpPr>
          <p:spPr>
            <a:xfrm flipV="1">
              <a:off x="3352800" y="2598821"/>
              <a:ext cx="828000" cy="830179"/>
            </a:xfrm>
            <a:prstGeom prst="straightConnector1">
              <a:avLst/>
            </a:prstGeom>
            <a:noFill/>
            <a:ln w="25400" cap="flat" cmpd="sng" algn="ctr">
              <a:solidFill>
                <a:srgbClr val="4F81BD"/>
              </a:solidFill>
              <a:prstDash val="solid"/>
              <a:tailEnd type="triangle"/>
            </a:ln>
            <a:effectLst>
              <a:outerShdw blurRad="40000" dist="20000" dir="5400000" rotWithShape="0">
                <a:srgbClr val="000000">
                  <a:alpha val="38000"/>
                </a:srgbClr>
              </a:outerShdw>
            </a:effectLst>
          </p:spPr>
        </p:cxnSp>
        <p:cxnSp>
          <p:nvCxnSpPr>
            <p:cNvPr id="32" name="Straight Arrow Connector 7">
              <a:extLst>
                <a:ext uri="{FF2B5EF4-FFF2-40B4-BE49-F238E27FC236}">
                  <a16:creationId xmlns:a16="http://schemas.microsoft.com/office/drawing/2014/main" id="{90FEE008-FB71-0507-7E99-87F5D9150E62}"/>
                </a:ext>
              </a:extLst>
            </p:cNvPr>
            <p:cNvCxnSpPr/>
            <p:nvPr/>
          </p:nvCxnSpPr>
          <p:spPr>
            <a:xfrm>
              <a:off x="3352800" y="3676466"/>
              <a:ext cx="900000" cy="862262"/>
            </a:xfrm>
            <a:prstGeom prst="straightConnector1">
              <a:avLst/>
            </a:prstGeom>
            <a:noFill/>
            <a:ln w="25400" cap="flat" cmpd="sng" algn="ctr">
              <a:solidFill>
                <a:srgbClr val="4F81BD"/>
              </a:solidFill>
              <a:prstDash val="solid"/>
              <a:tailEnd type="triangle"/>
            </a:ln>
            <a:effectLst>
              <a:outerShdw blurRad="40000" dist="20000" dir="5400000" rotWithShape="0">
                <a:srgbClr val="000000">
                  <a:alpha val="38000"/>
                </a:srgbClr>
              </a:outerShdw>
            </a:effectLst>
          </p:spPr>
        </p:cxnSp>
        <p:sp>
          <p:nvSpPr>
            <p:cNvPr id="50" name="Rectangle 36">
              <a:extLst>
                <a:ext uri="{FF2B5EF4-FFF2-40B4-BE49-F238E27FC236}">
                  <a16:creationId xmlns:a16="http://schemas.microsoft.com/office/drawing/2014/main" id="{B29A8F37-4B56-498A-20EA-9B31894FB874}"/>
                </a:ext>
              </a:extLst>
            </p:cNvPr>
            <p:cNvSpPr/>
            <p:nvPr/>
          </p:nvSpPr>
          <p:spPr>
            <a:xfrm>
              <a:off x="4239127" y="1758888"/>
              <a:ext cx="1219200" cy="221128"/>
            </a:xfrm>
            <a:prstGeom prst="rect">
              <a:avLst/>
            </a:prstGeom>
            <a:no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prstClr val="black"/>
                  </a:solidFill>
                  <a:effectLst/>
                  <a:uLnTx/>
                  <a:uFillTx/>
                  <a:latin typeface="微软雅黑"/>
                  <a:ea typeface="微软雅黑"/>
                  <a:cs typeface="+mn-cs"/>
                </a:rPr>
                <a:t>SoC</a:t>
              </a:r>
              <a:r>
                <a:rPr kumimoji="0" lang="zh-CN" altLang="en-US" sz="1800" b="0" i="0" u="none" strike="noStrike" kern="0" cap="none" spc="0" normalizeH="0" baseline="0" noProof="0" dirty="0">
                  <a:ln>
                    <a:noFill/>
                  </a:ln>
                  <a:solidFill>
                    <a:prstClr val="black"/>
                  </a:solidFill>
                  <a:effectLst/>
                  <a:uLnTx/>
                  <a:uFillTx/>
                  <a:latin typeface="微软雅黑"/>
                  <a:ea typeface="微软雅黑"/>
                  <a:cs typeface="+mn-cs"/>
                </a:rPr>
                <a:t>组</a:t>
              </a:r>
            </a:p>
          </p:txBody>
        </p:sp>
        <p:grpSp>
          <p:nvGrpSpPr>
            <p:cNvPr id="65" name="组合 64">
              <a:extLst>
                <a:ext uri="{FF2B5EF4-FFF2-40B4-BE49-F238E27FC236}">
                  <a16:creationId xmlns:a16="http://schemas.microsoft.com/office/drawing/2014/main" id="{4D6F53E6-6C79-1443-2C8C-1ACF4873FF52}"/>
                </a:ext>
              </a:extLst>
            </p:cNvPr>
            <p:cNvGrpSpPr/>
            <p:nvPr/>
          </p:nvGrpSpPr>
          <p:grpSpPr>
            <a:xfrm>
              <a:off x="4274038" y="2076348"/>
              <a:ext cx="7528436" cy="1754326"/>
              <a:chOff x="4295274" y="2076272"/>
              <a:chExt cx="7528436" cy="1754326"/>
            </a:xfrm>
          </p:grpSpPr>
          <p:sp>
            <p:nvSpPr>
              <p:cNvPr id="33" name="TextBox 11">
                <a:extLst>
                  <a:ext uri="{FF2B5EF4-FFF2-40B4-BE49-F238E27FC236}">
                    <a16:creationId xmlns:a16="http://schemas.microsoft.com/office/drawing/2014/main" id="{9B3051F1-8367-829D-DF2E-91CBFE2197AE}"/>
                  </a:ext>
                </a:extLst>
              </p:cNvPr>
              <p:cNvSpPr txBox="1"/>
              <p:nvPr/>
            </p:nvSpPr>
            <p:spPr>
              <a:xfrm>
                <a:off x="4295274" y="2076272"/>
                <a:ext cx="1989221" cy="1754326"/>
              </a:xfrm>
              <a:prstGeom prst="rect">
                <a:avLst/>
              </a:prstGeom>
              <a:solidFill>
                <a:schemeClr val="accent4">
                  <a:lumMod val="40000"/>
                  <a:lumOff val="60000"/>
                </a:schemeClr>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prstClr val="black"/>
                    </a:solidFill>
                    <a:effectLst/>
                    <a:uLnTx/>
                    <a:uFillTx/>
                    <a:latin typeface="微软雅黑"/>
                    <a:ea typeface="微软雅黑"/>
                    <a:cs typeface="+mn-cs"/>
                  </a:rPr>
                  <a:t>放疗</a:t>
                </a:r>
                <a:r>
                  <a:rPr kumimoji="0" lang="en-US" altLang="zh-CN" sz="1800" b="0" i="0" u="none" strike="noStrike" kern="0" cap="none" spc="0" normalizeH="0" baseline="0" noProof="0" dirty="0">
                    <a:ln>
                      <a:noFill/>
                    </a:ln>
                    <a:solidFill>
                      <a:prstClr val="black"/>
                    </a:solidFill>
                    <a:effectLst/>
                    <a:uLnTx/>
                    <a:uFillTx/>
                    <a:latin typeface="微软雅黑"/>
                    <a:ea typeface="微软雅黑"/>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prstClr val="black"/>
                    </a:solidFill>
                    <a:effectLst/>
                    <a:uLnTx/>
                    <a:uFillTx/>
                    <a:latin typeface="微软雅黑"/>
                    <a:ea typeface="微软雅黑"/>
                    <a:cs typeface="+mn-cs"/>
                  </a:rPr>
                  <a:t>50.4 </a:t>
                </a:r>
                <a:r>
                  <a:rPr kumimoji="0" lang="en-US" altLang="zh-CN" sz="1800" b="0" i="0" u="none" strike="noStrike" kern="0" cap="none" spc="0" normalizeH="0" baseline="0" noProof="0" dirty="0" err="1">
                    <a:ln>
                      <a:noFill/>
                    </a:ln>
                    <a:solidFill>
                      <a:prstClr val="black"/>
                    </a:solidFill>
                    <a:effectLst/>
                    <a:uLnTx/>
                    <a:uFillTx/>
                    <a:latin typeface="微软雅黑"/>
                    <a:ea typeface="微软雅黑"/>
                    <a:cs typeface="+mn-cs"/>
                  </a:rPr>
                  <a:t>Gy</a:t>
                </a:r>
                <a:r>
                  <a:rPr kumimoji="0" lang="en-US" altLang="zh-CN" sz="1800" b="0" i="0" u="none" strike="noStrike" kern="0" cap="none" spc="0" normalizeH="0" baseline="0" noProof="0" dirty="0">
                    <a:ln>
                      <a:noFill/>
                    </a:ln>
                    <a:solidFill>
                      <a:prstClr val="black"/>
                    </a:solidFill>
                    <a:effectLst/>
                    <a:uLnTx/>
                    <a:uFillTx/>
                    <a:latin typeface="微软雅黑"/>
                    <a:ea typeface="微软雅黑"/>
                    <a:cs typeface="+mn-cs"/>
                  </a:rPr>
                  <a:t> /5wks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prstClr val="black"/>
                    </a:solidFill>
                    <a:effectLst/>
                    <a:uLnTx/>
                    <a:uFillTx/>
                    <a:latin typeface="微软雅黑"/>
                    <a:ea typeface="微软雅黑"/>
                    <a:cs typeface="+mn-cs"/>
                  </a:rPr>
                  <a:t>+ </a:t>
                </a:r>
                <a:r>
                  <a:rPr kumimoji="0" lang="zh-CN" altLang="en-US" sz="1800" b="0" i="0" u="none" strike="noStrike" kern="0" cap="none" spc="0" normalizeH="0" baseline="0" noProof="0" dirty="0">
                    <a:ln>
                      <a:noFill/>
                    </a:ln>
                    <a:solidFill>
                      <a:prstClr val="black"/>
                    </a:solidFill>
                    <a:effectLst/>
                    <a:uLnTx/>
                    <a:uFillTx/>
                    <a:latin typeface="微软雅黑"/>
                    <a:ea typeface="微软雅黑"/>
                    <a:cs typeface="+mn-cs"/>
                  </a:rPr>
                  <a:t>卡培他滨</a:t>
                </a:r>
                <a:r>
                  <a:rPr kumimoji="0" lang="en-US" altLang="zh-CN" sz="1800" b="0" i="0" u="none" strike="noStrike" kern="0" cap="none" spc="0" normalizeH="0" baseline="0" noProof="0" dirty="0">
                    <a:ln>
                      <a:noFill/>
                    </a:ln>
                    <a:solidFill>
                      <a:prstClr val="black"/>
                    </a:solidFill>
                    <a:effectLst/>
                    <a:uLnTx/>
                    <a:uFillTx/>
                    <a:latin typeface="微软雅黑"/>
                    <a:ea typeface="微软雅黑"/>
                    <a:cs typeface="+mn-cs"/>
                  </a:rPr>
                  <a:t>1600 mg/m</a:t>
                </a:r>
                <a:r>
                  <a:rPr kumimoji="0" lang="en-US" altLang="zh-CN" sz="1800" b="0" i="0" u="none" strike="noStrike" kern="0" cap="none" spc="0" normalizeH="0" baseline="30000" noProof="0" dirty="0">
                    <a:ln>
                      <a:noFill/>
                    </a:ln>
                    <a:solidFill>
                      <a:prstClr val="black"/>
                    </a:solidFill>
                    <a:effectLst/>
                    <a:uLnTx/>
                    <a:uFillTx/>
                    <a:latin typeface="微软雅黑"/>
                    <a:ea typeface="微软雅黑"/>
                    <a:cs typeface="+mn-cs"/>
                  </a:rPr>
                  <a:t>2</a:t>
                </a:r>
                <a:r>
                  <a:rPr kumimoji="0" lang="en-US" altLang="zh-CN" sz="1800" b="0" i="0" u="none" strike="noStrike" kern="0" cap="none" spc="0" normalizeH="0" baseline="0" noProof="0" dirty="0">
                    <a:ln>
                      <a:noFill/>
                    </a:ln>
                    <a:solidFill>
                      <a:prstClr val="black"/>
                    </a:solidFill>
                    <a:effectLst/>
                    <a:uLnTx/>
                    <a:uFillTx/>
                    <a:latin typeface="微软雅黑"/>
                    <a:ea typeface="微软雅黑"/>
                    <a:cs typeface="+mn-cs"/>
                  </a:rPr>
                  <a:t>/d</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prstClr val="black"/>
                    </a:solidFill>
                    <a:effectLst/>
                    <a:uLnTx/>
                    <a:uFillTx/>
                    <a:latin typeface="微软雅黑"/>
                    <a:ea typeface="微软雅黑"/>
                    <a:cs typeface="+mn-cs"/>
                  </a:rPr>
                  <a:t>5</a:t>
                </a:r>
                <a:r>
                  <a:rPr kumimoji="0" lang="zh-CN" altLang="en-US" sz="1800" b="0" i="0" u="none" strike="noStrike" kern="0" cap="none" spc="0" normalizeH="0" baseline="0" noProof="0" dirty="0">
                    <a:ln>
                      <a:noFill/>
                    </a:ln>
                    <a:solidFill>
                      <a:prstClr val="black"/>
                    </a:solidFill>
                    <a:effectLst/>
                    <a:uLnTx/>
                    <a:uFillTx/>
                    <a:latin typeface="微软雅黑"/>
                    <a:ea typeface="微软雅黑"/>
                    <a:cs typeface="+mn-cs"/>
                  </a:rPr>
                  <a:t>天</a:t>
                </a:r>
                <a:r>
                  <a:rPr kumimoji="0" lang="en-US" altLang="zh-CN" sz="1800" b="0" i="0" u="none" strike="noStrike" kern="0" cap="none" spc="0" normalizeH="0" baseline="0" noProof="0" dirty="0">
                    <a:ln>
                      <a:noFill/>
                    </a:ln>
                    <a:solidFill>
                      <a:prstClr val="black"/>
                    </a:solidFill>
                    <a:effectLst/>
                    <a:uLnTx/>
                    <a:uFillTx/>
                    <a:latin typeface="微软雅黑"/>
                    <a:ea typeface="微软雅黑"/>
                    <a:cs typeface="+mn-cs"/>
                  </a:rPr>
                  <a:t>/7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black"/>
                  </a:solidFill>
                  <a:effectLst/>
                  <a:uLnTx/>
                  <a:uFillTx/>
                  <a:latin typeface="微软雅黑"/>
                  <a:ea typeface="微软雅黑"/>
                  <a:cs typeface="+mn-cs"/>
                </a:endParaRPr>
              </a:p>
            </p:txBody>
          </p:sp>
          <p:sp>
            <p:nvSpPr>
              <p:cNvPr id="35" name="TextBox 14">
                <a:extLst>
                  <a:ext uri="{FF2B5EF4-FFF2-40B4-BE49-F238E27FC236}">
                    <a16:creationId xmlns:a16="http://schemas.microsoft.com/office/drawing/2014/main" id="{9141383D-09CC-D209-5BFE-8845FBE826F7}"/>
                  </a:ext>
                </a:extLst>
              </p:cNvPr>
              <p:cNvSpPr txBox="1"/>
              <p:nvPr/>
            </p:nvSpPr>
            <p:spPr>
              <a:xfrm>
                <a:off x="7213935" y="2491770"/>
                <a:ext cx="731519" cy="923330"/>
              </a:xfrm>
              <a:prstGeom prst="rect">
                <a:avLst/>
              </a:prstGeom>
              <a:solidFill>
                <a:srgbClr val="FFC000"/>
              </a:solidFill>
            </p:spPr>
            <p:txBody>
              <a:bodyPr wrap="square"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zh-CN" sz="1800" b="0" i="0" u="none" strike="noStrike" kern="1200" cap="none" spc="0" normalizeH="0" baseline="0" noProof="0" dirty="0">
                  <a:ln>
                    <a:noFill/>
                  </a:ln>
                  <a:solidFill>
                    <a:prstClr val="black"/>
                  </a:solidFill>
                  <a:effectLst/>
                  <a:uLnTx/>
                  <a:uFillTx/>
                  <a:latin typeface="微软雅黑"/>
                  <a:ea typeface="微软雅黑"/>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微软雅黑"/>
                    <a:ea typeface="微软雅黑"/>
                    <a:cs typeface="+mn-cs"/>
                  </a:rPr>
                  <a:t>TME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cxnSp>
            <p:nvCxnSpPr>
              <p:cNvPr id="36" name="Straight Arrow Connector 15">
                <a:extLst>
                  <a:ext uri="{FF2B5EF4-FFF2-40B4-BE49-F238E27FC236}">
                    <a16:creationId xmlns:a16="http://schemas.microsoft.com/office/drawing/2014/main" id="{FFE103E2-A3A8-5D45-341F-B41651744AA0}"/>
                  </a:ext>
                </a:extLst>
              </p:cNvPr>
              <p:cNvCxnSpPr/>
              <p:nvPr/>
            </p:nvCxnSpPr>
            <p:spPr>
              <a:xfrm>
                <a:off x="7945454" y="2976385"/>
                <a:ext cx="720000" cy="0"/>
              </a:xfrm>
              <a:prstGeom prst="straightConnector1">
                <a:avLst/>
              </a:prstGeom>
              <a:noFill/>
              <a:ln w="25400" cap="flat" cmpd="sng" algn="ctr">
                <a:solidFill>
                  <a:schemeClr val="bg1"/>
                </a:solidFill>
                <a:prstDash val="solid"/>
                <a:tailEnd type="triangle"/>
              </a:ln>
              <a:effectLst>
                <a:outerShdw blurRad="40000" dist="20000" dir="5400000" rotWithShape="0">
                  <a:srgbClr val="000000">
                    <a:alpha val="38000"/>
                  </a:srgbClr>
                </a:outerShdw>
              </a:effectLst>
            </p:spPr>
          </p:cxnSp>
          <p:sp>
            <p:nvSpPr>
              <p:cNvPr id="37" name="TextBox 18">
                <a:extLst>
                  <a:ext uri="{FF2B5EF4-FFF2-40B4-BE49-F238E27FC236}">
                    <a16:creationId xmlns:a16="http://schemas.microsoft.com/office/drawing/2014/main" id="{25C60D88-5767-FAAA-1EA9-F1278E27ACC6}"/>
                  </a:ext>
                </a:extLst>
              </p:cNvPr>
              <p:cNvSpPr txBox="1"/>
              <p:nvPr/>
            </p:nvSpPr>
            <p:spPr>
              <a:xfrm>
                <a:off x="8679457" y="2634145"/>
                <a:ext cx="3144253" cy="646331"/>
              </a:xfrm>
              <a:prstGeom prst="rect">
                <a:avLst/>
              </a:prstGeom>
              <a:solidFill>
                <a:schemeClr val="bg1"/>
              </a:solidFill>
              <a:ln>
                <a:solidFill>
                  <a:schemeClr val="tx1"/>
                </a:solidFill>
              </a:ln>
            </p:spPr>
            <p:txBody>
              <a:bodyPr wrap="square"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prstClr val="black"/>
                    </a:solidFill>
                    <a:effectLst/>
                    <a:uLnTx/>
                    <a:uFillTx/>
                    <a:latin typeface="微软雅黑"/>
                    <a:ea typeface="微软雅黑"/>
                    <a:cs typeface="+mn-cs"/>
                  </a:rPr>
                  <a:t>mFOLFOX6</a:t>
                </a:r>
                <a:r>
                  <a:rPr kumimoji="0" lang="zh-CN" altLang="en-US" sz="1800" b="0" i="0" u="none" strike="noStrike" kern="0" cap="none" spc="0" normalizeH="0" baseline="0" noProof="0" dirty="0">
                    <a:ln>
                      <a:noFill/>
                    </a:ln>
                    <a:solidFill>
                      <a:prstClr val="black"/>
                    </a:solidFill>
                    <a:effectLst/>
                    <a:uLnTx/>
                    <a:uFillTx/>
                    <a:latin typeface="微软雅黑"/>
                    <a:ea typeface="微软雅黑"/>
                    <a:cs typeface="+mn-cs"/>
                  </a:rPr>
                  <a:t>，</a:t>
                </a:r>
                <a:r>
                  <a:rPr kumimoji="0" lang="en-US" altLang="zh-CN" sz="1800" b="0" i="0" u="none" strike="noStrike" kern="0" cap="none" spc="0" normalizeH="0" baseline="0" noProof="0" dirty="0">
                    <a:ln>
                      <a:noFill/>
                    </a:ln>
                    <a:solidFill>
                      <a:prstClr val="black"/>
                    </a:solidFill>
                    <a:effectLst/>
                    <a:uLnTx/>
                    <a:uFillTx/>
                    <a:latin typeface="微软雅黑"/>
                    <a:ea typeface="微软雅黑"/>
                    <a:cs typeface="+mn-cs"/>
                  </a:rPr>
                  <a:t>12</a:t>
                </a:r>
                <a:r>
                  <a:rPr kumimoji="0" lang="zh-CN" altLang="en-US" sz="1800" b="0" i="0" u="none" strike="noStrike" kern="0" cap="none" spc="0" normalizeH="0" baseline="0" noProof="0" dirty="0">
                    <a:ln>
                      <a:noFill/>
                    </a:ln>
                    <a:solidFill>
                      <a:prstClr val="black"/>
                    </a:solidFill>
                    <a:effectLst/>
                    <a:uLnTx/>
                    <a:uFillTx/>
                    <a:latin typeface="微软雅黑"/>
                    <a:ea typeface="微软雅黑"/>
                    <a:cs typeface="+mn-cs"/>
                  </a:rPr>
                  <a:t>周期</a:t>
                </a:r>
                <a:endParaRPr kumimoji="0" lang="en-US" altLang="zh-CN" sz="1800" b="0" i="0" u="none" strike="noStrike" kern="0" cap="none" spc="0" normalizeH="0" baseline="0" noProof="0" dirty="0">
                  <a:ln>
                    <a:noFill/>
                  </a:ln>
                  <a:solidFill>
                    <a:prstClr val="black"/>
                  </a:solidFill>
                  <a:effectLst/>
                  <a:uLnTx/>
                  <a:uFillTx/>
                  <a:latin typeface="微软雅黑"/>
                  <a:ea typeface="微软雅黑"/>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prstClr val="black"/>
                    </a:solidFill>
                    <a:effectLst/>
                    <a:uLnTx/>
                    <a:uFillTx/>
                    <a:latin typeface="微软雅黑"/>
                    <a:ea typeface="微软雅黑"/>
                    <a:cs typeface="+mn-cs"/>
                  </a:rPr>
                  <a:t>或卡培他滨，</a:t>
                </a:r>
                <a:r>
                  <a:rPr kumimoji="0" lang="en-US" altLang="zh-CN" sz="1800" b="0" i="0" u="none" strike="noStrike" kern="0" cap="none" spc="0" normalizeH="0" baseline="0" noProof="0" dirty="0">
                    <a:ln>
                      <a:noFill/>
                    </a:ln>
                    <a:solidFill>
                      <a:prstClr val="black"/>
                    </a:solidFill>
                    <a:effectLst/>
                    <a:uLnTx/>
                    <a:uFillTx/>
                    <a:latin typeface="微软雅黑"/>
                    <a:ea typeface="微软雅黑"/>
                    <a:cs typeface="+mn-cs"/>
                  </a:rPr>
                  <a:t>8</a:t>
                </a:r>
                <a:r>
                  <a:rPr kumimoji="0" lang="zh-CN" altLang="en-US" sz="1800" b="0" i="0" u="none" strike="noStrike" kern="0" cap="none" spc="0" normalizeH="0" baseline="0" noProof="0" dirty="0">
                    <a:ln>
                      <a:noFill/>
                    </a:ln>
                    <a:solidFill>
                      <a:prstClr val="black"/>
                    </a:solidFill>
                    <a:effectLst/>
                    <a:uLnTx/>
                    <a:uFillTx/>
                    <a:latin typeface="微软雅黑"/>
                    <a:ea typeface="微软雅黑"/>
                    <a:cs typeface="+mn-cs"/>
                  </a:rPr>
                  <a:t>周期</a:t>
                </a:r>
                <a:r>
                  <a:rPr kumimoji="0" lang="en-US" altLang="zh-CN" sz="1800" b="0" i="0" u="none" strike="noStrike" kern="0" cap="none" spc="0" normalizeH="0" baseline="0" noProof="0" dirty="0">
                    <a:ln>
                      <a:noFill/>
                    </a:ln>
                    <a:solidFill>
                      <a:prstClr val="black"/>
                    </a:solidFill>
                    <a:effectLst/>
                    <a:uLnTx/>
                    <a:uFillTx/>
                    <a:latin typeface="微软雅黑"/>
                    <a:ea typeface="微软雅黑"/>
                    <a:cs typeface="+mn-cs"/>
                  </a:rPr>
                  <a:t>* (6</a:t>
                </a:r>
                <a:r>
                  <a:rPr kumimoji="0" lang="zh-CN" altLang="en-US" sz="1800" b="0" i="0" u="none" strike="noStrike" kern="0" cap="none" spc="0" normalizeH="0" baseline="0" noProof="0" dirty="0">
                    <a:ln>
                      <a:noFill/>
                    </a:ln>
                    <a:solidFill>
                      <a:prstClr val="black"/>
                    </a:solidFill>
                    <a:effectLst/>
                    <a:uLnTx/>
                    <a:uFillTx/>
                    <a:latin typeface="微软雅黑"/>
                    <a:ea typeface="微软雅黑"/>
                    <a:cs typeface="+mn-cs"/>
                  </a:rPr>
                  <a:t>个月</a:t>
                </a:r>
                <a:r>
                  <a:rPr kumimoji="0" lang="en-US" altLang="zh-CN" sz="1800" b="0" i="0" u="none" strike="noStrike" kern="0" cap="none" spc="0" normalizeH="0" baseline="0" noProof="0" dirty="0">
                    <a:ln>
                      <a:noFill/>
                    </a:ln>
                    <a:solidFill>
                      <a:prstClr val="black"/>
                    </a:solidFill>
                    <a:effectLst/>
                    <a:uLnTx/>
                    <a:uFillTx/>
                    <a:latin typeface="微软雅黑"/>
                    <a:ea typeface="微软雅黑"/>
                    <a:cs typeface="+mn-cs"/>
                  </a:rPr>
                  <a:t>) </a:t>
                </a:r>
              </a:p>
            </p:txBody>
          </p:sp>
          <p:sp>
            <p:nvSpPr>
              <p:cNvPr id="56" name="文本框 55">
                <a:extLst>
                  <a:ext uri="{FF2B5EF4-FFF2-40B4-BE49-F238E27FC236}">
                    <a16:creationId xmlns:a16="http://schemas.microsoft.com/office/drawing/2014/main" id="{B83B6F58-F98D-631A-0D98-6EEF926D48AB}"/>
                  </a:ext>
                </a:extLst>
              </p:cNvPr>
              <p:cNvSpPr txBox="1"/>
              <p:nvPr/>
            </p:nvSpPr>
            <p:spPr>
              <a:xfrm>
                <a:off x="6227345" y="2531253"/>
                <a:ext cx="85263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微软雅黑"/>
                    <a:ea typeface="微软雅黑"/>
                    <a:cs typeface="+mn-cs"/>
                  </a:rPr>
                  <a:t>7</a:t>
                </a:r>
                <a:r>
                  <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rPr>
                  <a:t>周</a:t>
                </a:r>
                <a:endParaRPr kumimoji="0" 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grpSp>
        <p:sp>
          <p:nvSpPr>
            <p:cNvPr id="51" name="Rectangle 37">
              <a:extLst>
                <a:ext uri="{FF2B5EF4-FFF2-40B4-BE49-F238E27FC236}">
                  <a16:creationId xmlns:a16="http://schemas.microsoft.com/office/drawing/2014/main" id="{3D3A3804-F7E8-681F-F8C1-EF32BBE13004}"/>
                </a:ext>
              </a:extLst>
            </p:cNvPr>
            <p:cNvSpPr/>
            <p:nvPr/>
          </p:nvSpPr>
          <p:spPr>
            <a:xfrm>
              <a:off x="4288325" y="4078051"/>
              <a:ext cx="1219200" cy="221128"/>
            </a:xfrm>
            <a:prstGeom prst="rect">
              <a:avLst/>
            </a:prstGeom>
            <a:no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rgbClr val="C00000"/>
                  </a:solidFill>
                  <a:effectLst/>
                  <a:uLnTx/>
                  <a:uFillTx/>
                  <a:latin typeface="微软雅黑"/>
                  <a:ea typeface="微软雅黑"/>
                  <a:cs typeface="+mn-cs"/>
                </a:rPr>
                <a:t>TNT</a:t>
              </a:r>
              <a:r>
                <a:rPr kumimoji="0" lang="zh-CN" altLang="en-US" sz="1800" b="0" i="0" u="none" strike="noStrike" kern="0" cap="none" spc="0" normalizeH="0" baseline="0" noProof="0" dirty="0">
                  <a:ln>
                    <a:noFill/>
                  </a:ln>
                  <a:solidFill>
                    <a:srgbClr val="C00000"/>
                  </a:solidFill>
                  <a:effectLst/>
                  <a:uLnTx/>
                  <a:uFillTx/>
                  <a:latin typeface="微软雅黑"/>
                  <a:ea typeface="微软雅黑"/>
                  <a:cs typeface="+mn-cs"/>
                </a:rPr>
                <a:t>组</a:t>
              </a:r>
            </a:p>
          </p:txBody>
        </p:sp>
        <p:grpSp>
          <p:nvGrpSpPr>
            <p:cNvPr id="64" name="组合 63">
              <a:extLst>
                <a:ext uri="{FF2B5EF4-FFF2-40B4-BE49-F238E27FC236}">
                  <a16:creationId xmlns:a16="http://schemas.microsoft.com/office/drawing/2014/main" id="{5016C803-9651-5BB0-AB97-25198357B78C}"/>
                </a:ext>
              </a:extLst>
            </p:cNvPr>
            <p:cNvGrpSpPr/>
            <p:nvPr/>
          </p:nvGrpSpPr>
          <p:grpSpPr>
            <a:xfrm>
              <a:off x="4252801" y="4342015"/>
              <a:ext cx="7766348" cy="1926949"/>
              <a:chOff x="4237102" y="4020157"/>
              <a:chExt cx="7766348" cy="1926949"/>
            </a:xfrm>
          </p:grpSpPr>
          <p:sp>
            <p:nvSpPr>
              <p:cNvPr id="62" name="矩形 61">
                <a:extLst>
                  <a:ext uri="{FF2B5EF4-FFF2-40B4-BE49-F238E27FC236}">
                    <a16:creationId xmlns:a16="http://schemas.microsoft.com/office/drawing/2014/main" id="{91F0F7F6-EFA3-2E44-A15A-09E08205C489}"/>
                  </a:ext>
                </a:extLst>
              </p:cNvPr>
              <p:cNvSpPr/>
              <p:nvPr/>
            </p:nvSpPr>
            <p:spPr>
              <a:xfrm>
                <a:off x="4237102" y="4020157"/>
                <a:ext cx="7766348" cy="1925824"/>
              </a:xfrm>
              <a:prstGeom prst="rect">
                <a:avLst/>
              </a:prstGeom>
              <a:solidFill>
                <a:srgbClr val="FFE5E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8" name="Rectangle 19">
                <a:extLst>
                  <a:ext uri="{FF2B5EF4-FFF2-40B4-BE49-F238E27FC236}">
                    <a16:creationId xmlns:a16="http://schemas.microsoft.com/office/drawing/2014/main" id="{9C92A04A-655C-DCC9-12F0-CCF11F0E367D}"/>
                  </a:ext>
                </a:extLst>
              </p:cNvPr>
              <p:cNvSpPr/>
              <p:nvPr/>
            </p:nvSpPr>
            <p:spPr>
              <a:xfrm>
                <a:off x="4451683" y="4414397"/>
                <a:ext cx="168443" cy="862262"/>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39" name="Rectangle 20">
                <a:extLst>
                  <a:ext uri="{FF2B5EF4-FFF2-40B4-BE49-F238E27FC236}">
                    <a16:creationId xmlns:a16="http://schemas.microsoft.com/office/drawing/2014/main" id="{1EF48DAE-6B56-0331-092D-E7FCB61E44EB}"/>
                  </a:ext>
                </a:extLst>
              </p:cNvPr>
              <p:cNvSpPr/>
              <p:nvPr/>
            </p:nvSpPr>
            <p:spPr>
              <a:xfrm>
                <a:off x="4732419" y="4414397"/>
                <a:ext cx="168443" cy="862262"/>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40" name="Rectangle 21">
                <a:extLst>
                  <a:ext uri="{FF2B5EF4-FFF2-40B4-BE49-F238E27FC236}">
                    <a16:creationId xmlns:a16="http://schemas.microsoft.com/office/drawing/2014/main" id="{BD28B194-02C1-E640-5487-9D7378341F20}"/>
                  </a:ext>
                </a:extLst>
              </p:cNvPr>
              <p:cNvSpPr/>
              <p:nvPr/>
            </p:nvSpPr>
            <p:spPr>
              <a:xfrm>
                <a:off x="5289884" y="4414397"/>
                <a:ext cx="168443" cy="862262"/>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41" name="Rectangle 22">
                <a:extLst>
                  <a:ext uri="{FF2B5EF4-FFF2-40B4-BE49-F238E27FC236}">
                    <a16:creationId xmlns:a16="http://schemas.microsoft.com/office/drawing/2014/main" id="{1E52CBAD-DD8C-EEA9-67F8-519F550E79EC}"/>
                  </a:ext>
                </a:extLst>
              </p:cNvPr>
              <p:cNvSpPr/>
              <p:nvPr/>
            </p:nvSpPr>
            <p:spPr>
              <a:xfrm>
                <a:off x="5013157" y="4414397"/>
                <a:ext cx="168443" cy="862262"/>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42" name="Rectangle 23">
                <a:extLst>
                  <a:ext uri="{FF2B5EF4-FFF2-40B4-BE49-F238E27FC236}">
                    <a16:creationId xmlns:a16="http://schemas.microsoft.com/office/drawing/2014/main" id="{CD484DB9-D99A-D9E2-8145-2888960B5C4D}"/>
                  </a:ext>
                </a:extLst>
              </p:cNvPr>
              <p:cNvSpPr/>
              <p:nvPr/>
            </p:nvSpPr>
            <p:spPr>
              <a:xfrm>
                <a:off x="5543018" y="4414397"/>
                <a:ext cx="168443" cy="862262"/>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43" name="Rectangle 24">
                <a:extLst>
                  <a:ext uri="{FF2B5EF4-FFF2-40B4-BE49-F238E27FC236}">
                    <a16:creationId xmlns:a16="http://schemas.microsoft.com/office/drawing/2014/main" id="{FD7946D2-2774-A7FA-F1BB-05185D70B5EF}"/>
                  </a:ext>
                </a:extLst>
              </p:cNvPr>
              <p:cNvSpPr/>
              <p:nvPr/>
            </p:nvSpPr>
            <p:spPr>
              <a:xfrm>
                <a:off x="5796152" y="4414397"/>
                <a:ext cx="168443" cy="862262"/>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a:ea typeface="微软雅黑"/>
                  <a:cs typeface="+mn-cs"/>
                </a:endParaRPr>
              </a:p>
            </p:txBody>
          </p:sp>
          <p:cxnSp>
            <p:nvCxnSpPr>
              <p:cNvPr id="44" name="Straight Arrow Connector 25">
                <a:extLst>
                  <a:ext uri="{FF2B5EF4-FFF2-40B4-BE49-F238E27FC236}">
                    <a16:creationId xmlns:a16="http://schemas.microsoft.com/office/drawing/2014/main" id="{B768BE16-D178-8136-1625-68FA86BCD8D8}"/>
                  </a:ext>
                </a:extLst>
              </p:cNvPr>
              <p:cNvCxnSpPr/>
              <p:nvPr/>
            </p:nvCxnSpPr>
            <p:spPr>
              <a:xfrm>
                <a:off x="5964595" y="4884517"/>
                <a:ext cx="288000" cy="0"/>
              </a:xfrm>
              <a:prstGeom prst="straightConnector1">
                <a:avLst/>
              </a:prstGeom>
              <a:noFill/>
              <a:ln w="25400" cap="flat" cmpd="sng" algn="ctr">
                <a:solidFill>
                  <a:srgbClr val="4F81BD"/>
                </a:solidFill>
                <a:prstDash val="solid"/>
                <a:tailEnd type="triangle"/>
              </a:ln>
              <a:effectLst>
                <a:outerShdw blurRad="40000" dist="20000" dir="5400000" rotWithShape="0">
                  <a:srgbClr val="000000">
                    <a:alpha val="38000"/>
                  </a:srgbClr>
                </a:outerShdw>
              </a:effectLst>
            </p:spPr>
          </p:cxnSp>
          <p:cxnSp>
            <p:nvCxnSpPr>
              <p:cNvPr id="45" name="Straight Arrow Connector 27">
                <a:extLst>
                  <a:ext uri="{FF2B5EF4-FFF2-40B4-BE49-F238E27FC236}">
                    <a16:creationId xmlns:a16="http://schemas.microsoft.com/office/drawing/2014/main" id="{E354FF6E-52C3-F689-1DCF-F63C28966C30}"/>
                  </a:ext>
                </a:extLst>
              </p:cNvPr>
              <p:cNvCxnSpPr/>
              <p:nvPr/>
            </p:nvCxnSpPr>
            <p:spPr>
              <a:xfrm>
                <a:off x="8046061" y="4884517"/>
                <a:ext cx="648000" cy="0"/>
              </a:xfrm>
              <a:prstGeom prst="straightConnector1">
                <a:avLst/>
              </a:prstGeom>
              <a:noFill/>
              <a:ln w="25400" cap="flat" cmpd="sng" algn="ctr">
                <a:solidFill>
                  <a:srgbClr val="4F81BD"/>
                </a:solidFill>
                <a:prstDash val="solid"/>
                <a:tailEnd type="triangle"/>
              </a:ln>
              <a:effectLst>
                <a:outerShdw blurRad="40000" dist="20000" dir="5400000" rotWithShape="0">
                  <a:srgbClr val="000000">
                    <a:alpha val="38000"/>
                  </a:srgbClr>
                </a:outerShdw>
              </a:effectLst>
            </p:spPr>
          </p:cxnSp>
          <p:cxnSp>
            <p:nvCxnSpPr>
              <p:cNvPr id="46" name="Straight Arrow Connector 29">
                <a:extLst>
                  <a:ext uri="{FF2B5EF4-FFF2-40B4-BE49-F238E27FC236}">
                    <a16:creationId xmlns:a16="http://schemas.microsoft.com/office/drawing/2014/main" id="{F7EB0D83-E558-1135-78FF-8B09F51F442D}"/>
                  </a:ext>
                </a:extLst>
              </p:cNvPr>
              <p:cNvCxnSpPr/>
              <p:nvPr/>
            </p:nvCxnSpPr>
            <p:spPr>
              <a:xfrm>
                <a:off x="9243461" y="4855153"/>
                <a:ext cx="720000" cy="6905"/>
              </a:xfrm>
              <a:prstGeom prst="straightConnector1">
                <a:avLst/>
              </a:prstGeom>
              <a:noFill/>
              <a:ln w="25400" cap="flat" cmpd="sng" algn="ctr">
                <a:solidFill>
                  <a:srgbClr val="4F81BD"/>
                </a:solidFill>
                <a:prstDash val="solid"/>
                <a:tailEnd type="triangle"/>
              </a:ln>
              <a:effectLst>
                <a:outerShdw blurRad="40000" dist="20000" dir="5400000" rotWithShape="0">
                  <a:srgbClr val="000000">
                    <a:alpha val="38000"/>
                  </a:srgbClr>
                </a:outerShdw>
              </a:effectLst>
            </p:spPr>
          </p:cxnSp>
          <p:sp>
            <p:nvSpPr>
              <p:cNvPr id="47" name="TextBox 32">
                <a:extLst>
                  <a:ext uri="{FF2B5EF4-FFF2-40B4-BE49-F238E27FC236}">
                    <a16:creationId xmlns:a16="http://schemas.microsoft.com/office/drawing/2014/main" id="{6BAC279A-4468-59E5-B9D6-22427A01BA9E}"/>
                  </a:ext>
                </a:extLst>
              </p:cNvPr>
              <p:cNvSpPr txBox="1"/>
              <p:nvPr/>
            </p:nvSpPr>
            <p:spPr>
              <a:xfrm>
                <a:off x="8677820" y="4383863"/>
                <a:ext cx="778844" cy="923330"/>
              </a:xfrm>
              <a:prstGeom prst="rect">
                <a:avLst/>
              </a:prstGeom>
              <a:solidFill>
                <a:srgbClr val="FFC000"/>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zh-CN" sz="1800" b="0" i="0" u="none" strike="noStrike" kern="1200" cap="none" spc="0" normalizeH="0" baseline="0" noProof="0" dirty="0">
                  <a:ln>
                    <a:noFill/>
                  </a:ln>
                  <a:solidFill>
                    <a:prstClr val="black"/>
                  </a:solidFill>
                  <a:effectLst/>
                  <a:uLnTx/>
                  <a:uFillTx/>
                  <a:latin typeface="微软雅黑"/>
                  <a:ea typeface="微软雅黑"/>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微软雅黑"/>
                    <a:ea typeface="微软雅黑"/>
                    <a:cs typeface="+mn-cs"/>
                  </a:rPr>
                  <a:t>TME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48" name="TextBox 33">
                <a:extLst>
                  <a:ext uri="{FF2B5EF4-FFF2-40B4-BE49-F238E27FC236}">
                    <a16:creationId xmlns:a16="http://schemas.microsoft.com/office/drawing/2014/main" id="{28D51015-D9F3-914A-0EBC-1F18F661E374}"/>
                  </a:ext>
                </a:extLst>
              </p:cNvPr>
              <p:cNvSpPr txBox="1"/>
              <p:nvPr/>
            </p:nvSpPr>
            <p:spPr>
              <a:xfrm>
                <a:off x="6252595" y="4227026"/>
                <a:ext cx="1907404" cy="1477328"/>
              </a:xfrm>
              <a:prstGeom prst="rect">
                <a:avLst/>
              </a:prstGeom>
              <a:solidFill>
                <a:srgbClr val="FFE699"/>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prstClr val="black"/>
                    </a:solidFill>
                    <a:effectLst/>
                    <a:uLnTx/>
                    <a:uFillTx/>
                    <a:latin typeface="微软雅黑"/>
                    <a:ea typeface="微软雅黑"/>
                    <a:cs typeface="+mn-cs"/>
                  </a:rPr>
                  <a:t>放疗</a:t>
                </a:r>
                <a:r>
                  <a:rPr kumimoji="0" lang="en-US" altLang="zh-CN" sz="1800" b="0" i="0" u="none" strike="noStrike" kern="0" cap="none" spc="0" normalizeH="0" baseline="0" noProof="0" dirty="0">
                    <a:ln>
                      <a:noFill/>
                    </a:ln>
                    <a:solidFill>
                      <a:prstClr val="black"/>
                    </a:solidFill>
                    <a:effectLst/>
                    <a:uLnTx/>
                    <a:uFillTx/>
                    <a:latin typeface="微软雅黑"/>
                    <a:ea typeface="微软雅黑"/>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prstClr val="black"/>
                    </a:solidFill>
                    <a:effectLst/>
                    <a:uLnTx/>
                    <a:uFillTx/>
                    <a:latin typeface="微软雅黑"/>
                    <a:ea typeface="微软雅黑"/>
                    <a:cs typeface="+mn-cs"/>
                  </a:rPr>
                  <a:t>50.4 </a:t>
                </a:r>
                <a:r>
                  <a:rPr kumimoji="0" lang="en-US" altLang="zh-CN" sz="1800" b="0" i="0" u="none" strike="noStrike" kern="0" cap="none" spc="0" normalizeH="0" baseline="0" noProof="0" dirty="0" err="1">
                    <a:ln>
                      <a:noFill/>
                    </a:ln>
                    <a:solidFill>
                      <a:prstClr val="black"/>
                    </a:solidFill>
                    <a:effectLst/>
                    <a:uLnTx/>
                    <a:uFillTx/>
                    <a:latin typeface="微软雅黑"/>
                    <a:ea typeface="微软雅黑"/>
                    <a:cs typeface="+mn-cs"/>
                  </a:rPr>
                  <a:t>Gy</a:t>
                </a:r>
                <a:r>
                  <a:rPr kumimoji="0" lang="en-US" altLang="zh-CN" sz="1800" b="0" i="0" u="none" strike="noStrike" kern="0" cap="none" spc="0" normalizeH="0" baseline="0" noProof="0" dirty="0">
                    <a:ln>
                      <a:noFill/>
                    </a:ln>
                    <a:solidFill>
                      <a:prstClr val="black"/>
                    </a:solidFill>
                    <a:effectLst/>
                    <a:uLnTx/>
                    <a:uFillTx/>
                    <a:latin typeface="微软雅黑"/>
                    <a:ea typeface="微软雅黑"/>
                    <a:cs typeface="+mn-cs"/>
                  </a:rPr>
                  <a:t> /5wks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prstClr val="black"/>
                    </a:solidFill>
                    <a:effectLst/>
                    <a:uLnTx/>
                    <a:uFillTx/>
                    <a:latin typeface="微软雅黑"/>
                    <a:ea typeface="微软雅黑"/>
                    <a:cs typeface="+mn-cs"/>
                  </a:rPr>
                  <a:t>+ </a:t>
                </a:r>
                <a:r>
                  <a:rPr kumimoji="0" lang="zh-CN" altLang="en-US" sz="1800" b="0" i="0" u="none" strike="noStrike" kern="0" cap="none" spc="0" normalizeH="0" baseline="0" noProof="0" dirty="0">
                    <a:ln>
                      <a:noFill/>
                    </a:ln>
                    <a:solidFill>
                      <a:prstClr val="black"/>
                    </a:solidFill>
                    <a:effectLst/>
                    <a:uLnTx/>
                    <a:uFillTx/>
                    <a:latin typeface="微软雅黑"/>
                    <a:ea typeface="微软雅黑"/>
                    <a:cs typeface="+mn-cs"/>
                  </a:rPr>
                  <a:t>卡培他滨</a:t>
                </a:r>
                <a:r>
                  <a:rPr kumimoji="0" lang="en-US" altLang="zh-CN" sz="1800" b="0" i="0" u="none" strike="noStrike" kern="0" cap="none" spc="0" normalizeH="0" baseline="0" noProof="0" dirty="0">
                    <a:ln>
                      <a:noFill/>
                    </a:ln>
                    <a:solidFill>
                      <a:prstClr val="black"/>
                    </a:solidFill>
                    <a:effectLst/>
                    <a:uLnTx/>
                    <a:uFillTx/>
                    <a:latin typeface="微软雅黑"/>
                    <a:ea typeface="微软雅黑"/>
                    <a:cs typeface="+mn-cs"/>
                  </a:rPr>
                  <a:t>1600 mg/m</a:t>
                </a:r>
                <a:r>
                  <a:rPr kumimoji="0" lang="en-US" altLang="zh-CN" sz="1800" b="0" i="0" u="none" strike="noStrike" kern="0" cap="none" spc="0" normalizeH="0" baseline="30000" noProof="0" dirty="0">
                    <a:ln>
                      <a:noFill/>
                    </a:ln>
                    <a:solidFill>
                      <a:prstClr val="black"/>
                    </a:solidFill>
                    <a:effectLst/>
                    <a:uLnTx/>
                    <a:uFillTx/>
                    <a:latin typeface="微软雅黑"/>
                    <a:ea typeface="微软雅黑"/>
                    <a:cs typeface="+mn-cs"/>
                  </a:rPr>
                  <a:t>2</a:t>
                </a:r>
                <a:r>
                  <a:rPr kumimoji="0" lang="en-US" altLang="zh-CN" sz="1800" b="0" i="0" u="none" strike="noStrike" kern="0" cap="none" spc="0" normalizeH="0" baseline="0" noProof="0" dirty="0">
                    <a:ln>
                      <a:noFill/>
                    </a:ln>
                    <a:solidFill>
                      <a:prstClr val="black"/>
                    </a:solidFill>
                    <a:effectLst/>
                    <a:uLnTx/>
                    <a:uFillTx/>
                    <a:latin typeface="微软雅黑"/>
                    <a:ea typeface="微软雅黑"/>
                    <a:cs typeface="+mn-cs"/>
                  </a:rPr>
                  <a:t>/d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prstClr val="black"/>
                    </a:solidFill>
                    <a:effectLst/>
                    <a:uLnTx/>
                    <a:uFillTx/>
                    <a:latin typeface="微软雅黑"/>
                    <a:ea typeface="微软雅黑"/>
                    <a:cs typeface="+mn-cs"/>
                  </a:rPr>
                  <a:t>5</a:t>
                </a:r>
                <a:r>
                  <a:rPr kumimoji="0" lang="zh-CN" altLang="en-US" sz="1800" b="0" i="0" u="none" strike="noStrike" kern="0" cap="none" spc="0" normalizeH="0" baseline="0" noProof="0" dirty="0">
                    <a:ln>
                      <a:noFill/>
                    </a:ln>
                    <a:solidFill>
                      <a:prstClr val="black"/>
                    </a:solidFill>
                    <a:effectLst/>
                    <a:uLnTx/>
                    <a:uFillTx/>
                    <a:latin typeface="微软雅黑"/>
                    <a:ea typeface="微软雅黑"/>
                    <a:cs typeface="+mn-cs"/>
                  </a:rPr>
                  <a:t>天</a:t>
                </a:r>
                <a:r>
                  <a:rPr kumimoji="0" lang="en-US" altLang="zh-CN" sz="1800" b="0" i="0" u="none" strike="noStrike" kern="0" cap="none" spc="0" normalizeH="0" baseline="0" noProof="0" dirty="0">
                    <a:ln>
                      <a:noFill/>
                    </a:ln>
                    <a:solidFill>
                      <a:prstClr val="black"/>
                    </a:solidFill>
                    <a:effectLst/>
                    <a:uLnTx/>
                    <a:uFillTx/>
                    <a:latin typeface="微软雅黑"/>
                    <a:ea typeface="微软雅黑"/>
                    <a:cs typeface="+mn-cs"/>
                  </a:rPr>
                  <a:t>/7 </a:t>
                </a:r>
              </a:p>
            </p:txBody>
          </p:sp>
          <p:sp>
            <p:nvSpPr>
              <p:cNvPr id="49" name="TextBox 35">
                <a:extLst>
                  <a:ext uri="{FF2B5EF4-FFF2-40B4-BE49-F238E27FC236}">
                    <a16:creationId xmlns:a16="http://schemas.microsoft.com/office/drawing/2014/main" id="{D081D9FD-181D-B7BD-0F5E-2B21371AAD4E}"/>
                  </a:ext>
                </a:extLst>
              </p:cNvPr>
              <p:cNvSpPr txBox="1"/>
              <p:nvPr/>
            </p:nvSpPr>
            <p:spPr>
              <a:xfrm>
                <a:off x="9935936" y="4116489"/>
                <a:ext cx="1920099" cy="1477328"/>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prstClr val="black"/>
                    </a:solidFill>
                    <a:effectLst/>
                    <a:uLnTx/>
                    <a:uFillTx/>
                    <a:latin typeface="微软雅黑"/>
                    <a:ea typeface="微软雅黑"/>
                    <a:cs typeface="+mn-cs"/>
                  </a:rPr>
                  <a:t>mFOLFOX6, 6 </a:t>
                </a:r>
                <a:r>
                  <a:rPr kumimoji="0" lang="zh-CN" altLang="en-US" sz="1800" b="0" i="0" u="none" strike="noStrike" kern="0" cap="none" spc="0" normalizeH="0" baseline="0" noProof="0" dirty="0">
                    <a:ln>
                      <a:noFill/>
                    </a:ln>
                    <a:solidFill>
                      <a:prstClr val="black"/>
                    </a:solidFill>
                    <a:effectLst/>
                    <a:uLnTx/>
                    <a:uFillTx/>
                    <a:latin typeface="微软雅黑"/>
                    <a:ea typeface="微软雅黑"/>
                    <a:cs typeface="+mn-cs"/>
                  </a:rPr>
                  <a:t>周期 </a:t>
                </a:r>
                <a:endParaRPr kumimoji="0" lang="en-US" altLang="zh-CN" sz="1800" b="0" i="0" u="none" strike="noStrike" kern="0" cap="none" spc="0" normalizeH="0" baseline="0" noProof="0" dirty="0">
                  <a:ln>
                    <a:noFill/>
                  </a:ln>
                  <a:solidFill>
                    <a:prstClr val="black"/>
                  </a:solidFill>
                  <a:effectLst/>
                  <a:uLnTx/>
                  <a:uFillTx/>
                  <a:latin typeface="微软雅黑"/>
                  <a:ea typeface="微软雅黑"/>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prstClr val="black"/>
                    </a:solidFill>
                    <a:effectLst/>
                    <a:uLnTx/>
                    <a:uFillTx/>
                    <a:latin typeface="微软雅黑"/>
                    <a:ea typeface="微软雅黑"/>
                    <a:cs typeface="+mn-cs"/>
                  </a:rPr>
                  <a:t>或卡培他滨</a:t>
                </a:r>
                <a:r>
                  <a:rPr kumimoji="0" lang="en-US" altLang="zh-CN" sz="1800" b="0" i="0" u="none" strike="noStrike" kern="0" cap="none" spc="0" normalizeH="0" baseline="0" noProof="0" dirty="0">
                    <a:ln>
                      <a:noFill/>
                    </a:ln>
                    <a:solidFill>
                      <a:prstClr val="black"/>
                    </a:solidFill>
                    <a:effectLst/>
                    <a:uLnTx/>
                    <a:uFillTx/>
                    <a:latin typeface="微软雅黑"/>
                    <a:ea typeface="微软雅黑"/>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prstClr val="black"/>
                    </a:solidFill>
                    <a:effectLst/>
                    <a:uLnTx/>
                    <a:uFillTx/>
                    <a:latin typeface="微软雅黑"/>
                    <a:ea typeface="微软雅黑"/>
                    <a:cs typeface="+mn-cs"/>
                  </a:rPr>
                  <a:t>4</a:t>
                </a:r>
                <a:r>
                  <a:rPr kumimoji="0" lang="zh-CN" altLang="en-US" sz="1800" b="0" i="0" u="none" strike="noStrike" kern="0" cap="none" spc="0" normalizeH="0" baseline="0" noProof="0" dirty="0">
                    <a:ln>
                      <a:noFill/>
                    </a:ln>
                    <a:solidFill>
                      <a:prstClr val="black"/>
                    </a:solidFill>
                    <a:effectLst/>
                    <a:uLnTx/>
                    <a:uFillTx/>
                    <a:latin typeface="微软雅黑"/>
                    <a:ea typeface="微软雅黑"/>
                    <a:cs typeface="+mn-cs"/>
                  </a:rPr>
                  <a:t>周期</a:t>
                </a:r>
                <a:r>
                  <a:rPr kumimoji="0" lang="en-US" altLang="zh-CN" sz="1800" b="0" i="0" u="none" strike="noStrike" kern="0" cap="none" spc="0" normalizeH="0" baseline="0" noProof="0" dirty="0">
                    <a:ln>
                      <a:noFill/>
                    </a:ln>
                    <a:solidFill>
                      <a:prstClr val="black"/>
                    </a:solidFill>
                    <a:effectLst/>
                    <a:uLnTx/>
                    <a:uFillTx/>
                    <a:latin typeface="微软雅黑"/>
                    <a:ea typeface="微软雅黑"/>
                    <a:cs typeface="+mn-cs"/>
                  </a:rPr>
                  <a:t>* (3</a:t>
                </a:r>
                <a:r>
                  <a:rPr kumimoji="0" lang="zh-CN" altLang="en-US" sz="1800" b="0" i="0" u="none" strike="noStrike" kern="0" cap="none" spc="0" normalizeH="0" baseline="0" noProof="0" dirty="0">
                    <a:ln>
                      <a:noFill/>
                    </a:ln>
                    <a:solidFill>
                      <a:prstClr val="black"/>
                    </a:solidFill>
                    <a:effectLst/>
                    <a:uLnTx/>
                    <a:uFillTx/>
                    <a:latin typeface="微软雅黑"/>
                    <a:ea typeface="微软雅黑"/>
                    <a:cs typeface="+mn-cs"/>
                  </a:rPr>
                  <a:t>个月</a:t>
                </a:r>
                <a:r>
                  <a:rPr kumimoji="0" lang="en-US" altLang="zh-CN" sz="1800" b="0" i="0" u="none" strike="noStrike" kern="0" cap="none" spc="0" normalizeH="0" baseline="0" noProof="0" dirty="0">
                    <a:ln>
                      <a:noFill/>
                    </a:ln>
                    <a:solidFill>
                      <a:prstClr val="black"/>
                    </a:solidFill>
                    <a:effectLst/>
                    <a:uLnTx/>
                    <a:uFillTx/>
                    <a:latin typeface="微软雅黑"/>
                    <a:ea typeface="微软雅黑"/>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black"/>
                  </a:solidFill>
                  <a:effectLst/>
                  <a:uLnTx/>
                  <a:uFillTx/>
                  <a:latin typeface="微软雅黑"/>
                  <a:ea typeface="微软雅黑"/>
                  <a:cs typeface="+mn-cs"/>
                </a:endParaRPr>
              </a:p>
            </p:txBody>
          </p:sp>
          <p:sp>
            <p:nvSpPr>
              <p:cNvPr id="52" name="TextBox 38">
                <a:extLst>
                  <a:ext uri="{FF2B5EF4-FFF2-40B4-BE49-F238E27FC236}">
                    <a16:creationId xmlns:a16="http://schemas.microsoft.com/office/drawing/2014/main" id="{1013860A-3B57-9074-B628-320CBA45C65D}"/>
                  </a:ext>
                </a:extLst>
              </p:cNvPr>
              <p:cNvSpPr txBox="1"/>
              <p:nvPr/>
            </p:nvSpPr>
            <p:spPr>
              <a:xfrm>
                <a:off x="4239127" y="5362331"/>
                <a:ext cx="1907404"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err="1">
                    <a:ln>
                      <a:noFill/>
                    </a:ln>
                    <a:solidFill>
                      <a:prstClr val="black"/>
                    </a:solidFill>
                    <a:effectLst/>
                    <a:uLnTx/>
                    <a:uFillTx/>
                    <a:latin typeface="微软雅黑"/>
                    <a:ea typeface="微软雅黑"/>
                    <a:cs typeface="+mn-cs"/>
                  </a:rPr>
                  <a:t>mFOLFIRINOX</a:t>
                </a:r>
                <a:r>
                  <a:rPr kumimoji="0" lang="en-US" altLang="zh-CN" sz="1600" b="0" i="0" u="none" strike="noStrike" kern="1200" cap="none" spc="0" normalizeH="0" baseline="0" noProof="0" dirty="0">
                    <a:ln>
                      <a:noFill/>
                    </a:ln>
                    <a:solidFill>
                      <a:prstClr val="black"/>
                    </a:solidFill>
                    <a:effectLst/>
                    <a:uLnTx/>
                    <a:uFillTx/>
                    <a:latin typeface="微软雅黑"/>
                    <a:ea typeface="微软雅黑"/>
                    <a:cs typeface="+mn-cs"/>
                  </a:rPr>
                  <a:t>** 6</a:t>
                </a:r>
                <a:r>
                  <a:rPr kumimoji="0" lang="zh-CN" altLang="en-US" sz="1600" b="0" i="0" u="none" strike="noStrike" kern="1200" cap="none" spc="0" normalizeH="0" baseline="0" noProof="0" dirty="0">
                    <a:ln>
                      <a:noFill/>
                    </a:ln>
                    <a:solidFill>
                      <a:prstClr val="black"/>
                    </a:solidFill>
                    <a:effectLst/>
                    <a:uLnTx/>
                    <a:uFillTx/>
                    <a:latin typeface="微软雅黑"/>
                    <a:ea typeface="微软雅黑"/>
                    <a:cs typeface="+mn-cs"/>
                  </a:rPr>
                  <a:t>周期，</a:t>
                </a:r>
                <a:r>
                  <a:rPr kumimoji="0" lang="en-US" altLang="zh-CN" sz="1600" b="0" i="0" u="none" strike="noStrike" kern="1200" cap="none" spc="0" normalizeH="0" baseline="0" noProof="0" dirty="0">
                    <a:ln>
                      <a:noFill/>
                    </a:ln>
                    <a:solidFill>
                      <a:prstClr val="black"/>
                    </a:solidFill>
                    <a:effectLst/>
                    <a:uLnTx/>
                    <a:uFillTx/>
                    <a:latin typeface="微软雅黑"/>
                    <a:ea typeface="微软雅黑"/>
                    <a:cs typeface="+mn-cs"/>
                  </a:rPr>
                  <a:t>3</a:t>
                </a:r>
                <a:r>
                  <a:rPr kumimoji="0" lang="zh-CN" altLang="en-US" sz="1600" b="0" i="0" u="none" strike="noStrike" kern="1200" cap="none" spc="0" normalizeH="0" baseline="0" noProof="0" dirty="0">
                    <a:ln>
                      <a:noFill/>
                    </a:ln>
                    <a:solidFill>
                      <a:prstClr val="black"/>
                    </a:solidFill>
                    <a:effectLst/>
                    <a:uLnTx/>
                    <a:uFillTx/>
                    <a:latin typeface="微软雅黑"/>
                    <a:ea typeface="微软雅黑"/>
                    <a:cs typeface="+mn-cs"/>
                  </a:rPr>
                  <a:t>个月</a:t>
                </a:r>
              </a:p>
            </p:txBody>
          </p:sp>
          <p:sp>
            <p:nvSpPr>
              <p:cNvPr id="61" name="文本框 60">
                <a:extLst>
                  <a:ext uri="{FF2B5EF4-FFF2-40B4-BE49-F238E27FC236}">
                    <a16:creationId xmlns:a16="http://schemas.microsoft.com/office/drawing/2014/main" id="{FF73FFDF-CA05-4DF8-C6D3-293804E25319}"/>
                  </a:ext>
                </a:extLst>
              </p:cNvPr>
              <p:cNvSpPr txBox="1"/>
              <p:nvPr/>
            </p:nvSpPr>
            <p:spPr>
              <a:xfrm>
                <a:off x="7990033" y="4462685"/>
                <a:ext cx="85263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微软雅黑"/>
                    <a:ea typeface="微软雅黑"/>
                    <a:cs typeface="+mn-cs"/>
                  </a:rPr>
                  <a:t>7</a:t>
                </a:r>
                <a:r>
                  <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rPr>
                  <a:t>周</a:t>
                </a:r>
                <a:endParaRPr kumimoji="0" 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grpSp>
        <p:cxnSp>
          <p:nvCxnSpPr>
            <p:cNvPr id="66" name="Straight Arrow Connector 15">
              <a:extLst>
                <a:ext uri="{FF2B5EF4-FFF2-40B4-BE49-F238E27FC236}">
                  <a16:creationId xmlns:a16="http://schemas.microsoft.com/office/drawing/2014/main" id="{96A4283B-4C29-64D8-81F8-7DD4D6FA245E}"/>
                </a:ext>
              </a:extLst>
            </p:cNvPr>
            <p:cNvCxnSpPr/>
            <p:nvPr/>
          </p:nvCxnSpPr>
          <p:spPr>
            <a:xfrm>
              <a:off x="6275672" y="2975182"/>
              <a:ext cx="900000" cy="0"/>
            </a:xfrm>
            <a:prstGeom prst="straightConnector1">
              <a:avLst/>
            </a:prstGeom>
            <a:noFill/>
            <a:ln w="25400" cap="flat" cmpd="sng" algn="ctr">
              <a:solidFill>
                <a:schemeClr val="bg1"/>
              </a:solidFill>
              <a:prstDash val="solid"/>
              <a:tailEnd type="triangle"/>
            </a:ln>
            <a:effectLst>
              <a:outerShdw blurRad="40000" dist="20000" dir="5400000" rotWithShape="0">
                <a:srgbClr val="000000">
                  <a:alpha val="38000"/>
                </a:srgbClr>
              </a:outerShdw>
            </a:effectLst>
          </p:spPr>
        </p:cxnSp>
      </p:grpSp>
      <p:sp>
        <p:nvSpPr>
          <p:cNvPr id="69" name="文本框 68">
            <a:extLst>
              <a:ext uri="{FF2B5EF4-FFF2-40B4-BE49-F238E27FC236}">
                <a16:creationId xmlns:a16="http://schemas.microsoft.com/office/drawing/2014/main" id="{E3FA90E3-49B0-0267-F5C0-D50B41ECB2CD}"/>
              </a:ext>
            </a:extLst>
          </p:cNvPr>
          <p:cNvSpPr txBox="1"/>
          <p:nvPr/>
        </p:nvSpPr>
        <p:spPr>
          <a:xfrm>
            <a:off x="4304621" y="5463058"/>
            <a:ext cx="7516276" cy="584775"/>
          </a:xfrm>
          <a:prstGeom prst="rect">
            <a:avLst/>
          </a:prstGeom>
          <a:solidFill>
            <a:schemeClr val="accent1">
              <a:lumMod val="20000"/>
              <a:lumOff val="8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rgbClr val="C00000"/>
                </a:solidFill>
                <a:effectLst/>
                <a:uLnTx/>
                <a:uFillTx/>
                <a:latin typeface="arial" panose="020B0604020202020204" pitchFamily="34" charset="0"/>
                <a:ea typeface="微软雅黑"/>
                <a:cs typeface="+mn-cs"/>
              </a:rPr>
              <a:t>**</a:t>
            </a:r>
            <a:r>
              <a:rPr kumimoji="0" lang="en-US" altLang="zh-CN" sz="1600" b="0" i="0" u="none" strike="noStrike" kern="1200" cap="none" spc="0" normalizeH="0" baseline="0" noProof="0" dirty="0" err="1">
                <a:ln>
                  <a:noFill/>
                </a:ln>
                <a:solidFill>
                  <a:srgbClr val="C00000"/>
                </a:solidFill>
                <a:effectLst/>
                <a:uLnTx/>
                <a:uFillTx/>
                <a:latin typeface="arial" panose="020B0604020202020204" pitchFamily="34" charset="0"/>
                <a:ea typeface="微软雅黑"/>
                <a:cs typeface="+mn-cs"/>
              </a:rPr>
              <a:t>mFOLFIRINOX</a:t>
            </a:r>
            <a:r>
              <a:rPr kumimoji="0" lang="zh-CN" altLang="en-US" sz="1600" b="0" i="0" u="none" strike="noStrike" kern="1200" cap="none" spc="0" normalizeH="0" baseline="0" noProof="0" dirty="0">
                <a:ln>
                  <a:noFill/>
                </a:ln>
                <a:solidFill>
                  <a:srgbClr val="C00000"/>
                </a:solidFill>
                <a:effectLst/>
                <a:uLnTx/>
                <a:uFillTx/>
                <a:latin typeface="arial" panose="020B0604020202020204" pitchFamily="34" charset="0"/>
                <a:ea typeface="微软雅黑"/>
                <a:cs typeface="+mn-cs"/>
              </a:rPr>
              <a:t>：</a:t>
            </a:r>
            <a:r>
              <a:rPr kumimoji="0" lang="zh-CN" altLang="en-US" sz="16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第</a:t>
            </a: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1</a:t>
            </a:r>
            <a:r>
              <a:rPr kumimoji="0" lang="zh-CN" altLang="en-US" sz="16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天，奥沙利铂</a:t>
            </a: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85mg/m</a:t>
            </a:r>
            <a:r>
              <a:rPr kumimoji="0" lang="en-US" altLang="zh-CN" sz="1600" b="0" i="0" u="none" strike="noStrike" kern="1200" cap="none" spc="0" normalizeH="0" baseline="30000" noProof="0" dirty="0">
                <a:ln>
                  <a:noFill/>
                </a:ln>
                <a:solidFill>
                  <a:prstClr val="black"/>
                </a:solidFill>
                <a:effectLst/>
                <a:uLnTx/>
                <a:uFillTx/>
                <a:latin typeface="arial" panose="020B0604020202020204" pitchFamily="34" charset="0"/>
                <a:ea typeface="微软雅黑"/>
                <a:cs typeface="+mn-cs"/>
              </a:rPr>
              <a:t>2</a:t>
            </a:r>
            <a:r>
              <a:rPr kumimoji="0" lang="zh-CN" altLang="en-US" sz="16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，亚叶酸钙</a:t>
            </a: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400mg/m</a:t>
            </a:r>
            <a:r>
              <a:rPr kumimoji="0" lang="en-US" altLang="zh-CN" sz="1600" b="0" i="0" u="none" strike="noStrike" kern="1200" cap="none" spc="0" normalizeH="0" baseline="30000" noProof="0" dirty="0">
                <a:ln>
                  <a:noFill/>
                </a:ln>
                <a:solidFill>
                  <a:prstClr val="black"/>
                </a:solidFill>
                <a:effectLst/>
                <a:uLnTx/>
                <a:uFillTx/>
                <a:latin typeface="arial" panose="020B0604020202020204" pitchFamily="34" charset="0"/>
                <a:ea typeface="微软雅黑"/>
                <a:cs typeface="+mn-cs"/>
              </a:rPr>
              <a:t>2</a:t>
            </a:r>
            <a:r>
              <a:rPr kumimoji="0" lang="zh-CN" altLang="en-US" sz="16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，伊立替康</a:t>
            </a: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180mg/m</a:t>
            </a:r>
            <a:r>
              <a:rPr kumimoji="0" lang="en-US" altLang="zh-CN" sz="1600" b="0" i="0" u="none" strike="noStrike" kern="1200" cap="none" spc="0" normalizeH="0" baseline="30000" noProof="0" dirty="0">
                <a:ln>
                  <a:noFill/>
                </a:ln>
                <a:solidFill>
                  <a:prstClr val="black"/>
                </a:solidFill>
                <a:effectLst/>
                <a:uLnTx/>
                <a:uFillTx/>
                <a:latin typeface="arial" panose="020B0604020202020204" pitchFamily="34" charset="0"/>
                <a:ea typeface="微软雅黑"/>
                <a:cs typeface="+mn-cs"/>
              </a:rPr>
              <a:t>2</a:t>
            </a:r>
            <a:r>
              <a:rPr kumimoji="0" lang="zh-CN" altLang="en-US" sz="16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；氟尿嘧啶</a:t>
            </a: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2.4g/m</a:t>
            </a:r>
            <a:r>
              <a:rPr kumimoji="0" lang="en-US" altLang="zh-CN" sz="1600" b="0" i="0" u="none" strike="noStrike" kern="1200" cap="none" spc="0" normalizeH="0" baseline="30000" noProof="0" dirty="0">
                <a:ln>
                  <a:noFill/>
                </a:ln>
                <a:solidFill>
                  <a:prstClr val="black"/>
                </a:solidFill>
                <a:effectLst/>
                <a:uLnTx/>
                <a:uFillTx/>
                <a:latin typeface="arial" panose="020B0604020202020204" pitchFamily="34" charset="0"/>
                <a:ea typeface="微软雅黑"/>
                <a:cs typeface="+mn-cs"/>
              </a:rPr>
              <a:t>2</a:t>
            </a:r>
            <a:r>
              <a:rPr kumimoji="0" lang="zh-CN" altLang="en-US" sz="16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持续 </a:t>
            </a: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IV </a:t>
            </a:r>
            <a:r>
              <a:rPr kumimoji="0" lang="zh-CN" altLang="en-US" sz="16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输注</a:t>
            </a: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46</a:t>
            </a:r>
            <a:r>
              <a:rPr kumimoji="0" lang="zh-CN" altLang="en-US" sz="16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小时（不推注氟尿嘧啶）</a:t>
            </a:r>
            <a:endParaRPr kumimoji="0" lang="en-US" altLang="zh-CN" sz="16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70" name="TextBox 41">
            <a:extLst>
              <a:ext uri="{FF2B5EF4-FFF2-40B4-BE49-F238E27FC236}">
                <a16:creationId xmlns:a16="http://schemas.microsoft.com/office/drawing/2014/main" id="{09F7B636-DD31-E9A0-B3BE-9C03C1F22E78}"/>
              </a:ext>
            </a:extLst>
          </p:cNvPr>
          <p:cNvSpPr txBox="1"/>
          <p:nvPr/>
        </p:nvSpPr>
        <p:spPr>
          <a:xfrm>
            <a:off x="2383493" y="6071711"/>
            <a:ext cx="7425015" cy="38391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微软雅黑"/>
                <a:ea typeface="微软雅黑"/>
                <a:cs typeface="+mn-cs"/>
              </a:rPr>
              <a:t>*</a:t>
            </a:r>
            <a:r>
              <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rPr>
              <a:t>根据研究中心的选择，无论肿瘤分期</a:t>
            </a:r>
            <a:r>
              <a:rPr kumimoji="0" lang="en-US" altLang="zh-CN" sz="1800" b="0" i="0" u="none" strike="noStrike" kern="1200" cap="none" spc="0" normalizeH="0" baseline="0" noProof="0" dirty="0" err="1">
                <a:ln>
                  <a:noFill/>
                </a:ln>
                <a:solidFill>
                  <a:prstClr val="black"/>
                </a:solidFill>
                <a:effectLst/>
                <a:uLnTx/>
                <a:uFillTx/>
                <a:latin typeface="微软雅黑"/>
                <a:ea typeface="微软雅黑"/>
                <a:cs typeface="+mn-cs"/>
              </a:rPr>
              <a:t>ypTNM</a:t>
            </a:r>
            <a:r>
              <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rPr>
              <a:t>如何都强制进行辅助化疗。</a:t>
            </a:r>
          </a:p>
        </p:txBody>
      </p:sp>
    </p:spTree>
    <p:extLst>
      <p:ext uri="{BB962C8B-B14F-4D97-AF65-F5344CB8AC3E}">
        <p14:creationId xmlns:p14="http://schemas.microsoft.com/office/powerpoint/2010/main" val="557863210"/>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关键入排标准</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en-US" dirty="0"/>
              <a:t>Thierry Conroy</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LBA3504</a:t>
            </a:r>
          </a:p>
        </p:txBody>
      </p:sp>
      <p:sp>
        <p:nvSpPr>
          <p:cNvPr id="4" name="文本占位符 3">
            <a:extLst>
              <a:ext uri="{FF2B5EF4-FFF2-40B4-BE49-F238E27FC236}">
                <a16:creationId xmlns:a16="http://schemas.microsoft.com/office/drawing/2014/main" id="{46F2D972-3489-7B83-96F7-D0A44F9C6259}"/>
              </a:ext>
            </a:extLst>
          </p:cNvPr>
          <p:cNvSpPr>
            <a:spLocks noGrp="1"/>
          </p:cNvSpPr>
          <p:nvPr>
            <p:ph type="body" sz="quarter" idx="12"/>
          </p:nvPr>
        </p:nvSpPr>
        <p:spPr/>
        <p:txBody>
          <a:bodyPr/>
          <a:lstStyle/>
          <a:p>
            <a:pPr marL="342900" indent="-342900">
              <a:buFont typeface="Arial" panose="020B0604020202020204" pitchFamily="34" charset="0"/>
              <a:buChar char="•"/>
            </a:pPr>
            <a:r>
              <a:rPr lang="zh-CN" altLang="en-US" sz="2000" dirty="0">
                <a:solidFill>
                  <a:schemeClr val="tx1"/>
                </a:solidFill>
              </a:rPr>
              <a:t>患者年龄</a:t>
            </a:r>
            <a:r>
              <a:rPr lang="en-US" altLang="zh-CN" sz="2000" dirty="0">
                <a:solidFill>
                  <a:schemeClr val="tx1"/>
                </a:solidFill>
              </a:rPr>
              <a:t>18-75</a:t>
            </a:r>
            <a:r>
              <a:rPr lang="zh-CN" altLang="en-US" sz="2000" dirty="0">
                <a:solidFill>
                  <a:schemeClr val="tx1"/>
                </a:solidFill>
              </a:rPr>
              <a:t>岁</a:t>
            </a:r>
            <a:endParaRPr lang="en-US" altLang="zh-CN" sz="2000" dirty="0">
              <a:solidFill>
                <a:schemeClr val="tx1"/>
              </a:solidFill>
            </a:endParaRPr>
          </a:p>
          <a:p>
            <a:pPr marL="342900" indent="-342900">
              <a:buFont typeface="Arial" panose="020B0604020202020204" pitchFamily="34" charset="0"/>
              <a:buChar char="•"/>
            </a:pPr>
            <a:r>
              <a:rPr lang="en-US" altLang="zh-CN" sz="2000" dirty="0">
                <a:solidFill>
                  <a:schemeClr val="tx1"/>
                </a:solidFill>
              </a:rPr>
              <a:t>WHO PS </a:t>
            </a:r>
            <a:r>
              <a:rPr lang="zh-CN" altLang="en-US" sz="2000" dirty="0">
                <a:solidFill>
                  <a:schemeClr val="tx1"/>
                </a:solidFill>
              </a:rPr>
              <a:t>评分</a:t>
            </a:r>
            <a:r>
              <a:rPr lang="en-US" altLang="zh-CN" sz="2000" dirty="0">
                <a:solidFill>
                  <a:schemeClr val="tx1"/>
                </a:solidFill>
              </a:rPr>
              <a:t>0</a:t>
            </a:r>
            <a:r>
              <a:rPr lang="zh-CN" altLang="en-US" sz="2000" dirty="0">
                <a:solidFill>
                  <a:schemeClr val="tx1"/>
                </a:solidFill>
              </a:rPr>
              <a:t>或</a:t>
            </a:r>
            <a:r>
              <a:rPr lang="en-US" altLang="zh-CN" sz="2000" dirty="0">
                <a:solidFill>
                  <a:schemeClr val="tx1"/>
                </a:solidFill>
              </a:rPr>
              <a:t>1</a:t>
            </a:r>
            <a:r>
              <a:rPr lang="zh-CN" altLang="en-US" sz="2000" dirty="0">
                <a:solidFill>
                  <a:schemeClr val="tx1"/>
                </a:solidFill>
              </a:rPr>
              <a:t>分</a:t>
            </a:r>
            <a:endParaRPr lang="en-US" altLang="zh-CN" sz="2000" dirty="0">
              <a:solidFill>
                <a:schemeClr val="tx1"/>
              </a:solidFill>
            </a:endParaRPr>
          </a:p>
          <a:p>
            <a:pPr marL="342900" indent="-342900">
              <a:buFont typeface="Arial" panose="020B0604020202020204" pitchFamily="34" charset="0"/>
              <a:buChar char="•"/>
            </a:pPr>
            <a:r>
              <a:rPr lang="zh-CN" altLang="en-US" sz="2000" dirty="0">
                <a:solidFill>
                  <a:schemeClr val="tx1"/>
                </a:solidFill>
              </a:rPr>
              <a:t>组织学证实的直肠腺癌距肛缘＜</a:t>
            </a:r>
            <a:r>
              <a:rPr lang="en-US" altLang="zh-CN" sz="2000" dirty="0">
                <a:solidFill>
                  <a:schemeClr val="tx1"/>
                </a:solidFill>
              </a:rPr>
              <a:t>15cm</a:t>
            </a:r>
          </a:p>
          <a:p>
            <a:pPr marL="342900" indent="-342900">
              <a:buFont typeface="Arial" panose="020B0604020202020204" pitchFamily="34" charset="0"/>
              <a:buChar char="•"/>
            </a:pPr>
            <a:r>
              <a:rPr lang="en-US" altLang="zh-CN" sz="2000" dirty="0">
                <a:solidFill>
                  <a:schemeClr val="tx1"/>
                </a:solidFill>
              </a:rPr>
              <a:t>MRI</a:t>
            </a:r>
            <a:r>
              <a:rPr lang="zh-CN" altLang="en-US" sz="2000" dirty="0">
                <a:solidFill>
                  <a:schemeClr val="tx1"/>
                </a:solidFill>
              </a:rPr>
              <a:t>确定分期的局部复发风险高的</a:t>
            </a:r>
            <a:r>
              <a:rPr lang="en-US" altLang="zh-CN" sz="2000" dirty="0">
                <a:solidFill>
                  <a:schemeClr val="tx1"/>
                </a:solidFill>
              </a:rPr>
              <a:t>cT3</a:t>
            </a:r>
            <a:r>
              <a:rPr lang="zh-CN" altLang="en-US" sz="2000" dirty="0">
                <a:solidFill>
                  <a:schemeClr val="tx1"/>
                </a:solidFill>
              </a:rPr>
              <a:t>或</a:t>
            </a:r>
            <a:r>
              <a:rPr lang="en-US" altLang="zh-CN" sz="2000" dirty="0">
                <a:solidFill>
                  <a:schemeClr val="tx1"/>
                </a:solidFill>
              </a:rPr>
              <a:t>cT4</a:t>
            </a:r>
            <a:r>
              <a:rPr lang="zh-CN" altLang="en-US" sz="2000" dirty="0">
                <a:solidFill>
                  <a:schemeClr val="tx1"/>
                </a:solidFill>
              </a:rPr>
              <a:t>，任意</a:t>
            </a:r>
            <a:r>
              <a:rPr lang="en-US" altLang="zh-CN" sz="2000" dirty="0">
                <a:solidFill>
                  <a:schemeClr val="tx1"/>
                </a:solidFill>
              </a:rPr>
              <a:t>N</a:t>
            </a:r>
            <a:r>
              <a:rPr lang="zh-CN" altLang="en-US" sz="2000" dirty="0">
                <a:solidFill>
                  <a:schemeClr val="tx1"/>
                </a:solidFill>
              </a:rPr>
              <a:t>，</a:t>
            </a:r>
            <a:r>
              <a:rPr lang="en-US" altLang="zh-CN" sz="2000" dirty="0">
                <a:solidFill>
                  <a:schemeClr val="tx1"/>
                </a:solidFill>
              </a:rPr>
              <a:t>M0</a:t>
            </a:r>
          </a:p>
          <a:p>
            <a:pPr marL="342900" indent="-342900">
              <a:buFont typeface="Arial" panose="020B0604020202020204" pitchFamily="34" charset="0"/>
              <a:buChar char="•"/>
            </a:pPr>
            <a:r>
              <a:rPr lang="zh-CN" altLang="en-US" dirty="0">
                <a:solidFill>
                  <a:schemeClr val="tx1"/>
                </a:solidFill>
              </a:rPr>
              <a:t>既往未做过盆腔放疗或化疗</a:t>
            </a:r>
            <a:endParaRPr lang="en-US" altLang="zh-CN" dirty="0">
              <a:solidFill>
                <a:schemeClr val="tx1"/>
              </a:solidFill>
            </a:endParaRPr>
          </a:p>
          <a:p>
            <a:pPr marL="342900" indent="-342900">
              <a:buFont typeface="Arial" panose="020B0604020202020204" pitchFamily="34" charset="0"/>
              <a:buChar char="•"/>
            </a:pPr>
            <a:r>
              <a:rPr lang="zh-CN" altLang="en-US" b="0" i="0" dirty="0">
                <a:solidFill>
                  <a:schemeClr val="tx1"/>
                </a:solidFill>
                <a:effectLst/>
                <a:latin typeface="arial" panose="020B0604020202020204" pitchFamily="34" charset="0"/>
              </a:rPr>
              <a:t>无心绞痛、心肌梗死、心力衰竭或炎症性肠病病史</a:t>
            </a:r>
            <a:endParaRPr lang="en-US" altLang="zh-CN" sz="2000" dirty="0">
              <a:solidFill>
                <a:schemeClr val="tx1"/>
              </a:solidFill>
            </a:endParaRPr>
          </a:p>
          <a:p>
            <a:pPr marL="342900" indent="-342900">
              <a:buFont typeface="Arial" panose="020B0604020202020204" pitchFamily="34" charset="0"/>
              <a:buChar char="•"/>
            </a:pPr>
            <a:r>
              <a:rPr lang="zh-CN" altLang="en-US" sz="2000" dirty="0">
                <a:solidFill>
                  <a:schemeClr val="tx1"/>
                </a:solidFill>
              </a:rPr>
              <a:t>患者知情和签署知情同意书</a:t>
            </a:r>
            <a:endParaRPr lang="en-US" altLang="zh-CN" sz="2000" dirty="0">
              <a:solidFill>
                <a:schemeClr val="tx1"/>
              </a:solidFill>
            </a:endParaRPr>
          </a:p>
        </p:txBody>
      </p:sp>
    </p:spTree>
    <p:extLst>
      <p:ext uri="{BB962C8B-B14F-4D97-AF65-F5344CB8AC3E}">
        <p14:creationId xmlns:p14="http://schemas.microsoft.com/office/powerpoint/2010/main" val="3877761385"/>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研究终点和统计学分析</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en-US" dirty="0"/>
              <a:t>Thierry Conroy</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LBA3504</a:t>
            </a:r>
          </a:p>
        </p:txBody>
      </p:sp>
      <p:sp>
        <p:nvSpPr>
          <p:cNvPr id="4" name="文本占位符 3">
            <a:extLst>
              <a:ext uri="{FF2B5EF4-FFF2-40B4-BE49-F238E27FC236}">
                <a16:creationId xmlns:a16="http://schemas.microsoft.com/office/drawing/2014/main" id="{46F2D972-3489-7B83-96F7-D0A44F9C6259}"/>
              </a:ext>
            </a:extLst>
          </p:cNvPr>
          <p:cNvSpPr>
            <a:spLocks noGrp="1"/>
          </p:cNvSpPr>
          <p:nvPr>
            <p:ph type="body" sz="quarter" idx="12"/>
          </p:nvPr>
        </p:nvSpPr>
        <p:spPr/>
        <p:txBody>
          <a:bodyPr/>
          <a:lstStyle/>
          <a:p>
            <a:pPr marL="0" indent="0">
              <a:buNone/>
            </a:pPr>
            <a:r>
              <a:rPr lang="zh-CN" altLang="en-US" sz="2000" b="1" dirty="0">
                <a:solidFill>
                  <a:schemeClr val="tx1"/>
                </a:solidFill>
              </a:rPr>
              <a:t>主要研究终点</a:t>
            </a:r>
            <a:r>
              <a:rPr lang="zh-CN" altLang="en-US" sz="2000" dirty="0">
                <a:solidFill>
                  <a:schemeClr val="tx1"/>
                </a:solidFill>
              </a:rPr>
              <a:t>：无病生存期（</a:t>
            </a:r>
            <a:r>
              <a:rPr lang="en-US" altLang="zh-CN" sz="2000" dirty="0">
                <a:solidFill>
                  <a:schemeClr val="tx1"/>
                </a:solidFill>
              </a:rPr>
              <a:t>DFS</a:t>
            </a:r>
            <a:r>
              <a:rPr lang="zh-CN" altLang="en-US" sz="2000" dirty="0">
                <a:solidFill>
                  <a:schemeClr val="tx1"/>
                </a:solidFill>
              </a:rPr>
              <a:t>）</a:t>
            </a:r>
            <a:endParaRPr lang="en-US" altLang="zh-CN" sz="2000" dirty="0">
              <a:solidFill>
                <a:schemeClr val="tx1"/>
              </a:solidFill>
            </a:endParaRPr>
          </a:p>
          <a:p>
            <a:pPr marL="0" indent="0">
              <a:buNone/>
            </a:pPr>
            <a:r>
              <a:rPr lang="zh-CN" altLang="en-US" sz="2000" b="1" dirty="0">
                <a:solidFill>
                  <a:schemeClr val="tx1"/>
                </a:solidFill>
              </a:rPr>
              <a:t>次要终点：</a:t>
            </a:r>
            <a:endParaRPr lang="en-US" altLang="zh-CN" sz="2000" b="1" dirty="0">
              <a:solidFill>
                <a:schemeClr val="tx1"/>
              </a:solidFill>
            </a:endParaRPr>
          </a:p>
          <a:p>
            <a:pPr marL="342900" indent="-342900">
              <a:buFont typeface="Arial" panose="020B0604020202020204" pitchFamily="34" charset="0"/>
              <a:buChar char="•"/>
            </a:pPr>
            <a:r>
              <a:rPr lang="zh-CN" altLang="en-US" sz="2000" dirty="0">
                <a:solidFill>
                  <a:schemeClr val="tx1"/>
                </a:solidFill>
              </a:rPr>
              <a:t>毒性（</a:t>
            </a:r>
            <a:r>
              <a:rPr lang="en-US" altLang="zh-CN" sz="2000" dirty="0">
                <a:solidFill>
                  <a:schemeClr val="tx1"/>
                </a:solidFill>
              </a:rPr>
              <a:t>NCI-CTC 4.0</a:t>
            </a:r>
            <a:r>
              <a:rPr lang="zh-CN" altLang="en-US" sz="2000" dirty="0">
                <a:solidFill>
                  <a:schemeClr val="tx1"/>
                </a:solidFill>
              </a:rPr>
              <a:t>版本分级）</a:t>
            </a:r>
            <a:endParaRPr lang="en-US" altLang="zh-CN" sz="2000" dirty="0">
              <a:solidFill>
                <a:schemeClr val="tx1"/>
              </a:solidFill>
            </a:endParaRPr>
          </a:p>
          <a:p>
            <a:pPr marL="342900" indent="-342900">
              <a:buFont typeface="Arial" panose="020B0604020202020204" pitchFamily="34" charset="0"/>
              <a:buChar char="•"/>
            </a:pPr>
            <a:r>
              <a:rPr lang="zh-CN" altLang="en-US" sz="2000" dirty="0">
                <a:solidFill>
                  <a:schemeClr val="tx1"/>
                </a:solidFill>
              </a:rPr>
              <a:t>病理学完全缓解（</a:t>
            </a:r>
            <a:r>
              <a:rPr lang="en-US" altLang="zh-CN" sz="2000" dirty="0">
                <a:solidFill>
                  <a:schemeClr val="tx1"/>
                </a:solidFill>
              </a:rPr>
              <a:t>ypT0N0</a:t>
            </a:r>
            <a:r>
              <a:rPr lang="zh-CN" altLang="en-US" sz="2000" dirty="0">
                <a:solidFill>
                  <a:schemeClr val="tx1"/>
                </a:solidFill>
              </a:rPr>
              <a:t>）</a:t>
            </a:r>
            <a:endParaRPr lang="en-US" altLang="zh-CN" sz="2000" dirty="0">
              <a:solidFill>
                <a:schemeClr val="tx1"/>
              </a:solidFill>
            </a:endParaRPr>
          </a:p>
          <a:p>
            <a:pPr marL="342900" indent="-342900">
              <a:buFont typeface="Arial" panose="020B0604020202020204" pitchFamily="34" charset="0"/>
              <a:buChar char="•"/>
            </a:pPr>
            <a:r>
              <a:rPr lang="zh-CN" altLang="en-US" sz="2000" dirty="0">
                <a:solidFill>
                  <a:schemeClr val="tx1"/>
                </a:solidFill>
              </a:rPr>
              <a:t>无转移生存期（</a:t>
            </a:r>
            <a:r>
              <a:rPr lang="en-US" altLang="zh-CN" sz="2000" dirty="0">
                <a:solidFill>
                  <a:schemeClr val="tx1"/>
                </a:solidFill>
              </a:rPr>
              <a:t>MFS</a:t>
            </a:r>
            <a:r>
              <a:rPr lang="zh-CN" altLang="en-US" sz="2000" dirty="0">
                <a:solidFill>
                  <a:schemeClr val="tx1"/>
                </a:solidFill>
              </a:rPr>
              <a:t>）</a:t>
            </a:r>
            <a:endParaRPr lang="en-US" altLang="zh-CN" sz="2000" dirty="0">
              <a:solidFill>
                <a:schemeClr val="tx1"/>
              </a:solidFill>
            </a:endParaRPr>
          </a:p>
          <a:p>
            <a:pPr marL="342900" indent="-342900">
              <a:buFont typeface="Arial" panose="020B0604020202020204" pitchFamily="34" charset="0"/>
              <a:buChar char="•"/>
            </a:pPr>
            <a:r>
              <a:rPr lang="zh-CN" altLang="en-US" sz="2000" dirty="0">
                <a:solidFill>
                  <a:schemeClr val="tx1"/>
                </a:solidFill>
              </a:rPr>
              <a:t>生活质量，使用</a:t>
            </a:r>
            <a:r>
              <a:rPr lang="en-US" altLang="zh-CN" sz="2000" dirty="0">
                <a:solidFill>
                  <a:schemeClr val="tx1"/>
                </a:solidFill>
              </a:rPr>
              <a:t>EORTC QLQ-30</a:t>
            </a:r>
            <a:r>
              <a:rPr lang="zh-CN" altLang="en-US" sz="2000" dirty="0">
                <a:solidFill>
                  <a:schemeClr val="tx1"/>
                </a:solidFill>
              </a:rPr>
              <a:t>和</a:t>
            </a:r>
            <a:r>
              <a:rPr lang="en-US" altLang="zh-CN" sz="2000" dirty="0">
                <a:solidFill>
                  <a:schemeClr val="tx1"/>
                </a:solidFill>
              </a:rPr>
              <a:t>QLQ-CR29</a:t>
            </a:r>
            <a:r>
              <a:rPr lang="zh-CN" altLang="en-US" sz="2000" dirty="0">
                <a:solidFill>
                  <a:schemeClr val="tx1"/>
                </a:solidFill>
              </a:rPr>
              <a:t>量表问卷</a:t>
            </a:r>
            <a:endParaRPr lang="en-US" altLang="zh-CN" sz="2000" dirty="0">
              <a:solidFill>
                <a:schemeClr val="tx1"/>
              </a:solidFill>
            </a:endParaRPr>
          </a:p>
          <a:p>
            <a:pPr marL="342900" indent="-342900">
              <a:buFont typeface="Arial" panose="020B0604020202020204" pitchFamily="34" charset="0"/>
              <a:buChar char="•"/>
            </a:pPr>
            <a:r>
              <a:rPr lang="zh-CN" altLang="en-US" sz="2000" dirty="0">
                <a:solidFill>
                  <a:schemeClr val="tx1"/>
                </a:solidFill>
              </a:rPr>
              <a:t>总生存期（</a:t>
            </a:r>
            <a:r>
              <a:rPr lang="en-US" altLang="zh-CN" sz="2000" dirty="0">
                <a:solidFill>
                  <a:schemeClr val="tx1"/>
                </a:solidFill>
              </a:rPr>
              <a:t>OS</a:t>
            </a:r>
            <a:r>
              <a:rPr lang="zh-CN" altLang="en-US" sz="2000" dirty="0">
                <a:solidFill>
                  <a:schemeClr val="tx1"/>
                </a:solidFill>
              </a:rPr>
              <a:t>）</a:t>
            </a:r>
            <a:endParaRPr lang="en-US" altLang="zh-CN" sz="2000" dirty="0">
              <a:solidFill>
                <a:schemeClr val="tx1"/>
              </a:solidFill>
            </a:endParaRPr>
          </a:p>
          <a:p>
            <a:pPr marL="342900" indent="-342900">
              <a:buFont typeface="Arial" panose="020B0604020202020204" pitchFamily="34" charset="0"/>
              <a:buChar char="•"/>
            </a:pPr>
            <a:endParaRPr lang="en-US" altLang="zh-CN" dirty="0">
              <a:solidFill>
                <a:schemeClr val="tx1"/>
              </a:solidFill>
            </a:endParaRPr>
          </a:p>
          <a:p>
            <a:r>
              <a:rPr lang="zh-CN" altLang="en-US" sz="2000" b="1" dirty="0">
                <a:solidFill>
                  <a:schemeClr val="tx1"/>
                </a:solidFill>
              </a:rPr>
              <a:t>统计学分析</a:t>
            </a:r>
            <a:endParaRPr lang="en-US" altLang="zh-CN" sz="2000" b="1" dirty="0">
              <a:solidFill>
                <a:schemeClr val="tx1"/>
              </a:solidFill>
            </a:endParaRPr>
          </a:p>
          <a:p>
            <a:pPr marL="342900" indent="-342900">
              <a:buFont typeface="Arial" panose="020B0604020202020204" pitchFamily="34" charset="0"/>
              <a:buChar char="•"/>
            </a:pPr>
            <a:r>
              <a:rPr lang="en-US" altLang="zh-CN" b="0" i="0" dirty="0">
                <a:solidFill>
                  <a:schemeClr val="tx1"/>
                </a:solidFill>
                <a:effectLst/>
                <a:latin typeface="arial" panose="020B0604020202020204" pitchFamily="34" charset="0"/>
              </a:rPr>
              <a:t>COX</a:t>
            </a:r>
            <a:r>
              <a:rPr lang="zh-CN" altLang="en-US" b="0" i="0" dirty="0">
                <a:solidFill>
                  <a:schemeClr val="tx1"/>
                </a:solidFill>
                <a:effectLst/>
                <a:latin typeface="arial" panose="020B0604020202020204" pitchFamily="34" charset="0"/>
              </a:rPr>
              <a:t>回归模型基于比例风险假设。</a:t>
            </a:r>
            <a:endParaRPr lang="en-US" altLang="zh-CN" b="0" i="0" dirty="0">
              <a:solidFill>
                <a:schemeClr val="tx1"/>
              </a:solidFill>
              <a:effectLst/>
              <a:latin typeface="arial" panose="020B0604020202020204" pitchFamily="34" charset="0"/>
            </a:endParaRPr>
          </a:p>
          <a:p>
            <a:pPr marL="342900" indent="-342900">
              <a:buFont typeface="Arial" panose="020B0604020202020204" pitchFamily="34" charset="0"/>
              <a:buChar char="•"/>
            </a:pPr>
            <a:r>
              <a:rPr lang="zh-CN" altLang="en-US" b="0" i="0" dirty="0">
                <a:solidFill>
                  <a:schemeClr val="tx1"/>
                </a:solidFill>
                <a:effectLst/>
                <a:latin typeface="arial" panose="020B0604020202020204" pitchFamily="34" charset="0"/>
              </a:rPr>
              <a:t>当整个研究期间</a:t>
            </a:r>
            <a:r>
              <a:rPr lang="en-US" altLang="zh-CN" b="0" i="0" dirty="0">
                <a:solidFill>
                  <a:schemeClr val="tx1"/>
                </a:solidFill>
                <a:effectLst/>
                <a:latin typeface="arial" panose="020B0604020202020204" pitchFamily="34" charset="0"/>
              </a:rPr>
              <a:t>HR</a:t>
            </a:r>
            <a:r>
              <a:rPr lang="zh-CN" altLang="en-US" b="0" i="0" dirty="0">
                <a:solidFill>
                  <a:schemeClr val="tx1"/>
                </a:solidFill>
                <a:effectLst/>
                <a:latin typeface="arial" panose="020B0604020202020204" pitchFamily="34" charset="0"/>
              </a:rPr>
              <a:t>恒定时，风险比可适当解释，否则，使用</a:t>
            </a:r>
            <a:r>
              <a:rPr lang="en-US" altLang="zh-CN" b="0" i="0" dirty="0">
                <a:solidFill>
                  <a:schemeClr val="tx1"/>
                </a:solidFill>
                <a:effectLst/>
                <a:latin typeface="arial" panose="020B0604020202020204" pitchFamily="34" charset="0"/>
              </a:rPr>
              <a:t>HR</a:t>
            </a:r>
            <a:r>
              <a:rPr lang="zh-CN" altLang="en-US" b="0" i="0" dirty="0">
                <a:solidFill>
                  <a:schemeClr val="tx1"/>
                </a:solidFill>
                <a:effectLst/>
                <a:latin typeface="arial" panose="020B0604020202020204" pitchFamily="34" charset="0"/>
              </a:rPr>
              <a:t>估计值可能会产生误导。</a:t>
            </a:r>
            <a:endParaRPr lang="en-US" altLang="zh-CN" b="0" i="0" dirty="0">
              <a:solidFill>
                <a:schemeClr val="tx1"/>
              </a:solidFill>
              <a:effectLst/>
              <a:latin typeface="arial" panose="020B0604020202020204" pitchFamily="34" charset="0"/>
            </a:endParaRPr>
          </a:p>
          <a:p>
            <a:pPr marL="342900" indent="-342900">
              <a:buFont typeface="Arial" panose="020B0604020202020204" pitchFamily="34" charset="0"/>
              <a:buChar char="•"/>
            </a:pPr>
            <a:r>
              <a:rPr lang="zh-CN" altLang="en-US" b="0" i="0" dirty="0">
                <a:solidFill>
                  <a:schemeClr val="tx1"/>
                </a:solidFill>
                <a:effectLst/>
                <a:latin typeface="arial" panose="020B0604020202020204" pitchFamily="34" charset="0"/>
              </a:rPr>
              <a:t>然后，</a:t>
            </a:r>
            <a:r>
              <a:rPr lang="zh-CN" altLang="en-US" b="1" i="0" dirty="0">
                <a:solidFill>
                  <a:schemeClr val="tx1"/>
                </a:solidFill>
                <a:effectLst/>
                <a:latin typeface="arial" panose="020B0604020202020204" pitchFamily="34" charset="0"/>
              </a:rPr>
              <a:t>限制性中位生存时间 </a:t>
            </a:r>
            <a:r>
              <a:rPr lang="en-US" altLang="zh-CN" b="1" i="0" dirty="0">
                <a:solidFill>
                  <a:schemeClr val="tx1"/>
                </a:solidFill>
                <a:effectLst/>
                <a:latin typeface="arial" panose="020B0604020202020204" pitchFamily="34" charset="0"/>
              </a:rPr>
              <a:t>(</a:t>
            </a:r>
            <a:r>
              <a:rPr lang="en-US" altLang="zh-CN" b="1" i="0" dirty="0" err="1">
                <a:solidFill>
                  <a:schemeClr val="tx1"/>
                </a:solidFill>
                <a:effectLst/>
                <a:latin typeface="arial" panose="020B0604020202020204" pitchFamily="34" charset="0"/>
              </a:rPr>
              <a:t>Rmst</a:t>
            </a:r>
            <a:r>
              <a:rPr lang="en-US" altLang="zh-CN" b="1" i="0" dirty="0">
                <a:solidFill>
                  <a:schemeClr val="tx1"/>
                </a:solidFill>
                <a:effectLst/>
                <a:latin typeface="arial" panose="020B0604020202020204" pitchFamily="34" charset="0"/>
              </a:rPr>
              <a:t>) </a:t>
            </a:r>
            <a:r>
              <a:rPr lang="zh-CN" altLang="en-US" b="0" i="0" dirty="0">
                <a:solidFill>
                  <a:schemeClr val="tx1"/>
                </a:solidFill>
                <a:effectLst/>
                <a:latin typeface="arial" panose="020B0604020202020204" pitchFamily="34" charset="0"/>
              </a:rPr>
              <a:t>是直至特定终点的平均生存时间，是用于解释非比例风险和量化组间生存差异的更可靠汇总统计。</a:t>
            </a:r>
            <a:endParaRPr lang="en-US" altLang="zh-CN" b="0" i="0" dirty="0">
              <a:solidFill>
                <a:schemeClr val="tx1"/>
              </a:solidFill>
              <a:effectLst/>
              <a:latin typeface="arial" panose="020B0604020202020204" pitchFamily="34" charset="0"/>
            </a:endParaRPr>
          </a:p>
          <a:p>
            <a:pPr marL="342900" indent="-342900">
              <a:buFont typeface="Arial" panose="020B0604020202020204" pitchFamily="34" charset="0"/>
              <a:buChar char="•"/>
            </a:pPr>
            <a:r>
              <a:rPr lang="zh-CN" altLang="en-US" b="0" i="0" dirty="0">
                <a:solidFill>
                  <a:schemeClr val="tx1"/>
                </a:solidFill>
                <a:effectLst/>
                <a:latin typeface="arial" panose="020B0604020202020204" pitchFamily="34" charset="0"/>
              </a:rPr>
              <a:t>选择</a:t>
            </a:r>
            <a:r>
              <a:rPr lang="en-US" altLang="zh-CN" b="0" i="0" dirty="0">
                <a:solidFill>
                  <a:schemeClr val="tx1"/>
                </a:solidFill>
                <a:effectLst/>
                <a:latin typeface="arial" panose="020B0604020202020204" pitchFamily="34" charset="0"/>
              </a:rPr>
              <a:t>7</a:t>
            </a:r>
            <a:r>
              <a:rPr lang="zh-CN" altLang="en-US" b="0" i="0" dirty="0">
                <a:solidFill>
                  <a:schemeClr val="tx1"/>
                </a:solidFill>
                <a:effectLst/>
                <a:latin typeface="arial" panose="020B0604020202020204" pitchFamily="34" charset="0"/>
              </a:rPr>
              <a:t>年时间点反映患者的中位随访时间。</a:t>
            </a:r>
            <a:endParaRPr lang="en-US" dirty="0">
              <a:solidFill>
                <a:schemeClr val="tx1"/>
              </a:solidFill>
            </a:endParaRPr>
          </a:p>
          <a:p>
            <a:pPr marL="342900" indent="-342900">
              <a:buFont typeface="Arial" panose="020B0604020202020204" pitchFamily="34" charset="0"/>
              <a:buChar char="•"/>
            </a:pPr>
            <a:endParaRPr lang="en-US" altLang="zh-CN" sz="2000" dirty="0">
              <a:solidFill>
                <a:schemeClr val="tx1"/>
              </a:solidFill>
            </a:endParaRPr>
          </a:p>
          <a:p>
            <a:endParaRPr lang="zh-CN" altLang="en-US" sz="1800" dirty="0">
              <a:solidFill>
                <a:schemeClr val="tx1"/>
              </a:solidFill>
            </a:endParaRPr>
          </a:p>
        </p:txBody>
      </p:sp>
      <p:sp>
        <p:nvSpPr>
          <p:cNvPr id="6" name="文本框 5">
            <a:extLst>
              <a:ext uri="{FF2B5EF4-FFF2-40B4-BE49-F238E27FC236}">
                <a16:creationId xmlns:a16="http://schemas.microsoft.com/office/drawing/2014/main" id="{9E551895-D9CB-C663-4D7A-3C3FDB686570}"/>
              </a:ext>
            </a:extLst>
          </p:cNvPr>
          <p:cNvSpPr txBox="1"/>
          <p:nvPr/>
        </p:nvSpPr>
        <p:spPr>
          <a:xfrm>
            <a:off x="709863" y="5562169"/>
            <a:ext cx="6097604"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毒性数据，</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ypT0N0</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率和生活质量结果已发表，数据无变化</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pic>
        <p:nvPicPr>
          <p:cNvPr id="8" name="图片 7">
            <a:extLst>
              <a:ext uri="{FF2B5EF4-FFF2-40B4-BE49-F238E27FC236}">
                <a16:creationId xmlns:a16="http://schemas.microsoft.com/office/drawing/2014/main" id="{720A7194-24A5-CE60-E9E3-6CAA0B042F5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752327" y="4951223"/>
            <a:ext cx="2998588" cy="288000"/>
          </a:xfrm>
          <a:prstGeom prst="rect">
            <a:avLst/>
          </a:prstGeom>
        </p:spPr>
      </p:pic>
      <p:pic>
        <p:nvPicPr>
          <p:cNvPr id="10" name="图片 9">
            <a:extLst>
              <a:ext uri="{FF2B5EF4-FFF2-40B4-BE49-F238E27FC236}">
                <a16:creationId xmlns:a16="http://schemas.microsoft.com/office/drawing/2014/main" id="{C4B92CB6-2902-F904-D35D-76CC648605E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924460" y="5306721"/>
            <a:ext cx="3826455" cy="1080000"/>
          </a:xfrm>
          <a:prstGeom prst="rect">
            <a:avLst/>
          </a:prstGeom>
        </p:spPr>
      </p:pic>
    </p:spTree>
    <p:extLst>
      <p:ext uri="{BB962C8B-B14F-4D97-AF65-F5344CB8AC3E}">
        <p14:creationId xmlns:p14="http://schemas.microsoft.com/office/powerpoint/2010/main" val="2723316018"/>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招募和分析</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en-US" dirty="0"/>
              <a:t>Thierry Conroy</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LBA3504</a:t>
            </a:r>
          </a:p>
        </p:txBody>
      </p:sp>
      <p:sp>
        <p:nvSpPr>
          <p:cNvPr id="4" name="文本占位符 3">
            <a:extLst>
              <a:ext uri="{FF2B5EF4-FFF2-40B4-BE49-F238E27FC236}">
                <a16:creationId xmlns:a16="http://schemas.microsoft.com/office/drawing/2014/main" id="{46F2D972-3489-7B83-96F7-D0A44F9C6259}"/>
              </a:ext>
            </a:extLst>
          </p:cNvPr>
          <p:cNvSpPr>
            <a:spLocks noGrp="1"/>
          </p:cNvSpPr>
          <p:nvPr>
            <p:ph type="body" sz="quarter" idx="12"/>
          </p:nvPr>
        </p:nvSpPr>
        <p:spPr/>
        <p:txBody>
          <a:bodyPr/>
          <a:lstStyle/>
          <a:p>
            <a:pPr marL="342900" indent="-342900">
              <a:buFont typeface="Arial" panose="020B0604020202020204" pitchFamily="34" charset="0"/>
              <a:buChar char="•"/>
            </a:pPr>
            <a:r>
              <a:rPr lang="zh-CN" altLang="en-US" dirty="0">
                <a:solidFill>
                  <a:schemeClr val="tx1"/>
                </a:solidFill>
              </a:rPr>
              <a:t>招募：</a:t>
            </a:r>
            <a:r>
              <a:rPr lang="en-US" altLang="zh-CN" dirty="0">
                <a:solidFill>
                  <a:schemeClr val="tx1"/>
                </a:solidFill>
              </a:rPr>
              <a:t>2012</a:t>
            </a:r>
            <a:r>
              <a:rPr lang="zh-CN" altLang="en-US" dirty="0">
                <a:solidFill>
                  <a:schemeClr val="tx1"/>
                </a:solidFill>
              </a:rPr>
              <a:t>年</a:t>
            </a:r>
            <a:r>
              <a:rPr lang="en-US" altLang="zh-CN" dirty="0">
                <a:solidFill>
                  <a:schemeClr val="tx1"/>
                </a:solidFill>
              </a:rPr>
              <a:t>6</a:t>
            </a:r>
            <a:r>
              <a:rPr lang="zh-CN" altLang="en-US" dirty="0">
                <a:solidFill>
                  <a:schemeClr val="tx1"/>
                </a:solidFill>
              </a:rPr>
              <a:t>月</a:t>
            </a:r>
            <a:r>
              <a:rPr lang="en-US" altLang="zh-CN" dirty="0">
                <a:solidFill>
                  <a:schemeClr val="tx1"/>
                </a:solidFill>
              </a:rPr>
              <a:t>-2017</a:t>
            </a:r>
            <a:r>
              <a:rPr lang="zh-CN" altLang="en-US" dirty="0">
                <a:solidFill>
                  <a:schemeClr val="tx1"/>
                </a:solidFill>
              </a:rPr>
              <a:t>年</a:t>
            </a:r>
            <a:r>
              <a:rPr lang="en-US" altLang="zh-CN" dirty="0">
                <a:solidFill>
                  <a:schemeClr val="tx1"/>
                </a:solidFill>
              </a:rPr>
              <a:t>6</a:t>
            </a:r>
            <a:r>
              <a:rPr lang="zh-CN" altLang="en-US" dirty="0">
                <a:solidFill>
                  <a:schemeClr val="tx1"/>
                </a:solidFill>
              </a:rPr>
              <a:t>月</a:t>
            </a:r>
            <a:endParaRPr lang="en-US" altLang="zh-CN" dirty="0">
              <a:solidFill>
                <a:schemeClr val="tx1"/>
              </a:solidFill>
            </a:endParaRPr>
          </a:p>
          <a:p>
            <a:pPr marL="342900" indent="-342900">
              <a:buFont typeface="Arial" panose="020B0604020202020204" pitchFamily="34" charset="0"/>
              <a:buChar char="•"/>
            </a:pPr>
            <a:r>
              <a:rPr lang="zh-CN" altLang="en-US" dirty="0">
                <a:solidFill>
                  <a:schemeClr val="tx1"/>
                </a:solidFill>
              </a:rPr>
              <a:t>最终应计：</a:t>
            </a:r>
            <a:r>
              <a:rPr lang="en-US" altLang="zh-CN" dirty="0">
                <a:solidFill>
                  <a:schemeClr val="tx1"/>
                </a:solidFill>
              </a:rPr>
              <a:t>35</a:t>
            </a:r>
            <a:r>
              <a:rPr lang="zh-CN" altLang="en-US" dirty="0">
                <a:solidFill>
                  <a:schemeClr val="tx1"/>
                </a:solidFill>
              </a:rPr>
              <a:t>个法国研究中心</a:t>
            </a:r>
            <a:r>
              <a:rPr lang="en-US" altLang="zh-CN" dirty="0">
                <a:solidFill>
                  <a:schemeClr val="tx1"/>
                </a:solidFill>
              </a:rPr>
              <a:t>461</a:t>
            </a:r>
            <a:r>
              <a:rPr lang="zh-CN" altLang="en-US" dirty="0">
                <a:solidFill>
                  <a:schemeClr val="tx1"/>
                </a:solidFill>
              </a:rPr>
              <a:t>例患者</a:t>
            </a:r>
            <a:endParaRPr lang="en-US" altLang="zh-CN" dirty="0">
              <a:solidFill>
                <a:schemeClr val="tx1"/>
              </a:solidFill>
            </a:endParaRPr>
          </a:p>
          <a:p>
            <a:pPr marL="342900" indent="-342900">
              <a:buFont typeface="Arial" panose="020B0604020202020204" pitchFamily="34" charset="0"/>
              <a:buChar char="•"/>
            </a:pPr>
            <a:r>
              <a:rPr lang="zh-CN" altLang="en-US" dirty="0">
                <a:solidFill>
                  <a:schemeClr val="tx1"/>
                </a:solidFill>
              </a:rPr>
              <a:t>当前分析数据锁库：</a:t>
            </a:r>
            <a:r>
              <a:rPr lang="en-US" altLang="zh-CN" dirty="0">
                <a:solidFill>
                  <a:schemeClr val="tx1"/>
                </a:solidFill>
              </a:rPr>
              <a:t>2023</a:t>
            </a:r>
            <a:r>
              <a:rPr lang="zh-CN" altLang="en-US" dirty="0">
                <a:solidFill>
                  <a:schemeClr val="tx1"/>
                </a:solidFill>
              </a:rPr>
              <a:t>年</a:t>
            </a:r>
            <a:r>
              <a:rPr lang="en-US" altLang="zh-CN" dirty="0">
                <a:solidFill>
                  <a:schemeClr val="tx1"/>
                </a:solidFill>
              </a:rPr>
              <a:t>1</a:t>
            </a:r>
            <a:r>
              <a:rPr lang="zh-CN" altLang="en-US" dirty="0">
                <a:solidFill>
                  <a:schemeClr val="tx1"/>
                </a:solidFill>
              </a:rPr>
              <a:t>月</a:t>
            </a:r>
            <a:r>
              <a:rPr lang="en-US" altLang="zh-CN" dirty="0">
                <a:solidFill>
                  <a:schemeClr val="tx1"/>
                </a:solidFill>
              </a:rPr>
              <a:t>9</a:t>
            </a:r>
            <a:r>
              <a:rPr lang="zh-CN" altLang="en-US" dirty="0">
                <a:solidFill>
                  <a:schemeClr val="tx1"/>
                </a:solidFill>
              </a:rPr>
              <a:t>日</a:t>
            </a:r>
            <a:endParaRPr lang="en-US" altLang="zh-CN" dirty="0">
              <a:solidFill>
                <a:schemeClr val="tx1"/>
              </a:solidFill>
            </a:endParaRPr>
          </a:p>
          <a:p>
            <a:pPr marL="342900" indent="-342900">
              <a:buFont typeface="Arial" panose="020B0604020202020204" pitchFamily="34" charset="0"/>
              <a:buChar char="•"/>
            </a:pPr>
            <a:r>
              <a:rPr lang="zh-CN" altLang="en-US" dirty="0">
                <a:solidFill>
                  <a:schemeClr val="tx1"/>
                </a:solidFill>
              </a:rPr>
              <a:t>观察到的事件数：</a:t>
            </a:r>
            <a:r>
              <a:rPr lang="en-US" altLang="zh-CN" dirty="0">
                <a:solidFill>
                  <a:schemeClr val="tx1"/>
                </a:solidFill>
              </a:rPr>
              <a:t>155</a:t>
            </a:r>
          </a:p>
          <a:p>
            <a:pPr marL="342900" indent="-342900">
              <a:buFont typeface="Arial" panose="020B0604020202020204" pitchFamily="34" charset="0"/>
              <a:buChar char="•"/>
            </a:pPr>
            <a:r>
              <a:rPr lang="zh-CN" altLang="en-US" dirty="0">
                <a:solidFill>
                  <a:schemeClr val="tx1"/>
                </a:solidFill>
              </a:rPr>
              <a:t>中位随访时间：</a:t>
            </a:r>
            <a:r>
              <a:rPr lang="en-US" altLang="zh-CN" dirty="0">
                <a:solidFill>
                  <a:schemeClr val="tx1"/>
                </a:solidFill>
              </a:rPr>
              <a:t>82.2</a:t>
            </a:r>
            <a:r>
              <a:rPr lang="zh-CN" altLang="en-US" dirty="0">
                <a:solidFill>
                  <a:schemeClr val="tx1"/>
                </a:solidFill>
              </a:rPr>
              <a:t>个月（</a:t>
            </a:r>
            <a:r>
              <a:rPr lang="en-US" altLang="zh-CN" dirty="0">
                <a:solidFill>
                  <a:schemeClr val="tx1"/>
                </a:solidFill>
              </a:rPr>
              <a:t>95%CI</a:t>
            </a:r>
            <a:r>
              <a:rPr lang="zh-CN" altLang="en-US" dirty="0">
                <a:solidFill>
                  <a:schemeClr val="tx1"/>
                </a:solidFill>
              </a:rPr>
              <a:t>，</a:t>
            </a:r>
            <a:r>
              <a:rPr lang="en-US" altLang="zh-CN" dirty="0">
                <a:solidFill>
                  <a:schemeClr val="tx1"/>
                </a:solidFill>
              </a:rPr>
              <a:t>79.8-83.5</a:t>
            </a:r>
            <a:r>
              <a:rPr lang="zh-CN" altLang="en-US" dirty="0">
                <a:solidFill>
                  <a:schemeClr val="tx1"/>
                </a:solidFill>
              </a:rPr>
              <a:t>）</a:t>
            </a:r>
            <a:endParaRPr lang="en-US" altLang="zh-CN" dirty="0">
              <a:solidFill>
                <a:schemeClr val="tx1"/>
              </a:solidFill>
            </a:endParaRPr>
          </a:p>
          <a:p>
            <a:pPr marL="342900" indent="-342900">
              <a:buFont typeface="Arial" panose="020B0604020202020204" pitchFamily="34" charset="0"/>
              <a:buChar char="•"/>
            </a:pPr>
            <a:r>
              <a:rPr lang="zh-CN" altLang="en-US" b="0" i="0" dirty="0">
                <a:solidFill>
                  <a:schemeClr val="tx1"/>
                </a:solidFill>
                <a:effectLst/>
                <a:latin typeface="arial" panose="020B0604020202020204" pitchFamily="34" charset="0"/>
              </a:rPr>
              <a:t>研究中心质量控制：影像学检查、外科手术、病理报告，造口数据，复发部位和复发治疗</a:t>
            </a:r>
            <a:endParaRPr lang="en-US" altLang="zh-CN" b="0" i="0" dirty="0">
              <a:solidFill>
                <a:schemeClr val="tx1"/>
              </a:solidFill>
              <a:effectLst/>
              <a:latin typeface="arial" panose="020B0604020202020204" pitchFamily="34" charset="0"/>
            </a:endParaRPr>
          </a:p>
          <a:p>
            <a:pPr marL="342900" indent="-342900">
              <a:buFont typeface="Arial" panose="020B0604020202020204" pitchFamily="34" charset="0"/>
              <a:buChar char="•"/>
            </a:pPr>
            <a:r>
              <a:rPr lang="zh-CN" altLang="en-US" b="0" i="0" dirty="0">
                <a:solidFill>
                  <a:schemeClr val="tx1"/>
                </a:solidFill>
                <a:effectLst/>
                <a:latin typeface="arial" panose="020B0604020202020204" pitchFamily="34" charset="0"/>
              </a:rPr>
              <a:t>意向治疗人群 </a:t>
            </a:r>
            <a:r>
              <a:rPr lang="en-US" altLang="zh-CN" b="0" i="0" dirty="0">
                <a:solidFill>
                  <a:schemeClr val="tx1"/>
                </a:solidFill>
                <a:effectLst/>
                <a:latin typeface="arial" panose="020B0604020202020204" pitchFamily="34" charset="0"/>
              </a:rPr>
              <a:t>(ITT) </a:t>
            </a:r>
            <a:r>
              <a:rPr lang="zh-CN" altLang="en-US" b="0" i="0" dirty="0">
                <a:solidFill>
                  <a:schemeClr val="tx1"/>
                </a:solidFill>
                <a:effectLst/>
                <a:latin typeface="arial" panose="020B0604020202020204" pitchFamily="34" charset="0"/>
              </a:rPr>
              <a:t>分析：所有随机化患者，无论是否接受治疗，是否符合纳排条件</a:t>
            </a:r>
            <a:endParaRPr lang="en-US" dirty="0">
              <a:solidFill>
                <a:schemeClr val="tx1"/>
              </a:solidFill>
            </a:endParaRPr>
          </a:p>
        </p:txBody>
      </p:sp>
    </p:spTree>
    <p:extLst>
      <p:ext uri="{BB962C8B-B14F-4D97-AF65-F5344CB8AC3E}">
        <p14:creationId xmlns:p14="http://schemas.microsoft.com/office/powerpoint/2010/main" val="3253392913"/>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流程图</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en-US" dirty="0"/>
              <a:t>Thierry Conroy</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LBA3504</a:t>
            </a:r>
          </a:p>
        </p:txBody>
      </p:sp>
      <p:pic>
        <p:nvPicPr>
          <p:cNvPr id="6" name="图片 5">
            <a:extLst>
              <a:ext uri="{FF2B5EF4-FFF2-40B4-BE49-F238E27FC236}">
                <a16:creationId xmlns:a16="http://schemas.microsoft.com/office/drawing/2014/main" id="{1831A9BD-DC7D-D9F0-16A2-3EA841C6F74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58265" y="1750160"/>
            <a:ext cx="10828421" cy="3747541"/>
          </a:xfrm>
          <a:prstGeom prst="rect">
            <a:avLst/>
          </a:prstGeom>
        </p:spPr>
      </p:pic>
    </p:spTree>
    <p:extLst>
      <p:ext uri="{BB962C8B-B14F-4D97-AF65-F5344CB8AC3E}">
        <p14:creationId xmlns:p14="http://schemas.microsoft.com/office/powerpoint/2010/main" val="977216800"/>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患者基线特征</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en-US" dirty="0"/>
              <a:t>Thierry Conroy</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LBA3504</a:t>
            </a:r>
          </a:p>
        </p:txBody>
      </p:sp>
      <p:pic>
        <p:nvPicPr>
          <p:cNvPr id="6" name="图片 5">
            <a:extLst>
              <a:ext uri="{FF2B5EF4-FFF2-40B4-BE49-F238E27FC236}">
                <a16:creationId xmlns:a16="http://schemas.microsoft.com/office/drawing/2014/main" id="{9A13CE72-7D55-0963-50D2-4292C095614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08646" y="1566764"/>
            <a:ext cx="10574709" cy="4065263"/>
          </a:xfrm>
          <a:prstGeom prst="rect">
            <a:avLst/>
          </a:prstGeom>
        </p:spPr>
      </p:pic>
    </p:spTree>
    <p:extLst>
      <p:ext uri="{BB962C8B-B14F-4D97-AF65-F5344CB8AC3E}">
        <p14:creationId xmlns:p14="http://schemas.microsoft.com/office/powerpoint/2010/main" val="3217219290"/>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肿瘤特征</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en-US" dirty="0"/>
              <a:t>Thierry Conroy</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LBA3504</a:t>
            </a:r>
          </a:p>
        </p:txBody>
      </p:sp>
      <p:pic>
        <p:nvPicPr>
          <p:cNvPr id="6" name="图片 5">
            <a:extLst>
              <a:ext uri="{FF2B5EF4-FFF2-40B4-BE49-F238E27FC236}">
                <a16:creationId xmlns:a16="http://schemas.microsoft.com/office/drawing/2014/main" id="{BA056283-9626-BF04-1635-69861E256B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1827" y="1062495"/>
            <a:ext cx="10988346" cy="5220000"/>
          </a:xfrm>
          <a:prstGeom prst="rect">
            <a:avLst/>
          </a:prstGeom>
        </p:spPr>
      </p:pic>
    </p:spTree>
    <p:extLst>
      <p:ext uri="{BB962C8B-B14F-4D97-AF65-F5344CB8AC3E}">
        <p14:creationId xmlns:p14="http://schemas.microsoft.com/office/powerpoint/2010/main" val="2015947280"/>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直肠癌复发的累积发生率</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en-US" dirty="0"/>
              <a:t>Thierry Conroy</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LBA3504</a:t>
            </a:r>
          </a:p>
        </p:txBody>
      </p:sp>
      <p:pic>
        <p:nvPicPr>
          <p:cNvPr id="6" name="图片 5">
            <a:extLst>
              <a:ext uri="{FF2B5EF4-FFF2-40B4-BE49-F238E27FC236}">
                <a16:creationId xmlns:a16="http://schemas.microsoft.com/office/drawing/2014/main" id="{8DF2D646-D5F2-45DA-AF8A-D346F2E4DCC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02106" y="1855827"/>
            <a:ext cx="10587789" cy="3480736"/>
          </a:xfrm>
          <a:prstGeom prst="rect">
            <a:avLst/>
          </a:prstGeom>
        </p:spPr>
      </p:pic>
      <p:sp>
        <p:nvSpPr>
          <p:cNvPr id="8" name="文本框 7">
            <a:extLst>
              <a:ext uri="{FF2B5EF4-FFF2-40B4-BE49-F238E27FC236}">
                <a16:creationId xmlns:a16="http://schemas.microsoft.com/office/drawing/2014/main" id="{B95BFEE8-5512-ACE7-977F-89C76C042506}"/>
              </a:ext>
            </a:extLst>
          </p:cNvPr>
          <p:cNvSpPr txBox="1"/>
          <p:nvPr/>
        </p:nvSpPr>
        <p:spPr>
          <a:xfrm>
            <a:off x="979371" y="5855187"/>
            <a:ext cx="6097604"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ea typeface="微软雅黑"/>
                <a:cs typeface="+mn-cs"/>
              </a:rPr>
              <a:t>*38%</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的转移性疾病患者在数据截止日期分析时仍然存活</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spTree>
    <p:extLst>
      <p:ext uri="{BB962C8B-B14F-4D97-AF65-F5344CB8AC3E}">
        <p14:creationId xmlns:p14="http://schemas.microsoft.com/office/powerpoint/2010/main" val="4247553059"/>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en-US" altLang="zh-CN" dirty="0"/>
              <a:t>DFS</a:t>
            </a:r>
            <a:r>
              <a:rPr lang="zh-CN" altLang="en-US"/>
              <a:t>事件</a:t>
            </a:r>
            <a:endParaRPr lang="zh-CN" altLang="en-US" dirty="0"/>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en-US" dirty="0"/>
              <a:t>Thierry Conroy</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LBA3504</a:t>
            </a:r>
          </a:p>
        </p:txBody>
      </p:sp>
      <p:pic>
        <p:nvPicPr>
          <p:cNvPr id="6" name="图片 5">
            <a:extLst>
              <a:ext uri="{FF2B5EF4-FFF2-40B4-BE49-F238E27FC236}">
                <a16:creationId xmlns:a16="http://schemas.microsoft.com/office/drawing/2014/main" id="{25AB86A4-89F5-98F9-0F58-30DB7ED9E6E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34963" y="1671389"/>
            <a:ext cx="11371049" cy="4082269"/>
          </a:xfrm>
          <a:prstGeom prst="rect">
            <a:avLst/>
          </a:prstGeom>
        </p:spPr>
      </p:pic>
    </p:spTree>
    <p:extLst>
      <p:ext uri="{BB962C8B-B14F-4D97-AF65-F5344CB8AC3E}">
        <p14:creationId xmlns:p14="http://schemas.microsoft.com/office/powerpoint/2010/main" val="905669692"/>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无病生存期</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en-US" dirty="0"/>
              <a:t>Thierry Conroy</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LBA3504</a:t>
            </a:r>
          </a:p>
        </p:txBody>
      </p:sp>
      <p:sp>
        <p:nvSpPr>
          <p:cNvPr id="4" name="文本占位符 3">
            <a:extLst>
              <a:ext uri="{FF2B5EF4-FFF2-40B4-BE49-F238E27FC236}">
                <a16:creationId xmlns:a16="http://schemas.microsoft.com/office/drawing/2014/main" id="{46F2D972-3489-7B83-96F7-D0A44F9C6259}"/>
              </a:ext>
            </a:extLst>
          </p:cNvPr>
          <p:cNvSpPr>
            <a:spLocks noGrp="1"/>
          </p:cNvSpPr>
          <p:nvPr>
            <p:ph type="body" sz="quarter" idx="12"/>
          </p:nvPr>
        </p:nvSpPr>
        <p:spPr>
          <a:xfrm>
            <a:off x="7081689" y="1093013"/>
            <a:ext cx="4545629" cy="4902200"/>
          </a:xfrm>
        </p:spPr>
        <p:txBody>
          <a:bodyPr/>
          <a:lstStyle/>
          <a:p>
            <a:r>
              <a:rPr lang="en-US" dirty="0">
                <a:solidFill>
                  <a:schemeClr val="tx1"/>
                </a:solidFill>
              </a:rPr>
              <a:t>155</a:t>
            </a:r>
            <a:r>
              <a:rPr lang="zh-CN" altLang="en-US" dirty="0">
                <a:solidFill>
                  <a:schemeClr val="tx1"/>
                </a:solidFill>
              </a:rPr>
              <a:t>个事件</a:t>
            </a:r>
            <a:endParaRPr lang="en-US" altLang="zh-CN" dirty="0">
              <a:solidFill>
                <a:schemeClr val="tx1"/>
              </a:solidFill>
            </a:endParaRPr>
          </a:p>
          <a:p>
            <a:endParaRPr lang="en-US" altLang="zh-CN" dirty="0">
              <a:solidFill>
                <a:schemeClr val="tx1"/>
              </a:solidFill>
            </a:endParaRPr>
          </a:p>
          <a:p>
            <a:r>
              <a:rPr lang="en-US" b="1" dirty="0">
                <a:solidFill>
                  <a:schemeClr val="tx1"/>
                </a:solidFill>
              </a:rPr>
              <a:t>7</a:t>
            </a:r>
            <a:r>
              <a:rPr lang="zh-CN" altLang="en-US" b="1" dirty="0">
                <a:solidFill>
                  <a:schemeClr val="tx1"/>
                </a:solidFill>
              </a:rPr>
              <a:t>年</a:t>
            </a:r>
            <a:r>
              <a:rPr lang="en-US" altLang="zh-CN" b="1" dirty="0">
                <a:solidFill>
                  <a:schemeClr val="tx1"/>
                </a:solidFill>
              </a:rPr>
              <a:t>DFS</a:t>
            </a:r>
            <a:r>
              <a:rPr lang="zh-CN" altLang="en-US" b="1" dirty="0">
                <a:solidFill>
                  <a:schemeClr val="tx1"/>
                </a:solidFill>
              </a:rPr>
              <a:t>率</a:t>
            </a:r>
            <a:endParaRPr lang="en-US" altLang="zh-CN" b="1" dirty="0">
              <a:solidFill>
                <a:schemeClr val="tx1"/>
              </a:solidFill>
            </a:endParaRPr>
          </a:p>
          <a:p>
            <a:pPr marL="342900" indent="-342900">
              <a:buFont typeface="Arial" panose="020B0604020202020204" pitchFamily="34" charset="0"/>
              <a:buChar char="•"/>
            </a:pPr>
            <a:r>
              <a:rPr lang="en-US" dirty="0">
                <a:solidFill>
                  <a:schemeClr val="tx1"/>
                </a:solidFill>
              </a:rPr>
              <a:t>TNT</a:t>
            </a:r>
            <a:r>
              <a:rPr lang="zh-CN" altLang="en-US" dirty="0">
                <a:solidFill>
                  <a:schemeClr val="tx1"/>
                </a:solidFill>
              </a:rPr>
              <a:t>组 </a:t>
            </a:r>
            <a:r>
              <a:rPr lang="en-US" dirty="0">
                <a:solidFill>
                  <a:schemeClr val="tx1"/>
                </a:solidFill>
              </a:rPr>
              <a:t>67.6% [95%</a:t>
            </a:r>
            <a:r>
              <a:rPr lang="zh-CN" altLang="en-US" dirty="0">
                <a:solidFill>
                  <a:schemeClr val="tx1"/>
                </a:solidFill>
              </a:rPr>
              <a:t>：</a:t>
            </a:r>
            <a:r>
              <a:rPr lang="en-US" altLang="zh-CN" dirty="0">
                <a:solidFill>
                  <a:schemeClr val="tx1"/>
                </a:solidFill>
              </a:rPr>
              <a:t>60.7-73.6</a:t>
            </a:r>
            <a:r>
              <a:rPr lang="en-US" dirty="0">
                <a:solidFill>
                  <a:schemeClr val="tx1"/>
                </a:solidFill>
              </a:rPr>
              <a:t>]</a:t>
            </a:r>
          </a:p>
          <a:p>
            <a:pPr marL="342900" marR="0" lvl="0" indent="-342900" algn="l" defTabSz="914446" rtl="0" eaLnBrk="0" fontAlgn="base" latinLnBrk="0" hangingPunct="0">
              <a:lnSpc>
                <a:spcPct val="100000"/>
              </a:lnSpc>
              <a:spcBef>
                <a:spcPct val="30000"/>
              </a:spcBef>
              <a:spcAft>
                <a:spcPct val="0"/>
              </a:spcAft>
              <a:buClr>
                <a:srgbClr val="000000"/>
              </a:buClr>
              <a:buSzPct val="100000"/>
              <a:buFont typeface="Arial" panose="020B0604020202020204" pitchFamily="34" charset="0"/>
              <a:buChar char="•"/>
              <a:tabLst/>
              <a:defRPr/>
            </a:pPr>
            <a:r>
              <a:rPr lang="en-US" dirty="0">
                <a:solidFill>
                  <a:schemeClr val="tx1"/>
                </a:solidFill>
              </a:rPr>
              <a:t>S</a:t>
            </a:r>
            <a:r>
              <a:rPr lang="en-US" altLang="zh-CN" dirty="0">
                <a:solidFill>
                  <a:schemeClr val="tx1"/>
                </a:solidFill>
              </a:rPr>
              <a:t>oC</a:t>
            </a:r>
            <a:r>
              <a:rPr lang="zh-CN" altLang="en-US" dirty="0">
                <a:solidFill>
                  <a:schemeClr val="tx1"/>
                </a:solidFill>
              </a:rPr>
              <a:t>组 </a:t>
            </a:r>
            <a:r>
              <a:rPr lang="en-US" dirty="0">
                <a:solidFill>
                  <a:schemeClr val="tx1"/>
                </a:solidFill>
              </a:rPr>
              <a:t>62.5% [95%</a:t>
            </a:r>
            <a:r>
              <a:rPr lang="zh-CN" altLang="en-US" dirty="0">
                <a:solidFill>
                  <a:schemeClr val="tx1"/>
                </a:solidFill>
              </a:rPr>
              <a:t>：</a:t>
            </a:r>
            <a:r>
              <a:rPr lang="en-US" altLang="zh-CN" dirty="0">
                <a:solidFill>
                  <a:schemeClr val="tx1"/>
                </a:solidFill>
              </a:rPr>
              <a:t>55.6-68.6</a:t>
            </a:r>
            <a:r>
              <a:rPr lang="en-US" dirty="0">
                <a:solidFill>
                  <a:schemeClr val="tx1"/>
                </a:solidFill>
              </a:rPr>
              <a:t>]</a:t>
            </a:r>
          </a:p>
          <a:p>
            <a:pPr marL="0" marR="0" lvl="0" indent="0" algn="l" defTabSz="914446" rtl="0" eaLnBrk="0" fontAlgn="base" latinLnBrk="0" hangingPunct="0">
              <a:lnSpc>
                <a:spcPct val="100000"/>
              </a:lnSpc>
              <a:spcBef>
                <a:spcPct val="30000"/>
              </a:spcBef>
              <a:spcAft>
                <a:spcPct val="0"/>
              </a:spcAft>
              <a:buClr>
                <a:srgbClr val="000000"/>
              </a:buClr>
              <a:buSzPct val="100000"/>
              <a:buFont typeface="Times New Roman" pitchFamily="16" charset="0"/>
              <a:buNone/>
              <a:tabLst/>
              <a:defRPr/>
            </a:pPr>
            <a:endParaRPr lang="en-US" dirty="0">
              <a:solidFill>
                <a:schemeClr val="tx1"/>
              </a:solidFill>
            </a:endParaRPr>
          </a:p>
          <a:p>
            <a:r>
              <a:rPr lang="en-US" altLang="zh-CN" dirty="0">
                <a:solidFill>
                  <a:schemeClr val="tx1"/>
                </a:solidFill>
              </a:rPr>
              <a:t>5</a:t>
            </a:r>
            <a:r>
              <a:rPr lang="zh-CN" altLang="en-US" dirty="0">
                <a:solidFill>
                  <a:schemeClr val="tx1"/>
                </a:solidFill>
              </a:rPr>
              <a:t>年</a:t>
            </a:r>
            <a:r>
              <a:rPr lang="en-US" altLang="zh-CN" dirty="0">
                <a:solidFill>
                  <a:schemeClr val="tx1"/>
                </a:solidFill>
              </a:rPr>
              <a:t>DFS</a:t>
            </a:r>
            <a:r>
              <a:rPr lang="zh-CN" altLang="en-US" dirty="0">
                <a:solidFill>
                  <a:schemeClr val="tx1"/>
                </a:solidFill>
              </a:rPr>
              <a:t>率</a:t>
            </a:r>
            <a:endParaRPr lang="en-US" altLang="zh-CN" dirty="0">
              <a:solidFill>
                <a:schemeClr val="tx1"/>
              </a:solidFill>
            </a:endParaRPr>
          </a:p>
          <a:p>
            <a:pPr marL="342900" indent="-342900">
              <a:buFont typeface="Arial" panose="020B0604020202020204" pitchFamily="34" charset="0"/>
              <a:buChar char="•"/>
            </a:pPr>
            <a:r>
              <a:rPr lang="en-US" dirty="0">
                <a:solidFill>
                  <a:schemeClr val="tx1"/>
                </a:solidFill>
              </a:rPr>
              <a:t>TNT</a:t>
            </a:r>
            <a:r>
              <a:rPr lang="zh-CN" altLang="en-US" dirty="0">
                <a:solidFill>
                  <a:schemeClr val="tx1"/>
                </a:solidFill>
              </a:rPr>
              <a:t>组 </a:t>
            </a:r>
            <a:r>
              <a:rPr lang="en-US" dirty="0">
                <a:solidFill>
                  <a:schemeClr val="tx1"/>
                </a:solidFill>
              </a:rPr>
              <a:t>73.1% [95%</a:t>
            </a:r>
            <a:r>
              <a:rPr lang="zh-CN" altLang="en-US" dirty="0">
                <a:solidFill>
                  <a:schemeClr val="tx1"/>
                </a:solidFill>
              </a:rPr>
              <a:t>：</a:t>
            </a:r>
            <a:r>
              <a:rPr lang="en-US" altLang="zh-CN" dirty="0">
                <a:solidFill>
                  <a:schemeClr val="tx1"/>
                </a:solidFill>
              </a:rPr>
              <a:t>66.8-78.4</a:t>
            </a:r>
            <a:r>
              <a:rPr lang="en-US" dirty="0">
                <a:solidFill>
                  <a:schemeClr val="tx1"/>
                </a:solidFill>
              </a:rPr>
              <a:t>]</a:t>
            </a:r>
          </a:p>
          <a:p>
            <a:pPr marL="342900" marR="0" lvl="0" indent="-342900" algn="l" defTabSz="914446" rtl="0" eaLnBrk="0" fontAlgn="base" latinLnBrk="0" hangingPunct="0">
              <a:lnSpc>
                <a:spcPct val="100000"/>
              </a:lnSpc>
              <a:spcBef>
                <a:spcPct val="30000"/>
              </a:spcBef>
              <a:spcAft>
                <a:spcPct val="0"/>
              </a:spcAft>
              <a:buClr>
                <a:srgbClr val="000000"/>
              </a:buClr>
              <a:buSzPct val="100000"/>
              <a:buFont typeface="Arial" panose="020B0604020202020204" pitchFamily="34" charset="0"/>
              <a:buChar char="•"/>
              <a:tabLst/>
              <a:defRPr/>
            </a:pPr>
            <a:r>
              <a:rPr lang="en-US" dirty="0">
                <a:solidFill>
                  <a:schemeClr val="tx1"/>
                </a:solidFill>
              </a:rPr>
              <a:t>S</a:t>
            </a:r>
            <a:r>
              <a:rPr lang="en-US" altLang="zh-CN" dirty="0">
                <a:solidFill>
                  <a:schemeClr val="tx1"/>
                </a:solidFill>
              </a:rPr>
              <a:t>oC</a:t>
            </a:r>
            <a:r>
              <a:rPr lang="zh-CN" altLang="en-US" dirty="0">
                <a:solidFill>
                  <a:schemeClr val="tx1"/>
                </a:solidFill>
              </a:rPr>
              <a:t>组 </a:t>
            </a:r>
            <a:r>
              <a:rPr lang="en-US" dirty="0">
                <a:solidFill>
                  <a:schemeClr val="tx1"/>
                </a:solidFill>
              </a:rPr>
              <a:t>65.5% [95%</a:t>
            </a:r>
            <a:r>
              <a:rPr lang="zh-CN" altLang="en-US" dirty="0">
                <a:solidFill>
                  <a:schemeClr val="tx1"/>
                </a:solidFill>
              </a:rPr>
              <a:t>：</a:t>
            </a:r>
            <a:r>
              <a:rPr lang="en-US" altLang="zh-CN" dirty="0">
                <a:solidFill>
                  <a:schemeClr val="tx1"/>
                </a:solidFill>
              </a:rPr>
              <a:t>58.9-71.3</a:t>
            </a:r>
            <a:r>
              <a:rPr lang="en-US" dirty="0">
                <a:solidFill>
                  <a:schemeClr val="tx1"/>
                </a:solidFill>
              </a:rPr>
              <a:t>]</a:t>
            </a:r>
          </a:p>
          <a:p>
            <a:pPr marL="0" marR="0" lvl="0" indent="0" algn="l" defTabSz="914446" rtl="0" eaLnBrk="0" fontAlgn="base" latinLnBrk="0" hangingPunct="0">
              <a:lnSpc>
                <a:spcPct val="100000"/>
              </a:lnSpc>
              <a:spcBef>
                <a:spcPct val="30000"/>
              </a:spcBef>
              <a:spcAft>
                <a:spcPct val="0"/>
              </a:spcAft>
              <a:buClr>
                <a:srgbClr val="000000"/>
              </a:buClr>
              <a:buSzPct val="100000"/>
              <a:buFont typeface="Times New Roman" pitchFamily="16" charset="0"/>
              <a:buNone/>
              <a:tabLst/>
              <a:defRPr/>
            </a:pPr>
            <a:endParaRPr lang="en-US" dirty="0">
              <a:solidFill>
                <a:schemeClr val="tx1"/>
              </a:solidFill>
            </a:endParaRPr>
          </a:p>
          <a:p>
            <a:pPr marL="0" marR="0" lvl="0" indent="0" algn="l" defTabSz="914446" rtl="0" eaLnBrk="0" fontAlgn="base" latinLnBrk="0" hangingPunct="0">
              <a:lnSpc>
                <a:spcPct val="100000"/>
              </a:lnSpc>
              <a:spcBef>
                <a:spcPct val="30000"/>
              </a:spcBef>
              <a:spcAft>
                <a:spcPct val="0"/>
              </a:spcAft>
              <a:buClr>
                <a:srgbClr val="000000"/>
              </a:buClr>
              <a:buSzPct val="100000"/>
              <a:buFont typeface="Times New Roman" pitchFamily="16" charset="0"/>
              <a:buNone/>
              <a:tabLst/>
              <a:defRPr/>
            </a:pPr>
            <a:r>
              <a:rPr lang="en-US" b="1" dirty="0">
                <a:solidFill>
                  <a:schemeClr val="tx1"/>
                </a:solidFill>
              </a:rPr>
              <a:t>RMST</a:t>
            </a:r>
            <a:r>
              <a:rPr lang="zh-CN" altLang="en-US" b="1" dirty="0">
                <a:solidFill>
                  <a:schemeClr val="tx1"/>
                </a:solidFill>
              </a:rPr>
              <a:t>（</a:t>
            </a:r>
            <a:r>
              <a:rPr lang="en-US" altLang="zh-CN" b="1" dirty="0">
                <a:solidFill>
                  <a:schemeClr val="tx1"/>
                </a:solidFill>
              </a:rPr>
              <a:t>7</a:t>
            </a:r>
            <a:r>
              <a:rPr lang="zh-CN" altLang="en-US" b="1" dirty="0">
                <a:solidFill>
                  <a:schemeClr val="tx1"/>
                </a:solidFill>
              </a:rPr>
              <a:t>年），月：</a:t>
            </a:r>
            <a:endParaRPr lang="en-US" altLang="zh-CN" b="1" dirty="0">
              <a:solidFill>
                <a:schemeClr val="tx1"/>
              </a:solidFill>
            </a:endParaRPr>
          </a:p>
          <a:p>
            <a:pPr marL="0" marR="0" lvl="0" indent="0" algn="l" defTabSz="914446" rtl="0" eaLnBrk="0" fontAlgn="base" latinLnBrk="0" hangingPunct="0">
              <a:lnSpc>
                <a:spcPct val="100000"/>
              </a:lnSpc>
              <a:spcBef>
                <a:spcPct val="30000"/>
              </a:spcBef>
              <a:spcAft>
                <a:spcPct val="0"/>
              </a:spcAft>
              <a:buClr>
                <a:srgbClr val="000000"/>
              </a:buClr>
              <a:buSzPct val="100000"/>
              <a:buFont typeface="Times New Roman" pitchFamily="16" charset="0"/>
              <a:buNone/>
              <a:tabLst/>
              <a:defRPr/>
            </a:pPr>
            <a:r>
              <a:rPr lang="en-US" dirty="0">
                <a:solidFill>
                  <a:schemeClr val="tx1"/>
                </a:solidFill>
              </a:rPr>
              <a:t>TNT</a:t>
            </a:r>
            <a:r>
              <a:rPr lang="zh-CN" altLang="en-US" dirty="0">
                <a:solidFill>
                  <a:schemeClr val="tx1"/>
                </a:solidFill>
              </a:rPr>
              <a:t>组</a:t>
            </a:r>
            <a:r>
              <a:rPr lang="en-US" altLang="zh-CN" dirty="0">
                <a:solidFill>
                  <a:schemeClr val="tx1"/>
                </a:solidFill>
              </a:rPr>
              <a:t>DFS</a:t>
            </a:r>
            <a:r>
              <a:rPr lang="zh-CN" altLang="en-US" dirty="0">
                <a:solidFill>
                  <a:schemeClr val="tx1"/>
                </a:solidFill>
              </a:rPr>
              <a:t>获益，</a:t>
            </a:r>
            <a:r>
              <a:rPr lang="en-US" altLang="zh-CN" dirty="0">
                <a:solidFill>
                  <a:schemeClr val="tx1"/>
                </a:solidFill>
              </a:rPr>
              <a:t>5.73 [0.05-11.41]</a:t>
            </a:r>
            <a:r>
              <a:rPr lang="zh-CN" altLang="en-US" dirty="0">
                <a:solidFill>
                  <a:schemeClr val="tx1"/>
                </a:solidFill>
              </a:rPr>
              <a:t>，</a:t>
            </a:r>
            <a:r>
              <a:rPr lang="en-US" altLang="zh-CN" dirty="0">
                <a:solidFill>
                  <a:schemeClr val="tx1"/>
                </a:solidFill>
              </a:rPr>
              <a:t>p=0.048</a:t>
            </a:r>
            <a:endParaRPr lang="en-US" dirty="0">
              <a:solidFill>
                <a:schemeClr val="tx1"/>
              </a:solidFill>
            </a:endParaRPr>
          </a:p>
          <a:p>
            <a:endParaRPr lang="zh-CN" altLang="en-US" dirty="0">
              <a:solidFill>
                <a:schemeClr val="tx1"/>
              </a:solidFill>
            </a:endParaRPr>
          </a:p>
        </p:txBody>
      </p:sp>
      <p:pic>
        <p:nvPicPr>
          <p:cNvPr id="6" name="图片 5">
            <a:extLst>
              <a:ext uri="{FF2B5EF4-FFF2-40B4-BE49-F238E27FC236}">
                <a16:creationId xmlns:a16="http://schemas.microsoft.com/office/drawing/2014/main" id="{D5E037D4-95C6-E527-BAB5-1820EA59BF5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34963" y="1234050"/>
            <a:ext cx="6491086" cy="4620126"/>
          </a:xfrm>
          <a:prstGeom prst="rect">
            <a:avLst/>
          </a:prstGeom>
        </p:spPr>
      </p:pic>
    </p:spTree>
    <p:extLst>
      <p:ext uri="{BB962C8B-B14F-4D97-AF65-F5344CB8AC3E}">
        <p14:creationId xmlns:p14="http://schemas.microsoft.com/office/powerpoint/2010/main" val="7910273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无转移生存期</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en-US" dirty="0"/>
              <a:t>Thierry Conroy</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LBA3504</a:t>
            </a:r>
          </a:p>
        </p:txBody>
      </p:sp>
      <p:pic>
        <p:nvPicPr>
          <p:cNvPr id="6" name="图片 5">
            <a:extLst>
              <a:ext uri="{FF2B5EF4-FFF2-40B4-BE49-F238E27FC236}">
                <a16:creationId xmlns:a16="http://schemas.microsoft.com/office/drawing/2014/main" id="{E1DB7EEE-1008-D332-2310-D8233B09807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21419" y="1503749"/>
            <a:ext cx="6459238" cy="4540918"/>
          </a:xfrm>
          <a:prstGeom prst="rect">
            <a:avLst/>
          </a:prstGeom>
        </p:spPr>
      </p:pic>
      <p:sp>
        <p:nvSpPr>
          <p:cNvPr id="7" name="文本占位符 3">
            <a:extLst>
              <a:ext uri="{FF2B5EF4-FFF2-40B4-BE49-F238E27FC236}">
                <a16:creationId xmlns:a16="http://schemas.microsoft.com/office/drawing/2014/main" id="{2C78C44D-DB79-C193-51D2-7B19EC91C15C}"/>
              </a:ext>
            </a:extLst>
          </p:cNvPr>
          <p:cNvSpPr>
            <a:spLocks noGrp="1"/>
          </p:cNvSpPr>
          <p:nvPr>
            <p:ph type="body" sz="quarter" idx="12"/>
          </p:nvPr>
        </p:nvSpPr>
        <p:spPr>
          <a:xfrm>
            <a:off x="7081689" y="1093013"/>
            <a:ext cx="4545629" cy="4902200"/>
          </a:xfrm>
        </p:spPr>
        <p:txBody>
          <a:bodyPr/>
          <a:lstStyle/>
          <a:p>
            <a:r>
              <a:rPr lang="en-US" dirty="0">
                <a:solidFill>
                  <a:schemeClr val="tx1"/>
                </a:solidFill>
              </a:rPr>
              <a:t>138</a:t>
            </a:r>
            <a:r>
              <a:rPr lang="zh-CN" altLang="en-US" dirty="0">
                <a:solidFill>
                  <a:schemeClr val="tx1"/>
                </a:solidFill>
              </a:rPr>
              <a:t>个事件</a:t>
            </a:r>
            <a:endParaRPr lang="en-US" altLang="zh-CN" dirty="0">
              <a:solidFill>
                <a:schemeClr val="tx1"/>
              </a:solidFill>
            </a:endParaRPr>
          </a:p>
          <a:p>
            <a:endParaRPr lang="en-US" altLang="zh-CN" dirty="0">
              <a:solidFill>
                <a:schemeClr val="tx1"/>
              </a:solidFill>
            </a:endParaRPr>
          </a:p>
          <a:p>
            <a:r>
              <a:rPr lang="en-US" b="1" dirty="0">
                <a:solidFill>
                  <a:schemeClr val="tx1"/>
                </a:solidFill>
              </a:rPr>
              <a:t>7</a:t>
            </a:r>
            <a:r>
              <a:rPr lang="zh-CN" altLang="en-US" b="1" dirty="0">
                <a:solidFill>
                  <a:schemeClr val="tx1"/>
                </a:solidFill>
              </a:rPr>
              <a:t>年</a:t>
            </a:r>
            <a:r>
              <a:rPr lang="en-US" altLang="zh-CN" b="1" dirty="0">
                <a:solidFill>
                  <a:schemeClr val="tx1"/>
                </a:solidFill>
              </a:rPr>
              <a:t>MFS</a:t>
            </a:r>
            <a:r>
              <a:rPr lang="zh-CN" altLang="en-US" b="1" dirty="0">
                <a:solidFill>
                  <a:schemeClr val="tx1"/>
                </a:solidFill>
              </a:rPr>
              <a:t>率</a:t>
            </a:r>
            <a:endParaRPr lang="en-US" altLang="zh-CN" b="1" dirty="0">
              <a:solidFill>
                <a:schemeClr val="tx1"/>
              </a:solidFill>
            </a:endParaRPr>
          </a:p>
          <a:p>
            <a:pPr marL="342900" indent="-342900">
              <a:buFont typeface="Arial" panose="020B0604020202020204" pitchFamily="34" charset="0"/>
              <a:buChar char="•"/>
            </a:pPr>
            <a:r>
              <a:rPr lang="en-US" dirty="0">
                <a:solidFill>
                  <a:schemeClr val="tx1"/>
                </a:solidFill>
              </a:rPr>
              <a:t>TNT</a:t>
            </a:r>
            <a:r>
              <a:rPr lang="zh-CN" altLang="en-US" dirty="0">
                <a:solidFill>
                  <a:schemeClr val="tx1"/>
                </a:solidFill>
              </a:rPr>
              <a:t>组 </a:t>
            </a:r>
            <a:r>
              <a:rPr lang="en-US" dirty="0">
                <a:solidFill>
                  <a:schemeClr val="tx1"/>
                </a:solidFill>
              </a:rPr>
              <a:t>73.6% [95%</a:t>
            </a:r>
            <a:r>
              <a:rPr lang="zh-CN" altLang="en-US" dirty="0">
                <a:solidFill>
                  <a:schemeClr val="tx1"/>
                </a:solidFill>
              </a:rPr>
              <a:t>：</a:t>
            </a:r>
            <a:r>
              <a:rPr lang="en-US" altLang="zh-CN" dirty="0">
                <a:solidFill>
                  <a:schemeClr val="tx1"/>
                </a:solidFill>
              </a:rPr>
              <a:t>67.0-79.2</a:t>
            </a:r>
            <a:r>
              <a:rPr lang="en-US" dirty="0">
                <a:solidFill>
                  <a:schemeClr val="tx1"/>
                </a:solidFill>
              </a:rPr>
              <a:t>]</a:t>
            </a:r>
          </a:p>
          <a:p>
            <a:pPr marL="342900" marR="0" lvl="0" indent="-342900" algn="l" defTabSz="914446" rtl="0" eaLnBrk="0" fontAlgn="base" latinLnBrk="0" hangingPunct="0">
              <a:lnSpc>
                <a:spcPct val="100000"/>
              </a:lnSpc>
              <a:spcBef>
                <a:spcPct val="30000"/>
              </a:spcBef>
              <a:spcAft>
                <a:spcPct val="0"/>
              </a:spcAft>
              <a:buClr>
                <a:srgbClr val="000000"/>
              </a:buClr>
              <a:buSzPct val="100000"/>
              <a:buFont typeface="Arial" panose="020B0604020202020204" pitchFamily="34" charset="0"/>
              <a:buChar char="•"/>
              <a:tabLst/>
              <a:defRPr/>
            </a:pPr>
            <a:r>
              <a:rPr lang="en-US" dirty="0">
                <a:solidFill>
                  <a:schemeClr val="tx1"/>
                </a:solidFill>
              </a:rPr>
              <a:t>S</a:t>
            </a:r>
            <a:r>
              <a:rPr lang="en-US" altLang="zh-CN" dirty="0">
                <a:solidFill>
                  <a:schemeClr val="tx1"/>
                </a:solidFill>
              </a:rPr>
              <a:t>oC</a:t>
            </a:r>
            <a:r>
              <a:rPr lang="zh-CN" altLang="en-US" dirty="0">
                <a:solidFill>
                  <a:schemeClr val="tx1"/>
                </a:solidFill>
              </a:rPr>
              <a:t>组 </a:t>
            </a:r>
            <a:r>
              <a:rPr lang="en-US" dirty="0">
                <a:solidFill>
                  <a:schemeClr val="tx1"/>
                </a:solidFill>
              </a:rPr>
              <a:t>65.4% [95%</a:t>
            </a:r>
            <a:r>
              <a:rPr lang="zh-CN" altLang="en-US" dirty="0">
                <a:solidFill>
                  <a:schemeClr val="tx1"/>
                </a:solidFill>
              </a:rPr>
              <a:t>：</a:t>
            </a:r>
            <a:r>
              <a:rPr lang="en-US" altLang="zh-CN" dirty="0">
                <a:solidFill>
                  <a:schemeClr val="tx1"/>
                </a:solidFill>
              </a:rPr>
              <a:t>58.7-71.3</a:t>
            </a:r>
            <a:r>
              <a:rPr lang="en-US" dirty="0">
                <a:solidFill>
                  <a:schemeClr val="tx1"/>
                </a:solidFill>
              </a:rPr>
              <a:t>]</a:t>
            </a:r>
          </a:p>
          <a:p>
            <a:pPr marL="0" marR="0" lvl="0" indent="0" algn="l" defTabSz="914446" rtl="0" eaLnBrk="0" fontAlgn="base" latinLnBrk="0" hangingPunct="0">
              <a:lnSpc>
                <a:spcPct val="100000"/>
              </a:lnSpc>
              <a:spcBef>
                <a:spcPct val="30000"/>
              </a:spcBef>
              <a:spcAft>
                <a:spcPct val="0"/>
              </a:spcAft>
              <a:buClr>
                <a:srgbClr val="000000"/>
              </a:buClr>
              <a:buSzPct val="100000"/>
              <a:buFont typeface="Times New Roman" pitchFamily="16" charset="0"/>
              <a:buNone/>
              <a:tabLst/>
              <a:defRPr/>
            </a:pPr>
            <a:endParaRPr lang="en-US" dirty="0">
              <a:solidFill>
                <a:schemeClr val="tx1"/>
              </a:solidFill>
            </a:endParaRPr>
          </a:p>
          <a:p>
            <a:r>
              <a:rPr lang="en-US" altLang="zh-CN" dirty="0">
                <a:solidFill>
                  <a:schemeClr val="tx1"/>
                </a:solidFill>
              </a:rPr>
              <a:t>5</a:t>
            </a:r>
            <a:r>
              <a:rPr lang="zh-CN" altLang="en-US" dirty="0">
                <a:solidFill>
                  <a:schemeClr val="tx1"/>
                </a:solidFill>
              </a:rPr>
              <a:t>年</a:t>
            </a:r>
            <a:r>
              <a:rPr lang="en-US" altLang="zh-CN" dirty="0">
                <a:solidFill>
                  <a:schemeClr val="tx1"/>
                </a:solidFill>
              </a:rPr>
              <a:t>MFS</a:t>
            </a:r>
            <a:r>
              <a:rPr lang="zh-CN" altLang="en-US" dirty="0">
                <a:solidFill>
                  <a:schemeClr val="tx1"/>
                </a:solidFill>
              </a:rPr>
              <a:t>率</a:t>
            </a:r>
            <a:endParaRPr lang="en-US" altLang="zh-CN" dirty="0">
              <a:solidFill>
                <a:schemeClr val="tx1"/>
              </a:solidFill>
            </a:endParaRPr>
          </a:p>
          <a:p>
            <a:pPr marL="342900" indent="-342900">
              <a:buFont typeface="Arial" panose="020B0604020202020204" pitchFamily="34" charset="0"/>
              <a:buChar char="•"/>
            </a:pPr>
            <a:r>
              <a:rPr lang="en-US" dirty="0">
                <a:solidFill>
                  <a:schemeClr val="tx1"/>
                </a:solidFill>
              </a:rPr>
              <a:t>TNT</a:t>
            </a:r>
            <a:r>
              <a:rPr lang="zh-CN" altLang="en-US" dirty="0">
                <a:solidFill>
                  <a:schemeClr val="tx1"/>
                </a:solidFill>
              </a:rPr>
              <a:t>组 </a:t>
            </a:r>
            <a:r>
              <a:rPr lang="en-US" dirty="0">
                <a:solidFill>
                  <a:schemeClr val="tx1"/>
                </a:solidFill>
              </a:rPr>
              <a:t>77.6% [95%</a:t>
            </a:r>
            <a:r>
              <a:rPr lang="zh-CN" altLang="en-US" dirty="0">
                <a:solidFill>
                  <a:schemeClr val="tx1"/>
                </a:solidFill>
              </a:rPr>
              <a:t>：</a:t>
            </a:r>
            <a:r>
              <a:rPr lang="en-US" altLang="zh-CN" dirty="0">
                <a:solidFill>
                  <a:schemeClr val="tx1"/>
                </a:solidFill>
              </a:rPr>
              <a:t>71.5-82.5</a:t>
            </a:r>
            <a:r>
              <a:rPr lang="en-US" dirty="0">
                <a:solidFill>
                  <a:schemeClr val="tx1"/>
                </a:solidFill>
              </a:rPr>
              <a:t>]</a:t>
            </a:r>
          </a:p>
          <a:p>
            <a:pPr marL="342900" marR="0" lvl="0" indent="-342900" algn="l" defTabSz="914446" rtl="0" eaLnBrk="0" fontAlgn="base" latinLnBrk="0" hangingPunct="0">
              <a:lnSpc>
                <a:spcPct val="100000"/>
              </a:lnSpc>
              <a:spcBef>
                <a:spcPct val="30000"/>
              </a:spcBef>
              <a:spcAft>
                <a:spcPct val="0"/>
              </a:spcAft>
              <a:buClr>
                <a:srgbClr val="000000"/>
              </a:buClr>
              <a:buSzPct val="100000"/>
              <a:buFont typeface="Arial" panose="020B0604020202020204" pitchFamily="34" charset="0"/>
              <a:buChar char="•"/>
              <a:tabLst/>
              <a:defRPr/>
            </a:pPr>
            <a:r>
              <a:rPr lang="en-US" dirty="0">
                <a:solidFill>
                  <a:schemeClr val="tx1"/>
                </a:solidFill>
              </a:rPr>
              <a:t>S</a:t>
            </a:r>
            <a:r>
              <a:rPr lang="en-US" altLang="zh-CN" dirty="0">
                <a:solidFill>
                  <a:schemeClr val="tx1"/>
                </a:solidFill>
              </a:rPr>
              <a:t>oC</a:t>
            </a:r>
            <a:r>
              <a:rPr lang="zh-CN" altLang="en-US" dirty="0">
                <a:solidFill>
                  <a:schemeClr val="tx1"/>
                </a:solidFill>
              </a:rPr>
              <a:t>组 </a:t>
            </a:r>
            <a:r>
              <a:rPr lang="en-US" dirty="0">
                <a:solidFill>
                  <a:schemeClr val="tx1"/>
                </a:solidFill>
              </a:rPr>
              <a:t>67.7% [95%</a:t>
            </a:r>
            <a:r>
              <a:rPr lang="zh-CN" altLang="en-US" dirty="0">
                <a:solidFill>
                  <a:schemeClr val="tx1"/>
                </a:solidFill>
              </a:rPr>
              <a:t>：</a:t>
            </a:r>
            <a:r>
              <a:rPr lang="en-US" altLang="zh-CN" dirty="0">
                <a:solidFill>
                  <a:schemeClr val="tx1"/>
                </a:solidFill>
              </a:rPr>
              <a:t>61.2-73.4</a:t>
            </a:r>
            <a:r>
              <a:rPr lang="en-US" dirty="0">
                <a:solidFill>
                  <a:schemeClr val="tx1"/>
                </a:solidFill>
              </a:rPr>
              <a:t>]</a:t>
            </a:r>
          </a:p>
          <a:p>
            <a:pPr marL="0" marR="0" lvl="0" indent="0" algn="l" defTabSz="914446" rtl="0" eaLnBrk="0" fontAlgn="base" latinLnBrk="0" hangingPunct="0">
              <a:lnSpc>
                <a:spcPct val="100000"/>
              </a:lnSpc>
              <a:spcBef>
                <a:spcPct val="30000"/>
              </a:spcBef>
              <a:spcAft>
                <a:spcPct val="0"/>
              </a:spcAft>
              <a:buClr>
                <a:srgbClr val="000000"/>
              </a:buClr>
              <a:buSzPct val="100000"/>
              <a:buFont typeface="Times New Roman" pitchFamily="16" charset="0"/>
              <a:buNone/>
              <a:tabLst/>
              <a:defRPr/>
            </a:pPr>
            <a:endParaRPr lang="en-US" dirty="0">
              <a:solidFill>
                <a:schemeClr val="tx1"/>
              </a:solidFill>
            </a:endParaRPr>
          </a:p>
          <a:p>
            <a:pPr marL="0" marR="0" lvl="0" indent="0" algn="l" defTabSz="914446" rtl="0" eaLnBrk="0" fontAlgn="base" latinLnBrk="0" hangingPunct="0">
              <a:lnSpc>
                <a:spcPct val="100000"/>
              </a:lnSpc>
              <a:spcBef>
                <a:spcPct val="30000"/>
              </a:spcBef>
              <a:spcAft>
                <a:spcPct val="0"/>
              </a:spcAft>
              <a:buClr>
                <a:srgbClr val="000000"/>
              </a:buClr>
              <a:buSzPct val="100000"/>
              <a:buFont typeface="Times New Roman" pitchFamily="16" charset="0"/>
              <a:buNone/>
              <a:tabLst/>
              <a:defRPr/>
            </a:pPr>
            <a:r>
              <a:rPr lang="en-US" b="1" dirty="0">
                <a:solidFill>
                  <a:schemeClr val="tx1"/>
                </a:solidFill>
              </a:rPr>
              <a:t>RMST</a:t>
            </a:r>
            <a:r>
              <a:rPr lang="zh-CN" altLang="en-US" b="1" dirty="0">
                <a:solidFill>
                  <a:schemeClr val="tx1"/>
                </a:solidFill>
              </a:rPr>
              <a:t>（</a:t>
            </a:r>
            <a:r>
              <a:rPr lang="en-US" altLang="zh-CN" b="1" dirty="0">
                <a:solidFill>
                  <a:schemeClr val="tx1"/>
                </a:solidFill>
              </a:rPr>
              <a:t>7</a:t>
            </a:r>
            <a:r>
              <a:rPr lang="zh-CN" altLang="en-US" b="1" dirty="0">
                <a:solidFill>
                  <a:schemeClr val="tx1"/>
                </a:solidFill>
              </a:rPr>
              <a:t>年），月：</a:t>
            </a:r>
            <a:endParaRPr lang="en-US" altLang="zh-CN" b="1" dirty="0">
              <a:solidFill>
                <a:schemeClr val="tx1"/>
              </a:solidFill>
            </a:endParaRPr>
          </a:p>
          <a:p>
            <a:pPr marL="0" marR="0" lvl="0" indent="0" algn="l" defTabSz="914446" rtl="0" eaLnBrk="0" fontAlgn="base" latinLnBrk="0" hangingPunct="0">
              <a:lnSpc>
                <a:spcPct val="100000"/>
              </a:lnSpc>
              <a:spcBef>
                <a:spcPct val="30000"/>
              </a:spcBef>
              <a:spcAft>
                <a:spcPct val="0"/>
              </a:spcAft>
              <a:buClr>
                <a:srgbClr val="000000"/>
              </a:buClr>
              <a:buSzPct val="100000"/>
              <a:buFont typeface="Times New Roman" pitchFamily="16" charset="0"/>
              <a:buNone/>
              <a:tabLst/>
              <a:defRPr/>
            </a:pPr>
            <a:r>
              <a:rPr lang="en-US" dirty="0">
                <a:solidFill>
                  <a:schemeClr val="tx1"/>
                </a:solidFill>
              </a:rPr>
              <a:t>TNT</a:t>
            </a:r>
            <a:r>
              <a:rPr lang="zh-CN" altLang="en-US" dirty="0">
                <a:solidFill>
                  <a:schemeClr val="tx1"/>
                </a:solidFill>
              </a:rPr>
              <a:t>组</a:t>
            </a:r>
            <a:r>
              <a:rPr lang="en-US" altLang="zh-CN" dirty="0">
                <a:solidFill>
                  <a:schemeClr val="tx1"/>
                </a:solidFill>
              </a:rPr>
              <a:t>MFS</a:t>
            </a:r>
            <a:r>
              <a:rPr lang="zh-CN" altLang="en-US" dirty="0">
                <a:solidFill>
                  <a:schemeClr val="tx1"/>
                </a:solidFill>
              </a:rPr>
              <a:t>获益，</a:t>
            </a:r>
            <a:r>
              <a:rPr lang="en-US" altLang="zh-CN" dirty="0">
                <a:solidFill>
                  <a:schemeClr val="tx1"/>
                </a:solidFill>
              </a:rPr>
              <a:t>7.1 [1.65-12.63]</a:t>
            </a:r>
            <a:r>
              <a:rPr lang="zh-CN" altLang="en-US" dirty="0">
                <a:solidFill>
                  <a:schemeClr val="tx1"/>
                </a:solidFill>
              </a:rPr>
              <a:t>，</a:t>
            </a:r>
            <a:r>
              <a:rPr lang="en-US" altLang="zh-CN" dirty="0">
                <a:solidFill>
                  <a:schemeClr val="tx1"/>
                </a:solidFill>
              </a:rPr>
              <a:t>p=0.011</a:t>
            </a:r>
            <a:endParaRPr lang="en-US" dirty="0">
              <a:solidFill>
                <a:schemeClr val="tx1"/>
              </a:solidFill>
            </a:endParaRPr>
          </a:p>
          <a:p>
            <a:endParaRPr lang="zh-CN" altLang="en-US" dirty="0">
              <a:solidFill>
                <a:schemeClr val="tx1"/>
              </a:solidFill>
            </a:endParaRPr>
          </a:p>
        </p:txBody>
      </p:sp>
      <p:sp>
        <p:nvSpPr>
          <p:cNvPr id="9" name="文本框 8">
            <a:extLst>
              <a:ext uri="{FF2B5EF4-FFF2-40B4-BE49-F238E27FC236}">
                <a16:creationId xmlns:a16="http://schemas.microsoft.com/office/drawing/2014/main" id="{32E44B78-A31F-8433-7206-D3BA09658159}"/>
              </a:ext>
            </a:extLst>
          </p:cNvPr>
          <p:cNvSpPr txBox="1"/>
          <p:nvPr/>
        </p:nvSpPr>
        <p:spPr>
          <a:xfrm>
            <a:off x="2529038" y="6091509"/>
            <a:ext cx="779887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5</a:t>
            </a:r>
            <a: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年时，</a:t>
            </a:r>
            <a:r>
              <a:rPr kumimoji="0" lang="en-US" altLang="zh-CN" sz="18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TNT</a:t>
            </a:r>
            <a: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组和</a:t>
            </a:r>
            <a:r>
              <a:rPr kumimoji="0" lang="en-US" altLang="zh-CN" sz="18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SOC</a:t>
            </a:r>
            <a: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组发生转移复发的累积发生率分别为</a:t>
            </a:r>
            <a:r>
              <a:rPr kumimoji="0" lang="en-US" altLang="zh-CN" sz="18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18.4%</a:t>
            </a:r>
            <a: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和</a:t>
            </a:r>
            <a:r>
              <a:rPr kumimoji="0" lang="en-US" altLang="zh-CN" sz="1800" b="0" i="0" u="none" strike="noStrike" kern="1200" cap="none" spc="0" normalizeH="0" baseline="0" noProof="0" dirty="0">
                <a:ln>
                  <a:noFill/>
                </a:ln>
                <a:solidFill>
                  <a:prstClr val="black"/>
                </a:solidFill>
                <a:effectLst/>
                <a:uLnTx/>
                <a:uFillTx/>
                <a:latin typeface="arial" panose="020B0604020202020204" pitchFamily="34" charset="0"/>
                <a:ea typeface="微软雅黑"/>
                <a:cs typeface="+mn-cs"/>
              </a:rPr>
              <a:t>26.6%</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spTree>
    <p:extLst>
      <p:ext uri="{BB962C8B-B14F-4D97-AF65-F5344CB8AC3E}">
        <p14:creationId xmlns:p14="http://schemas.microsoft.com/office/powerpoint/2010/main" val="2714763978"/>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癌症特异性生存期</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en-US" dirty="0"/>
              <a:t>Thierry Conroy</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LBA3504</a:t>
            </a:r>
          </a:p>
        </p:txBody>
      </p:sp>
      <p:pic>
        <p:nvPicPr>
          <p:cNvPr id="8" name="图片 7">
            <a:extLst>
              <a:ext uri="{FF2B5EF4-FFF2-40B4-BE49-F238E27FC236}">
                <a16:creationId xmlns:a16="http://schemas.microsoft.com/office/drawing/2014/main" id="{F908FE27-9C29-F7EA-E343-269C8A9BFB3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3451" y="1102419"/>
            <a:ext cx="6783948" cy="4961498"/>
          </a:xfrm>
          <a:prstGeom prst="rect">
            <a:avLst/>
          </a:prstGeom>
        </p:spPr>
      </p:pic>
      <p:sp>
        <p:nvSpPr>
          <p:cNvPr id="9" name="文本占位符 3">
            <a:extLst>
              <a:ext uri="{FF2B5EF4-FFF2-40B4-BE49-F238E27FC236}">
                <a16:creationId xmlns:a16="http://schemas.microsoft.com/office/drawing/2014/main" id="{5B3DF869-44C1-EB98-862B-FF2515D94049}"/>
              </a:ext>
            </a:extLst>
          </p:cNvPr>
          <p:cNvSpPr>
            <a:spLocks noGrp="1"/>
          </p:cNvSpPr>
          <p:nvPr>
            <p:ph type="body" sz="quarter" idx="12"/>
          </p:nvPr>
        </p:nvSpPr>
        <p:spPr>
          <a:xfrm>
            <a:off x="7081689" y="1093013"/>
            <a:ext cx="4545629" cy="4902200"/>
          </a:xfrm>
        </p:spPr>
        <p:txBody>
          <a:bodyPr/>
          <a:lstStyle/>
          <a:p>
            <a:r>
              <a:rPr lang="en-US" dirty="0">
                <a:solidFill>
                  <a:schemeClr val="tx1"/>
                </a:solidFill>
              </a:rPr>
              <a:t>80</a:t>
            </a:r>
            <a:r>
              <a:rPr lang="zh-CN" altLang="en-US" dirty="0">
                <a:solidFill>
                  <a:schemeClr val="tx1"/>
                </a:solidFill>
              </a:rPr>
              <a:t>个事件</a:t>
            </a:r>
            <a:endParaRPr lang="en-US" altLang="zh-CN" dirty="0">
              <a:solidFill>
                <a:schemeClr val="tx1"/>
              </a:solidFill>
            </a:endParaRPr>
          </a:p>
          <a:p>
            <a:endParaRPr lang="en-US" altLang="zh-CN" dirty="0">
              <a:solidFill>
                <a:schemeClr val="tx1"/>
              </a:solidFill>
            </a:endParaRPr>
          </a:p>
          <a:p>
            <a:r>
              <a:rPr lang="en-US" b="1" dirty="0">
                <a:solidFill>
                  <a:schemeClr val="tx1"/>
                </a:solidFill>
              </a:rPr>
              <a:t>7</a:t>
            </a:r>
            <a:r>
              <a:rPr lang="zh-CN" altLang="en-US" b="1" dirty="0">
                <a:solidFill>
                  <a:schemeClr val="tx1"/>
                </a:solidFill>
              </a:rPr>
              <a:t>年</a:t>
            </a:r>
            <a:r>
              <a:rPr lang="en-US" altLang="zh-CN" b="1" dirty="0">
                <a:solidFill>
                  <a:schemeClr val="tx1"/>
                </a:solidFill>
              </a:rPr>
              <a:t>CSS</a:t>
            </a:r>
            <a:r>
              <a:rPr lang="zh-CN" altLang="en-US" b="1" dirty="0">
                <a:solidFill>
                  <a:schemeClr val="tx1"/>
                </a:solidFill>
              </a:rPr>
              <a:t>率</a:t>
            </a:r>
            <a:endParaRPr lang="en-US" altLang="zh-CN" b="1" dirty="0">
              <a:solidFill>
                <a:schemeClr val="tx1"/>
              </a:solidFill>
            </a:endParaRPr>
          </a:p>
          <a:p>
            <a:pPr marL="342900" indent="-342900">
              <a:buFont typeface="Arial" panose="020B0604020202020204" pitchFamily="34" charset="0"/>
              <a:buChar char="•"/>
            </a:pPr>
            <a:r>
              <a:rPr lang="en-US" dirty="0">
                <a:solidFill>
                  <a:schemeClr val="tx1"/>
                </a:solidFill>
              </a:rPr>
              <a:t>TNT</a:t>
            </a:r>
            <a:r>
              <a:rPr lang="zh-CN" altLang="en-US" dirty="0">
                <a:solidFill>
                  <a:schemeClr val="tx1"/>
                </a:solidFill>
              </a:rPr>
              <a:t>组 </a:t>
            </a:r>
            <a:r>
              <a:rPr lang="en-US" altLang="zh-CN" dirty="0">
                <a:solidFill>
                  <a:schemeClr val="tx1"/>
                </a:solidFill>
              </a:rPr>
              <a:t>84.9</a:t>
            </a:r>
            <a:r>
              <a:rPr lang="en-US" dirty="0">
                <a:solidFill>
                  <a:schemeClr val="tx1"/>
                </a:solidFill>
              </a:rPr>
              <a:t>% [95%</a:t>
            </a:r>
            <a:r>
              <a:rPr lang="zh-CN" altLang="en-US" dirty="0">
                <a:solidFill>
                  <a:schemeClr val="tx1"/>
                </a:solidFill>
              </a:rPr>
              <a:t>：</a:t>
            </a:r>
            <a:r>
              <a:rPr lang="en-US" altLang="zh-CN" dirty="0">
                <a:solidFill>
                  <a:schemeClr val="tx1"/>
                </a:solidFill>
              </a:rPr>
              <a:t>79.1-89.2</a:t>
            </a:r>
            <a:r>
              <a:rPr lang="en-US" dirty="0">
                <a:solidFill>
                  <a:schemeClr val="tx1"/>
                </a:solidFill>
              </a:rPr>
              <a:t>]</a:t>
            </a:r>
          </a:p>
          <a:p>
            <a:pPr marL="342900" marR="0" lvl="0" indent="-342900" algn="l" defTabSz="914446" rtl="0" eaLnBrk="0" fontAlgn="base" latinLnBrk="0" hangingPunct="0">
              <a:lnSpc>
                <a:spcPct val="100000"/>
              </a:lnSpc>
              <a:spcBef>
                <a:spcPct val="30000"/>
              </a:spcBef>
              <a:spcAft>
                <a:spcPct val="0"/>
              </a:spcAft>
              <a:buClr>
                <a:srgbClr val="000000"/>
              </a:buClr>
              <a:buSzPct val="100000"/>
              <a:buFont typeface="Arial" panose="020B0604020202020204" pitchFamily="34" charset="0"/>
              <a:buChar char="•"/>
              <a:tabLst/>
              <a:defRPr/>
            </a:pPr>
            <a:r>
              <a:rPr lang="en-US" dirty="0">
                <a:solidFill>
                  <a:schemeClr val="tx1"/>
                </a:solidFill>
              </a:rPr>
              <a:t>S</a:t>
            </a:r>
            <a:r>
              <a:rPr lang="en-US" altLang="zh-CN" dirty="0">
                <a:solidFill>
                  <a:schemeClr val="tx1"/>
                </a:solidFill>
              </a:rPr>
              <a:t>oC</a:t>
            </a:r>
            <a:r>
              <a:rPr lang="zh-CN" altLang="en-US" dirty="0">
                <a:solidFill>
                  <a:schemeClr val="tx1"/>
                </a:solidFill>
              </a:rPr>
              <a:t>组 </a:t>
            </a:r>
            <a:r>
              <a:rPr lang="en-US" altLang="zh-CN" dirty="0">
                <a:solidFill>
                  <a:schemeClr val="tx1"/>
                </a:solidFill>
              </a:rPr>
              <a:t>79.6</a:t>
            </a:r>
            <a:r>
              <a:rPr lang="en-US" dirty="0">
                <a:solidFill>
                  <a:schemeClr val="tx1"/>
                </a:solidFill>
              </a:rPr>
              <a:t>% [95%</a:t>
            </a:r>
            <a:r>
              <a:rPr lang="zh-CN" altLang="en-US" dirty="0">
                <a:solidFill>
                  <a:schemeClr val="tx1"/>
                </a:solidFill>
              </a:rPr>
              <a:t>：</a:t>
            </a:r>
            <a:r>
              <a:rPr lang="en-US" altLang="zh-CN" dirty="0">
                <a:solidFill>
                  <a:schemeClr val="tx1"/>
                </a:solidFill>
              </a:rPr>
              <a:t>73.5-84.4</a:t>
            </a:r>
            <a:r>
              <a:rPr lang="en-US" dirty="0">
                <a:solidFill>
                  <a:schemeClr val="tx1"/>
                </a:solidFill>
              </a:rPr>
              <a:t>]</a:t>
            </a:r>
          </a:p>
          <a:p>
            <a:pPr marL="0" marR="0" lvl="0" indent="0" algn="l" defTabSz="914446" rtl="0" eaLnBrk="0" fontAlgn="base" latinLnBrk="0" hangingPunct="0">
              <a:lnSpc>
                <a:spcPct val="100000"/>
              </a:lnSpc>
              <a:spcBef>
                <a:spcPct val="30000"/>
              </a:spcBef>
              <a:spcAft>
                <a:spcPct val="0"/>
              </a:spcAft>
              <a:buClr>
                <a:srgbClr val="000000"/>
              </a:buClr>
              <a:buSzPct val="100000"/>
              <a:buFont typeface="Times New Roman" pitchFamily="16" charset="0"/>
              <a:buNone/>
              <a:tabLst/>
              <a:defRPr/>
            </a:pPr>
            <a:endParaRPr lang="en-US" dirty="0">
              <a:solidFill>
                <a:schemeClr val="tx1"/>
              </a:solidFill>
            </a:endParaRPr>
          </a:p>
          <a:p>
            <a:r>
              <a:rPr lang="en-US" altLang="zh-CN" dirty="0">
                <a:solidFill>
                  <a:schemeClr val="tx1"/>
                </a:solidFill>
              </a:rPr>
              <a:t>5</a:t>
            </a:r>
            <a:r>
              <a:rPr lang="zh-CN" altLang="en-US" dirty="0">
                <a:solidFill>
                  <a:schemeClr val="tx1"/>
                </a:solidFill>
              </a:rPr>
              <a:t>年</a:t>
            </a:r>
            <a:r>
              <a:rPr lang="en-US" altLang="zh-CN" dirty="0">
                <a:solidFill>
                  <a:schemeClr val="tx1"/>
                </a:solidFill>
              </a:rPr>
              <a:t>CSS</a:t>
            </a:r>
            <a:r>
              <a:rPr lang="zh-CN" altLang="en-US" dirty="0">
                <a:solidFill>
                  <a:schemeClr val="tx1"/>
                </a:solidFill>
              </a:rPr>
              <a:t>率</a:t>
            </a:r>
            <a:endParaRPr lang="en-US" altLang="zh-CN" dirty="0">
              <a:solidFill>
                <a:schemeClr val="tx1"/>
              </a:solidFill>
            </a:endParaRPr>
          </a:p>
          <a:p>
            <a:pPr marL="342900" indent="-342900">
              <a:buFont typeface="Arial" panose="020B0604020202020204" pitchFamily="34" charset="0"/>
              <a:buChar char="•"/>
            </a:pPr>
            <a:r>
              <a:rPr lang="en-US" dirty="0">
                <a:solidFill>
                  <a:schemeClr val="tx1"/>
                </a:solidFill>
              </a:rPr>
              <a:t>TNT</a:t>
            </a:r>
            <a:r>
              <a:rPr lang="zh-CN" altLang="en-US" dirty="0">
                <a:solidFill>
                  <a:schemeClr val="tx1"/>
                </a:solidFill>
              </a:rPr>
              <a:t>组 </a:t>
            </a:r>
            <a:r>
              <a:rPr lang="en-US" altLang="zh-CN" dirty="0">
                <a:solidFill>
                  <a:schemeClr val="tx1"/>
                </a:solidFill>
              </a:rPr>
              <a:t>88.1</a:t>
            </a:r>
            <a:r>
              <a:rPr lang="en-US" dirty="0">
                <a:solidFill>
                  <a:schemeClr val="tx1"/>
                </a:solidFill>
              </a:rPr>
              <a:t>% [95%</a:t>
            </a:r>
            <a:r>
              <a:rPr lang="zh-CN" altLang="en-US" dirty="0">
                <a:solidFill>
                  <a:schemeClr val="tx1"/>
                </a:solidFill>
              </a:rPr>
              <a:t>：</a:t>
            </a:r>
            <a:r>
              <a:rPr lang="en-US" altLang="zh-CN" dirty="0">
                <a:solidFill>
                  <a:schemeClr val="tx1"/>
                </a:solidFill>
              </a:rPr>
              <a:t>83.1-91.8</a:t>
            </a:r>
            <a:r>
              <a:rPr lang="en-US" dirty="0">
                <a:solidFill>
                  <a:schemeClr val="tx1"/>
                </a:solidFill>
              </a:rPr>
              <a:t>]</a:t>
            </a:r>
          </a:p>
          <a:p>
            <a:pPr marL="342900" marR="0" lvl="0" indent="-342900" algn="l" defTabSz="914446" rtl="0" eaLnBrk="0" fontAlgn="base" latinLnBrk="0" hangingPunct="0">
              <a:lnSpc>
                <a:spcPct val="100000"/>
              </a:lnSpc>
              <a:spcBef>
                <a:spcPct val="30000"/>
              </a:spcBef>
              <a:spcAft>
                <a:spcPct val="0"/>
              </a:spcAft>
              <a:buClr>
                <a:srgbClr val="000000"/>
              </a:buClr>
              <a:buSzPct val="100000"/>
              <a:buFont typeface="Arial" panose="020B0604020202020204" pitchFamily="34" charset="0"/>
              <a:buChar char="•"/>
              <a:tabLst/>
              <a:defRPr/>
            </a:pPr>
            <a:r>
              <a:rPr lang="en-US" dirty="0">
                <a:solidFill>
                  <a:schemeClr val="tx1"/>
                </a:solidFill>
              </a:rPr>
              <a:t>S</a:t>
            </a:r>
            <a:r>
              <a:rPr lang="en-US" altLang="zh-CN" dirty="0">
                <a:solidFill>
                  <a:schemeClr val="tx1"/>
                </a:solidFill>
              </a:rPr>
              <a:t>oC</a:t>
            </a:r>
            <a:r>
              <a:rPr lang="zh-CN" altLang="en-US" dirty="0">
                <a:solidFill>
                  <a:schemeClr val="tx1"/>
                </a:solidFill>
              </a:rPr>
              <a:t>组 </a:t>
            </a:r>
            <a:r>
              <a:rPr lang="en-US" altLang="zh-CN" dirty="0">
                <a:solidFill>
                  <a:schemeClr val="tx1"/>
                </a:solidFill>
              </a:rPr>
              <a:t>82.4</a:t>
            </a:r>
            <a:r>
              <a:rPr lang="en-US" dirty="0">
                <a:solidFill>
                  <a:schemeClr val="tx1"/>
                </a:solidFill>
              </a:rPr>
              <a:t>% [95%</a:t>
            </a:r>
            <a:r>
              <a:rPr lang="zh-CN" altLang="en-US" dirty="0">
                <a:solidFill>
                  <a:schemeClr val="tx1"/>
                </a:solidFill>
              </a:rPr>
              <a:t>：</a:t>
            </a:r>
            <a:r>
              <a:rPr lang="en-US" altLang="zh-CN" dirty="0">
                <a:solidFill>
                  <a:schemeClr val="tx1"/>
                </a:solidFill>
              </a:rPr>
              <a:t>76.7-86.8</a:t>
            </a:r>
            <a:r>
              <a:rPr lang="en-US" dirty="0">
                <a:solidFill>
                  <a:schemeClr val="tx1"/>
                </a:solidFill>
              </a:rPr>
              <a:t>]</a:t>
            </a:r>
          </a:p>
          <a:p>
            <a:pPr marL="0" marR="0" lvl="0" indent="0" algn="l" defTabSz="914446" rtl="0" eaLnBrk="0" fontAlgn="base" latinLnBrk="0" hangingPunct="0">
              <a:lnSpc>
                <a:spcPct val="100000"/>
              </a:lnSpc>
              <a:spcBef>
                <a:spcPct val="30000"/>
              </a:spcBef>
              <a:spcAft>
                <a:spcPct val="0"/>
              </a:spcAft>
              <a:buClr>
                <a:srgbClr val="000000"/>
              </a:buClr>
              <a:buSzPct val="100000"/>
              <a:buFont typeface="Times New Roman" pitchFamily="16" charset="0"/>
              <a:buNone/>
              <a:tabLst/>
              <a:defRPr/>
            </a:pPr>
            <a:endParaRPr lang="en-US" dirty="0">
              <a:solidFill>
                <a:schemeClr val="tx1"/>
              </a:solidFill>
            </a:endParaRPr>
          </a:p>
          <a:p>
            <a:pPr marL="0" marR="0" lvl="0" indent="0" algn="l" defTabSz="914446" rtl="0" eaLnBrk="0" fontAlgn="base" latinLnBrk="0" hangingPunct="0">
              <a:lnSpc>
                <a:spcPct val="100000"/>
              </a:lnSpc>
              <a:spcBef>
                <a:spcPct val="30000"/>
              </a:spcBef>
              <a:spcAft>
                <a:spcPct val="0"/>
              </a:spcAft>
              <a:buClr>
                <a:srgbClr val="000000"/>
              </a:buClr>
              <a:buSzPct val="100000"/>
              <a:buFont typeface="Times New Roman" pitchFamily="16" charset="0"/>
              <a:buNone/>
              <a:tabLst/>
              <a:defRPr/>
            </a:pPr>
            <a:r>
              <a:rPr lang="en-US" b="1" dirty="0">
                <a:solidFill>
                  <a:schemeClr val="tx1"/>
                </a:solidFill>
              </a:rPr>
              <a:t>RMST</a:t>
            </a:r>
            <a:r>
              <a:rPr lang="zh-CN" altLang="en-US" b="1" dirty="0">
                <a:solidFill>
                  <a:schemeClr val="tx1"/>
                </a:solidFill>
              </a:rPr>
              <a:t>（</a:t>
            </a:r>
            <a:r>
              <a:rPr lang="en-US" altLang="zh-CN" b="1" dirty="0">
                <a:solidFill>
                  <a:schemeClr val="tx1"/>
                </a:solidFill>
              </a:rPr>
              <a:t>7</a:t>
            </a:r>
            <a:r>
              <a:rPr lang="zh-CN" altLang="en-US" b="1" dirty="0">
                <a:solidFill>
                  <a:schemeClr val="tx1"/>
                </a:solidFill>
              </a:rPr>
              <a:t>年），月：</a:t>
            </a:r>
            <a:endParaRPr lang="en-US" altLang="zh-CN" b="1" dirty="0">
              <a:solidFill>
                <a:schemeClr val="tx1"/>
              </a:solidFill>
            </a:endParaRPr>
          </a:p>
          <a:p>
            <a:pPr marL="0" marR="0" lvl="0" indent="0" algn="l" defTabSz="914446" rtl="0" eaLnBrk="0" fontAlgn="base" latinLnBrk="0" hangingPunct="0">
              <a:lnSpc>
                <a:spcPct val="100000"/>
              </a:lnSpc>
              <a:spcBef>
                <a:spcPct val="30000"/>
              </a:spcBef>
              <a:spcAft>
                <a:spcPct val="0"/>
              </a:spcAft>
              <a:buClr>
                <a:srgbClr val="000000"/>
              </a:buClr>
              <a:buSzPct val="100000"/>
              <a:buFont typeface="Times New Roman" pitchFamily="16" charset="0"/>
              <a:buNone/>
              <a:tabLst/>
              <a:defRPr/>
            </a:pPr>
            <a:r>
              <a:rPr lang="en-US" dirty="0">
                <a:solidFill>
                  <a:schemeClr val="tx1"/>
                </a:solidFill>
              </a:rPr>
              <a:t>TNT</a:t>
            </a:r>
            <a:r>
              <a:rPr lang="zh-CN" altLang="en-US" dirty="0">
                <a:solidFill>
                  <a:schemeClr val="tx1"/>
                </a:solidFill>
              </a:rPr>
              <a:t>组获益，</a:t>
            </a:r>
            <a:r>
              <a:rPr lang="en-US" altLang="zh-CN" dirty="0">
                <a:solidFill>
                  <a:schemeClr val="tx1"/>
                </a:solidFill>
              </a:rPr>
              <a:t>3.84 [-0.02-7.71]</a:t>
            </a:r>
            <a:r>
              <a:rPr lang="zh-CN" altLang="en-US" dirty="0">
                <a:solidFill>
                  <a:schemeClr val="tx1"/>
                </a:solidFill>
              </a:rPr>
              <a:t>，</a:t>
            </a:r>
            <a:r>
              <a:rPr lang="en-US" altLang="zh-CN" dirty="0">
                <a:solidFill>
                  <a:schemeClr val="tx1"/>
                </a:solidFill>
              </a:rPr>
              <a:t>p=0.051</a:t>
            </a:r>
            <a:endParaRPr lang="en-US" dirty="0">
              <a:solidFill>
                <a:schemeClr val="tx1"/>
              </a:solidFill>
            </a:endParaRPr>
          </a:p>
        </p:txBody>
      </p:sp>
    </p:spTree>
    <p:extLst>
      <p:ext uri="{BB962C8B-B14F-4D97-AF65-F5344CB8AC3E}">
        <p14:creationId xmlns:p14="http://schemas.microsoft.com/office/powerpoint/2010/main" val="764785964"/>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无</a:t>
            </a:r>
            <a:r>
              <a:rPr lang="en-US" altLang="zh-CN" dirty="0"/>
              <a:t>ATRESS*</a:t>
            </a:r>
            <a:r>
              <a:rPr lang="zh-CN" altLang="en-US" dirty="0"/>
              <a:t>现象</a:t>
            </a:r>
            <a:endParaRPr lang="en-US" altLang="zh-CN" dirty="0"/>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en-US" dirty="0"/>
              <a:t>Thierry Conroy</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LBA3504</a:t>
            </a:r>
          </a:p>
        </p:txBody>
      </p:sp>
      <p:sp>
        <p:nvSpPr>
          <p:cNvPr id="4" name="文本占位符 3">
            <a:extLst>
              <a:ext uri="{FF2B5EF4-FFF2-40B4-BE49-F238E27FC236}">
                <a16:creationId xmlns:a16="http://schemas.microsoft.com/office/drawing/2014/main" id="{46F2D972-3489-7B83-96F7-D0A44F9C6259}"/>
              </a:ext>
            </a:extLst>
          </p:cNvPr>
          <p:cNvSpPr>
            <a:spLocks noGrp="1"/>
          </p:cNvSpPr>
          <p:nvPr>
            <p:ph type="body" sz="quarter" idx="12"/>
          </p:nvPr>
        </p:nvSpPr>
        <p:spPr/>
        <p:txBody>
          <a:bodyPr/>
          <a:lstStyle/>
          <a:p>
            <a:r>
              <a:rPr lang="en-US" dirty="0">
                <a:solidFill>
                  <a:schemeClr val="tx1"/>
                </a:solidFill>
              </a:rPr>
              <a:t>*</a:t>
            </a:r>
            <a:r>
              <a:rPr lang="zh-CN" altLang="en-US" dirty="0">
                <a:solidFill>
                  <a:schemeClr val="tx1"/>
                </a:solidFill>
              </a:rPr>
              <a:t>新</a:t>
            </a:r>
            <a:r>
              <a:rPr lang="zh-CN" altLang="en-US" b="0" i="0" dirty="0">
                <a:solidFill>
                  <a:schemeClr val="tx1"/>
                </a:solidFill>
                <a:effectLst/>
                <a:latin typeface="Microsoft Yahei" panose="020B0503020204020204" pitchFamily="34" charset="-122"/>
                <a:ea typeface="Microsoft Yahei" panose="020B0503020204020204" pitchFamily="34" charset="-122"/>
              </a:rPr>
              <a:t>辅助治疗相关的生存期缩短</a:t>
            </a:r>
            <a:endParaRPr lang="en-US" altLang="zh-CN" b="0" i="0" dirty="0">
              <a:solidFill>
                <a:schemeClr val="tx1"/>
              </a:solidFill>
              <a:effectLst/>
              <a:latin typeface="Microsoft Yahei" panose="020B0503020204020204" pitchFamily="34" charset="-122"/>
              <a:ea typeface="Microsoft Yahei" panose="020B0503020204020204" pitchFamily="34" charset="-122"/>
            </a:endParaRPr>
          </a:p>
          <a:p>
            <a:r>
              <a:rPr lang="zh-CN" altLang="en-US" b="0" i="0" dirty="0">
                <a:solidFill>
                  <a:schemeClr val="tx1"/>
                </a:solidFill>
                <a:effectLst/>
                <a:latin typeface="arial" panose="020B0604020202020204" pitchFamily="34" charset="0"/>
              </a:rPr>
              <a:t>在</a:t>
            </a:r>
            <a:r>
              <a:rPr lang="en-US" altLang="zh-CN" b="0" i="0" dirty="0">
                <a:solidFill>
                  <a:schemeClr val="tx1"/>
                </a:solidFill>
                <a:effectLst/>
                <a:latin typeface="arial" panose="020B0604020202020204" pitchFamily="34" charset="0"/>
              </a:rPr>
              <a:t>PRODIGE 23</a:t>
            </a:r>
            <a:r>
              <a:rPr lang="zh-CN" altLang="en-US" b="0" i="0" dirty="0">
                <a:solidFill>
                  <a:schemeClr val="tx1"/>
                </a:solidFill>
                <a:effectLst/>
                <a:latin typeface="arial" panose="020B0604020202020204" pitchFamily="34" charset="0"/>
              </a:rPr>
              <a:t>中，</a:t>
            </a:r>
            <a:r>
              <a:rPr lang="en-US" altLang="zh-CN" b="0" i="0" dirty="0">
                <a:solidFill>
                  <a:schemeClr val="tx1"/>
                </a:solidFill>
                <a:effectLst/>
                <a:latin typeface="arial" panose="020B0604020202020204" pitchFamily="34" charset="0"/>
              </a:rPr>
              <a:t>TNT</a:t>
            </a:r>
            <a:r>
              <a:rPr lang="zh-CN" altLang="en-US" b="0" i="0" dirty="0">
                <a:solidFill>
                  <a:schemeClr val="tx1"/>
                </a:solidFill>
                <a:effectLst/>
                <a:latin typeface="arial" panose="020B0604020202020204" pitchFamily="34" charset="0"/>
              </a:rPr>
              <a:t>组远处复发后的生存期没有降低</a:t>
            </a:r>
            <a:endParaRPr lang="en-US" dirty="0">
              <a:solidFill>
                <a:schemeClr val="tx1"/>
              </a:solidFill>
            </a:endParaRPr>
          </a:p>
          <a:p>
            <a:endParaRPr lang="zh-CN" altLang="en-US" dirty="0">
              <a:solidFill>
                <a:schemeClr val="tx1"/>
              </a:solidFill>
            </a:endParaRPr>
          </a:p>
        </p:txBody>
      </p:sp>
      <p:pic>
        <p:nvPicPr>
          <p:cNvPr id="6" name="图片 5">
            <a:extLst>
              <a:ext uri="{FF2B5EF4-FFF2-40B4-BE49-F238E27FC236}">
                <a16:creationId xmlns:a16="http://schemas.microsoft.com/office/drawing/2014/main" id="{43E9DC19-FD3E-EE40-6841-D2F965CFA1E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52913" y="2005083"/>
            <a:ext cx="10886173" cy="3522571"/>
          </a:xfrm>
          <a:prstGeom prst="rect">
            <a:avLst/>
          </a:prstGeom>
        </p:spPr>
      </p:pic>
    </p:spTree>
    <p:extLst>
      <p:ext uri="{BB962C8B-B14F-4D97-AF65-F5344CB8AC3E}">
        <p14:creationId xmlns:p14="http://schemas.microsoft.com/office/powerpoint/2010/main" val="454322680"/>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总生存期</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en-US" dirty="0"/>
              <a:t>Thierry Conroy</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LBA3504</a:t>
            </a:r>
          </a:p>
        </p:txBody>
      </p:sp>
      <p:pic>
        <p:nvPicPr>
          <p:cNvPr id="6" name="图片 5">
            <a:extLst>
              <a:ext uri="{FF2B5EF4-FFF2-40B4-BE49-F238E27FC236}">
                <a16:creationId xmlns:a16="http://schemas.microsoft.com/office/drawing/2014/main" id="{CCE20669-5173-2CFA-BDFE-EA9FC3A6605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132911"/>
            <a:ext cx="6818812" cy="4822405"/>
          </a:xfrm>
          <a:prstGeom prst="rect">
            <a:avLst/>
          </a:prstGeom>
        </p:spPr>
      </p:pic>
      <p:sp>
        <p:nvSpPr>
          <p:cNvPr id="7" name="文本占位符 3">
            <a:extLst>
              <a:ext uri="{FF2B5EF4-FFF2-40B4-BE49-F238E27FC236}">
                <a16:creationId xmlns:a16="http://schemas.microsoft.com/office/drawing/2014/main" id="{155549DB-00C0-00EB-C01E-0B7C973155FB}"/>
              </a:ext>
            </a:extLst>
          </p:cNvPr>
          <p:cNvSpPr>
            <a:spLocks noGrp="1"/>
          </p:cNvSpPr>
          <p:nvPr>
            <p:ph type="body" sz="quarter" idx="12"/>
          </p:nvPr>
        </p:nvSpPr>
        <p:spPr>
          <a:xfrm>
            <a:off x="7081689" y="1093013"/>
            <a:ext cx="4545629" cy="4902200"/>
          </a:xfrm>
        </p:spPr>
        <p:txBody>
          <a:bodyPr/>
          <a:lstStyle/>
          <a:p>
            <a:r>
              <a:rPr lang="en-US" altLang="zh-CN" dirty="0">
                <a:solidFill>
                  <a:schemeClr val="tx1"/>
                </a:solidFill>
              </a:rPr>
              <a:t>98</a:t>
            </a:r>
            <a:r>
              <a:rPr lang="zh-CN" altLang="en-US" dirty="0">
                <a:solidFill>
                  <a:schemeClr val="tx1"/>
                </a:solidFill>
              </a:rPr>
              <a:t>个事件</a:t>
            </a:r>
            <a:endParaRPr lang="en-US" altLang="zh-CN" dirty="0">
              <a:solidFill>
                <a:schemeClr val="tx1"/>
              </a:solidFill>
            </a:endParaRPr>
          </a:p>
          <a:p>
            <a:endParaRPr lang="en-US" altLang="zh-CN" dirty="0">
              <a:solidFill>
                <a:schemeClr val="tx1"/>
              </a:solidFill>
            </a:endParaRPr>
          </a:p>
          <a:p>
            <a:r>
              <a:rPr lang="en-US" b="1" dirty="0">
                <a:solidFill>
                  <a:schemeClr val="tx1"/>
                </a:solidFill>
              </a:rPr>
              <a:t>7</a:t>
            </a:r>
            <a:r>
              <a:rPr lang="zh-CN" altLang="en-US" b="1" dirty="0">
                <a:solidFill>
                  <a:schemeClr val="tx1"/>
                </a:solidFill>
              </a:rPr>
              <a:t>年</a:t>
            </a:r>
            <a:r>
              <a:rPr lang="en-US" altLang="zh-CN" b="1" dirty="0">
                <a:solidFill>
                  <a:schemeClr val="tx1"/>
                </a:solidFill>
              </a:rPr>
              <a:t>OS</a:t>
            </a:r>
            <a:r>
              <a:rPr lang="zh-CN" altLang="en-US" b="1" dirty="0">
                <a:solidFill>
                  <a:schemeClr val="tx1"/>
                </a:solidFill>
              </a:rPr>
              <a:t>率</a:t>
            </a:r>
            <a:endParaRPr lang="en-US" altLang="zh-CN" b="1" dirty="0">
              <a:solidFill>
                <a:schemeClr val="tx1"/>
              </a:solidFill>
            </a:endParaRPr>
          </a:p>
          <a:p>
            <a:pPr marL="342900" indent="-342900">
              <a:buFont typeface="Arial" panose="020B0604020202020204" pitchFamily="34" charset="0"/>
              <a:buChar char="•"/>
            </a:pPr>
            <a:r>
              <a:rPr lang="en-US" dirty="0">
                <a:solidFill>
                  <a:schemeClr val="tx1"/>
                </a:solidFill>
              </a:rPr>
              <a:t>TNT</a:t>
            </a:r>
            <a:r>
              <a:rPr lang="zh-CN" altLang="en-US" dirty="0">
                <a:solidFill>
                  <a:schemeClr val="tx1"/>
                </a:solidFill>
              </a:rPr>
              <a:t>组 </a:t>
            </a:r>
            <a:r>
              <a:rPr lang="en-US" altLang="zh-CN" dirty="0">
                <a:solidFill>
                  <a:schemeClr val="tx1"/>
                </a:solidFill>
              </a:rPr>
              <a:t>81.9</a:t>
            </a:r>
            <a:r>
              <a:rPr lang="en-US" dirty="0">
                <a:solidFill>
                  <a:schemeClr val="tx1"/>
                </a:solidFill>
              </a:rPr>
              <a:t>% [95%</a:t>
            </a:r>
            <a:r>
              <a:rPr lang="zh-CN" altLang="en-US" dirty="0">
                <a:solidFill>
                  <a:schemeClr val="tx1"/>
                </a:solidFill>
              </a:rPr>
              <a:t>：</a:t>
            </a:r>
            <a:r>
              <a:rPr lang="en-US" altLang="zh-CN" dirty="0">
                <a:solidFill>
                  <a:schemeClr val="tx1"/>
                </a:solidFill>
              </a:rPr>
              <a:t>75.8-86.7</a:t>
            </a:r>
            <a:r>
              <a:rPr lang="en-US" dirty="0">
                <a:solidFill>
                  <a:schemeClr val="tx1"/>
                </a:solidFill>
              </a:rPr>
              <a:t>]</a:t>
            </a:r>
          </a:p>
          <a:p>
            <a:pPr marL="342900" marR="0" lvl="0" indent="-342900" algn="l" defTabSz="914446" rtl="0" eaLnBrk="0" fontAlgn="base" latinLnBrk="0" hangingPunct="0">
              <a:lnSpc>
                <a:spcPct val="100000"/>
              </a:lnSpc>
              <a:spcBef>
                <a:spcPct val="30000"/>
              </a:spcBef>
              <a:spcAft>
                <a:spcPct val="0"/>
              </a:spcAft>
              <a:buClr>
                <a:srgbClr val="000000"/>
              </a:buClr>
              <a:buSzPct val="100000"/>
              <a:buFont typeface="Arial" panose="020B0604020202020204" pitchFamily="34" charset="0"/>
              <a:buChar char="•"/>
              <a:tabLst/>
              <a:defRPr/>
            </a:pPr>
            <a:r>
              <a:rPr lang="en-US" dirty="0">
                <a:solidFill>
                  <a:schemeClr val="tx1"/>
                </a:solidFill>
              </a:rPr>
              <a:t>S</a:t>
            </a:r>
            <a:r>
              <a:rPr lang="en-US" altLang="zh-CN" dirty="0">
                <a:solidFill>
                  <a:schemeClr val="tx1"/>
                </a:solidFill>
              </a:rPr>
              <a:t>oC</a:t>
            </a:r>
            <a:r>
              <a:rPr lang="zh-CN" altLang="en-US" dirty="0">
                <a:solidFill>
                  <a:schemeClr val="tx1"/>
                </a:solidFill>
              </a:rPr>
              <a:t>组 </a:t>
            </a:r>
            <a:r>
              <a:rPr lang="en-US" altLang="zh-CN" dirty="0">
                <a:solidFill>
                  <a:schemeClr val="tx1"/>
                </a:solidFill>
              </a:rPr>
              <a:t>76.1</a:t>
            </a:r>
            <a:r>
              <a:rPr lang="en-US" dirty="0">
                <a:solidFill>
                  <a:schemeClr val="tx1"/>
                </a:solidFill>
              </a:rPr>
              <a:t>% [95%</a:t>
            </a:r>
            <a:r>
              <a:rPr lang="zh-CN" altLang="en-US" dirty="0">
                <a:solidFill>
                  <a:schemeClr val="tx1"/>
                </a:solidFill>
              </a:rPr>
              <a:t>：</a:t>
            </a:r>
            <a:r>
              <a:rPr lang="en-US" altLang="zh-CN" dirty="0">
                <a:solidFill>
                  <a:schemeClr val="tx1"/>
                </a:solidFill>
              </a:rPr>
              <a:t>69.8-81.3</a:t>
            </a:r>
            <a:r>
              <a:rPr lang="en-US" dirty="0">
                <a:solidFill>
                  <a:schemeClr val="tx1"/>
                </a:solidFill>
              </a:rPr>
              <a:t>]</a:t>
            </a:r>
          </a:p>
          <a:p>
            <a:pPr marL="0" marR="0" lvl="0" indent="0" algn="l" defTabSz="914446" rtl="0" eaLnBrk="0" fontAlgn="base" latinLnBrk="0" hangingPunct="0">
              <a:lnSpc>
                <a:spcPct val="100000"/>
              </a:lnSpc>
              <a:spcBef>
                <a:spcPct val="30000"/>
              </a:spcBef>
              <a:spcAft>
                <a:spcPct val="0"/>
              </a:spcAft>
              <a:buClr>
                <a:srgbClr val="000000"/>
              </a:buClr>
              <a:buSzPct val="100000"/>
              <a:buFont typeface="Times New Roman" pitchFamily="16" charset="0"/>
              <a:buNone/>
              <a:tabLst/>
              <a:defRPr/>
            </a:pPr>
            <a:endParaRPr lang="en-US" dirty="0">
              <a:solidFill>
                <a:schemeClr val="tx1"/>
              </a:solidFill>
            </a:endParaRPr>
          </a:p>
          <a:p>
            <a:r>
              <a:rPr lang="en-US" altLang="zh-CN" dirty="0">
                <a:solidFill>
                  <a:schemeClr val="tx1"/>
                </a:solidFill>
              </a:rPr>
              <a:t>5</a:t>
            </a:r>
            <a:r>
              <a:rPr lang="zh-CN" altLang="en-US" dirty="0">
                <a:solidFill>
                  <a:schemeClr val="tx1"/>
                </a:solidFill>
              </a:rPr>
              <a:t>年</a:t>
            </a:r>
            <a:r>
              <a:rPr lang="en-US" altLang="zh-CN" dirty="0">
                <a:solidFill>
                  <a:schemeClr val="tx1"/>
                </a:solidFill>
              </a:rPr>
              <a:t>OS</a:t>
            </a:r>
            <a:r>
              <a:rPr lang="zh-CN" altLang="en-US" dirty="0">
                <a:solidFill>
                  <a:schemeClr val="tx1"/>
                </a:solidFill>
              </a:rPr>
              <a:t>率</a:t>
            </a:r>
            <a:endParaRPr lang="en-US" altLang="zh-CN" dirty="0">
              <a:solidFill>
                <a:schemeClr val="tx1"/>
              </a:solidFill>
            </a:endParaRPr>
          </a:p>
          <a:p>
            <a:pPr marL="342900" indent="-342900">
              <a:buFont typeface="Arial" panose="020B0604020202020204" pitchFamily="34" charset="0"/>
              <a:buChar char="•"/>
            </a:pPr>
            <a:r>
              <a:rPr lang="en-US" dirty="0">
                <a:solidFill>
                  <a:schemeClr val="tx1"/>
                </a:solidFill>
              </a:rPr>
              <a:t>TNT</a:t>
            </a:r>
            <a:r>
              <a:rPr lang="zh-CN" altLang="en-US" dirty="0">
                <a:solidFill>
                  <a:schemeClr val="tx1"/>
                </a:solidFill>
              </a:rPr>
              <a:t>组 </a:t>
            </a:r>
            <a:r>
              <a:rPr lang="en-US" altLang="zh-CN" dirty="0">
                <a:solidFill>
                  <a:schemeClr val="tx1"/>
                </a:solidFill>
              </a:rPr>
              <a:t>86.9</a:t>
            </a:r>
            <a:r>
              <a:rPr lang="en-US" dirty="0">
                <a:solidFill>
                  <a:schemeClr val="tx1"/>
                </a:solidFill>
              </a:rPr>
              <a:t>% [95%</a:t>
            </a:r>
            <a:r>
              <a:rPr lang="zh-CN" altLang="en-US" dirty="0">
                <a:solidFill>
                  <a:schemeClr val="tx1"/>
                </a:solidFill>
              </a:rPr>
              <a:t>：</a:t>
            </a:r>
            <a:r>
              <a:rPr lang="en-US" altLang="zh-CN" dirty="0">
                <a:solidFill>
                  <a:schemeClr val="tx1"/>
                </a:solidFill>
              </a:rPr>
              <a:t>81.6-90.7</a:t>
            </a:r>
            <a:r>
              <a:rPr lang="en-US" dirty="0">
                <a:solidFill>
                  <a:schemeClr val="tx1"/>
                </a:solidFill>
              </a:rPr>
              <a:t>]</a:t>
            </a:r>
          </a:p>
          <a:p>
            <a:pPr marL="342900" marR="0" lvl="0" indent="-342900" algn="l" defTabSz="914446" rtl="0" eaLnBrk="0" fontAlgn="base" latinLnBrk="0" hangingPunct="0">
              <a:lnSpc>
                <a:spcPct val="100000"/>
              </a:lnSpc>
              <a:spcBef>
                <a:spcPct val="30000"/>
              </a:spcBef>
              <a:spcAft>
                <a:spcPct val="0"/>
              </a:spcAft>
              <a:buClr>
                <a:srgbClr val="000000"/>
              </a:buClr>
              <a:buSzPct val="100000"/>
              <a:buFont typeface="Arial" panose="020B0604020202020204" pitchFamily="34" charset="0"/>
              <a:buChar char="•"/>
              <a:tabLst/>
              <a:defRPr/>
            </a:pPr>
            <a:r>
              <a:rPr lang="en-US" dirty="0">
                <a:solidFill>
                  <a:schemeClr val="tx1"/>
                </a:solidFill>
              </a:rPr>
              <a:t>S</a:t>
            </a:r>
            <a:r>
              <a:rPr lang="en-US" altLang="zh-CN" dirty="0">
                <a:solidFill>
                  <a:schemeClr val="tx1"/>
                </a:solidFill>
              </a:rPr>
              <a:t>oC</a:t>
            </a:r>
            <a:r>
              <a:rPr lang="zh-CN" altLang="en-US" dirty="0">
                <a:solidFill>
                  <a:schemeClr val="tx1"/>
                </a:solidFill>
              </a:rPr>
              <a:t>组 </a:t>
            </a:r>
            <a:r>
              <a:rPr lang="en-US" altLang="zh-CN" dirty="0">
                <a:solidFill>
                  <a:schemeClr val="tx1"/>
                </a:solidFill>
              </a:rPr>
              <a:t>80.0</a:t>
            </a:r>
            <a:r>
              <a:rPr lang="en-US" dirty="0">
                <a:solidFill>
                  <a:schemeClr val="tx1"/>
                </a:solidFill>
              </a:rPr>
              <a:t>% [95%</a:t>
            </a:r>
            <a:r>
              <a:rPr lang="zh-CN" altLang="en-US" dirty="0">
                <a:solidFill>
                  <a:schemeClr val="tx1"/>
                </a:solidFill>
              </a:rPr>
              <a:t>：</a:t>
            </a:r>
            <a:r>
              <a:rPr lang="en-US" altLang="zh-CN" dirty="0">
                <a:solidFill>
                  <a:schemeClr val="tx1"/>
                </a:solidFill>
              </a:rPr>
              <a:t>74.1-84.6</a:t>
            </a:r>
            <a:r>
              <a:rPr lang="en-US" dirty="0">
                <a:solidFill>
                  <a:schemeClr val="tx1"/>
                </a:solidFill>
              </a:rPr>
              <a:t>]</a:t>
            </a:r>
          </a:p>
          <a:p>
            <a:pPr marL="0" marR="0" lvl="0" indent="0" algn="l" defTabSz="914446" rtl="0" eaLnBrk="0" fontAlgn="base" latinLnBrk="0" hangingPunct="0">
              <a:lnSpc>
                <a:spcPct val="100000"/>
              </a:lnSpc>
              <a:spcBef>
                <a:spcPct val="30000"/>
              </a:spcBef>
              <a:spcAft>
                <a:spcPct val="0"/>
              </a:spcAft>
              <a:buClr>
                <a:srgbClr val="000000"/>
              </a:buClr>
              <a:buSzPct val="100000"/>
              <a:buFont typeface="Times New Roman" pitchFamily="16" charset="0"/>
              <a:buNone/>
              <a:tabLst/>
              <a:defRPr/>
            </a:pPr>
            <a:endParaRPr lang="en-US" dirty="0">
              <a:solidFill>
                <a:schemeClr val="tx1"/>
              </a:solidFill>
            </a:endParaRPr>
          </a:p>
          <a:p>
            <a:pPr marL="0" marR="0" lvl="0" indent="0" algn="l" defTabSz="914446" rtl="0" eaLnBrk="0" fontAlgn="base" latinLnBrk="0" hangingPunct="0">
              <a:lnSpc>
                <a:spcPct val="100000"/>
              </a:lnSpc>
              <a:spcBef>
                <a:spcPct val="30000"/>
              </a:spcBef>
              <a:spcAft>
                <a:spcPct val="0"/>
              </a:spcAft>
              <a:buClr>
                <a:srgbClr val="000000"/>
              </a:buClr>
              <a:buSzPct val="100000"/>
              <a:buFont typeface="Times New Roman" pitchFamily="16" charset="0"/>
              <a:buNone/>
              <a:tabLst/>
              <a:defRPr/>
            </a:pPr>
            <a:r>
              <a:rPr lang="en-US" b="1" dirty="0">
                <a:solidFill>
                  <a:schemeClr val="tx1"/>
                </a:solidFill>
              </a:rPr>
              <a:t>RMST</a:t>
            </a:r>
            <a:r>
              <a:rPr lang="zh-CN" altLang="en-US" b="1" dirty="0">
                <a:solidFill>
                  <a:schemeClr val="tx1"/>
                </a:solidFill>
              </a:rPr>
              <a:t>（</a:t>
            </a:r>
            <a:r>
              <a:rPr lang="en-US" altLang="zh-CN" b="1" dirty="0">
                <a:solidFill>
                  <a:schemeClr val="tx1"/>
                </a:solidFill>
              </a:rPr>
              <a:t>7</a:t>
            </a:r>
            <a:r>
              <a:rPr lang="zh-CN" altLang="en-US" b="1" dirty="0">
                <a:solidFill>
                  <a:schemeClr val="tx1"/>
                </a:solidFill>
              </a:rPr>
              <a:t>年），月：</a:t>
            </a:r>
            <a:endParaRPr lang="en-US" altLang="zh-CN" b="1" dirty="0">
              <a:solidFill>
                <a:schemeClr val="tx1"/>
              </a:solidFill>
            </a:endParaRPr>
          </a:p>
          <a:p>
            <a:pPr marL="0" marR="0" lvl="0" indent="0" algn="l" defTabSz="914446" rtl="0" eaLnBrk="0" fontAlgn="base" latinLnBrk="0" hangingPunct="0">
              <a:lnSpc>
                <a:spcPct val="100000"/>
              </a:lnSpc>
              <a:spcBef>
                <a:spcPct val="30000"/>
              </a:spcBef>
              <a:spcAft>
                <a:spcPct val="0"/>
              </a:spcAft>
              <a:buClr>
                <a:srgbClr val="000000"/>
              </a:buClr>
              <a:buSzPct val="100000"/>
              <a:buFont typeface="Times New Roman" pitchFamily="16" charset="0"/>
              <a:buNone/>
              <a:tabLst/>
              <a:defRPr/>
            </a:pPr>
            <a:r>
              <a:rPr lang="en-US" dirty="0">
                <a:solidFill>
                  <a:schemeClr val="tx1"/>
                </a:solidFill>
              </a:rPr>
              <a:t>TNT</a:t>
            </a:r>
            <a:r>
              <a:rPr lang="zh-CN" altLang="en-US" dirty="0">
                <a:solidFill>
                  <a:schemeClr val="tx1"/>
                </a:solidFill>
              </a:rPr>
              <a:t>组获益，</a:t>
            </a:r>
            <a:r>
              <a:rPr lang="en-US" altLang="zh-CN" dirty="0">
                <a:solidFill>
                  <a:schemeClr val="tx1"/>
                </a:solidFill>
              </a:rPr>
              <a:t>4.37 [0.35-8.38]</a:t>
            </a:r>
            <a:r>
              <a:rPr lang="zh-CN" altLang="en-US" dirty="0">
                <a:solidFill>
                  <a:schemeClr val="tx1"/>
                </a:solidFill>
              </a:rPr>
              <a:t>，</a:t>
            </a:r>
            <a:r>
              <a:rPr lang="en-US" altLang="zh-CN" dirty="0">
                <a:solidFill>
                  <a:schemeClr val="tx1"/>
                </a:solidFill>
              </a:rPr>
              <a:t>p=0.033</a:t>
            </a:r>
            <a:endParaRPr lang="en-US" dirty="0">
              <a:solidFill>
                <a:schemeClr val="tx1"/>
              </a:solidFill>
            </a:endParaRPr>
          </a:p>
        </p:txBody>
      </p:sp>
    </p:spTree>
    <p:extLst>
      <p:ext uri="{BB962C8B-B14F-4D97-AF65-F5344CB8AC3E}">
        <p14:creationId xmlns:p14="http://schemas.microsoft.com/office/powerpoint/2010/main" val="3248829420"/>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结论：</a:t>
            </a:r>
            <a:r>
              <a:rPr lang="en-US" altLang="zh-CN" dirty="0"/>
              <a:t>PRODIGE 23</a:t>
            </a:r>
            <a:r>
              <a:rPr lang="zh-CN" altLang="en-US" dirty="0"/>
              <a:t>研究</a:t>
            </a:r>
            <a:r>
              <a:rPr lang="en-US" altLang="zh-CN" dirty="0"/>
              <a:t>7</a:t>
            </a:r>
            <a:r>
              <a:rPr lang="zh-CN" altLang="en-US" dirty="0"/>
              <a:t>年的结果</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en-US" dirty="0"/>
              <a:t>Thierry Conroy</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et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al.2023 ASCO</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abstract</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LBA3504</a:t>
            </a:r>
          </a:p>
        </p:txBody>
      </p:sp>
      <p:sp>
        <p:nvSpPr>
          <p:cNvPr id="4" name="文本占位符 3">
            <a:extLst>
              <a:ext uri="{FF2B5EF4-FFF2-40B4-BE49-F238E27FC236}">
                <a16:creationId xmlns:a16="http://schemas.microsoft.com/office/drawing/2014/main" id="{46F2D972-3489-7B83-96F7-D0A44F9C6259}"/>
              </a:ext>
            </a:extLst>
          </p:cNvPr>
          <p:cNvSpPr>
            <a:spLocks noGrp="1"/>
          </p:cNvSpPr>
          <p:nvPr>
            <p:ph type="body" sz="quarter" idx="12"/>
          </p:nvPr>
        </p:nvSpPr>
        <p:spPr/>
        <p:txBody>
          <a:bodyPr/>
          <a:lstStyle/>
          <a:p>
            <a:r>
              <a:rPr lang="zh-CN" altLang="en-US" b="1" i="0" dirty="0">
                <a:solidFill>
                  <a:schemeClr val="tx1"/>
                </a:solidFill>
                <a:effectLst/>
                <a:latin typeface="arial" panose="020B0604020202020204" pitchFamily="34" charset="0"/>
              </a:rPr>
              <a:t>放化疗前 </a:t>
            </a:r>
            <a:r>
              <a:rPr lang="en-US" altLang="zh-CN" b="1" i="0" dirty="0" err="1">
                <a:solidFill>
                  <a:schemeClr val="tx1"/>
                </a:solidFill>
                <a:effectLst/>
                <a:latin typeface="arial" panose="020B0604020202020204" pitchFamily="34" charset="0"/>
              </a:rPr>
              <a:t>mFOLFlRlNOX</a:t>
            </a:r>
            <a:r>
              <a:rPr lang="en-US" altLang="zh-CN" b="1" i="0" dirty="0">
                <a:solidFill>
                  <a:schemeClr val="tx1"/>
                </a:solidFill>
                <a:effectLst/>
                <a:latin typeface="arial" panose="020B0604020202020204" pitchFamily="34" charset="0"/>
              </a:rPr>
              <a:t> </a:t>
            </a:r>
            <a:r>
              <a:rPr lang="zh-CN" altLang="en-US" b="1" i="0" dirty="0">
                <a:solidFill>
                  <a:schemeClr val="tx1"/>
                </a:solidFill>
                <a:effectLst/>
                <a:latin typeface="arial" panose="020B0604020202020204" pitchFamily="34" charset="0"/>
              </a:rPr>
              <a:t>诱导化疗改善局部晚期直肠癌患者的总生存期</a:t>
            </a:r>
            <a:endParaRPr lang="en-US" altLang="zh-CN" b="1" i="0" dirty="0">
              <a:solidFill>
                <a:schemeClr val="tx1"/>
              </a:solidFill>
              <a:effectLst/>
              <a:latin typeface="arial" panose="020B0604020202020204" pitchFamily="34" charset="0"/>
            </a:endParaRPr>
          </a:p>
          <a:p>
            <a:endParaRPr lang="en-US" altLang="zh-CN" b="1" i="0" dirty="0">
              <a:solidFill>
                <a:schemeClr val="tx1"/>
              </a:solidFill>
              <a:effectLst/>
              <a:latin typeface="arial" panose="020B0604020202020204" pitchFamily="34" charset="0"/>
            </a:endParaRPr>
          </a:p>
          <a:p>
            <a:pPr marL="342900" indent="-342900">
              <a:buFont typeface="Arial" panose="020B0604020202020204" pitchFamily="34" charset="0"/>
              <a:buChar char="•"/>
            </a:pPr>
            <a:r>
              <a:rPr lang="zh-CN" altLang="en-US" b="0" i="0" dirty="0">
                <a:solidFill>
                  <a:schemeClr val="tx1"/>
                </a:solidFill>
                <a:effectLst/>
                <a:latin typeface="arial" panose="020B0604020202020204" pitchFamily="34" charset="0"/>
              </a:rPr>
              <a:t>无疾病生存期和无转移生存期获益持久</a:t>
            </a:r>
            <a:endParaRPr lang="en-US" altLang="zh-CN" b="0" i="0" dirty="0">
              <a:solidFill>
                <a:schemeClr val="tx1"/>
              </a:solidFill>
              <a:effectLst/>
              <a:latin typeface="arial" panose="020B0604020202020204" pitchFamily="34" charset="0"/>
            </a:endParaRPr>
          </a:p>
          <a:p>
            <a:pPr marL="342900" indent="-342900">
              <a:buFont typeface="Arial" panose="020B0604020202020204" pitchFamily="34" charset="0"/>
              <a:buChar char="•"/>
            </a:pPr>
            <a:r>
              <a:rPr lang="zh-CN" altLang="en-US" b="0" i="0" dirty="0">
                <a:solidFill>
                  <a:schemeClr val="tx1"/>
                </a:solidFill>
                <a:effectLst/>
                <a:latin typeface="arial" panose="020B0604020202020204" pitchFamily="34" charset="0"/>
              </a:rPr>
              <a:t>安全性特征不变</a:t>
            </a:r>
            <a:r>
              <a:rPr lang="en-US" altLang="zh-CN" b="0" i="0" dirty="0">
                <a:solidFill>
                  <a:schemeClr val="tx1"/>
                </a:solidFill>
                <a:effectLst/>
                <a:latin typeface="arial" panose="020B0604020202020204" pitchFamily="34" charset="0"/>
              </a:rPr>
              <a:t>-</a:t>
            </a:r>
            <a:r>
              <a:rPr lang="zh-CN" altLang="en-US" b="0" i="0" dirty="0">
                <a:solidFill>
                  <a:schemeClr val="tx1"/>
                </a:solidFill>
                <a:effectLst/>
                <a:latin typeface="arial" panose="020B0604020202020204" pitchFamily="34" charset="0"/>
              </a:rPr>
              <a:t>局部复发率未增加</a:t>
            </a:r>
            <a:endParaRPr lang="en-US" altLang="zh-CN" b="0" i="0" dirty="0">
              <a:solidFill>
                <a:schemeClr val="tx1"/>
              </a:solidFill>
              <a:effectLst/>
              <a:latin typeface="arial" panose="020B0604020202020204" pitchFamily="34" charset="0"/>
            </a:endParaRPr>
          </a:p>
          <a:p>
            <a:pPr marL="342900" indent="-342900">
              <a:buFont typeface="Arial" panose="020B0604020202020204" pitchFamily="34" charset="0"/>
              <a:buChar char="•"/>
            </a:pPr>
            <a:r>
              <a:rPr lang="zh-CN" altLang="en-US" b="0" i="0" dirty="0">
                <a:solidFill>
                  <a:schemeClr val="tx1"/>
                </a:solidFill>
                <a:effectLst/>
                <a:latin typeface="arial" panose="020B0604020202020204" pitchFamily="34" charset="0"/>
              </a:rPr>
              <a:t>生活质量相似或改善</a:t>
            </a:r>
            <a:endParaRPr lang="en-US" altLang="zh-CN" b="0" i="0" dirty="0">
              <a:solidFill>
                <a:schemeClr val="tx1"/>
              </a:solidFill>
              <a:effectLst/>
              <a:latin typeface="arial" panose="020B0604020202020204" pitchFamily="34" charset="0"/>
            </a:endParaRPr>
          </a:p>
          <a:p>
            <a:pPr marL="342900" indent="-342900">
              <a:buFont typeface="Arial" panose="020B0604020202020204" pitchFamily="34" charset="0"/>
              <a:buChar char="•"/>
            </a:pPr>
            <a:r>
              <a:rPr lang="en-US" altLang="zh-CN" b="0" i="0" dirty="0">
                <a:solidFill>
                  <a:schemeClr val="tx1"/>
                </a:solidFill>
                <a:effectLst/>
                <a:latin typeface="arial" panose="020B0604020202020204" pitchFamily="34" charset="0"/>
              </a:rPr>
              <a:t>TNT </a:t>
            </a:r>
            <a:r>
              <a:rPr lang="zh-CN" altLang="en-US" b="0" i="0" dirty="0">
                <a:solidFill>
                  <a:schemeClr val="tx1"/>
                </a:solidFill>
                <a:effectLst/>
                <a:latin typeface="arial" panose="020B0604020202020204" pitchFamily="34" charset="0"/>
              </a:rPr>
              <a:t>联合 </a:t>
            </a:r>
            <a:r>
              <a:rPr lang="en-US" altLang="zh-CN" b="0" i="0" dirty="0" err="1">
                <a:solidFill>
                  <a:schemeClr val="tx1"/>
                </a:solidFill>
                <a:effectLst/>
                <a:latin typeface="arial" panose="020B0604020202020204" pitchFamily="34" charset="0"/>
              </a:rPr>
              <a:t>mFOLFlRlNOX</a:t>
            </a:r>
            <a:r>
              <a:rPr lang="en-US" altLang="zh-CN" b="0" i="0" dirty="0">
                <a:solidFill>
                  <a:schemeClr val="tx1"/>
                </a:solidFill>
                <a:effectLst/>
                <a:latin typeface="arial" panose="020B0604020202020204" pitchFamily="34" charset="0"/>
              </a:rPr>
              <a:t> </a:t>
            </a:r>
            <a:r>
              <a:rPr lang="zh-CN" altLang="en-US" b="0" i="0" dirty="0">
                <a:solidFill>
                  <a:schemeClr val="tx1"/>
                </a:solidFill>
                <a:effectLst/>
                <a:latin typeface="arial" panose="020B0604020202020204" pitchFamily="34" charset="0"/>
              </a:rPr>
              <a:t>现在应被认为是局部晚期直肠癌患者的最佳治疗</a:t>
            </a:r>
            <a:r>
              <a:rPr lang="zh-CN" altLang="en-US" b="0" i="0">
                <a:solidFill>
                  <a:schemeClr val="tx1"/>
                </a:solidFill>
                <a:effectLst/>
                <a:latin typeface="arial" panose="020B0604020202020204" pitchFamily="34" charset="0"/>
              </a:rPr>
              <a:t>选择之一</a:t>
            </a:r>
            <a:endParaRPr lang="en-US" altLang="zh-CN" b="0" i="0" dirty="0">
              <a:solidFill>
                <a:schemeClr val="tx1"/>
              </a:solidFill>
              <a:effectLst/>
              <a:latin typeface="arial" panose="020B0604020202020204" pitchFamily="34" charset="0"/>
            </a:endParaRPr>
          </a:p>
          <a:p>
            <a:pPr marL="342900" indent="-342900">
              <a:buFont typeface="Arial" panose="020B0604020202020204" pitchFamily="34" charset="0"/>
              <a:buChar char="•"/>
            </a:pPr>
            <a:r>
              <a:rPr lang="zh-CN" altLang="en-US" b="0" i="0" dirty="0">
                <a:solidFill>
                  <a:schemeClr val="tx1"/>
                </a:solidFill>
                <a:effectLst/>
                <a:latin typeface="arial" panose="020B0604020202020204" pitchFamily="34" charset="0"/>
              </a:rPr>
              <a:t>该策略现在正在直肠癌中进行研究，以根据对诱导 </a:t>
            </a:r>
            <a:r>
              <a:rPr lang="en-US" altLang="zh-CN" b="0" i="0" dirty="0" err="1">
                <a:solidFill>
                  <a:schemeClr val="tx1"/>
                </a:solidFill>
                <a:effectLst/>
                <a:latin typeface="arial" panose="020B0604020202020204" pitchFamily="34" charset="0"/>
              </a:rPr>
              <a:t>mFOLFlRlNOX</a:t>
            </a:r>
            <a:r>
              <a:rPr lang="en-US" altLang="zh-CN" b="0" i="0" dirty="0">
                <a:solidFill>
                  <a:schemeClr val="tx1"/>
                </a:solidFill>
                <a:effectLst/>
                <a:latin typeface="arial" panose="020B0604020202020204" pitchFamily="34" charset="0"/>
              </a:rPr>
              <a:t> </a:t>
            </a:r>
            <a:r>
              <a:rPr lang="zh-CN" altLang="en-US" b="0" i="0" dirty="0">
                <a:solidFill>
                  <a:schemeClr val="tx1"/>
                </a:solidFill>
                <a:effectLst/>
                <a:latin typeface="arial" panose="020B0604020202020204" pitchFamily="34" charset="0"/>
              </a:rPr>
              <a:t>的</a:t>
            </a:r>
            <a:r>
              <a:rPr lang="zh-CN" altLang="en-US" dirty="0">
                <a:solidFill>
                  <a:schemeClr val="tx1"/>
                </a:solidFill>
                <a:latin typeface="arial" panose="020B0604020202020204" pitchFamily="34" charset="0"/>
              </a:rPr>
              <a:t>缓解情况</a:t>
            </a:r>
            <a:r>
              <a:rPr lang="zh-CN" altLang="en-US" b="0" i="0" dirty="0">
                <a:solidFill>
                  <a:schemeClr val="tx1"/>
                </a:solidFill>
                <a:effectLst/>
                <a:latin typeface="arial" panose="020B0604020202020204" pitchFamily="34" charset="0"/>
              </a:rPr>
              <a:t>进行定制管理</a:t>
            </a:r>
            <a:endParaRPr lang="en-US" dirty="0">
              <a:solidFill>
                <a:schemeClr val="tx1"/>
              </a:solidFill>
            </a:endParaRPr>
          </a:p>
          <a:p>
            <a:endParaRPr lang="zh-CN" altLang="en-US" b="1" dirty="0">
              <a:solidFill>
                <a:schemeClr val="tx1"/>
              </a:solidFill>
            </a:endParaRPr>
          </a:p>
        </p:txBody>
      </p:sp>
      <p:pic>
        <p:nvPicPr>
          <p:cNvPr id="5" name="Graphic 4" descr="House with solid fill">
            <a:hlinkClick r:id="rId2" action="ppaction://hlinksldjump"/>
            <a:extLst>
              <a:ext uri="{FF2B5EF4-FFF2-40B4-BE49-F238E27FC236}">
                <a16:creationId xmlns:a16="http://schemas.microsoft.com/office/drawing/2014/main" id="{C95612A7-E0C4-0EC8-F364-7C4C401C181D}"/>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047804" y="5959350"/>
            <a:ext cx="567642" cy="567642"/>
          </a:xfrm>
          <a:prstGeom prst="rect">
            <a:avLst/>
          </a:prstGeom>
        </p:spPr>
      </p:pic>
    </p:spTree>
    <p:extLst>
      <p:ext uri="{BB962C8B-B14F-4D97-AF65-F5344CB8AC3E}">
        <p14:creationId xmlns:p14="http://schemas.microsoft.com/office/powerpoint/2010/main" val="2629666666"/>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7FA7AF5-731F-ED2F-CE15-2B0EDA1FBB8D}"/>
              </a:ext>
            </a:extLst>
          </p:cNvPr>
          <p:cNvSpPr>
            <a:spLocks noGrp="1"/>
          </p:cNvSpPr>
          <p:nvPr>
            <p:ph type="title"/>
          </p:nvPr>
        </p:nvSpPr>
        <p:spPr>
          <a:xfrm>
            <a:off x="838200" y="1944371"/>
            <a:ext cx="10515600" cy="1006429"/>
          </a:xfrm>
        </p:spPr>
        <p:txBody>
          <a:bodyPr>
            <a:normAutofit fontScale="90000"/>
          </a:bodyPr>
          <a:lstStyle/>
          <a:p>
            <a:r>
              <a:rPr lang="zh-CN" altLang="en-US" dirty="0"/>
              <a:t>新辅助</a:t>
            </a:r>
            <a:r>
              <a:rPr lang="en-US" altLang="zh-CN" dirty="0"/>
              <a:t>mFOLFOX6±</a:t>
            </a:r>
            <a:r>
              <a:rPr lang="zh-CN" altLang="en-US" dirty="0"/>
              <a:t>放疗对比氟尿嘧啶</a:t>
            </a:r>
            <a:r>
              <a:rPr lang="en-US" altLang="zh-CN" dirty="0"/>
              <a:t>+</a:t>
            </a:r>
            <a:r>
              <a:rPr lang="zh-CN" altLang="en-US" dirty="0"/>
              <a:t>放疗治疗局部晚期直肠癌（</a:t>
            </a:r>
            <a:r>
              <a:rPr lang="en-US" altLang="zh-CN" dirty="0"/>
              <a:t>FOWARC)</a:t>
            </a:r>
            <a:r>
              <a:rPr lang="zh-CN" altLang="en-US" dirty="0"/>
              <a:t>的长期结局：一项多中心、随机</a:t>
            </a:r>
            <a:r>
              <a:rPr lang="en-US" altLang="zh-CN" dirty="0"/>
              <a:t>III</a:t>
            </a:r>
            <a:r>
              <a:rPr lang="zh-CN" altLang="en-US" dirty="0"/>
              <a:t>期研究</a:t>
            </a:r>
          </a:p>
        </p:txBody>
      </p:sp>
      <p:sp>
        <p:nvSpPr>
          <p:cNvPr id="3" name="文本占位符 2">
            <a:extLst>
              <a:ext uri="{FF2B5EF4-FFF2-40B4-BE49-F238E27FC236}">
                <a16:creationId xmlns:a16="http://schemas.microsoft.com/office/drawing/2014/main" id="{E985E624-1F9B-BBF9-A1A1-2ACCA2B35963}"/>
              </a:ext>
            </a:extLst>
          </p:cNvPr>
          <p:cNvSpPr>
            <a:spLocks noGrp="1"/>
          </p:cNvSpPr>
          <p:nvPr>
            <p:ph type="body" sz="quarter" idx="10"/>
          </p:nvPr>
        </p:nvSpPr>
        <p:spPr>
          <a:xfrm>
            <a:off x="838200" y="3399088"/>
            <a:ext cx="10515600" cy="709838"/>
          </a:xfrm>
        </p:spPr>
        <p:txBody>
          <a:bodyPr/>
          <a:lstStyle/>
          <a:p>
            <a:r>
              <a:rPr lang="en-US" altLang="zh-CN" sz="1600" dirty="0" err="1"/>
              <a:t>Jianwei</a:t>
            </a:r>
            <a:r>
              <a:rPr lang="en-US" altLang="zh-CN" sz="1600" dirty="0"/>
              <a:t> Zhang, Pan Chi, Ping Lan, Long Cui, </a:t>
            </a:r>
            <a:r>
              <a:rPr lang="en-US" altLang="zh-CN" sz="1600" dirty="0" err="1"/>
              <a:t>Hongbo</a:t>
            </a:r>
            <a:r>
              <a:rPr lang="en-US" altLang="zh-CN" sz="1600" dirty="0"/>
              <a:t> Wei, Ren Zhao, </a:t>
            </a:r>
            <a:r>
              <a:rPr lang="en-US" altLang="zh-CN" sz="1600" dirty="0" err="1"/>
              <a:t>Zhongcheng</a:t>
            </a:r>
            <a:r>
              <a:rPr lang="en-US" altLang="zh-CN" sz="1600" dirty="0"/>
              <a:t> Huang, Hao Zhang, Yue Cai, </a:t>
            </a:r>
            <a:r>
              <a:rPr lang="en-US" altLang="zh-CN" sz="1600" dirty="0" err="1"/>
              <a:t>Jianping</a:t>
            </a:r>
            <a:r>
              <a:rPr lang="en-US" altLang="zh-CN" sz="1600" dirty="0"/>
              <a:t> Wang, </a:t>
            </a:r>
            <a:r>
              <a:rPr lang="en-US" altLang="zh-CN" sz="1600" dirty="0" err="1"/>
              <a:t>Yanhong</a:t>
            </a:r>
            <a:r>
              <a:rPr lang="en-US" altLang="zh-CN" sz="1600" dirty="0"/>
              <a:t> Deng</a:t>
            </a:r>
            <a:endParaRPr lang="zh-CN" altLang="en-US" sz="1600" dirty="0"/>
          </a:p>
        </p:txBody>
      </p:sp>
      <p:sp>
        <p:nvSpPr>
          <p:cNvPr id="4" name="文本占位符 3">
            <a:extLst>
              <a:ext uri="{FF2B5EF4-FFF2-40B4-BE49-F238E27FC236}">
                <a16:creationId xmlns:a16="http://schemas.microsoft.com/office/drawing/2014/main" id="{639FC6EE-1CD6-1415-8A7A-920A66720BF6}"/>
              </a:ext>
            </a:extLst>
          </p:cNvPr>
          <p:cNvSpPr>
            <a:spLocks noGrp="1"/>
          </p:cNvSpPr>
          <p:nvPr>
            <p:ph type="body" sz="quarter" idx="11"/>
          </p:nvPr>
        </p:nvSpPr>
        <p:spPr>
          <a:xfrm>
            <a:off x="838200" y="4510207"/>
            <a:ext cx="10515600" cy="709838"/>
          </a:xfrm>
        </p:spPr>
        <p:txBody>
          <a:bodyPr/>
          <a:lstStyle/>
          <a:p>
            <a:r>
              <a:rPr lang="en-US" altLang="zh-CN" dirty="0"/>
              <a:t>Abstract 3505- Oral Session</a:t>
            </a:r>
          </a:p>
        </p:txBody>
      </p:sp>
    </p:spTree>
    <p:extLst>
      <p:ext uri="{BB962C8B-B14F-4D97-AF65-F5344CB8AC3E}">
        <p14:creationId xmlns:p14="http://schemas.microsoft.com/office/powerpoint/2010/main" val="4265494462"/>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6703FEA9-6441-6D58-72AF-C035313C9DAC}"/>
              </a:ext>
            </a:extLst>
          </p:cNvPr>
          <p:cNvSpPr>
            <a:spLocks noGrp="1"/>
          </p:cNvSpPr>
          <p:nvPr>
            <p:ph type="body" sz="quarter" idx="10"/>
          </p:nvPr>
        </p:nvSpPr>
        <p:spPr/>
        <p:txBody>
          <a:bodyPr/>
          <a:lstStyle/>
          <a:p>
            <a:r>
              <a:rPr lang="zh-CN" altLang="en-US" dirty="0"/>
              <a:t>背景 </a:t>
            </a:r>
          </a:p>
        </p:txBody>
      </p:sp>
      <p:sp>
        <p:nvSpPr>
          <p:cNvPr id="4" name="内容占位符 3">
            <a:extLst>
              <a:ext uri="{FF2B5EF4-FFF2-40B4-BE49-F238E27FC236}">
                <a16:creationId xmlns:a16="http://schemas.microsoft.com/office/drawing/2014/main" id="{14343E56-9DDE-3033-56B0-2DC23BE5353F}"/>
              </a:ext>
            </a:extLst>
          </p:cNvPr>
          <p:cNvSpPr txBox="1">
            <a:spLocks/>
          </p:cNvSpPr>
          <p:nvPr/>
        </p:nvSpPr>
        <p:spPr>
          <a:xfrm>
            <a:off x="690282" y="1170967"/>
            <a:ext cx="10811435" cy="378712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20</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多年来，术前</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5FU CRT</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一直是</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II-III</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期直肠癌患者的标准治疗方法；</a:t>
            </a:r>
            <a:endPar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在该治疗策略下，约有</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5%-10%</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的局部复发（</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LR</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a:t>
            </a:r>
            <a:endPar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术前</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CRT</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未改善无疾病生存期（</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DFS</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总生存期（</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OS</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），约</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30%</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的患者仍会发生远处转移；</a:t>
            </a:r>
            <a:endPar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本研究的目的是研究早期接受</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FOLFOX</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强化化疗是否能降低远处转移风险，从而提高</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DFS</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a:t>
            </a:r>
            <a:endPar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本研究的另一个目的是研究新辅助</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FOLFOX</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是否可以部分取代放疗（</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RT</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a:t>
            </a:r>
            <a:endPar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RT</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与其他疾病发生率升高和生活质量降低有关，包括吻合口瘘、失禁、肛门粘液渗出、使用护垫、肠道功能障碍和性功能障碍；</a:t>
            </a:r>
            <a:endPar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RT</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的收益应与功能和生活质量的受损相权衡；</a:t>
            </a:r>
            <a:endPar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小样本的研究表明，仅接受新辅助化疗有良好的疗效，在</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FOWARC</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研究之前无相关随机对照研究</a:t>
            </a:r>
            <a:endPar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 name="Text Placeholder 2">
            <a:extLst>
              <a:ext uri="{FF2B5EF4-FFF2-40B4-BE49-F238E27FC236}">
                <a16:creationId xmlns:a16="http://schemas.microsoft.com/office/drawing/2014/main" id="{459647D7-7F6F-6C57-E9E1-4E5E455998C2}"/>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Yanhong</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Deng,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3505</a:t>
            </a:r>
          </a:p>
        </p:txBody>
      </p:sp>
    </p:spTree>
    <p:extLst>
      <p:ext uri="{BB962C8B-B14F-4D97-AF65-F5344CB8AC3E}">
        <p14:creationId xmlns:p14="http://schemas.microsoft.com/office/powerpoint/2010/main" val="555865751"/>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AADC8A22-71D6-9772-90FF-49A57B25A372}"/>
              </a:ext>
            </a:extLst>
          </p:cNvPr>
          <p:cNvSpPr txBox="1">
            <a:spLocks/>
          </p:cNvSpPr>
          <p:nvPr/>
        </p:nvSpPr>
        <p:spPr>
          <a:xfrm>
            <a:off x="334963" y="260350"/>
            <a:ext cx="9600973" cy="430887"/>
          </a:xfrm>
          <a:prstGeom prst="rect">
            <a:avLst/>
          </a:prstGeom>
        </p:spPr>
        <p:txBody>
          <a:bodyPr wrap="square" lIns="0" tIns="0" rIns="0" bIns="0">
            <a:noAutofit/>
          </a:bodyPr>
          <a:lstStyle>
            <a:lvl1pPr marL="0" indent="0" algn="l" defTabSz="914400" rtl="0" eaLnBrk="1" latinLnBrk="0" hangingPunct="1">
              <a:lnSpc>
                <a:spcPct val="100000"/>
              </a:lnSpc>
              <a:spcBef>
                <a:spcPts val="0"/>
              </a:spcBef>
              <a:buFont typeface="Arial" panose="020B0604020202020204" pitchFamily="34" charset="0"/>
              <a:buNone/>
              <a:defRPr sz="2800" b="1" kern="1200">
                <a:solidFill>
                  <a:srgbClr val="404040"/>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研究设计</a:t>
            </a:r>
            <a:endParaRPr kumimoji="0" 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34" name="文本框 33">
            <a:extLst>
              <a:ext uri="{FF2B5EF4-FFF2-40B4-BE49-F238E27FC236}">
                <a16:creationId xmlns:a16="http://schemas.microsoft.com/office/drawing/2014/main" id="{F311AF27-3D81-EB3A-098D-7AEBD8F83D6D}"/>
              </a:ext>
            </a:extLst>
          </p:cNvPr>
          <p:cNvSpPr txBox="1"/>
          <p:nvPr/>
        </p:nvSpPr>
        <p:spPr>
          <a:xfrm>
            <a:off x="724893" y="4513920"/>
            <a:ext cx="10308234" cy="1169551"/>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放疗从化疗第二周期的第一天开始；</a:t>
            </a:r>
            <a:endPar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根据</a:t>
            </a: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NCCN</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指南中的放疗原则，分</a:t>
            </a: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23-25</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个部分进行长疗程放射治疗；</a:t>
            </a:r>
            <a:endPar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De </a:t>
            </a:r>
            <a:r>
              <a:rPr kumimoji="0" lang="en-US" altLang="zh-CN" sz="1400" b="0" i="0" u="none" strike="noStrike" kern="1200" cap="none" spc="0" normalizeH="0" baseline="0" noProof="0" dirty="0" err="1">
                <a:ln>
                  <a:noFill/>
                </a:ln>
                <a:solidFill>
                  <a:prstClr val="black"/>
                </a:solidFill>
                <a:effectLst/>
                <a:uLnTx/>
                <a:uFillTx/>
                <a:latin typeface="Microsoft YaHei" panose="020B0503020204020204" pitchFamily="34" charset="-122"/>
                <a:ea typeface="Microsoft YaHei" panose="020B0503020204020204" pitchFamily="34" charset="-122"/>
                <a:cs typeface="+mn-cs"/>
              </a:rPr>
              <a:t>Gramont</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化疗方案包括首日亚叶酸钙</a:t>
            </a: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0.4g/m</a:t>
            </a:r>
            <a:r>
              <a:rPr kumimoji="0" lang="en-US" altLang="zh-CN" sz="1400" b="0" i="0" u="none" strike="noStrike" kern="1200" cap="none" spc="0" normalizeH="0" baseline="3000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2</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a:t>
            </a: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5-FU 0.4g/ m</a:t>
            </a:r>
            <a:r>
              <a:rPr kumimoji="0" lang="en-US" altLang="zh-CN" sz="1400" b="0" i="0" u="none" strike="noStrike" kern="1200" cap="none" spc="0" normalizeH="0" baseline="3000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2</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静脉推注，后</a:t>
            </a: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48</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小时内持续静注</a:t>
            </a: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2.4g/ m</a:t>
            </a:r>
            <a:r>
              <a:rPr kumimoji="0" lang="en-US" altLang="zh-CN" sz="1400" b="0" i="0" u="none" strike="noStrike" kern="1200" cap="none" spc="0" normalizeH="0" baseline="3000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2 </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，联合奥沙利铂</a:t>
            </a: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85 mg/ m</a:t>
            </a:r>
            <a:r>
              <a:rPr kumimoji="0" lang="en-US" altLang="zh-CN" sz="1400" b="0" i="0" u="none" strike="noStrike" kern="1200" cap="none" spc="0" normalizeH="0" baseline="3000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2 </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a:t>
            </a:r>
            <a:endPar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根据临床医生的决定将放疗加入</a:t>
            </a: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C</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组治疗方案中</a:t>
            </a:r>
            <a:endPar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p:txBody>
      </p:sp>
      <p:sp>
        <p:nvSpPr>
          <p:cNvPr id="7" name="椭圆 6">
            <a:extLst>
              <a:ext uri="{FF2B5EF4-FFF2-40B4-BE49-F238E27FC236}">
                <a16:creationId xmlns:a16="http://schemas.microsoft.com/office/drawing/2014/main" id="{3CDB9469-6315-EA4B-665D-4AF4D648F13F}"/>
              </a:ext>
            </a:extLst>
          </p:cNvPr>
          <p:cNvSpPr/>
          <p:nvPr/>
        </p:nvSpPr>
        <p:spPr>
          <a:xfrm>
            <a:off x="641961" y="2530133"/>
            <a:ext cx="675192" cy="705853"/>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R</a:t>
            </a:r>
          </a:p>
        </p:txBody>
      </p:sp>
      <p:sp>
        <p:nvSpPr>
          <p:cNvPr id="9" name="矩形 8">
            <a:extLst>
              <a:ext uri="{FF2B5EF4-FFF2-40B4-BE49-F238E27FC236}">
                <a16:creationId xmlns:a16="http://schemas.microsoft.com/office/drawing/2014/main" id="{D5527D1E-327B-881C-D25F-DFAD5C5EDBAF}"/>
              </a:ext>
            </a:extLst>
          </p:cNvPr>
          <p:cNvSpPr/>
          <p:nvPr/>
        </p:nvSpPr>
        <p:spPr>
          <a:xfrm>
            <a:off x="3755599" y="1381462"/>
            <a:ext cx="3260890" cy="339226"/>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直肠全系膜切除术（</a:t>
            </a:r>
            <a:r>
              <a:rPr kumimoji="0" lang="en-US" altLang="zh-CN"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TME</a:t>
            </a:r>
            <a:r>
              <a:rPr kumimoji="0" lang="zh-CN" altLang="en-US"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a:t>
            </a:r>
          </a:p>
        </p:txBody>
      </p:sp>
      <p:cxnSp>
        <p:nvCxnSpPr>
          <p:cNvPr id="23" name="直接箭头连接符 22">
            <a:extLst>
              <a:ext uri="{FF2B5EF4-FFF2-40B4-BE49-F238E27FC236}">
                <a16:creationId xmlns:a16="http://schemas.microsoft.com/office/drawing/2014/main" id="{7F8C1EDE-09CB-41BF-FE70-155DDA42FCAF}"/>
              </a:ext>
            </a:extLst>
          </p:cNvPr>
          <p:cNvCxnSpPr>
            <a:cxnSpLocks/>
            <a:stCxn id="7" idx="6"/>
          </p:cNvCxnSpPr>
          <p:nvPr/>
        </p:nvCxnSpPr>
        <p:spPr>
          <a:xfrm flipV="1">
            <a:off x="1317153" y="1527706"/>
            <a:ext cx="503283" cy="135535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25" name="直接箭头连接符 24">
            <a:extLst>
              <a:ext uri="{FF2B5EF4-FFF2-40B4-BE49-F238E27FC236}">
                <a16:creationId xmlns:a16="http://schemas.microsoft.com/office/drawing/2014/main" id="{77F17FA6-F40E-4333-8F05-63B4E7E64CFF}"/>
              </a:ext>
            </a:extLst>
          </p:cNvPr>
          <p:cNvCxnSpPr>
            <a:cxnSpLocks/>
            <a:stCxn id="7" idx="6"/>
          </p:cNvCxnSpPr>
          <p:nvPr/>
        </p:nvCxnSpPr>
        <p:spPr>
          <a:xfrm>
            <a:off x="1317153" y="2883060"/>
            <a:ext cx="459609" cy="135535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59" name="文本框 58">
            <a:extLst>
              <a:ext uri="{FF2B5EF4-FFF2-40B4-BE49-F238E27FC236}">
                <a16:creationId xmlns:a16="http://schemas.microsoft.com/office/drawing/2014/main" id="{654A2CEB-8AE0-C401-5745-E318B5C300E7}"/>
              </a:ext>
            </a:extLst>
          </p:cNvPr>
          <p:cNvSpPr txBox="1"/>
          <p:nvPr/>
        </p:nvSpPr>
        <p:spPr>
          <a:xfrm>
            <a:off x="1546957" y="1115427"/>
            <a:ext cx="240887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De Gramont×5</a:t>
            </a:r>
            <a:r>
              <a:rPr kumimoji="0" lang="zh-CN" altLang="en-US"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周期</a:t>
            </a:r>
          </a:p>
        </p:txBody>
      </p:sp>
      <p:sp>
        <p:nvSpPr>
          <p:cNvPr id="72" name="矩形 71">
            <a:extLst>
              <a:ext uri="{FF2B5EF4-FFF2-40B4-BE49-F238E27FC236}">
                <a16:creationId xmlns:a16="http://schemas.microsoft.com/office/drawing/2014/main" id="{BCCB1B9A-6154-36D8-8A84-9CD83996F935}"/>
              </a:ext>
            </a:extLst>
          </p:cNvPr>
          <p:cNvSpPr/>
          <p:nvPr/>
        </p:nvSpPr>
        <p:spPr>
          <a:xfrm>
            <a:off x="8926997" y="1380979"/>
            <a:ext cx="1218030" cy="335246"/>
          </a:xfrm>
          <a:prstGeom prst="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随访</a:t>
            </a:r>
            <a:endParaRPr kumimoji="0" lang="zh-CN" altLang="en-US" sz="12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endParaRPr>
          </a:p>
        </p:txBody>
      </p:sp>
      <p:cxnSp>
        <p:nvCxnSpPr>
          <p:cNvPr id="11" name="直接箭头连接符 10">
            <a:extLst>
              <a:ext uri="{FF2B5EF4-FFF2-40B4-BE49-F238E27FC236}">
                <a16:creationId xmlns:a16="http://schemas.microsoft.com/office/drawing/2014/main" id="{74712A23-159F-8446-53F2-B740D5C12512}"/>
              </a:ext>
            </a:extLst>
          </p:cNvPr>
          <p:cNvCxnSpPr>
            <a:cxnSpLocks/>
          </p:cNvCxnSpPr>
          <p:nvPr/>
        </p:nvCxnSpPr>
        <p:spPr>
          <a:xfrm>
            <a:off x="1317153" y="2889380"/>
            <a:ext cx="2408870"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8" name="直接箭头连接符 17">
            <a:extLst>
              <a:ext uri="{FF2B5EF4-FFF2-40B4-BE49-F238E27FC236}">
                <a16:creationId xmlns:a16="http://schemas.microsoft.com/office/drawing/2014/main" id="{3C432D5B-9FE4-5EA7-3BED-15416DF2C247}"/>
              </a:ext>
            </a:extLst>
          </p:cNvPr>
          <p:cNvCxnSpPr>
            <a:cxnSpLocks/>
          </p:cNvCxnSpPr>
          <p:nvPr/>
        </p:nvCxnSpPr>
        <p:spPr>
          <a:xfrm>
            <a:off x="1820436" y="1554285"/>
            <a:ext cx="1905587"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21" name="直接箭头连接符 20">
            <a:extLst>
              <a:ext uri="{FF2B5EF4-FFF2-40B4-BE49-F238E27FC236}">
                <a16:creationId xmlns:a16="http://schemas.microsoft.com/office/drawing/2014/main" id="{AB8B5D19-6D52-6A58-9079-76FB73C3B721}"/>
              </a:ext>
            </a:extLst>
          </p:cNvPr>
          <p:cNvCxnSpPr>
            <a:cxnSpLocks/>
          </p:cNvCxnSpPr>
          <p:nvPr/>
        </p:nvCxnSpPr>
        <p:spPr>
          <a:xfrm>
            <a:off x="1776762" y="4249325"/>
            <a:ext cx="1905587"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7" name="文本框 26">
            <a:extLst>
              <a:ext uri="{FF2B5EF4-FFF2-40B4-BE49-F238E27FC236}">
                <a16:creationId xmlns:a16="http://schemas.microsoft.com/office/drawing/2014/main" id="{BC8E54B3-3515-CFC1-E8D1-FA7B011F2370}"/>
              </a:ext>
            </a:extLst>
          </p:cNvPr>
          <p:cNvSpPr txBox="1"/>
          <p:nvPr/>
        </p:nvSpPr>
        <p:spPr>
          <a:xfrm>
            <a:off x="1595172" y="3936062"/>
            <a:ext cx="240887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mFOLFOX6×4-6</a:t>
            </a:r>
            <a:r>
              <a:rPr kumimoji="0" lang="zh-CN" altLang="en-US"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周期</a:t>
            </a:r>
          </a:p>
        </p:txBody>
      </p:sp>
      <p:sp>
        <p:nvSpPr>
          <p:cNvPr id="28" name="文本框 27">
            <a:extLst>
              <a:ext uri="{FF2B5EF4-FFF2-40B4-BE49-F238E27FC236}">
                <a16:creationId xmlns:a16="http://schemas.microsoft.com/office/drawing/2014/main" id="{E2947187-68DF-E454-F0D0-8FF0AD75B29F}"/>
              </a:ext>
            </a:extLst>
          </p:cNvPr>
          <p:cNvSpPr txBox="1"/>
          <p:nvPr/>
        </p:nvSpPr>
        <p:spPr>
          <a:xfrm>
            <a:off x="1568794" y="2516447"/>
            <a:ext cx="240887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mFOLFOX6×5</a:t>
            </a:r>
            <a:r>
              <a:rPr kumimoji="0" lang="zh-CN" altLang="en-US"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周期</a:t>
            </a:r>
          </a:p>
        </p:txBody>
      </p:sp>
      <p:sp>
        <p:nvSpPr>
          <p:cNvPr id="29" name="文本框 28">
            <a:extLst>
              <a:ext uri="{FF2B5EF4-FFF2-40B4-BE49-F238E27FC236}">
                <a16:creationId xmlns:a16="http://schemas.microsoft.com/office/drawing/2014/main" id="{DBDE9C38-AF40-DDE3-EA49-1263D8750350}"/>
              </a:ext>
            </a:extLst>
          </p:cNvPr>
          <p:cNvSpPr txBox="1"/>
          <p:nvPr/>
        </p:nvSpPr>
        <p:spPr>
          <a:xfrm>
            <a:off x="1820436" y="1620172"/>
            <a:ext cx="1861913"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RT 46-50.4Gy</a:t>
            </a:r>
            <a:endParaRPr kumimoji="0" lang="zh-CN" altLang="en-US"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p:txBody>
      </p:sp>
      <p:sp>
        <p:nvSpPr>
          <p:cNvPr id="30" name="文本框 29">
            <a:extLst>
              <a:ext uri="{FF2B5EF4-FFF2-40B4-BE49-F238E27FC236}">
                <a16:creationId xmlns:a16="http://schemas.microsoft.com/office/drawing/2014/main" id="{E11D3501-5208-E00C-5161-4D6527D4B415}"/>
              </a:ext>
            </a:extLst>
          </p:cNvPr>
          <p:cNvSpPr txBox="1"/>
          <p:nvPr/>
        </p:nvSpPr>
        <p:spPr>
          <a:xfrm>
            <a:off x="1837246" y="2934337"/>
            <a:ext cx="1861913"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RT 46-50.4Gy</a:t>
            </a:r>
            <a:endParaRPr kumimoji="0" lang="zh-CN" altLang="en-US"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p:txBody>
      </p:sp>
      <p:sp>
        <p:nvSpPr>
          <p:cNvPr id="31" name="矩形 30">
            <a:extLst>
              <a:ext uri="{FF2B5EF4-FFF2-40B4-BE49-F238E27FC236}">
                <a16:creationId xmlns:a16="http://schemas.microsoft.com/office/drawing/2014/main" id="{05C04C64-58A6-0723-4938-9BCCB18AC900}"/>
              </a:ext>
            </a:extLst>
          </p:cNvPr>
          <p:cNvSpPr/>
          <p:nvPr/>
        </p:nvSpPr>
        <p:spPr>
          <a:xfrm>
            <a:off x="3753980" y="2719767"/>
            <a:ext cx="3260890" cy="339226"/>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TME</a:t>
            </a:r>
            <a:endParaRPr kumimoji="0" lang="zh-CN" altLang="en-US"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endParaRPr>
          </a:p>
        </p:txBody>
      </p:sp>
      <p:sp>
        <p:nvSpPr>
          <p:cNvPr id="32" name="矩形 31">
            <a:extLst>
              <a:ext uri="{FF2B5EF4-FFF2-40B4-BE49-F238E27FC236}">
                <a16:creationId xmlns:a16="http://schemas.microsoft.com/office/drawing/2014/main" id="{44D072B6-82C7-FCA1-F71A-2F2F9F998AEB}"/>
              </a:ext>
            </a:extLst>
          </p:cNvPr>
          <p:cNvSpPr/>
          <p:nvPr/>
        </p:nvSpPr>
        <p:spPr>
          <a:xfrm>
            <a:off x="3753980" y="4066916"/>
            <a:ext cx="3260890" cy="339226"/>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TME</a:t>
            </a:r>
            <a:endParaRPr kumimoji="0" lang="zh-CN" altLang="en-US"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endParaRPr>
          </a:p>
        </p:txBody>
      </p:sp>
      <p:sp>
        <p:nvSpPr>
          <p:cNvPr id="35" name="文本框 34">
            <a:extLst>
              <a:ext uri="{FF2B5EF4-FFF2-40B4-BE49-F238E27FC236}">
                <a16:creationId xmlns:a16="http://schemas.microsoft.com/office/drawing/2014/main" id="{6B76772E-71D2-4E5B-1A50-B385278F82A1}"/>
              </a:ext>
            </a:extLst>
          </p:cNvPr>
          <p:cNvSpPr txBox="1"/>
          <p:nvPr/>
        </p:nvSpPr>
        <p:spPr>
          <a:xfrm>
            <a:off x="6772355" y="1112614"/>
            <a:ext cx="240887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De Gramont×7</a:t>
            </a:r>
            <a:r>
              <a:rPr kumimoji="0" lang="zh-CN" altLang="en-US"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周期</a:t>
            </a:r>
          </a:p>
        </p:txBody>
      </p:sp>
      <p:cxnSp>
        <p:nvCxnSpPr>
          <p:cNvPr id="36" name="直接箭头连接符 35">
            <a:extLst>
              <a:ext uri="{FF2B5EF4-FFF2-40B4-BE49-F238E27FC236}">
                <a16:creationId xmlns:a16="http://schemas.microsoft.com/office/drawing/2014/main" id="{808C2F56-05D9-83EA-5C47-C1E92B20D619}"/>
              </a:ext>
            </a:extLst>
          </p:cNvPr>
          <p:cNvCxnSpPr>
            <a:cxnSpLocks/>
            <a:endCxn id="42" idx="1"/>
          </p:cNvCxnSpPr>
          <p:nvPr/>
        </p:nvCxnSpPr>
        <p:spPr>
          <a:xfrm flipV="1">
            <a:off x="7021410" y="2883059"/>
            <a:ext cx="1905587" cy="350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37" name="直接箭头连接符 36">
            <a:extLst>
              <a:ext uri="{FF2B5EF4-FFF2-40B4-BE49-F238E27FC236}">
                <a16:creationId xmlns:a16="http://schemas.microsoft.com/office/drawing/2014/main" id="{04FB1CE0-4123-3CEF-4479-9FCCC0C3FAAE}"/>
              </a:ext>
            </a:extLst>
          </p:cNvPr>
          <p:cNvCxnSpPr>
            <a:cxnSpLocks/>
          </p:cNvCxnSpPr>
          <p:nvPr/>
        </p:nvCxnSpPr>
        <p:spPr>
          <a:xfrm>
            <a:off x="7026584" y="1551472"/>
            <a:ext cx="1905587"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38" name="直接箭头连接符 37">
            <a:extLst>
              <a:ext uri="{FF2B5EF4-FFF2-40B4-BE49-F238E27FC236}">
                <a16:creationId xmlns:a16="http://schemas.microsoft.com/office/drawing/2014/main" id="{E42B646B-5EC0-F729-39CA-55388F320561}"/>
              </a:ext>
            </a:extLst>
          </p:cNvPr>
          <p:cNvCxnSpPr>
            <a:cxnSpLocks/>
          </p:cNvCxnSpPr>
          <p:nvPr/>
        </p:nvCxnSpPr>
        <p:spPr>
          <a:xfrm>
            <a:off x="7021410" y="4246512"/>
            <a:ext cx="1905587"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39" name="文本框 38">
            <a:extLst>
              <a:ext uri="{FF2B5EF4-FFF2-40B4-BE49-F238E27FC236}">
                <a16:creationId xmlns:a16="http://schemas.microsoft.com/office/drawing/2014/main" id="{BB2153BA-0179-6E4F-F67B-4CFE55894E9F}"/>
              </a:ext>
            </a:extLst>
          </p:cNvPr>
          <p:cNvSpPr txBox="1"/>
          <p:nvPr/>
        </p:nvSpPr>
        <p:spPr>
          <a:xfrm>
            <a:off x="6820570" y="3933249"/>
            <a:ext cx="240887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mFOLFOX6×6-8</a:t>
            </a:r>
            <a:r>
              <a:rPr kumimoji="0" lang="zh-CN" altLang="en-US"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周期</a:t>
            </a:r>
          </a:p>
        </p:txBody>
      </p:sp>
      <p:sp>
        <p:nvSpPr>
          <p:cNvPr id="40" name="文本框 39">
            <a:extLst>
              <a:ext uri="{FF2B5EF4-FFF2-40B4-BE49-F238E27FC236}">
                <a16:creationId xmlns:a16="http://schemas.microsoft.com/office/drawing/2014/main" id="{FB169EB0-604D-321C-6C0D-DA028E4306BF}"/>
              </a:ext>
            </a:extLst>
          </p:cNvPr>
          <p:cNvSpPr txBox="1"/>
          <p:nvPr/>
        </p:nvSpPr>
        <p:spPr>
          <a:xfrm>
            <a:off x="6794192" y="2513634"/>
            <a:ext cx="240887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mFOLFOX6×7</a:t>
            </a:r>
            <a:r>
              <a:rPr kumimoji="0" lang="zh-CN" altLang="en-US"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周期</a:t>
            </a:r>
          </a:p>
        </p:txBody>
      </p:sp>
      <p:sp>
        <p:nvSpPr>
          <p:cNvPr id="42" name="矩形 41">
            <a:extLst>
              <a:ext uri="{FF2B5EF4-FFF2-40B4-BE49-F238E27FC236}">
                <a16:creationId xmlns:a16="http://schemas.microsoft.com/office/drawing/2014/main" id="{F5E24C4C-20DB-FF5C-1C36-86E965A9721F}"/>
              </a:ext>
            </a:extLst>
          </p:cNvPr>
          <p:cNvSpPr/>
          <p:nvPr/>
        </p:nvSpPr>
        <p:spPr>
          <a:xfrm>
            <a:off x="8926997" y="2715436"/>
            <a:ext cx="1218030" cy="335246"/>
          </a:xfrm>
          <a:prstGeom prst="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随访</a:t>
            </a:r>
            <a:endParaRPr kumimoji="0" lang="zh-CN" altLang="en-US" sz="12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endParaRPr>
          </a:p>
        </p:txBody>
      </p:sp>
      <p:sp>
        <p:nvSpPr>
          <p:cNvPr id="43" name="矩形 42">
            <a:extLst>
              <a:ext uri="{FF2B5EF4-FFF2-40B4-BE49-F238E27FC236}">
                <a16:creationId xmlns:a16="http://schemas.microsoft.com/office/drawing/2014/main" id="{1FFC2A33-9033-82CE-1E42-908ECDBA6860}"/>
              </a:ext>
            </a:extLst>
          </p:cNvPr>
          <p:cNvSpPr/>
          <p:nvPr/>
        </p:nvSpPr>
        <p:spPr>
          <a:xfrm>
            <a:off x="8926997" y="4092580"/>
            <a:ext cx="1218030" cy="335246"/>
          </a:xfrm>
          <a:prstGeom prst="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随访</a:t>
            </a:r>
            <a:endParaRPr kumimoji="0" lang="zh-CN" altLang="en-US" sz="12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endParaRPr>
          </a:p>
        </p:txBody>
      </p:sp>
      <p:sp>
        <p:nvSpPr>
          <p:cNvPr id="45" name="文本框 44">
            <a:extLst>
              <a:ext uri="{FF2B5EF4-FFF2-40B4-BE49-F238E27FC236}">
                <a16:creationId xmlns:a16="http://schemas.microsoft.com/office/drawing/2014/main" id="{B3DE486F-548B-93A6-4433-DB59D7636E12}"/>
              </a:ext>
            </a:extLst>
          </p:cNvPr>
          <p:cNvSpPr txBox="1"/>
          <p:nvPr/>
        </p:nvSpPr>
        <p:spPr>
          <a:xfrm>
            <a:off x="10371564" y="1388264"/>
            <a:ext cx="1323131"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FU-RT</a:t>
            </a:r>
            <a:endParaRPr kumimoji="0" lang="zh-CN" altLang="en-US"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p:txBody>
      </p:sp>
      <p:sp>
        <p:nvSpPr>
          <p:cNvPr id="46" name="文本框 45">
            <a:extLst>
              <a:ext uri="{FF2B5EF4-FFF2-40B4-BE49-F238E27FC236}">
                <a16:creationId xmlns:a16="http://schemas.microsoft.com/office/drawing/2014/main" id="{BD8FC2AE-D6E7-B70A-ADAF-F3DAD23B57B2}"/>
              </a:ext>
            </a:extLst>
          </p:cNvPr>
          <p:cNvSpPr txBox="1"/>
          <p:nvPr/>
        </p:nvSpPr>
        <p:spPr>
          <a:xfrm>
            <a:off x="10371563" y="2729170"/>
            <a:ext cx="1323131"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FOLFOX-RT</a:t>
            </a:r>
            <a:endParaRPr kumimoji="0" lang="zh-CN" altLang="en-US"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p:txBody>
      </p:sp>
      <p:sp>
        <p:nvSpPr>
          <p:cNvPr id="47" name="文本框 46">
            <a:extLst>
              <a:ext uri="{FF2B5EF4-FFF2-40B4-BE49-F238E27FC236}">
                <a16:creationId xmlns:a16="http://schemas.microsoft.com/office/drawing/2014/main" id="{466904FF-E9D5-D80C-5E05-7AB6210B43D8}"/>
              </a:ext>
            </a:extLst>
          </p:cNvPr>
          <p:cNvSpPr txBox="1"/>
          <p:nvPr/>
        </p:nvSpPr>
        <p:spPr>
          <a:xfrm>
            <a:off x="10371562" y="4120049"/>
            <a:ext cx="1323131"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FOLFOX</a:t>
            </a:r>
            <a:endParaRPr kumimoji="0" lang="zh-CN" altLang="en-US"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p:txBody>
      </p:sp>
      <p:sp>
        <p:nvSpPr>
          <p:cNvPr id="2" name="Text Placeholder 2">
            <a:extLst>
              <a:ext uri="{FF2B5EF4-FFF2-40B4-BE49-F238E27FC236}">
                <a16:creationId xmlns:a16="http://schemas.microsoft.com/office/drawing/2014/main" id="{0CC086FF-D2C7-7757-AA8D-9A0E8CED0A56}"/>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Yanhong</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Deng,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3505</a:t>
            </a:r>
          </a:p>
        </p:txBody>
      </p:sp>
    </p:spTree>
    <p:extLst>
      <p:ext uri="{BB962C8B-B14F-4D97-AF65-F5344CB8AC3E}">
        <p14:creationId xmlns:p14="http://schemas.microsoft.com/office/powerpoint/2010/main" val="1334944477"/>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6703FEA9-6441-6D58-72AF-C035313C9DAC}"/>
              </a:ext>
            </a:extLst>
          </p:cNvPr>
          <p:cNvSpPr>
            <a:spLocks noGrp="1"/>
          </p:cNvSpPr>
          <p:nvPr>
            <p:ph type="body" sz="quarter" idx="10"/>
          </p:nvPr>
        </p:nvSpPr>
        <p:spPr/>
        <p:txBody>
          <a:bodyPr/>
          <a:lstStyle/>
          <a:p>
            <a:r>
              <a:rPr lang="zh-CN" altLang="en-US" dirty="0"/>
              <a:t>研究终点和入组标准</a:t>
            </a:r>
          </a:p>
        </p:txBody>
      </p:sp>
      <p:sp>
        <p:nvSpPr>
          <p:cNvPr id="4" name="内容占位符 3">
            <a:extLst>
              <a:ext uri="{FF2B5EF4-FFF2-40B4-BE49-F238E27FC236}">
                <a16:creationId xmlns:a16="http://schemas.microsoft.com/office/drawing/2014/main" id="{14343E56-9DDE-3033-56B0-2DC23BE5353F}"/>
              </a:ext>
            </a:extLst>
          </p:cNvPr>
          <p:cNvSpPr txBox="1">
            <a:spLocks/>
          </p:cNvSpPr>
          <p:nvPr/>
        </p:nvSpPr>
        <p:spPr>
          <a:xfrm>
            <a:off x="790216" y="1246887"/>
            <a:ext cx="10811435" cy="4547521"/>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主要终点</a:t>
            </a:r>
            <a:endPar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3</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年</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DFS</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3y-DFS</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a:t>
            </a:r>
            <a:endPar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次要终点</a:t>
            </a:r>
            <a:endPar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altLang="zh-CN" sz="2000" b="0" i="0" u="none" strike="noStrike" kern="1200" cap="none" spc="0" normalizeH="0" baseline="0" noProof="0" dirty="0" err="1">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pCR</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OS</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，其他疾病发生，生活质量等</a:t>
            </a:r>
            <a:endPar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主要入组标准</a:t>
            </a:r>
            <a:endPar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年龄</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18-75</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岁；</a:t>
            </a:r>
            <a:endPar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ECOG</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评分 </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0-1</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直肠腺癌</a:t>
            </a:r>
            <a:endPar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距离肛门边缘＜</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12cm</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II-III</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期</a:t>
            </a:r>
            <a:endPar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根据</a:t>
            </a: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MRI+CT</a:t>
            </a:r>
            <a:r>
              <a:rPr kumimoji="0" lang="zh-CN" altLang="en-US" sz="16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评估（如有禁忌，</a:t>
            </a: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EUS+CT</a:t>
            </a:r>
            <a:r>
              <a:rPr kumimoji="0" lang="zh-CN" altLang="en-US" sz="16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a:t>
            </a:r>
            <a:endPar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评估可切除</a:t>
            </a:r>
            <a:endPar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5" name="Text Placeholder 2">
            <a:extLst>
              <a:ext uri="{FF2B5EF4-FFF2-40B4-BE49-F238E27FC236}">
                <a16:creationId xmlns:a16="http://schemas.microsoft.com/office/drawing/2014/main" id="{A5D810D5-FE94-EF1E-3548-655F49BE51CA}"/>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Yanhong</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Deng,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3505</a:t>
            </a:r>
          </a:p>
        </p:txBody>
      </p:sp>
    </p:spTree>
    <p:extLst>
      <p:ext uri="{BB962C8B-B14F-4D97-AF65-F5344CB8AC3E}">
        <p14:creationId xmlns:p14="http://schemas.microsoft.com/office/powerpoint/2010/main" val="2621007212"/>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6703FEA9-6441-6D58-72AF-C035313C9DAC}"/>
              </a:ext>
            </a:extLst>
          </p:cNvPr>
          <p:cNvSpPr>
            <a:spLocks noGrp="1"/>
          </p:cNvSpPr>
          <p:nvPr>
            <p:ph type="body" sz="quarter" idx="10"/>
          </p:nvPr>
        </p:nvSpPr>
        <p:spPr/>
        <p:txBody>
          <a:bodyPr/>
          <a:lstStyle/>
          <a:p>
            <a:r>
              <a:rPr lang="en-US" altLang="zh-CN" dirty="0"/>
              <a:t>CONSORT</a:t>
            </a:r>
            <a:r>
              <a:rPr lang="zh-CN" altLang="en-US" dirty="0"/>
              <a:t>流程图 </a:t>
            </a:r>
          </a:p>
        </p:txBody>
      </p:sp>
      <p:pic>
        <p:nvPicPr>
          <p:cNvPr id="5" name="图片 4">
            <a:extLst>
              <a:ext uri="{FF2B5EF4-FFF2-40B4-BE49-F238E27FC236}">
                <a16:creationId xmlns:a16="http://schemas.microsoft.com/office/drawing/2014/main" id="{7CB6727E-2D72-B664-E041-25CA40FABEB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883072" y="1116530"/>
            <a:ext cx="8425856" cy="4312119"/>
          </a:xfrm>
          <a:prstGeom prst="rect">
            <a:avLst/>
          </a:prstGeom>
        </p:spPr>
      </p:pic>
      <p:sp>
        <p:nvSpPr>
          <p:cNvPr id="6" name="文本框 5">
            <a:extLst>
              <a:ext uri="{FF2B5EF4-FFF2-40B4-BE49-F238E27FC236}">
                <a16:creationId xmlns:a16="http://schemas.microsoft.com/office/drawing/2014/main" id="{937DDEFA-A146-68FE-7CA0-65B1F1C12A50}"/>
              </a:ext>
            </a:extLst>
          </p:cNvPr>
          <p:cNvSpPr txBox="1"/>
          <p:nvPr/>
        </p:nvSpPr>
        <p:spPr>
          <a:xfrm>
            <a:off x="1802922" y="5700053"/>
            <a:ext cx="10308234"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中位随访</a:t>
            </a:r>
            <a:r>
              <a:rPr kumimoji="0" lang="en-US" altLang="zh-CN"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9.5</a:t>
            </a:r>
            <a:r>
              <a:rPr kumimoji="0" lang="zh-CN" altLang="en-US"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年，其中</a:t>
            </a:r>
            <a:r>
              <a:rPr kumimoji="0" lang="en-US" altLang="zh-CN"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366</a:t>
            </a:r>
            <a:r>
              <a:rPr kumimoji="0" lang="zh-CN" altLang="en-US"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a:t>
            </a:r>
            <a:r>
              <a:rPr kumimoji="0" lang="en-US" altLang="zh-CN"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73.9%</a:t>
            </a:r>
            <a:r>
              <a:rPr kumimoji="0" lang="zh-CN" altLang="en-US"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）例患者有随访信息</a:t>
            </a:r>
            <a:endParaRPr kumimoji="0" lang="en-US" altLang="zh-CN"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p:txBody>
      </p:sp>
      <p:sp>
        <p:nvSpPr>
          <p:cNvPr id="4" name="Text Placeholder 2">
            <a:extLst>
              <a:ext uri="{FF2B5EF4-FFF2-40B4-BE49-F238E27FC236}">
                <a16:creationId xmlns:a16="http://schemas.microsoft.com/office/drawing/2014/main" id="{57174A14-3587-9B97-ECC9-FE603F3AE402}"/>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Yanhong</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Deng,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3505</a:t>
            </a:r>
          </a:p>
        </p:txBody>
      </p:sp>
    </p:spTree>
    <p:extLst>
      <p:ext uri="{BB962C8B-B14F-4D97-AF65-F5344CB8AC3E}">
        <p14:creationId xmlns:p14="http://schemas.microsoft.com/office/powerpoint/2010/main" val="4244409646"/>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6703FEA9-6441-6D58-72AF-C035313C9DAC}"/>
              </a:ext>
            </a:extLst>
          </p:cNvPr>
          <p:cNvSpPr>
            <a:spLocks noGrp="1"/>
          </p:cNvSpPr>
          <p:nvPr>
            <p:ph type="body" sz="quarter" idx="10"/>
          </p:nvPr>
        </p:nvSpPr>
        <p:spPr/>
        <p:txBody>
          <a:bodyPr/>
          <a:lstStyle/>
          <a:p>
            <a:r>
              <a:rPr lang="en-US" altLang="zh-CN" dirty="0"/>
              <a:t>ITT</a:t>
            </a:r>
            <a:r>
              <a:rPr lang="zh-CN" altLang="en-US" dirty="0"/>
              <a:t>人群临床特征</a:t>
            </a:r>
          </a:p>
        </p:txBody>
      </p:sp>
      <p:pic>
        <p:nvPicPr>
          <p:cNvPr id="4" name="图片 3">
            <a:extLst>
              <a:ext uri="{FF2B5EF4-FFF2-40B4-BE49-F238E27FC236}">
                <a16:creationId xmlns:a16="http://schemas.microsoft.com/office/drawing/2014/main" id="{62437F0C-DC6E-F99C-00CE-F5330466A78D}"/>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975835" y="1222635"/>
            <a:ext cx="10240330" cy="4525635"/>
          </a:xfrm>
          <a:prstGeom prst="rect">
            <a:avLst/>
          </a:prstGeom>
        </p:spPr>
      </p:pic>
      <p:sp>
        <p:nvSpPr>
          <p:cNvPr id="5" name="Text Placeholder 2">
            <a:extLst>
              <a:ext uri="{FF2B5EF4-FFF2-40B4-BE49-F238E27FC236}">
                <a16:creationId xmlns:a16="http://schemas.microsoft.com/office/drawing/2014/main" id="{CFF64C5B-22C3-472E-6EBC-763C6B5C7C3D}"/>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Yanhong</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Deng,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3505</a:t>
            </a:r>
          </a:p>
        </p:txBody>
      </p:sp>
    </p:spTree>
    <p:extLst>
      <p:ext uri="{BB962C8B-B14F-4D97-AF65-F5344CB8AC3E}">
        <p14:creationId xmlns:p14="http://schemas.microsoft.com/office/powerpoint/2010/main" val="367427021"/>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6703FEA9-6441-6D58-72AF-C035313C9DAC}"/>
              </a:ext>
            </a:extLst>
          </p:cNvPr>
          <p:cNvSpPr>
            <a:spLocks noGrp="1"/>
          </p:cNvSpPr>
          <p:nvPr>
            <p:ph type="body" sz="quarter" idx="10"/>
          </p:nvPr>
        </p:nvSpPr>
        <p:spPr/>
        <p:txBody>
          <a:bodyPr/>
          <a:lstStyle/>
          <a:p>
            <a:r>
              <a:rPr lang="en-US" altLang="zh-CN" dirty="0"/>
              <a:t>3y-DFS</a:t>
            </a:r>
            <a:r>
              <a:rPr lang="zh-CN" altLang="en-US" dirty="0"/>
              <a:t>，</a:t>
            </a:r>
            <a:r>
              <a:rPr lang="en-US" altLang="zh-CN" dirty="0"/>
              <a:t>3y-LRS</a:t>
            </a:r>
            <a:r>
              <a:rPr lang="zh-CN" altLang="en-US" dirty="0"/>
              <a:t>，</a:t>
            </a:r>
            <a:r>
              <a:rPr lang="en-US" altLang="zh-CN" dirty="0"/>
              <a:t>3-OS</a:t>
            </a:r>
            <a:r>
              <a:rPr lang="zh-CN" altLang="en-US" dirty="0"/>
              <a:t>对比结果</a:t>
            </a:r>
          </a:p>
        </p:txBody>
      </p:sp>
      <p:pic>
        <p:nvPicPr>
          <p:cNvPr id="5" name="图片 4">
            <a:extLst>
              <a:ext uri="{FF2B5EF4-FFF2-40B4-BE49-F238E27FC236}">
                <a16:creationId xmlns:a16="http://schemas.microsoft.com/office/drawing/2014/main" id="{8C4A0C56-E0E2-FDCD-4CD3-6FEAD4D6F0D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879794" y="1672545"/>
            <a:ext cx="10432411" cy="3465095"/>
          </a:xfrm>
          <a:prstGeom prst="rect">
            <a:avLst/>
          </a:prstGeom>
        </p:spPr>
      </p:pic>
      <p:sp>
        <p:nvSpPr>
          <p:cNvPr id="4" name="Text Placeholder 2">
            <a:extLst>
              <a:ext uri="{FF2B5EF4-FFF2-40B4-BE49-F238E27FC236}">
                <a16:creationId xmlns:a16="http://schemas.microsoft.com/office/drawing/2014/main" id="{92FF9FF2-C2D2-1E45-870F-CCC4AAA2FB7E}"/>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Yanhong</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Deng,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3505</a:t>
            </a:r>
          </a:p>
        </p:txBody>
      </p:sp>
    </p:spTree>
    <p:extLst>
      <p:ext uri="{BB962C8B-B14F-4D97-AF65-F5344CB8AC3E}">
        <p14:creationId xmlns:p14="http://schemas.microsoft.com/office/powerpoint/2010/main" val="1183748228"/>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6703FEA9-6441-6D58-72AF-C035313C9DAC}"/>
              </a:ext>
            </a:extLst>
          </p:cNvPr>
          <p:cNvSpPr>
            <a:spLocks noGrp="1"/>
          </p:cNvSpPr>
          <p:nvPr>
            <p:ph type="body" sz="quarter" idx="10"/>
          </p:nvPr>
        </p:nvSpPr>
        <p:spPr/>
        <p:txBody>
          <a:bodyPr/>
          <a:lstStyle/>
          <a:p>
            <a:r>
              <a:rPr lang="zh-CN" altLang="en-US" dirty="0"/>
              <a:t>额外</a:t>
            </a:r>
            <a:r>
              <a:rPr lang="en-US" altLang="zh-CN" dirty="0"/>
              <a:t>5</a:t>
            </a:r>
            <a:r>
              <a:rPr lang="zh-CN" altLang="en-US" dirty="0"/>
              <a:t>年随访：治疗失败原因</a:t>
            </a:r>
          </a:p>
        </p:txBody>
      </p:sp>
      <p:pic>
        <p:nvPicPr>
          <p:cNvPr id="4" name="图片 3">
            <a:extLst>
              <a:ext uri="{FF2B5EF4-FFF2-40B4-BE49-F238E27FC236}">
                <a16:creationId xmlns:a16="http://schemas.microsoft.com/office/drawing/2014/main" id="{55B8EDAB-41B9-4E1B-A83F-37D59E34DF76}"/>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008963" y="1213174"/>
            <a:ext cx="10174074" cy="4431651"/>
          </a:xfrm>
          <a:prstGeom prst="rect">
            <a:avLst/>
          </a:prstGeom>
        </p:spPr>
      </p:pic>
      <p:sp>
        <p:nvSpPr>
          <p:cNvPr id="5" name="Text Placeholder 2">
            <a:extLst>
              <a:ext uri="{FF2B5EF4-FFF2-40B4-BE49-F238E27FC236}">
                <a16:creationId xmlns:a16="http://schemas.microsoft.com/office/drawing/2014/main" id="{74F7A71C-A339-BD38-9D46-A58EA512AA89}"/>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Yanhong</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Deng,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3505</a:t>
            </a:r>
          </a:p>
        </p:txBody>
      </p:sp>
    </p:spTree>
    <p:extLst>
      <p:ext uri="{BB962C8B-B14F-4D97-AF65-F5344CB8AC3E}">
        <p14:creationId xmlns:p14="http://schemas.microsoft.com/office/powerpoint/2010/main" val="1953827278"/>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6703FEA9-6441-6D58-72AF-C035313C9DAC}"/>
              </a:ext>
            </a:extLst>
          </p:cNvPr>
          <p:cNvSpPr>
            <a:spLocks noGrp="1"/>
          </p:cNvSpPr>
          <p:nvPr>
            <p:ph type="body" sz="quarter" idx="10"/>
          </p:nvPr>
        </p:nvSpPr>
        <p:spPr/>
        <p:txBody>
          <a:bodyPr/>
          <a:lstStyle/>
          <a:p>
            <a:r>
              <a:rPr lang="zh-CN" altLang="en-US" dirty="0"/>
              <a:t>长期</a:t>
            </a:r>
            <a:r>
              <a:rPr lang="en-US" altLang="zh-CN" dirty="0"/>
              <a:t>DFS</a:t>
            </a:r>
            <a:endParaRPr lang="zh-CN" altLang="en-US" dirty="0"/>
          </a:p>
        </p:txBody>
      </p:sp>
      <p:pic>
        <p:nvPicPr>
          <p:cNvPr id="5" name="图片 4">
            <a:extLst>
              <a:ext uri="{FF2B5EF4-FFF2-40B4-BE49-F238E27FC236}">
                <a16:creationId xmlns:a16="http://schemas.microsoft.com/office/drawing/2014/main" id="{06950198-5CAC-E5E4-7B8F-B247CB6B622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354900" y="1326297"/>
            <a:ext cx="9482200" cy="4629752"/>
          </a:xfrm>
          <a:prstGeom prst="rect">
            <a:avLst/>
          </a:prstGeom>
        </p:spPr>
      </p:pic>
      <p:sp>
        <p:nvSpPr>
          <p:cNvPr id="4" name="Text Placeholder 2">
            <a:extLst>
              <a:ext uri="{FF2B5EF4-FFF2-40B4-BE49-F238E27FC236}">
                <a16:creationId xmlns:a16="http://schemas.microsoft.com/office/drawing/2014/main" id="{DD68EB86-792E-15C9-2F6A-4D23DB7EABDF}"/>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Yanhong</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Deng,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3505</a:t>
            </a:r>
          </a:p>
        </p:txBody>
      </p:sp>
    </p:spTree>
    <p:extLst>
      <p:ext uri="{BB962C8B-B14F-4D97-AF65-F5344CB8AC3E}">
        <p14:creationId xmlns:p14="http://schemas.microsoft.com/office/powerpoint/2010/main" val="2336071131"/>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6703FEA9-6441-6D58-72AF-C035313C9DAC}"/>
              </a:ext>
            </a:extLst>
          </p:cNvPr>
          <p:cNvSpPr>
            <a:spLocks noGrp="1"/>
          </p:cNvSpPr>
          <p:nvPr>
            <p:ph type="body" sz="quarter" idx="10"/>
          </p:nvPr>
        </p:nvSpPr>
        <p:spPr>
          <a:xfrm>
            <a:off x="411965" y="260350"/>
            <a:ext cx="9600973" cy="430887"/>
          </a:xfrm>
        </p:spPr>
        <p:txBody>
          <a:bodyPr/>
          <a:lstStyle/>
          <a:p>
            <a:r>
              <a:rPr lang="en-US" altLang="zh-CN" dirty="0" err="1"/>
              <a:t>ypTNM</a:t>
            </a:r>
            <a:r>
              <a:rPr lang="zh-CN" altLang="en-US" dirty="0"/>
              <a:t>亚组接受不同治疗方案的</a:t>
            </a:r>
            <a:r>
              <a:rPr lang="en-US" altLang="zh-CN" dirty="0"/>
              <a:t>DFS</a:t>
            </a:r>
            <a:r>
              <a:rPr lang="zh-CN" altLang="en-US" dirty="0"/>
              <a:t>分析</a:t>
            </a:r>
          </a:p>
        </p:txBody>
      </p:sp>
      <p:pic>
        <p:nvPicPr>
          <p:cNvPr id="4" name="图片 3">
            <a:extLst>
              <a:ext uri="{FF2B5EF4-FFF2-40B4-BE49-F238E27FC236}">
                <a16:creationId xmlns:a16="http://schemas.microsoft.com/office/drawing/2014/main" id="{2946EE4C-65AB-33AA-F204-9646BFC63EC8}"/>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157464" y="1103620"/>
            <a:ext cx="9877072" cy="4215134"/>
          </a:xfrm>
          <a:prstGeom prst="rect">
            <a:avLst/>
          </a:prstGeom>
        </p:spPr>
      </p:pic>
      <p:sp>
        <p:nvSpPr>
          <p:cNvPr id="6" name="文本框 5">
            <a:extLst>
              <a:ext uri="{FF2B5EF4-FFF2-40B4-BE49-F238E27FC236}">
                <a16:creationId xmlns:a16="http://schemas.microsoft.com/office/drawing/2014/main" id="{FF8A55ED-2180-0B2F-68AC-C67991A47D66}"/>
              </a:ext>
            </a:extLst>
          </p:cNvPr>
          <p:cNvSpPr txBox="1"/>
          <p:nvPr/>
        </p:nvSpPr>
        <p:spPr>
          <a:xfrm>
            <a:off x="1157464" y="5467150"/>
            <a:ext cx="10308234"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无论术前接受哪种方案治疗，如患者肿瘤能降期至</a:t>
            </a:r>
            <a:r>
              <a:rPr kumimoji="0" lang="en-US" altLang="zh-CN"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0-I</a:t>
            </a:r>
            <a:r>
              <a:rPr kumimoji="0" lang="zh-CN" altLang="en-US"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期，在</a:t>
            </a:r>
            <a:r>
              <a:rPr kumimoji="0" lang="en-US" altLang="zh-CN"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5</a:t>
            </a:r>
            <a:r>
              <a:rPr kumimoji="0" lang="zh-CN" altLang="en-US"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年和</a:t>
            </a:r>
            <a:r>
              <a:rPr kumimoji="0" lang="en-US" altLang="zh-CN"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10</a:t>
            </a:r>
            <a:r>
              <a:rPr kumimoji="0" lang="zh-CN" altLang="en-US"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年时均有良好的</a:t>
            </a:r>
            <a:r>
              <a:rPr kumimoji="0" lang="en-US" altLang="zh-CN"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DFS</a:t>
            </a:r>
            <a:r>
              <a:rPr kumimoji="0" lang="zh-CN" altLang="en-US"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高达</a:t>
            </a:r>
            <a:r>
              <a:rPr kumimoji="0" lang="en-US" altLang="zh-CN"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80%</a:t>
            </a:r>
            <a:r>
              <a:rPr kumimoji="0" lang="zh-CN" altLang="en-US"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a:t>
            </a:r>
            <a:endParaRPr kumimoji="0" lang="en-US" altLang="zh-CN"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然而对于</a:t>
            </a:r>
            <a:r>
              <a:rPr kumimoji="0" lang="en-US" altLang="zh-CN" sz="1600" b="1" i="0" u="none" strike="noStrike" kern="1200" cap="none" spc="0" normalizeH="0" baseline="0" noProof="0" dirty="0" err="1">
                <a:ln>
                  <a:noFill/>
                </a:ln>
                <a:solidFill>
                  <a:prstClr val="black"/>
                </a:solidFill>
                <a:effectLst/>
                <a:uLnTx/>
                <a:uFillTx/>
                <a:latin typeface="Microsoft YaHei" panose="020B0503020204020204" pitchFamily="34" charset="-122"/>
                <a:ea typeface="Microsoft YaHei" panose="020B0503020204020204" pitchFamily="34" charset="-122"/>
                <a:cs typeface="+mn-cs"/>
              </a:rPr>
              <a:t>yp</a:t>
            </a:r>
            <a:r>
              <a:rPr kumimoji="0" lang="zh-CN" altLang="en-US"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分期</a:t>
            </a:r>
            <a:r>
              <a:rPr kumimoji="0" lang="en-US" altLang="zh-CN"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II-III</a:t>
            </a:r>
            <a:r>
              <a:rPr kumimoji="0" lang="zh-CN" altLang="en-US"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期的患者，</a:t>
            </a:r>
            <a:r>
              <a:rPr kumimoji="0" lang="en-US" altLang="zh-CN"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5</a:t>
            </a:r>
            <a:r>
              <a:rPr kumimoji="0" lang="zh-CN" altLang="en-US"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年和</a:t>
            </a:r>
            <a:r>
              <a:rPr kumimoji="0" lang="en-US" altLang="zh-CN"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10</a:t>
            </a:r>
            <a:r>
              <a:rPr kumimoji="0" lang="zh-CN" altLang="en-US"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年的</a:t>
            </a:r>
            <a:r>
              <a:rPr kumimoji="0" lang="en-US" altLang="zh-CN"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DFS</a:t>
            </a:r>
            <a:r>
              <a:rPr kumimoji="0" lang="zh-CN" altLang="en-US"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仅约</a:t>
            </a:r>
            <a:r>
              <a:rPr kumimoji="0" lang="en-US" altLang="zh-CN"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50%</a:t>
            </a:r>
          </a:p>
        </p:txBody>
      </p:sp>
      <p:sp>
        <p:nvSpPr>
          <p:cNvPr id="5" name="Text Placeholder 2">
            <a:extLst>
              <a:ext uri="{FF2B5EF4-FFF2-40B4-BE49-F238E27FC236}">
                <a16:creationId xmlns:a16="http://schemas.microsoft.com/office/drawing/2014/main" id="{06C0452B-A706-C498-4CDA-7C1030A7641D}"/>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Yanhong</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Deng,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3505</a:t>
            </a:r>
          </a:p>
        </p:txBody>
      </p:sp>
    </p:spTree>
    <p:extLst>
      <p:ext uri="{BB962C8B-B14F-4D97-AF65-F5344CB8AC3E}">
        <p14:creationId xmlns:p14="http://schemas.microsoft.com/office/powerpoint/2010/main" val="973468341"/>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6703FEA9-6441-6D58-72AF-C035313C9DAC}"/>
              </a:ext>
            </a:extLst>
          </p:cNvPr>
          <p:cNvSpPr>
            <a:spLocks noGrp="1"/>
          </p:cNvSpPr>
          <p:nvPr>
            <p:ph type="body" sz="quarter" idx="10"/>
          </p:nvPr>
        </p:nvSpPr>
        <p:spPr/>
        <p:txBody>
          <a:bodyPr/>
          <a:lstStyle/>
          <a:p>
            <a:r>
              <a:rPr lang="en-US" altLang="zh-CN" dirty="0"/>
              <a:t>DFS</a:t>
            </a:r>
            <a:r>
              <a:rPr lang="zh-CN" altLang="en-US" dirty="0"/>
              <a:t>亚组分析</a:t>
            </a:r>
          </a:p>
        </p:txBody>
      </p:sp>
      <p:pic>
        <p:nvPicPr>
          <p:cNvPr id="5" name="图片 4">
            <a:extLst>
              <a:ext uri="{FF2B5EF4-FFF2-40B4-BE49-F238E27FC236}">
                <a16:creationId xmlns:a16="http://schemas.microsoft.com/office/drawing/2014/main" id="{324CDA5F-136A-8E65-5F9A-C9885475229B}"/>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245351" y="861355"/>
            <a:ext cx="7690585" cy="5401553"/>
          </a:xfrm>
          <a:prstGeom prst="rect">
            <a:avLst/>
          </a:prstGeom>
        </p:spPr>
      </p:pic>
      <p:sp>
        <p:nvSpPr>
          <p:cNvPr id="4" name="Text Placeholder 2">
            <a:extLst>
              <a:ext uri="{FF2B5EF4-FFF2-40B4-BE49-F238E27FC236}">
                <a16:creationId xmlns:a16="http://schemas.microsoft.com/office/drawing/2014/main" id="{96CA19CF-2507-2D17-5295-4D946645C7F2}"/>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Yanhong</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Deng,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3505</a:t>
            </a:r>
          </a:p>
        </p:txBody>
      </p:sp>
    </p:spTree>
    <p:extLst>
      <p:ext uri="{BB962C8B-B14F-4D97-AF65-F5344CB8AC3E}">
        <p14:creationId xmlns:p14="http://schemas.microsoft.com/office/powerpoint/2010/main" val="3296523261"/>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6703FEA9-6441-6D58-72AF-C035313C9DAC}"/>
              </a:ext>
            </a:extLst>
          </p:cNvPr>
          <p:cNvSpPr>
            <a:spLocks noGrp="1"/>
          </p:cNvSpPr>
          <p:nvPr>
            <p:ph type="body" sz="quarter" idx="10"/>
          </p:nvPr>
        </p:nvSpPr>
        <p:spPr/>
        <p:txBody>
          <a:bodyPr/>
          <a:lstStyle/>
          <a:p>
            <a:r>
              <a:rPr lang="zh-CN" altLang="en-US" dirty="0"/>
              <a:t>局部复发（</a:t>
            </a:r>
            <a:r>
              <a:rPr lang="en-US" altLang="zh-CN" dirty="0"/>
              <a:t>LR</a:t>
            </a:r>
            <a:r>
              <a:rPr lang="zh-CN" altLang="en-US" dirty="0"/>
              <a:t>）分析</a:t>
            </a:r>
          </a:p>
        </p:txBody>
      </p:sp>
      <p:grpSp>
        <p:nvGrpSpPr>
          <p:cNvPr id="7" name="组合 6">
            <a:extLst>
              <a:ext uri="{FF2B5EF4-FFF2-40B4-BE49-F238E27FC236}">
                <a16:creationId xmlns:a16="http://schemas.microsoft.com/office/drawing/2014/main" id="{DB486078-61E6-71E1-0FB6-CCE3CF4F0BAB}"/>
              </a:ext>
            </a:extLst>
          </p:cNvPr>
          <p:cNvGrpSpPr/>
          <p:nvPr/>
        </p:nvGrpSpPr>
        <p:grpSpPr>
          <a:xfrm>
            <a:off x="1435166" y="1075623"/>
            <a:ext cx="9321667" cy="4708433"/>
            <a:chOff x="1435166" y="1075623"/>
            <a:chExt cx="9321667" cy="4708433"/>
          </a:xfrm>
        </p:grpSpPr>
        <p:pic>
          <p:nvPicPr>
            <p:cNvPr id="4" name="图片 3">
              <a:extLst>
                <a:ext uri="{FF2B5EF4-FFF2-40B4-BE49-F238E27FC236}">
                  <a16:creationId xmlns:a16="http://schemas.microsoft.com/office/drawing/2014/main" id="{A133CE61-765F-B531-BA04-560819A13306}"/>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435166" y="1075623"/>
              <a:ext cx="9321667" cy="4706753"/>
            </a:xfrm>
            <a:prstGeom prst="rect">
              <a:avLst/>
            </a:prstGeom>
          </p:spPr>
        </p:pic>
        <p:sp>
          <p:nvSpPr>
            <p:cNvPr id="6" name="文本框 5">
              <a:extLst>
                <a:ext uri="{FF2B5EF4-FFF2-40B4-BE49-F238E27FC236}">
                  <a16:creationId xmlns:a16="http://schemas.microsoft.com/office/drawing/2014/main" id="{2FD656CD-9147-F9AA-7E94-FFDFD299AA41}"/>
                </a:ext>
              </a:extLst>
            </p:cNvPr>
            <p:cNvSpPr txBox="1"/>
            <p:nvPr/>
          </p:nvSpPr>
          <p:spPr>
            <a:xfrm>
              <a:off x="1435166" y="5414724"/>
              <a:ext cx="4494998" cy="369332"/>
            </a:xfrm>
            <a:prstGeom prst="rect">
              <a:avLst/>
            </a:prstGeom>
            <a:solidFill>
              <a:srgbClr val="D9DAD9"/>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Arial"/>
                <a:ea typeface="微软雅黑"/>
                <a:cs typeface="+mn-cs"/>
              </a:endParaRPr>
            </a:p>
          </p:txBody>
        </p:sp>
      </p:grpSp>
      <p:sp>
        <p:nvSpPr>
          <p:cNvPr id="5" name="Text Placeholder 2">
            <a:extLst>
              <a:ext uri="{FF2B5EF4-FFF2-40B4-BE49-F238E27FC236}">
                <a16:creationId xmlns:a16="http://schemas.microsoft.com/office/drawing/2014/main" id="{7FF0F9E4-A1EB-A05A-E2AC-8BC3ED55DA68}"/>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Yanhong</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Deng,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3505</a:t>
            </a:r>
          </a:p>
        </p:txBody>
      </p:sp>
    </p:spTree>
    <p:extLst>
      <p:ext uri="{BB962C8B-B14F-4D97-AF65-F5344CB8AC3E}">
        <p14:creationId xmlns:p14="http://schemas.microsoft.com/office/powerpoint/2010/main" val="170911773"/>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6703FEA9-6441-6D58-72AF-C035313C9DAC}"/>
              </a:ext>
            </a:extLst>
          </p:cNvPr>
          <p:cNvSpPr>
            <a:spLocks noGrp="1"/>
          </p:cNvSpPr>
          <p:nvPr>
            <p:ph type="body" sz="quarter" idx="10"/>
          </p:nvPr>
        </p:nvSpPr>
        <p:spPr/>
        <p:txBody>
          <a:bodyPr/>
          <a:lstStyle/>
          <a:p>
            <a:r>
              <a:rPr lang="en-US" altLang="zh-CN" dirty="0" err="1"/>
              <a:t>ypTNM</a:t>
            </a:r>
            <a:r>
              <a:rPr lang="zh-CN" altLang="en-US" dirty="0"/>
              <a:t>亚组</a:t>
            </a:r>
            <a:r>
              <a:rPr lang="en-US" altLang="zh-CN" dirty="0"/>
              <a:t>LR</a:t>
            </a:r>
            <a:r>
              <a:rPr lang="zh-CN" altLang="en-US" dirty="0"/>
              <a:t>分析</a:t>
            </a:r>
          </a:p>
        </p:txBody>
      </p:sp>
      <p:pic>
        <p:nvPicPr>
          <p:cNvPr id="5" name="图片 4">
            <a:extLst>
              <a:ext uri="{FF2B5EF4-FFF2-40B4-BE49-F238E27FC236}">
                <a16:creationId xmlns:a16="http://schemas.microsoft.com/office/drawing/2014/main" id="{14079BD1-289C-7052-E88A-AC855C4F752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252676" y="1129294"/>
            <a:ext cx="9686647" cy="4237837"/>
          </a:xfrm>
          <a:prstGeom prst="rect">
            <a:avLst/>
          </a:prstGeom>
        </p:spPr>
      </p:pic>
      <p:sp>
        <p:nvSpPr>
          <p:cNvPr id="8" name="文本框 7">
            <a:extLst>
              <a:ext uri="{FF2B5EF4-FFF2-40B4-BE49-F238E27FC236}">
                <a16:creationId xmlns:a16="http://schemas.microsoft.com/office/drawing/2014/main" id="{F4FF81B2-A63A-ACFD-24BA-2A147681893A}"/>
              </a:ext>
            </a:extLst>
          </p:cNvPr>
          <p:cNvSpPr txBox="1"/>
          <p:nvPr/>
        </p:nvSpPr>
        <p:spPr>
          <a:xfrm>
            <a:off x="2366843" y="5585158"/>
            <a:ext cx="756909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一旦患者肿瘤</a:t>
            </a:r>
            <a:r>
              <a:rPr kumimoji="0" lang="en-US" altLang="zh-CN" sz="1600" b="1" i="0" u="none" strike="noStrike" kern="1200" cap="none" spc="0" normalizeH="0" baseline="0" noProof="0" dirty="0" err="1">
                <a:ln>
                  <a:noFill/>
                </a:ln>
                <a:solidFill>
                  <a:prstClr val="black"/>
                </a:solidFill>
                <a:effectLst/>
                <a:uLnTx/>
                <a:uFillTx/>
                <a:latin typeface="Microsoft YaHei" panose="020B0503020204020204" pitchFamily="34" charset="-122"/>
                <a:ea typeface="Microsoft YaHei" panose="020B0503020204020204" pitchFamily="34" charset="-122"/>
                <a:cs typeface="+mn-cs"/>
              </a:rPr>
              <a:t>ypStage</a:t>
            </a:r>
            <a:r>
              <a:rPr kumimoji="0" lang="zh-CN" altLang="en-US"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能降至</a:t>
            </a:r>
            <a:r>
              <a:rPr kumimoji="0" lang="en-US" altLang="zh-CN"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0-I</a:t>
            </a:r>
            <a:r>
              <a:rPr kumimoji="0" lang="zh-CN" altLang="en-US"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期，</a:t>
            </a:r>
            <a:r>
              <a:rPr kumimoji="0" lang="en-US" altLang="zh-CN"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5</a:t>
            </a:r>
            <a:r>
              <a:rPr kumimoji="0" lang="zh-CN" altLang="en-US"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年的局部复发率低于</a:t>
            </a:r>
            <a:r>
              <a:rPr kumimoji="0" lang="en-US" altLang="zh-CN"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5%</a:t>
            </a:r>
            <a:r>
              <a:rPr kumimoji="0" lang="zh-CN" altLang="en-US"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，反之则高于</a:t>
            </a:r>
            <a:r>
              <a:rPr kumimoji="0" lang="en-US" altLang="zh-CN"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10%</a:t>
            </a:r>
          </a:p>
        </p:txBody>
      </p:sp>
      <p:sp>
        <p:nvSpPr>
          <p:cNvPr id="4" name="Text Placeholder 2">
            <a:extLst>
              <a:ext uri="{FF2B5EF4-FFF2-40B4-BE49-F238E27FC236}">
                <a16:creationId xmlns:a16="http://schemas.microsoft.com/office/drawing/2014/main" id="{E29950DD-E3AE-E4F6-B642-DEC83D14FF86}"/>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Yanhong</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Deng,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3505</a:t>
            </a:r>
          </a:p>
        </p:txBody>
      </p:sp>
    </p:spTree>
    <p:extLst>
      <p:ext uri="{BB962C8B-B14F-4D97-AF65-F5344CB8AC3E}">
        <p14:creationId xmlns:p14="http://schemas.microsoft.com/office/powerpoint/2010/main" val="2688338961"/>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6703FEA9-6441-6D58-72AF-C035313C9DAC}"/>
              </a:ext>
            </a:extLst>
          </p:cNvPr>
          <p:cNvSpPr>
            <a:spLocks noGrp="1"/>
          </p:cNvSpPr>
          <p:nvPr>
            <p:ph type="body" sz="quarter" idx="10"/>
          </p:nvPr>
        </p:nvSpPr>
        <p:spPr/>
        <p:txBody>
          <a:bodyPr/>
          <a:lstStyle/>
          <a:p>
            <a:r>
              <a:rPr lang="en-US" altLang="zh-CN" dirty="0"/>
              <a:t>LR</a:t>
            </a:r>
            <a:r>
              <a:rPr lang="zh-CN" altLang="en-US" dirty="0"/>
              <a:t>亚组分析</a:t>
            </a:r>
          </a:p>
        </p:txBody>
      </p:sp>
      <p:pic>
        <p:nvPicPr>
          <p:cNvPr id="4" name="图片 3">
            <a:extLst>
              <a:ext uri="{FF2B5EF4-FFF2-40B4-BE49-F238E27FC236}">
                <a16:creationId xmlns:a16="http://schemas.microsoft.com/office/drawing/2014/main" id="{EF21CAB1-7360-1CF5-51F7-7C1E58FCCCEB}"/>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845481" y="902938"/>
            <a:ext cx="8501038" cy="5530088"/>
          </a:xfrm>
          <a:prstGeom prst="rect">
            <a:avLst/>
          </a:prstGeom>
        </p:spPr>
      </p:pic>
      <p:sp>
        <p:nvSpPr>
          <p:cNvPr id="5" name="Text Placeholder 2">
            <a:extLst>
              <a:ext uri="{FF2B5EF4-FFF2-40B4-BE49-F238E27FC236}">
                <a16:creationId xmlns:a16="http://schemas.microsoft.com/office/drawing/2014/main" id="{A0CD1FE8-B690-66D6-E60B-9CD9D64D13CF}"/>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Yanhong</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Deng,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3505</a:t>
            </a:r>
          </a:p>
        </p:txBody>
      </p:sp>
    </p:spTree>
    <p:extLst>
      <p:ext uri="{BB962C8B-B14F-4D97-AF65-F5344CB8AC3E}">
        <p14:creationId xmlns:p14="http://schemas.microsoft.com/office/powerpoint/2010/main" val="2533089925"/>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6703FEA9-6441-6D58-72AF-C035313C9DAC}"/>
              </a:ext>
            </a:extLst>
          </p:cNvPr>
          <p:cNvSpPr>
            <a:spLocks noGrp="1"/>
          </p:cNvSpPr>
          <p:nvPr>
            <p:ph type="body" sz="quarter" idx="10"/>
          </p:nvPr>
        </p:nvSpPr>
        <p:spPr/>
        <p:txBody>
          <a:bodyPr/>
          <a:lstStyle/>
          <a:p>
            <a:r>
              <a:rPr lang="en-US" altLang="zh-CN" dirty="0"/>
              <a:t>OS</a:t>
            </a:r>
            <a:r>
              <a:rPr lang="zh-CN" altLang="en-US" dirty="0"/>
              <a:t>分析</a:t>
            </a:r>
          </a:p>
        </p:txBody>
      </p:sp>
      <p:grpSp>
        <p:nvGrpSpPr>
          <p:cNvPr id="7" name="组合 6">
            <a:extLst>
              <a:ext uri="{FF2B5EF4-FFF2-40B4-BE49-F238E27FC236}">
                <a16:creationId xmlns:a16="http://schemas.microsoft.com/office/drawing/2014/main" id="{E42FB3C7-BC78-5065-2B88-80259CBBF52A}"/>
              </a:ext>
            </a:extLst>
          </p:cNvPr>
          <p:cNvGrpSpPr/>
          <p:nvPr/>
        </p:nvGrpSpPr>
        <p:grpSpPr>
          <a:xfrm>
            <a:off x="1597153" y="1299410"/>
            <a:ext cx="8997694" cy="4716380"/>
            <a:chOff x="1463040" y="1010652"/>
            <a:chExt cx="8997694" cy="4716380"/>
          </a:xfrm>
        </p:grpSpPr>
        <p:pic>
          <p:nvPicPr>
            <p:cNvPr id="5" name="图片 4">
              <a:extLst>
                <a:ext uri="{FF2B5EF4-FFF2-40B4-BE49-F238E27FC236}">
                  <a16:creationId xmlns:a16="http://schemas.microsoft.com/office/drawing/2014/main" id="{E35C3531-4D99-0F38-B834-489CC85A2D3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463040" y="1010652"/>
              <a:ext cx="8997694" cy="4716380"/>
            </a:xfrm>
            <a:prstGeom prst="rect">
              <a:avLst/>
            </a:prstGeom>
          </p:spPr>
        </p:pic>
        <p:sp>
          <p:nvSpPr>
            <p:cNvPr id="6" name="文本框 5">
              <a:extLst>
                <a:ext uri="{FF2B5EF4-FFF2-40B4-BE49-F238E27FC236}">
                  <a16:creationId xmlns:a16="http://schemas.microsoft.com/office/drawing/2014/main" id="{470DA873-CCC2-8382-E26A-74A80A8B2C37}"/>
                </a:ext>
              </a:extLst>
            </p:cNvPr>
            <p:cNvSpPr txBox="1"/>
            <p:nvPr/>
          </p:nvSpPr>
          <p:spPr>
            <a:xfrm>
              <a:off x="1463040" y="4822257"/>
              <a:ext cx="471637" cy="904775"/>
            </a:xfrm>
            <a:prstGeom prst="rect">
              <a:avLst/>
            </a:prstGeom>
            <a:solidFill>
              <a:srgbClr val="DAD9D7"/>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Arial"/>
                <a:ea typeface="微软雅黑"/>
                <a:cs typeface="+mn-cs"/>
              </a:endParaRPr>
            </a:p>
          </p:txBody>
        </p:sp>
      </p:grpSp>
      <p:sp>
        <p:nvSpPr>
          <p:cNvPr id="4" name="Text Placeholder 2">
            <a:extLst>
              <a:ext uri="{FF2B5EF4-FFF2-40B4-BE49-F238E27FC236}">
                <a16:creationId xmlns:a16="http://schemas.microsoft.com/office/drawing/2014/main" id="{47584B11-5DCE-B38D-D5B1-96AED3370395}"/>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Yanhong</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Deng,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3505</a:t>
            </a:r>
          </a:p>
        </p:txBody>
      </p:sp>
    </p:spTree>
    <p:extLst>
      <p:ext uri="{BB962C8B-B14F-4D97-AF65-F5344CB8AC3E}">
        <p14:creationId xmlns:p14="http://schemas.microsoft.com/office/powerpoint/2010/main" val="2202834008"/>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6703FEA9-6441-6D58-72AF-C035313C9DAC}"/>
              </a:ext>
            </a:extLst>
          </p:cNvPr>
          <p:cNvSpPr>
            <a:spLocks noGrp="1"/>
          </p:cNvSpPr>
          <p:nvPr>
            <p:ph type="body" sz="quarter" idx="10"/>
          </p:nvPr>
        </p:nvSpPr>
        <p:spPr/>
        <p:txBody>
          <a:bodyPr/>
          <a:lstStyle/>
          <a:p>
            <a:r>
              <a:rPr lang="en-US" altLang="zh-CN" dirty="0" err="1"/>
              <a:t>ypTNM</a:t>
            </a:r>
            <a:r>
              <a:rPr lang="zh-CN" altLang="en-US" dirty="0"/>
              <a:t>亚组</a:t>
            </a:r>
            <a:r>
              <a:rPr lang="en-US" altLang="zh-CN" dirty="0"/>
              <a:t>OS</a:t>
            </a:r>
            <a:r>
              <a:rPr lang="zh-CN" altLang="en-US" dirty="0"/>
              <a:t>分析</a:t>
            </a:r>
          </a:p>
        </p:txBody>
      </p:sp>
      <p:pic>
        <p:nvPicPr>
          <p:cNvPr id="4" name="图片 3">
            <a:extLst>
              <a:ext uri="{FF2B5EF4-FFF2-40B4-BE49-F238E27FC236}">
                <a16:creationId xmlns:a16="http://schemas.microsoft.com/office/drawing/2014/main" id="{84C200F3-9F09-C1D6-ADB3-8820E117A93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309735" y="972505"/>
            <a:ext cx="9572530" cy="4880477"/>
          </a:xfrm>
          <a:prstGeom prst="rect">
            <a:avLst/>
          </a:prstGeom>
        </p:spPr>
      </p:pic>
      <p:sp>
        <p:nvSpPr>
          <p:cNvPr id="8" name="文本框 7">
            <a:extLst>
              <a:ext uri="{FF2B5EF4-FFF2-40B4-BE49-F238E27FC236}">
                <a16:creationId xmlns:a16="http://schemas.microsoft.com/office/drawing/2014/main" id="{66E9C067-9E6F-04A5-26B5-FBAFBD70B077}"/>
              </a:ext>
            </a:extLst>
          </p:cNvPr>
          <p:cNvSpPr txBox="1"/>
          <p:nvPr/>
        </p:nvSpPr>
        <p:spPr>
          <a:xfrm>
            <a:off x="3064737" y="5933479"/>
            <a:ext cx="606252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对于</a:t>
            </a:r>
            <a:r>
              <a:rPr kumimoji="0" lang="en-US" altLang="zh-CN" sz="1600" b="1" i="0" u="none" strike="noStrike" kern="1200" cap="none" spc="0" normalizeH="0" baseline="0" noProof="0" dirty="0" err="1">
                <a:ln>
                  <a:noFill/>
                </a:ln>
                <a:solidFill>
                  <a:prstClr val="black"/>
                </a:solidFill>
                <a:effectLst/>
                <a:uLnTx/>
                <a:uFillTx/>
                <a:latin typeface="Microsoft YaHei" panose="020B0503020204020204" pitchFamily="34" charset="-122"/>
                <a:ea typeface="Microsoft YaHei" panose="020B0503020204020204" pitchFamily="34" charset="-122"/>
                <a:cs typeface="+mn-cs"/>
              </a:rPr>
              <a:t>ypStage</a:t>
            </a:r>
            <a:r>
              <a:rPr kumimoji="0" lang="zh-CN" altLang="en-US"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能降至</a:t>
            </a:r>
            <a:r>
              <a:rPr kumimoji="0" lang="en-US" altLang="zh-CN"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0-I</a:t>
            </a:r>
            <a:r>
              <a:rPr kumimoji="0" lang="zh-CN" altLang="en-US"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期患者，各治疗组的</a:t>
            </a:r>
            <a:r>
              <a:rPr kumimoji="0" lang="en-US" altLang="zh-CN"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10</a:t>
            </a:r>
            <a:r>
              <a:rPr kumimoji="0" lang="zh-CN" altLang="en-US"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年</a:t>
            </a:r>
            <a:r>
              <a:rPr kumimoji="0" lang="en-US" altLang="zh-CN"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OS</a:t>
            </a:r>
            <a:r>
              <a:rPr kumimoji="0" lang="zh-CN" altLang="en-US"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均高达</a:t>
            </a:r>
            <a:r>
              <a:rPr kumimoji="0" lang="en-US" altLang="zh-CN"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80%</a:t>
            </a:r>
          </a:p>
        </p:txBody>
      </p:sp>
      <p:sp>
        <p:nvSpPr>
          <p:cNvPr id="5" name="Text Placeholder 2">
            <a:extLst>
              <a:ext uri="{FF2B5EF4-FFF2-40B4-BE49-F238E27FC236}">
                <a16:creationId xmlns:a16="http://schemas.microsoft.com/office/drawing/2014/main" id="{DA932329-3E64-A6FE-E021-28FF495C24FC}"/>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Yanhong</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Deng,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3505</a:t>
            </a:r>
          </a:p>
        </p:txBody>
      </p:sp>
    </p:spTree>
    <p:extLst>
      <p:ext uri="{BB962C8B-B14F-4D97-AF65-F5344CB8AC3E}">
        <p14:creationId xmlns:p14="http://schemas.microsoft.com/office/powerpoint/2010/main" val="4172162189"/>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6703FEA9-6441-6D58-72AF-C035313C9DAC}"/>
              </a:ext>
            </a:extLst>
          </p:cNvPr>
          <p:cNvSpPr>
            <a:spLocks noGrp="1"/>
          </p:cNvSpPr>
          <p:nvPr>
            <p:ph type="body" sz="quarter" idx="10"/>
          </p:nvPr>
        </p:nvSpPr>
        <p:spPr/>
        <p:txBody>
          <a:bodyPr/>
          <a:lstStyle/>
          <a:p>
            <a:r>
              <a:rPr lang="en-US" altLang="zh-CN" dirty="0"/>
              <a:t>OS</a:t>
            </a:r>
            <a:r>
              <a:rPr lang="zh-CN" altLang="en-US" dirty="0"/>
              <a:t>亚组分析</a:t>
            </a:r>
          </a:p>
        </p:txBody>
      </p:sp>
      <p:pic>
        <p:nvPicPr>
          <p:cNvPr id="5" name="图片 4">
            <a:extLst>
              <a:ext uri="{FF2B5EF4-FFF2-40B4-BE49-F238E27FC236}">
                <a16:creationId xmlns:a16="http://schemas.microsoft.com/office/drawing/2014/main" id="{A4EE956D-3A69-76E3-5B55-6DA2EBDB455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847706" y="800747"/>
            <a:ext cx="8496588" cy="5632279"/>
          </a:xfrm>
          <a:prstGeom prst="rect">
            <a:avLst/>
          </a:prstGeom>
        </p:spPr>
      </p:pic>
      <p:sp>
        <p:nvSpPr>
          <p:cNvPr id="4" name="Text Placeholder 2">
            <a:extLst>
              <a:ext uri="{FF2B5EF4-FFF2-40B4-BE49-F238E27FC236}">
                <a16:creationId xmlns:a16="http://schemas.microsoft.com/office/drawing/2014/main" id="{D9817094-8E7B-0871-26A9-A85F1A8929C5}"/>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Yanhong</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Deng,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3505</a:t>
            </a:r>
          </a:p>
        </p:txBody>
      </p:sp>
    </p:spTree>
    <p:extLst>
      <p:ext uri="{BB962C8B-B14F-4D97-AF65-F5344CB8AC3E}">
        <p14:creationId xmlns:p14="http://schemas.microsoft.com/office/powerpoint/2010/main" val="483674913"/>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6703FEA9-6441-6D58-72AF-C035313C9DAC}"/>
              </a:ext>
            </a:extLst>
          </p:cNvPr>
          <p:cNvSpPr>
            <a:spLocks noGrp="1"/>
          </p:cNvSpPr>
          <p:nvPr>
            <p:ph type="body" sz="quarter" idx="10"/>
          </p:nvPr>
        </p:nvSpPr>
        <p:spPr/>
        <p:txBody>
          <a:bodyPr/>
          <a:lstStyle/>
          <a:p>
            <a:r>
              <a:rPr lang="zh-CN" altLang="en-US" dirty="0"/>
              <a:t>结论</a:t>
            </a:r>
          </a:p>
        </p:txBody>
      </p:sp>
      <p:sp>
        <p:nvSpPr>
          <p:cNvPr id="4" name="内容占位符 3">
            <a:extLst>
              <a:ext uri="{FF2B5EF4-FFF2-40B4-BE49-F238E27FC236}">
                <a16:creationId xmlns:a16="http://schemas.microsoft.com/office/drawing/2014/main" id="{14343E56-9DDE-3033-56B0-2DC23BE5353F}"/>
              </a:ext>
            </a:extLst>
          </p:cNvPr>
          <p:cNvSpPr txBox="1">
            <a:spLocks/>
          </p:cNvSpPr>
          <p:nvPr/>
        </p:nvSpPr>
        <p:spPr>
          <a:xfrm>
            <a:off x="690282" y="1170967"/>
            <a:ext cx="10811435" cy="378712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相较于</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5-FU</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联合放疗，</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mFOLFOX6</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联合或不联合放疗有着相似的长期</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DFS</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LR</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和</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OS</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a:t>
            </a:r>
            <a:endPar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a:p>
            <a:pPr marL="228600" marR="0" lvl="0" indent="-22860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mFOLFOX6</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联合或不联合放疗未影响局部控制和长期生存；</a:t>
            </a:r>
            <a:endPar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a:p>
            <a:pPr marL="228600" marR="0" lvl="0" indent="-22860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en-US" altLang="zh-CN" sz="2000" b="0" i="0" u="none" strike="noStrike" kern="1200" cap="none" spc="0" normalizeH="0" baseline="0" noProof="0" dirty="0" err="1">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ypTNM</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分期是强有力的预后因素，从长期结局来看，新辅助治疗联合或不联合放疗达到</a:t>
            </a:r>
            <a:r>
              <a:rPr kumimoji="0" lang="en-US" altLang="zh-CN" sz="2000" b="0" i="0" u="none" strike="noStrike" kern="1200" cap="none" spc="0" normalizeH="0" baseline="0" noProof="0" dirty="0" err="1">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ypStage</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 0-I</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期的患者有着很好的生存预后和局部控制</a:t>
            </a:r>
            <a:endPar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5" name="Text Placeholder 2">
            <a:extLst>
              <a:ext uri="{FF2B5EF4-FFF2-40B4-BE49-F238E27FC236}">
                <a16:creationId xmlns:a16="http://schemas.microsoft.com/office/drawing/2014/main" id="{E1F18440-42FF-3A75-CDA0-2E6E78F1CB65}"/>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Yanhong</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Deng,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3505</a:t>
            </a:r>
          </a:p>
        </p:txBody>
      </p:sp>
      <p:pic>
        <p:nvPicPr>
          <p:cNvPr id="3" name="Graphic 4" descr="House with solid fill">
            <a:hlinkClick r:id="rId2" action="ppaction://hlinksldjump"/>
            <a:extLst>
              <a:ext uri="{FF2B5EF4-FFF2-40B4-BE49-F238E27FC236}">
                <a16:creationId xmlns:a16="http://schemas.microsoft.com/office/drawing/2014/main" id="{EBCE7522-810A-768F-879F-EB693ED5E5A6}"/>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047804" y="5959350"/>
            <a:ext cx="567642" cy="567642"/>
          </a:xfrm>
          <a:prstGeom prst="rect">
            <a:avLst/>
          </a:prstGeom>
        </p:spPr>
      </p:pic>
    </p:spTree>
    <p:extLst>
      <p:ext uri="{BB962C8B-B14F-4D97-AF65-F5344CB8AC3E}">
        <p14:creationId xmlns:p14="http://schemas.microsoft.com/office/powerpoint/2010/main" val="4085189090"/>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7FA7AF5-731F-ED2F-CE15-2B0EDA1FBB8D}"/>
              </a:ext>
            </a:extLst>
          </p:cNvPr>
          <p:cNvSpPr>
            <a:spLocks noGrp="1"/>
          </p:cNvSpPr>
          <p:nvPr>
            <p:ph type="title"/>
          </p:nvPr>
        </p:nvSpPr>
        <p:spPr/>
        <p:txBody>
          <a:bodyPr>
            <a:normAutofit fontScale="90000"/>
          </a:bodyPr>
          <a:lstStyle/>
          <a:p>
            <a:r>
              <a:rPr lang="en-US" altLang="zh-CN" dirty="0"/>
              <a:t>SCRUM-</a:t>
            </a:r>
            <a:r>
              <a:rPr lang="zh-CN" altLang="en-US" dirty="0"/>
              <a:t>日本</a:t>
            </a:r>
            <a:r>
              <a:rPr lang="en-US" altLang="zh-CN" dirty="0"/>
              <a:t>GOZILA</a:t>
            </a:r>
            <a:r>
              <a:rPr lang="zh-CN" altLang="en-US" dirty="0"/>
              <a:t>研究中的</a:t>
            </a:r>
            <a:r>
              <a:rPr lang="en-US" altLang="zh-CN" dirty="0" err="1"/>
              <a:t>NeoRAS</a:t>
            </a:r>
            <a:r>
              <a:rPr lang="zh-CN" altLang="en-US" dirty="0"/>
              <a:t>野生型转移性结直肠癌</a:t>
            </a:r>
          </a:p>
        </p:txBody>
      </p:sp>
      <p:sp>
        <p:nvSpPr>
          <p:cNvPr id="3" name="文本占位符 2">
            <a:extLst>
              <a:ext uri="{FF2B5EF4-FFF2-40B4-BE49-F238E27FC236}">
                <a16:creationId xmlns:a16="http://schemas.microsoft.com/office/drawing/2014/main" id="{E985E624-1F9B-BBF9-A1A1-2ACCA2B35963}"/>
              </a:ext>
            </a:extLst>
          </p:cNvPr>
          <p:cNvSpPr>
            <a:spLocks noGrp="1"/>
          </p:cNvSpPr>
          <p:nvPr>
            <p:ph type="body" sz="quarter" idx="10"/>
          </p:nvPr>
        </p:nvSpPr>
        <p:spPr/>
        <p:txBody>
          <a:bodyPr/>
          <a:lstStyle/>
          <a:p>
            <a:r>
              <a:rPr lang="en-US" altLang="zh-CN" sz="1600" dirty="0"/>
              <a:t>Hiroki </a:t>
            </a:r>
            <a:r>
              <a:rPr lang="en-US" altLang="zh-CN" sz="1600" dirty="0" err="1"/>
              <a:t>Osumi</a:t>
            </a:r>
            <a:r>
              <a:rPr lang="en-US" altLang="zh-CN" sz="1600" dirty="0"/>
              <a:t>, </a:t>
            </a:r>
            <a:r>
              <a:rPr lang="en-US" altLang="zh-CN" sz="1600" dirty="0" err="1"/>
              <a:t>Eiji</a:t>
            </a:r>
            <a:r>
              <a:rPr lang="en-US" altLang="zh-CN" sz="1600" dirty="0"/>
              <a:t> Shinozaki, Yoshiaki Nakamura, Taito Esaki, </a:t>
            </a:r>
            <a:r>
              <a:rPr lang="en-US" altLang="zh-CN" sz="1600" dirty="0" err="1"/>
              <a:t>Hisateru</a:t>
            </a:r>
            <a:r>
              <a:rPr lang="en-US" altLang="zh-CN" sz="1600" dirty="0"/>
              <a:t> </a:t>
            </a:r>
            <a:r>
              <a:rPr lang="en-US" altLang="zh-CN" sz="1600" dirty="0" err="1"/>
              <a:t>Yasui</a:t>
            </a:r>
            <a:r>
              <a:rPr lang="en-US" altLang="zh-CN" sz="1600" dirty="0"/>
              <a:t>, </a:t>
            </a:r>
            <a:r>
              <a:rPr lang="en-US" altLang="zh-CN" sz="1600" dirty="0" err="1"/>
              <a:t>Hiroya</a:t>
            </a:r>
            <a:r>
              <a:rPr lang="en-US" altLang="zh-CN" sz="1600" dirty="0"/>
              <a:t> </a:t>
            </a:r>
            <a:r>
              <a:rPr lang="en-US" altLang="zh-CN" sz="1600" dirty="0" err="1"/>
              <a:t>Taniguchi,Hironaga</a:t>
            </a:r>
            <a:r>
              <a:rPr lang="en-US" altLang="zh-CN" sz="1600" dirty="0"/>
              <a:t> </a:t>
            </a:r>
            <a:r>
              <a:rPr lang="en-US" altLang="zh-CN" sz="1600" dirty="0" err="1"/>
              <a:t>Satake</a:t>
            </a:r>
            <a:r>
              <a:rPr lang="en-US" altLang="zh-CN" sz="1600" dirty="0"/>
              <a:t>, Yu </a:t>
            </a:r>
            <a:r>
              <a:rPr lang="en-US" altLang="zh-CN" sz="1600" dirty="0" err="1"/>
              <a:t>Sunakawa</a:t>
            </a:r>
            <a:r>
              <a:rPr lang="en-US" altLang="zh-CN" sz="1600" dirty="0"/>
              <a:t>, </a:t>
            </a:r>
            <a:r>
              <a:rPr lang="en-US" altLang="zh-CN" sz="1600" dirty="0" err="1"/>
              <a:t>Yoshito</a:t>
            </a:r>
            <a:r>
              <a:rPr lang="en-US" altLang="zh-CN" sz="1600" dirty="0"/>
              <a:t> Komatsu, Yoshinori Kagawa, Tadamichi </a:t>
            </a:r>
            <a:r>
              <a:rPr lang="en-US" altLang="zh-CN" sz="1600" dirty="0" err="1"/>
              <a:t>Denda,Manabu</a:t>
            </a:r>
            <a:r>
              <a:rPr lang="en-US" altLang="zh-CN" sz="1600" dirty="0"/>
              <a:t> </a:t>
            </a:r>
            <a:r>
              <a:rPr lang="en-US" altLang="zh-CN" sz="1600" dirty="0" err="1"/>
              <a:t>Shiozawa</a:t>
            </a:r>
            <a:r>
              <a:rPr lang="en-US" altLang="zh-CN" sz="1600" dirty="0"/>
              <a:t>, </a:t>
            </a:r>
            <a:r>
              <a:rPr lang="en-US" altLang="zh-CN" sz="1600" dirty="0" err="1"/>
              <a:t>Taroh</a:t>
            </a:r>
            <a:r>
              <a:rPr lang="en-US" altLang="zh-CN" sz="1600" dirty="0"/>
              <a:t> Satoh, Tomohiro </a:t>
            </a:r>
            <a:r>
              <a:rPr lang="en-US" altLang="zh-CN" sz="1600" dirty="0" err="1"/>
              <a:t>Nishina</a:t>
            </a:r>
            <a:r>
              <a:rPr lang="en-US" altLang="zh-CN" sz="1600" dirty="0"/>
              <a:t>, Masahiro </a:t>
            </a:r>
            <a:r>
              <a:rPr lang="en-US" altLang="zh-CN" sz="1600" dirty="0" err="1"/>
              <a:t>Goto</a:t>
            </a:r>
            <a:r>
              <a:rPr lang="en-US" altLang="zh-CN" sz="1600" dirty="0"/>
              <a:t>, Naoki </a:t>
            </a:r>
            <a:r>
              <a:rPr lang="en-US" altLang="zh-CN" sz="1600" dirty="0" err="1"/>
              <a:t>Takahashi,Takeshi</a:t>
            </a:r>
            <a:r>
              <a:rPr lang="en-US" altLang="zh-CN" sz="1600" dirty="0"/>
              <a:t> Kato, Hideaki Bando, </a:t>
            </a:r>
            <a:r>
              <a:rPr lang="en-US" altLang="zh-CN" sz="1600" dirty="0" err="1"/>
              <a:t>Kensei</a:t>
            </a:r>
            <a:r>
              <a:rPr lang="en-US" altLang="zh-CN" sz="1600" dirty="0"/>
              <a:t> Yamaguchi, Takayuki Yoshino</a:t>
            </a:r>
            <a:endParaRPr lang="zh-CN" altLang="en-US" sz="1600" dirty="0"/>
          </a:p>
        </p:txBody>
      </p:sp>
      <p:sp>
        <p:nvSpPr>
          <p:cNvPr id="4" name="文本占位符 3">
            <a:extLst>
              <a:ext uri="{FF2B5EF4-FFF2-40B4-BE49-F238E27FC236}">
                <a16:creationId xmlns:a16="http://schemas.microsoft.com/office/drawing/2014/main" id="{639FC6EE-1CD6-1415-8A7A-920A66720BF6}"/>
              </a:ext>
            </a:extLst>
          </p:cNvPr>
          <p:cNvSpPr>
            <a:spLocks noGrp="1"/>
          </p:cNvSpPr>
          <p:nvPr>
            <p:ph type="body" sz="quarter" idx="11"/>
          </p:nvPr>
        </p:nvSpPr>
        <p:spPr/>
        <p:txBody>
          <a:bodyPr/>
          <a:lstStyle/>
          <a:p>
            <a:r>
              <a:rPr lang="en-US" altLang="zh-CN" dirty="0"/>
              <a:t>Abstract 3506- Oral Session</a:t>
            </a:r>
          </a:p>
        </p:txBody>
      </p:sp>
    </p:spTree>
    <p:extLst>
      <p:ext uri="{BB962C8B-B14F-4D97-AF65-F5344CB8AC3E}">
        <p14:creationId xmlns:p14="http://schemas.microsoft.com/office/powerpoint/2010/main" val="2670763722"/>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AADC8A22-71D6-9772-90FF-49A57B25A372}"/>
              </a:ext>
            </a:extLst>
          </p:cNvPr>
          <p:cNvSpPr txBox="1">
            <a:spLocks/>
          </p:cNvSpPr>
          <p:nvPr/>
        </p:nvSpPr>
        <p:spPr>
          <a:xfrm>
            <a:off x="334963" y="260350"/>
            <a:ext cx="9600973" cy="430887"/>
          </a:xfrm>
          <a:prstGeom prst="rect">
            <a:avLst/>
          </a:prstGeom>
        </p:spPr>
        <p:txBody>
          <a:bodyPr wrap="square" lIns="0" tIns="0" rIns="0" bIns="0">
            <a:noAutofit/>
          </a:bodyPr>
          <a:lstStyle>
            <a:lvl1pPr marL="0" indent="0" algn="l" defTabSz="914400" rtl="0" eaLnBrk="1" latinLnBrk="0" hangingPunct="1">
              <a:lnSpc>
                <a:spcPct val="100000"/>
              </a:lnSpc>
              <a:spcBef>
                <a:spcPts val="0"/>
              </a:spcBef>
              <a:buFont typeface="Arial" panose="020B0604020202020204" pitchFamily="34" charset="0"/>
              <a:buNone/>
              <a:defRPr sz="2800" b="1" kern="1200">
                <a:solidFill>
                  <a:srgbClr val="404040"/>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背景 </a:t>
            </a:r>
            <a:endParaRPr kumimoji="0" 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5" name="Text Placeholder 2">
            <a:extLst>
              <a:ext uri="{FF2B5EF4-FFF2-40B4-BE49-F238E27FC236}">
                <a16:creationId xmlns:a16="http://schemas.microsoft.com/office/drawing/2014/main" id="{EF2FA01B-426B-FCD7-2675-0B350C862DC4}"/>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Hiroki </a:t>
            </a:r>
            <a:r>
              <a:rPr kumimoji="0" lang="en-U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Osumi</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3506</a:t>
            </a:r>
          </a:p>
        </p:txBody>
      </p:sp>
      <p:sp>
        <p:nvSpPr>
          <p:cNvPr id="6" name="文本框 5">
            <a:extLst>
              <a:ext uri="{FF2B5EF4-FFF2-40B4-BE49-F238E27FC236}">
                <a16:creationId xmlns:a16="http://schemas.microsoft.com/office/drawing/2014/main" id="{6F348A50-F5F5-0611-3AAF-7E0BD4F3E8F7}"/>
              </a:ext>
            </a:extLst>
          </p:cNvPr>
          <p:cNvSpPr txBox="1"/>
          <p:nvPr/>
        </p:nvSpPr>
        <p:spPr>
          <a:xfrm>
            <a:off x="777239" y="1166842"/>
            <a:ext cx="10683241" cy="1754326"/>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RAS</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突变是决定转移性结直肠癌系统治疗策略重要的生物标志物；</a:t>
            </a:r>
            <a:endParaRPr kumimoji="0" lang="en-US" altLang="zh-CN" sz="18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经过系统治疗后，</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RAS</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状态可能会从突变型（</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MT</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）转化为野生型（</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WT</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），这种类型被称为“</a:t>
            </a:r>
            <a:r>
              <a:rPr kumimoji="0" lang="en-US" altLang="zh-CN" sz="1800" b="0" i="0" u="none" strike="noStrike" kern="1200" cap="none" spc="0" normalizeH="0" baseline="0" noProof="0" dirty="0" err="1">
                <a:ln>
                  <a:noFill/>
                </a:ln>
                <a:solidFill>
                  <a:prstClr val="black"/>
                </a:solidFill>
                <a:effectLst/>
                <a:uLnTx/>
                <a:uFillTx/>
                <a:latin typeface="Arial"/>
                <a:ea typeface="微软雅黑"/>
                <a:cs typeface="+mn-cs"/>
              </a:rPr>
              <a:t>NeoRAS</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 WT</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”转移性结直肠癌（</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mCRC</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a:t>
            </a:r>
            <a:endParaRPr kumimoji="0" lang="en-US" altLang="zh-CN" sz="18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据报道，在大约</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20%-80%</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的接受系统治疗的</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RAS MT mCRC</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患者中观察到</a:t>
            </a:r>
            <a:r>
              <a:rPr kumimoji="0" lang="en-US" altLang="zh-CN" sz="1800" b="0" i="0" u="none" strike="noStrike" kern="1200" cap="none" spc="0" normalizeH="0" baseline="0" noProof="0" dirty="0" err="1">
                <a:ln>
                  <a:noFill/>
                </a:ln>
                <a:solidFill>
                  <a:prstClr val="black"/>
                </a:solidFill>
                <a:effectLst/>
                <a:uLnTx/>
                <a:uFillTx/>
                <a:latin typeface="Arial"/>
                <a:ea typeface="微软雅黑"/>
                <a:cs typeface="+mn-cs"/>
              </a:rPr>
              <a:t>NeoRAS</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 WT</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a:t>
            </a:r>
            <a:endParaRPr kumimoji="0" lang="en-US" altLang="zh-CN" sz="18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在既往小样本量的研究中，抗</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EGFR</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治疗被认为是有获益的；</a:t>
            </a:r>
            <a:endParaRPr kumimoji="0" lang="en-US" altLang="zh-CN" sz="18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这种</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RAS</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状态的变化可以通过纵向试验，尤其是循环肿瘤</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DNA</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a:t>
            </a:r>
            <a:r>
              <a:rPr kumimoji="0" lang="en-US" altLang="zh-CN" sz="1800" b="0" i="0" u="none" strike="noStrike" kern="1200" cap="none" spc="0" normalizeH="0" baseline="0" noProof="0" dirty="0" err="1">
                <a:ln>
                  <a:noFill/>
                </a:ln>
                <a:solidFill>
                  <a:prstClr val="black"/>
                </a:solidFill>
                <a:effectLst/>
                <a:uLnTx/>
                <a:uFillTx/>
                <a:latin typeface="Arial"/>
                <a:ea typeface="微软雅黑"/>
                <a:cs typeface="+mn-cs"/>
              </a:rPr>
              <a:t>ctDNA</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）检查来检测</a:t>
            </a:r>
            <a:endParaRPr kumimoji="0" lang="en-US" altLang="zh-CN" sz="1800" b="0" i="0" u="none" strike="noStrike" kern="1200" cap="none" spc="0" normalizeH="0" baseline="0" noProof="0" dirty="0">
              <a:ln>
                <a:noFill/>
              </a:ln>
              <a:solidFill>
                <a:prstClr val="black"/>
              </a:solidFill>
              <a:effectLst/>
              <a:uLnTx/>
              <a:uFillTx/>
              <a:latin typeface="Arial"/>
              <a:ea typeface="微软雅黑"/>
              <a:cs typeface="+mn-cs"/>
            </a:endParaRPr>
          </a:p>
        </p:txBody>
      </p:sp>
      <p:pic>
        <p:nvPicPr>
          <p:cNvPr id="2" name="Picture 2">
            <a:extLst>
              <a:ext uri="{FF2B5EF4-FFF2-40B4-BE49-F238E27FC236}">
                <a16:creationId xmlns:a16="http://schemas.microsoft.com/office/drawing/2014/main" id="{48C73781-DBC6-48CA-6AD9-124E0CABE229}"/>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926044" y="5178175"/>
            <a:ext cx="3677234" cy="606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27333533"/>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AADC8A22-71D6-9772-90FF-49A57B25A372}"/>
              </a:ext>
            </a:extLst>
          </p:cNvPr>
          <p:cNvSpPr txBox="1">
            <a:spLocks/>
          </p:cNvSpPr>
          <p:nvPr/>
        </p:nvSpPr>
        <p:spPr>
          <a:xfrm>
            <a:off x="334963" y="260350"/>
            <a:ext cx="9600973" cy="430887"/>
          </a:xfrm>
          <a:prstGeom prst="rect">
            <a:avLst/>
          </a:prstGeom>
        </p:spPr>
        <p:txBody>
          <a:bodyPr wrap="square" lIns="0" tIns="0" rIns="0" bIns="0">
            <a:noAutofit/>
          </a:bodyPr>
          <a:lstStyle>
            <a:lvl1pPr marL="0" indent="0" algn="l" defTabSz="914400" rtl="0" eaLnBrk="1" latinLnBrk="0" hangingPunct="1">
              <a:lnSpc>
                <a:spcPct val="100000"/>
              </a:lnSpc>
              <a:spcBef>
                <a:spcPts val="0"/>
              </a:spcBef>
              <a:buFont typeface="Arial" panose="020B0604020202020204" pitchFamily="34" charset="0"/>
              <a:buNone/>
              <a:defRPr sz="2800" b="1" kern="1200">
                <a:solidFill>
                  <a:srgbClr val="404040"/>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2800" b="1" i="0" u="none" strike="noStrike" kern="1200" cap="none" spc="0" normalizeH="0" baseline="0" noProof="0" dirty="0" err="1">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NeoRAS</a:t>
            </a:r>
            <a:r>
              <a:rPr kumimoji="0" lang="en-US" altLang="zh-CN"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 WT mCRC</a:t>
            </a: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的概念</a:t>
            </a:r>
            <a:endParaRPr kumimoji="0" 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5" name="Text Placeholder 2">
            <a:extLst>
              <a:ext uri="{FF2B5EF4-FFF2-40B4-BE49-F238E27FC236}">
                <a16:creationId xmlns:a16="http://schemas.microsoft.com/office/drawing/2014/main" id="{EF2FA01B-426B-FCD7-2675-0B350C862DC4}"/>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Hiroki </a:t>
            </a:r>
            <a:r>
              <a:rPr kumimoji="0" lang="en-U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Osumi</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3506</a:t>
            </a:r>
          </a:p>
        </p:txBody>
      </p:sp>
      <p:grpSp>
        <p:nvGrpSpPr>
          <p:cNvPr id="8" name="组合 7">
            <a:extLst>
              <a:ext uri="{FF2B5EF4-FFF2-40B4-BE49-F238E27FC236}">
                <a16:creationId xmlns:a16="http://schemas.microsoft.com/office/drawing/2014/main" id="{3E7AF761-E1FC-606B-D0AA-CC106925DAFE}"/>
              </a:ext>
            </a:extLst>
          </p:cNvPr>
          <p:cNvGrpSpPr/>
          <p:nvPr/>
        </p:nvGrpSpPr>
        <p:grpSpPr>
          <a:xfrm>
            <a:off x="334963" y="1251375"/>
            <a:ext cx="10918803" cy="4711058"/>
            <a:chOff x="334963" y="1251375"/>
            <a:chExt cx="10918803" cy="4711058"/>
          </a:xfrm>
        </p:grpSpPr>
        <p:pic>
          <p:nvPicPr>
            <p:cNvPr id="2" name="Picture 2">
              <a:extLst>
                <a:ext uri="{FF2B5EF4-FFF2-40B4-BE49-F238E27FC236}">
                  <a16:creationId xmlns:a16="http://schemas.microsoft.com/office/drawing/2014/main" id="{B8590D7D-480F-F746-E0A6-B1E65308975C}"/>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334963" y="1251375"/>
              <a:ext cx="10918803" cy="47110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矩形 2">
              <a:extLst>
                <a:ext uri="{FF2B5EF4-FFF2-40B4-BE49-F238E27FC236}">
                  <a16:creationId xmlns:a16="http://schemas.microsoft.com/office/drawing/2014/main" id="{65F764F3-2263-46CA-5931-83B2BBA5822B}"/>
                </a:ext>
              </a:extLst>
            </p:cNvPr>
            <p:cNvSpPr/>
            <p:nvPr/>
          </p:nvSpPr>
          <p:spPr>
            <a:xfrm>
              <a:off x="7987248" y="1790300"/>
              <a:ext cx="3197308" cy="146304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solidFill>
                  <a:effectLst/>
                  <a:uLnTx/>
                  <a:uFillTx/>
                  <a:latin typeface="Arial"/>
                  <a:ea typeface="微软雅黑"/>
                  <a:cs typeface="+mn-cs"/>
                </a:rPr>
                <a:t>假设：</a:t>
              </a:r>
              <a:endParaRPr kumimoji="0" lang="en-US" altLang="zh-CN" sz="1600" b="0" i="0" u="none" strike="noStrike" kern="1200" cap="none" spc="0" normalizeH="0" baseline="0" noProof="0" dirty="0">
                <a:ln>
                  <a:noFill/>
                </a:ln>
                <a:solidFill>
                  <a:prstClr val="black"/>
                </a:solidFill>
                <a:effectLst/>
                <a:uLnTx/>
                <a:uFillTx/>
                <a:latin typeface="Arial"/>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black"/>
                  </a:solidFill>
                  <a:effectLst/>
                  <a:uLnTx/>
                  <a:uFillTx/>
                  <a:latin typeface="Arial"/>
                  <a:ea typeface="微软雅黑"/>
                  <a:cs typeface="+mn-cs"/>
                </a:rPr>
                <a:t>mCRC</a:t>
              </a:r>
              <a:r>
                <a:rPr kumimoji="0" lang="zh-CN" altLang="en-US" sz="1600" b="0" i="0" u="none" strike="noStrike" kern="1200" cap="none" spc="0" normalizeH="0" baseline="0" noProof="0" dirty="0">
                  <a:ln>
                    <a:noFill/>
                  </a:ln>
                  <a:solidFill>
                    <a:prstClr val="black"/>
                  </a:solidFill>
                  <a:effectLst/>
                  <a:uLnTx/>
                  <a:uFillTx/>
                  <a:latin typeface="Arial"/>
                  <a:ea typeface="微软雅黑"/>
                  <a:cs typeface="+mn-cs"/>
                </a:rPr>
                <a:t>治疗后</a:t>
              </a:r>
              <a:r>
                <a:rPr kumimoji="0" lang="en-US" altLang="zh-CN" sz="1600" b="0" i="0" u="none" strike="noStrike" kern="1200" cap="none" spc="0" normalizeH="0" baseline="0" noProof="0" dirty="0">
                  <a:ln>
                    <a:noFill/>
                  </a:ln>
                  <a:solidFill>
                    <a:prstClr val="black"/>
                  </a:solidFill>
                  <a:effectLst/>
                  <a:uLnTx/>
                  <a:uFillTx/>
                  <a:latin typeface="Arial"/>
                  <a:ea typeface="微软雅黑"/>
                  <a:cs typeface="+mn-cs"/>
                </a:rPr>
                <a:t>RAS MAF</a:t>
              </a:r>
              <a:r>
                <a:rPr kumimoji="0" lang="zh-CN" altLang="en-US" sz="1600" b="0" i="0" u="none" strike="noStrike" kern="1200" cap="none" spc="0" normalizeH="0" baseline="0" noProof="0" dirty="0">
                  <a:ln>
                    <a:noFill/>
                  </a:ln>
                  <a:solidFill>
                    <a:prstClr val="black"/>
                  </a:solidFill>
                  <a:effectLst/>
                  <a:uLnTx/>
                  <a:uFillTx/>
                  <a:latin typeface="Arial"/>
                  <a:ea typeface="微软雅黑"/>
                  <a:cs typeface="+mn-cs"/>
                </a:rPr>
                <a:t>低于检测阈值可能是抗</a:t>
              </a:r>
              <a:r>
                <a:rPr kumimoji="0" lang="en-US" altLang="zh-CN" sz="1600" b="0" i="0" u="none" strike="noStrike" kern="1200" cap="none" spc="0" normalizeH="0" baseline="0" noProof="0" dirty="0">
                  <a:ln>
                    <a:noFill/>
                  </a:ln>
                  <a:solidFill>
                    <a:prstClr val="black"/>
                  </a:solidFill>
                  <a:effectLst/>
                  <a:uLnTx/>
                  <a:uFillTx/>
                  <a:latin typeface="Arial"/>
                  <a:ea typeface="微软雅黑"/>
                  <a:cs typeface="+mn-cs"/>
                </a:rPr>
                <a:t>EGFR</a:t>
              </a:r>
              <a:r>
                <a:rPr kumimoji="0" lang="zh-CN" altLang="en-US" sz="1600" b="0" i="0" u="none" strike="noStrike" kern="1200" cap="none" spc="0" normalizeH="0" baseline="0" noProof="0" dirty="0">
                  <a:ln>
                    <a:noFill/>
                  </a:ln>
                  <a:solidFill>
                    <a:prstClr val="black"/>
                  </a:solidFill>
                  <a:effectLst/>
                  <a:uLnTx/>
                  <a:uFillTx/>
                  <a:latin typeface="Arial"/>
                  <a:ea typeface="微软雅黑"/>
                  <a:cs typeface="+mn-cs"/>
                </a:rPr>
                <a:t>治疗的结果</a:t>
              </a:r>
            </a:p>
          </p:txBody>
        </p:sp>
        <p:sp>
          <p:nvSpPr>
            <p:cNvPr id="7" name="矩形 6">
              <a:extLst>
                <a:ext uri="{FF2B5EF4-FFF2-40B4-BE49-F238E27FC236}">
                  <a16:creationId xmlns:a16="http://schemas.microsoft.com/office/drawing/2014/main" id="{58ED53F9-AAC4-6D78-9AC2-7314024AAEDF}"/>
                </a:ext>
              </a:extLst>
            </p:cNvPr>
            <p:cNvSpPr/>
            <p:nvPr/>
          </p:nvSpPr>
          <p:spPr>
            <a:xfrm>
              <a:off x="7987249" y="3380875"/>
              <a:ext cx="3197307" cy="172051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solidFill>
                  <a:effectLst/>
                  <a:uLnTx/>
                  <a:uFillTx/>
                  <a:latin typeface="Arial"/>
                  <a:ea typeface="微软雅黑"/>
                  <a:cs typeface="+mn-cs"/>
                </a:rPr>
                <a:t>局限性：</a:t>
              </a:r>
              <a:endParaRPr kumimoji="0" lang="en-US" altLang="zh-CN" sz="16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black"/>
                  </a:solidFill>
                  <a:effectLst/>
                  <a:uLnTx/>
                  <a:uFillTx/>
                  <a:latin typeface="Arial"/>
                  <a:ea typeface="微软雅黑"/>
                  <a:cs typeface="+mn-cs"/>
                </a:rPr>
                <a:t>样本量小</a:t>
              </a:r>
              <a:endParaRPr kumimoji="0" lang="en-US" altLang="zh-CN" sz="16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black"/>
                  </a:solidFill>
                  <a:effectLst/>
                  <a:uLnTx/>
                  <a:uFillTx/>
                  <a:latin typeface="Arial"/>
                  <a:ea typeface="微软雅黑"/>
                  <a:cs typeface="+mn-cs"/>
                </a:rPr>
                <a:t>治疗线的多样性</a:t>
              </a:r>
              <a:endParaRPr kumimoji="0" lang="en-US" altLang="zh-CN" sz="16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black"/>
                  </a:solidFill>
                  <a:effectLst/>
                  <a:uLnTx/>
                  <a:uFillTx/>
                  <a:latin typeface="Arial"/>
                  <a:ea typeface="微软雅黑"/>
                  <a:cs typeface="+mn-cs"/>
                </a:rPr>
                <a:t>对</a:t>
              </a:r>
              <a:r>
                <a:rPr kumimoji="0" lang="en-US" altLang="zh-CN" sz="1600" b="0" i="0" u="none" strike="noStrike" kern="1200" cap="none" spc="0" normalizeH="0" baseline="0" noProof="0" dirty="0" err="1">
                  <a:ln>
                    <a:noFill/>
                  </a:ln>
                  <a:solidFill>
                    <a:prstClr val="black"/>
                  </a:solidFill>
                  <a:effectLst/>
                  <a:uLnTx/>
                  <a:uFillTx/>
                  <a:latin typeface="Arial"/>
                  <a:ea typeface="微软雅黑"/>
                  <a:cs typeface="+mn-cs"/>
                </a:rPr>
                <a:t>NeoRAS</a:t>
              </a:r>
              <a:r>
                <a:rPr kumimoji="0" lang="zh-CN" altLang="en-US" sz="1600" b="0" i="0" u="none" strike="noStrike" kern="1200" cap="none" spc="0" normalizeH="0" baseline="0" noProof="0" dirty="0">
                  <a:ln>
                    <a:noFill/>
                  </a:ln>
                  <a:solidFill>
                    <a:prstClr val="black"/>
                  </a:solidFill>
                  <a:effectLst/>
                  <a:uLnTx/>
                  <a:uFillTx/>
                  <a:latin typeface="Arial"/>
                  <a:ea typeface="微软雅黑"/>
                  <a:cs typeface="+mn-cs"/>
                </a:rPr>
                <a:t>的定义未达成共识</a:t>
              </a:r>
              <a:endParaRPr kumimoji="0" lang="en-US" altLang="zh-CN" sz="1600" b="0" i="0" u="none" strike="noStrike" kern="1200" cap="none" spc="0" normalizeH="0" baseline="0" noProof="0" dirty="0">
                <a:ln>
                  <a:noFill/>
                </a:ln>
                <a:solidFill>
                  <a:prstClr val="black"/>
                </a:solidFill>
                <a:effectLst/>
                <a:uLnTx/>
                <a:uFillTx/>
                <a:latin typeface="Arial"/>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solidFill>
                  <a:effectLst/>
                  <a:uLnTx/>
                  <a:uFillTx/>
                  <a:latin typeface="Arial"/>
                  <a:ea typeface="微软雅黑"/>
                  <a:cs typeface="+mn-cs"/>
                </a:rPr>
                <a:t>（</a:t>
              </a:r>
              <a:r>
                <a:rPr kumimoji="0" lang="en-US" altLang="zh-CN" sz="1600" b="0" i="0" u="none" strike="noStrike" kern="1200" cap="none" spc="0" normalizeH="0" baseline="0" noProof="0" dirty="0" err="1">
                  <a:ln>
                    <a:noFill/>
                  </a:ln>
                  <a:solidFill>
                    <a:prstClr val="black"/>
                  </a:solidFill>
                  <a:effectLst/>
                  <a:uLnTx/>
                  <a:uFillTx/>
                  <a:latin typeface="Arial"/>
                  <a:ea typeface="微软雅黑"/>
                  <a:cs typeface="+mn-cs"/>
                </a:rPr>
                <a:t>ctDNA</a:t>
              </a:r>
              <a:r>
                <a:rPr kumimoji="0" lang="zh-CN" altLang="en-US" sz="1600" b="0" i="0" u="none" strike="noStrike" kern="1200" cap="none" spc="0" normalizeH="0" baseline="0" noProof="0" dirty="0">
                  <a:ln>
                    <a:noFill/>
                  </a:ln>
                  <a:solidFill>
                    <a:prstClr val="black"/>
                  </a:solidFill>
                  <a:effectLst/>
                  <a:uLnTx/>
                  <a:uFillTx/>
                  <a:latin typeface="Arial"/>
                  <a:ea typeface="微软雅黑"/>
                  <a:cs typeface="+mn-cs"/>
                </a:rPr>
                <a:t>检测是否无法确认</a:t>
              </a:r>
              <a:r>
                <a:rPr kumimoji="0" lang="en-US" altLang="zh-CN" sz="1600" b="0" i="0" u="none" strike="noStrike" kern="1200" cap="none" spc="0" normalizeH="0" baseline="0" noProof="0" dirty="0">
                  <a:ln>
                    <a:noFill/>
                  </a:ln>
                  <a:solidFill>
                    <a:prstClr val="black"/>
                  </a:solidFill>
                  <a:effectLst/>
                  <a:uLnTx/>
                  <a:uFillTx/>
                  <a:latin typeface="Arial"/>
                  <a:ea typeface="微软雅黑"/>
                  <a:cs typeface="+mn-cs"/>
                </a:rPr>
                <a:t>RAS</a:t>
              </a:r>
              <a:r>
                <a:rPr kumimoji="0" lang="zh-CN" altLang="en-US" sz="1600" b="0" i="0" u="none" strike="noStrike" kern="1200" cap="none" spc="0" normalizeH="0" baseline="0" noProof="0" dirty="0">
                  <a:ln>
                    <a:noFill/>
                  </a:ln>
                  <a:solidFill>
                    <a:prstClr val="black"/>
                  </a:solidFill>
                  <a:effectLst/>
                  <a:uLnTx/>
                  <a:uFillTx/>
                  <a:latin typeface="Arial"/>
                  <a:ea typeface="微软雅黑"/>
                  <a:cs typeface="+mn-cs"/>
                </a:rPr>
                <a:t>突变清除？）</a:t>
              </a:r>
            </a:p>
          </p:txBody>
        </p:sp>
      </p:grpSp>
    </p:spTree>
    <p:extLst>
      <p:ext uri="{BB962C8B-B14F-4D97-AF65-F5344CB8AC3E}">
        <p14:creationId xmlns:p14="http://schemas.microsoft.com/office/powerpoint/2010/main" val="993302611"/>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AADC8A22-71D6-9772-90FF-49A57B25A372}"/>
              </a:ext>
            </a:extLst>
          </p:cNvPr>
          <p:cNvSpPr txBox="1">
            <a:spLocks/>
          </p:cNvSpPr>
          <p:nvPr/>
        </p:nvSpPr>
        <p:spPr>
          <a:xfrm>
            <a:off x="334963" y="260350"/>
            <a:ext cx="9600973" cy="430887"/>
          </a:xfrm>
          <a:prstGeom prst="rect">
            <a:avLst/>
          </a:prstGeom>
        </p:spPr>
        <p:txBody>
          <a:bodyPr wrap="square" lIns="0" tIns="0" rIns="0" bIns="0">
            <a:noAutofit/>
          </a:bodyPr>
          <a:lstStyle>
            <a:lvl1pPr marL="0" indent="0" algn="l" defTabSz="914400" rtl="0" eaLnBrk="1" latinLnBrk="0" hangingPunct="1">
              <a:lnSpc>
                <a:spcPct val="100000"/>
              </a:lnSpc>
              <a:spcBef>
                <a:spcPts val="0"/>
              </a:spcBef>
              <a:buFont typeface="Arial" panose="020B0604020202020204" pitchFamily="34" charset="0"/>
              <a:buNone/>
              <a:defRPr sz="2800" b="1" kern="1200">
                <a:solidFill>
                  <a:srgbClr val="404040"/>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目的</a:t>
            </a:r>
            <a:endParaRPr kumimoji="0" 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5" name="Text Placeholder 2">
            <a:extLst>
              <a:ext uri="{FF2B5EF4-FFF2-40B4-BE49-F238E27FC236}">
                <a16:creationId xmlns:a16="http://schemas.microsoft.com/office/drawing/2014/main" id="{EF2FA01B-426B-FCD7-2675-0B350C862DC4}"/>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Hiroki </a:t>
            </a:r>
            <a:r>
              <a:rPr kumimoji="0" lang="en-U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Osumi</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3506</a:t>
            </a:r>
          </a:p>
        </p:txBody>
      </p:sp>
      <p:pic>
        <p:nvPicPr>
          <p:cNvPr id="2" name="Picture 2">
            <a:extLst>
              <a:ext uri="{FF2B5EF4-FFF2-40B4-BE49-F238E27FC236}">
                <a16:creationId xmlns:a16="http://schemas.microsoft.com/office/drawing/2014/main" id="{46A32BCF-51FB-1F7A-D33E-9C9F320E7800}"/>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l="-553" b="-633"/>
          <a:stretch/>
        </p:blipFill>
        <p:spPr bwMode="auto">
          <a:xfrm>
            <a:off x="986161" y="2998914"/>
            <a:ext cx="9844831" cy="2564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文本框 2">
            <a:extLst>
              <a:ext uri="{FF2B5EF4-FFF2-40B4-BE49-F238E27FC236}">
                <a16:creationId xmlns:a16="http://schemas.microsoft.com/office/drawing/2014/main" id="{D0B26FE4-78CC-5379-AAE8-2D9C28C8D0E7}"/>
              </a:ext>
            </a:extLst>
          </p:cNvPr>
          <p:cNvSpPr txBox="1"/>
          <p:nvPr/>
        </p:nvSpPr>
        <p:spPr>
          <a:xfrm>
            <a:off x="754379" y="1383410"/>
            <a:ext cx="10940316" cy="923330"/>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利用</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GOZILA</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研究中</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Guardant360</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的结果评估</a:t>
            </a:r>
            <a:r>
              <a:rPr kumimoji="0" lang="en-US" altLang="zh-CN" sz="1800" b="0" i="0" u="none" strike="noStrike" kern="1200" cap="none" spc="0" normalizeH="0" baseline="0" noProof="0" dirty="0" err="1">
                <a:ln>
                  <a:noFill/>
                </a:ln>
                <a:solidFill>
                  <a:prstClr val="black"/>
                </a:solidFill>
                <a:effectLst/>
                <a:uLnTx/>
                <a:uFillTx/>
                <a:latin typeface="Arial"/>
                <a:ea typeface="微软雅黑"/>
                <a:cs typeface="+mn-cs"/>
              </a:rPr>
              <a:t>NeoRAS</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 WT mCRC</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的发生率和临床病理特征</a:t>
            </a:r>
            <a:endParaRPr kumimoji="0" lang="en-US" altLang="zh-CN" sz="18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纳入了</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2018</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年</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1</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月至</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2021</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年期间入组</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GOZILA</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研究的患者数据，</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GOZILA</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研究是一项使用</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Guardant360</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Guardant Health</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a:t>
            </a:r>
            <a:r>
              <a:rPr kumimoji="0" lang="en-US" altLang="zh-CN" sz="1800" b="0" i="0" u="none" strike="noStrike" kern="1200" cap="none" spc="0" normalizeH="0" baseline="0" noProof="0" dirty="0" err="1">
                <a:ln>
                  <a:noFill/>
                </a:ln>
                <a:solidFill>
                  <a:prstClr val="black"/>
                </a:solidFill>
                <a:effectLst/>
                <a:uLnTx/>
                <a:uFillTx/>
                <a:latin typeface="Arial"/>
                <a:ea typeface="微软雅黑"/>
                <a:cs typeface="+mn-cs"/>
              </a:rPr>
              <a:t>ctDNA</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基因分型检测基因组改变的筛查研究</a:t>
            </a:r>
            <a:endParaRPr kumimoji="0" lang="en-US" altLang="zh-CN" sz="1800" b="0" i="0" u="none" strike="noStrike" kern="1200" cap="none" spc="0" normalizeH="0" baseline="0" noProof="0" dirty="0">
              <a:ln>
                <a:noFill/>
              </a:ln>
              <a:solidFill>
                <a:prstClr val="black"/>
              </a:solidFill>
              <a:effectLst/>
              <a:uLnTx/>
              <a:uFillTx/>
              <a:latin typeface="Arial"/>
              <a:ea typeface="微软雅黑"/>
              <a:cs typeface="+mn-cs"/>
            </a:endParaRPr>
          </a:p>
        </p:txBody>
      </p:sp>
    </p:spTree>
    <p:extLst>
      <p:ext uri="{BB962C8B-B14F-4D97-AF65-F5344CB8AC3E}">
        <p14:creationId xmlns:p14="http://schemas.microsoft.com/office/powerpoint/2010/main" val="2125923001"/>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AADC8A22-71D6-9772-90FF-49A57B25A372}"/>
              </a:ext>
            </a:extLst>
          </p:cNvPr>
          <p:cNvSpPr txBox="1">
            <a:spLocks/>
          </p:cNvSpPr>
          <p:nvPr/>
        </p:nvSpPr>
        <p:spPr>
          <a:xfrm>
            <a:off x="334963" y="260350"/>
            <a:ext cx="9600973" cy="430887"/>
          </a:xfrm>
          <a:prstGeom prst="rect">
            <a:avLst/>
          </a:prstGeom>
        </p:spPr>
        <p:txBody>
          <a:bodyPr wrap="square" lIns="0" tIns="0" rIns="0" bIns="0">
            <a:noAutofit/>
          </a:bodyPr>
          <a:lstStyle>
            <a:lvl1pPr marL="0" indent="0" algn="l" defTabSz="914400" rtl="0" eaLnBrk="1" latinLnBrk="0" hangingPunct="1">
              <a:lnSpc>
                <a:spcPct val="100000"/>
              </a:lnSpc>
              <a:spcBef>
                <a:spcPts val="0"/>
              </a:spcBef>
              <a:buFont typeface="Arial" panose="020B0604020202020204" pitchFamily="34" charset="0"/>
              <a:buNone/>
              <a:defRPr sz="2800" b="1" kern="1200">
                <a:solidFill>
                  <a:srgbClr val="404040"/>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纳入人群和研究方法</a:t>
            </a:r>
            <a:endParaRPr kumimoji="0" 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5" name="Text Placeholder 2">
            <a:extLst>
              <a:ext uri="{FF2B5EF4-FFF2-40B4-BE49-F238E27FC236}">
                <a16:creationId xmlns:a16="http://schemas.microsoft.com/office/drawing/2014/main" id="{EF2FA01B-426B-FCD7-2675-0B350C862DC4}"/>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Hiroki </a:t>
            </a:r>
            <a:r>
              <a:rPr kumimoji="0" lang="en-U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Osumi</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3506</a:t>
            </a:r>
          </a:p>
        </p:txBody>
      </p:sp>
      <p:pic>
        <p:nvPicPr>
          <p:cNvPr id="6" name="Picture 2">
            <a:extLst>
              <a:ext uri="{FF2B5EF4-FFF2-40B4-BE49-F238E27FC236}">
                <a16:creationId xmlns:a16="http://schemas.microsoft.com/office/drawing/2014/main" id="{3BC8A52E-5974-3AF6-BB06-0DEF7679D9CF}"/>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822030" y="2378879"/>
            <a:ext cx="10970783" cy="3072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文本框 6">
            <a:extLst>
              <a:ext uri="{FF2B5EF4-FFF2-40B4-BE49-F238E27FC236}">
                <a16:creationId xmlns:a16="http://schemas.microsoft.com/office/drawing/2014/main" id="{FA8CBB7D-EE6D-A12A-8F0C-B4087763A491}"/>
              </a:ext>
            </a:extLst>
          </p:cNvPr>
          <p:cNvSpPr txBox="1"/>
          <p:nvPr/>
        </p:nvSpPr>
        <p:spPr>
          <a:xfrm>
            <a:off x="625842" y="1349499"/>
            <a:ext cx="10940316" cy="646331"/>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无论治疗线数情况，在一线化疗开始前组织学检测确诊为</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RAS MT</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KRAS</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或</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NRAS</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外显子</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2</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3</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4</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突变）的</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mCRC</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患者（</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n=647</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a:t>
            </a:r>
            <a:endParaRPr kumimoji="0" lang="en-US" altLang="zh-CN" sz="1800" b="0" i="0" u="none" strike="noStrike" kern="1200" cap="none" spc="0" normalizeH="0" baseline="0" noProof="0" dirty="0">
              <a:ln>
                <a:noFill/>
              </a:ln>
              <a:solidFill>
                <a:prstClr val="black"/>
              </a:solidFill>
              <a:effectLst/>
              <a:uLnTx/>
              <a:uFillTx/>
              <a:latin typeface="Arial"/>
              <a:ea typeface="微软雅黑"/>
              <a:cs typeface="+mn-cs"/>
            </a:endParaRPr>
          </a:p>
        </p:txBody>
      </p:sp>
    </p:spTree>
    <p:extLst>
      <p:ext uri="{BB962C8B-B14F-4D97-AF65-F5344CB8AC3E}">
        <p14:creationId xmlns:p14="http://schemas.microsoft.com/office/powerpoint/2010/main" val="4071866468"/>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AADC8A22-71D6-9772-90FF-49A57B25A372}"/>
              </a:ext>
            </a:extLst>
          </p:cNvPr>
          <p:cNvSpPr txBox="1">
            <a:spLocks/>
          </p:cNvSpPr>
          <p:nvPr/>
        </p:nvSpPr>
        <p:spPr>
          <a:xfrm>
            <a:off x="334963" y="260350"/>
            <a:ext cx="9600973" cy="430887"/>
          </a:xfrm>
          <a:prstGeom prst="rect">
            <a:avLst/>
          </a:prstGeom>
        </p:spPr>
        <p:txBody>
          <a:bodyPr wrap="square" lIns="0" tIns="0" rIns="0" bIns="0">
            <a:noAutofit/>
          </a:bodyPr>
          <a:lstStyle>
            <a:lvl1pPr marL="0" indent="0" algn="l" defTabSz="914400" rtl="0" eaLnBrk="1" latinLnBrk="0" hangingPunct="1">
              <a:lnSpc>
                <a:spcPct val="100000"/>
              </a:lnSpc>
              <a:spcBef>
                <a:spcPts val="0"/>
              </a:spcBef>
              <a:buFont typeface="Arial" panose="020B0604020202020204" pitchFamily="34" charset="0"/>
              <a:buNone/>
              <a:defRPr sz="2800" b="1" kern="1200">
                <a:solidFill>
                  <a:srgbClr val="404040"/>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研究终点</a:t>
            </a:r>
            <a:endParaRPr kumimoji="0" 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5" name="Text Placeholder 2">
            <a:extLst>
              <a:ext uri="{FF2B5EF4-FFF2-40B4-BE49-F238E27FC236}">
                <a16:creationId xmlns:a16="http://schemas.microsoft.com/office/drawing/2014/main" id="{EF2FA01B-426B-FCD7-2675-0B350C862DC4}"/>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Hiroki </a:t>
            </a:r>
            <a:r>
              <a:rPr kumimoji="0" lang="en-U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Osumi</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3506</a:t>
            </a:r>
          </a:p>
        </p:txBody>
      </p:sp>
      <p:sp>
        <p:nvSpPr>
          <p:cNvPr id="7" name="文本框 6">
            <a:extLst>
              <a:ext uri="{FF2B5EF4-FFF2-40B4-BE49-F238E27FC236}">
                <a16:creationId xmlns:a16="http://schemas.microsoft.com/office/drawing/2014/main" id="{FA8CBB7D-EE6D-A12A-8F0C-B4087763A491}"/>
              </a:ext>
            </a:extLst>
          </p:cNvPr>
          <p:cNvSpPr txBox="1"/>
          <p:nvPr/>
        </p:nvSpPr>
        <p:spPr>
          <a:xfrm>
            <a:off x="625841" y="1114576"/>
            <a:ext cx="10722344" cy="39703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1.</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应用</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NGS</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确认</a:t>
            </a:r>
            <a:r>
              <a:rPr kumimoji="0" lang="en-US" altLang="zh-CN" sz="1800" b="0" i="0" u="none" strike="noStrike" kern="1200" cap="none" spc="0" normalizeH="0" baseline="0" noProof="0" dirty="0" err="1">
                <a:ln>
                  <a:noFill/>
                </a:ln>
                <a:solidFill>
                  <a:prstClr val="black"/>
                </a:solidFill>
                <a:effectLst/>
                <a:uLnTx/>
                <a:uFillTx/>
                <a:latin typeface="Arial"/>
                <a:ea typeface="微软雅黑"/>
                <a:cs typeface="+mn-cs"/>
              </a:rPr>
              <a:t>NeoRAS</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 WT mCRC</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的发生率</a:t>
            </a:r>
            <a:endParaRPr kumimoji="0" lang="en-US" altLang="zh-CN" sz="1800" b="0" i="0" u="none" strike="noStrike" kern="1200" cap="none" spc="0" normalizeH="0" baseline="0" noProof="0" dirty="0">
              <a:ln>
                <a:noFill/>
              </a:ln>
              <a:solidFill>
                <a:prstClr val="black"/>
              </a:solidFill>
              <a:effectLst/>
              <a:uLnTx/>
              <a:uFillTx/>
              <a:latin typeface="Arial"/>
              <a:ea typeface="微软雅黑"/>
              <a:cs typeface="+mn-cs"/>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A</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组，组织学检测确诊为</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RAS MT</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，但</a:t>
            </a:r>
            <a:r>
              <a:rPr kumimoji="0" lang="en-US" altLang="zh-CN" sz="1800" b="0" i="0" u="none" strike="noStrike" kern="1200" cap="none" spc="0" normalizeH="0" baseline="0" noProof="0" dirty="0" err="1">
                <a:ln>
                  <a:noFill/>
                </a:ln>
                <a:solidFill>
                  <a:prstClr val="black"/>
                </a:solidFill>
                <a:effectLst/>
                <a:uLnTx/>
                <a:uFillTx/>
                <a:latin typeface="Arial"/>
                <a:ea typeface="微软雅黑"/>
                <a:cs typeface="+mn-cs"/>
              </a:rPr>
              <a:t>ctDNA</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未检测到</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RAS MTs</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（所有患者）</a:t>
            </a:r>
            <a:endParaRPr kumimoji="0" lang="en-US" altLang="zh-CN" sz="1800" b="0" i="0" u="none" strike="noStrike" kern="1200" cap="none" spc="0" normalizeH="0" baseline="0" noProof="0" dirty="0">
              <a:ln>
                <a:noFill/>
              </a:ln>
              <a:solidFill>
                <a:prstClr val="black"/>
              </a:solidFill>
              <a:effectLst/>
              <a:uLnTx/>
              <a:uFillTx/>
              <a:latin typeface="Arial"/>
              <a:ea typeface="微软雅黑"/>
              <a:cs typeface="+mn-cs"/>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B</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组，组织学检测确诊为</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RAS MT</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，未检测到</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RAS MTs</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且在无潜在克隆性造血作用的情况下发现其他基因突变 （</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CH</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TP53</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ATM</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GNAS</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等</a:t>
            </a:r>
            <a:endParaRPr kumimoji="0" lang="en-US" altLang="zh-CN" sz="1800" b="0" i="0" u="none" strike="noStrike" kern="1200" cap="none" spc="0" normalizeH="0" baseline="0" noProof="0" dirty="0">
              <a:ln>
                <a:noFill/>
              </a:ln>
              <a:solidFill>
                <a:prstClr val="black"/>
              </a:solidFill>
              <a:effectLst/>
              <a:uLnTx/>
              <a:uFillTx/>
              <a:latin typeface="Arial"/>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     →排除</a:t>
            </a:r>
            <a:r>
              <a:rPr kumimoji="0" lang="en-US" altLang="zh-CN" sz="1800" b="0" i="0" u="none" strike="noStrike" kern="1200" cap="none" spc="0" normalizeH="0" baseline="0" noProof="0" dirty="0" err="1">
                <a:ln>
                  <a:noFill/>
                </a:ln>
                <a:solidFill>
                  <a:prstClr val="black"/>
                </a:solidFill>
                <a:effectLst/>
                <a:uLnTx/>
                <a:uFillTx/>
                <a:latin typeface="Arial"/>
                <a:ea typeface="微软雅黑"/>
                <a:cs typeface="+mn-cs"/>
              </a:rPr>
              <a:t>ctDNA</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检测缺失</a:t>
            </a:r>
            <a:endParaRPr kumimoji="0" lang="en-US" altLang="zh-CN" sz="1800" b="0" i="0" u="none" strike="noStrike" kern="1200" cap="none" spc="0" normalizeH="0" baseline="0" noProof="0" dirty="0">
              <a:ln>
                <a:noFill/>
              </a:ln>
              <a:solidFill>
                <a:prstClr val="black"/>
              </a:solidFill>
              <a:effectLst/>
              <a:uLnTx/>
              <a:uFillTx/>
              <a:latin typeface="Arial"/>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1800" b="0" i="0" u="none" strike="noStrike" kern="1200" cap="none" spc="0" normalizeH="0" baseline="0" noProof="0" dirty="0">
              <a:ln>
                <a:noFill/>
              </a:ln>
              <a:solidFill>
                <a:prstClr val="black"/>
              </a:solidFill>
              <a:effectLst/>
              <a:uLnTx/>
              <a:uFillTx/>
              <a:latin typeface="Arial"/>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1800" b="0" i="0" u="none" strike="noStrike" kern="1200" cap="none" spc="0" normalizeH="0" baseline="0" noProof="0" dirty="0">
              <a:ln>
                <a:noFill/>
              </a:ln>
              <a:solidFill>
                <a:prstClr val="black"/>
              </a:solidFill>
              <a:effectLst/>
              <a:uLnTx/>
              <a:uFillTx/>
              <a:latin typeface="Arial"/>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1800" b="0" i="0" u="none" strike="noStrike" kern="1200" cap="none" spc="0" normalizeH="0" baseline="0" noProof="0" dirty="0">
              <a:ln>
                <a:noFill/>
              </a:ln>
              <a:solidFill>
                <a:prstClr val="black"/>
              </a:solidFill>
              <a:effectLst/>
              <a:uLnTx/>
              <a:uFillTx/>
              <a:latin typeface="Arial"/>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2.</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探索与</a:t>
            </a:r>
            <a:r>
              <a:rPr kumimoji="0" lang="en-US" altLang="zh-CN" sz="1800" b="0" i="0" u="none" strike="noStrike" kern="1200" cap="none" spc="0" normalizeH="0" baseline="0" noProof="0" dirty="0" err="1">
                <a:ln>
                  <a:noFill/>
                </a:ln>
                <a:solidFill>
                  <a:prstClr val="black"/>
                </a:solidFill>
                <a:effectLst/>
                <a:uLnTx/>
                <a:uFillTx/>
                <a:latin typeface="Arial"/>
                <a:ea typeface="微软雅黑"/>
                <a:cs typeface="+mn-cs"/>
              </a:rPr>
              <a:t>NeoRAS</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 WT mCRC</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相关的临床因素</a:t>
            </a:r>
            <a:endParaRPr kumimoji="0" lang="en-US" altLang="zh-CN" sz="18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altLang="zh-CN" sz="18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altLang="zh-CN" sz="18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altLang="zh-CN" sz="1800" b="0" i="0" u="none" strike="noStrike" kern="1200" cap="none" spc="0" normalizeH="0" baseline="0" noProof="0" dirty="0">
              <a:ln>
                <a:noFill/>
              </a:ln>
              <a:solidFill>
                <a:prstClr val="black"/>
              </a:solidFill>
              <a:effectLst/>
              <a:uLnTx/>
              <a:uFillTx/>
              <a:latin typeface="Arial"/>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3.</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抗</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EGFR</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治疗（或伊立替康联合治疗）</a:t>
            </a:r>
            <a:r>
              <a:rPr kumimoji="0" lang="en-US" altLang="zh-CN" sz="1800" b="0" i="0" u="none" strike="noStrike" kern="1200" cap="none" spc="0" normalizeH="0" baseline="0" noProof="0" dirty="0" err="1">
                <a:ln>
                  <a:noFill/>
                </a:ln>
                <a:solidFill>
                  <a:prstClr val="black"/>
                </a:solidFill>
                <a:effectLst/>
                <a:uLnTx/>
                <a:uFillTx/>
                <a:latin typeface="Arial"/>
                <a:ea typeface="微软雅黑"/>
                <a:cs typeface="+mn-cs"/>
              </a:rPr>
              <a:t>NeoRAS</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 WT mCRC</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的临床结局</a:t>
            </a:r>
            <a:endParaRPr kumimoji="0" lang="en-US" altLang="zh-CN" sz="1800" b="0" i="0" u="none" strike="noStrike" kern="1200" cap="none" spc="0" normalizeH="0" baseline="0" noProof="0" dirty="0">
              <a:ln>
                <a:noFill/>
              </a:ln>
              <a:solidFill>
                <a:prstClr val="black"/>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altLang="zh-CN" sz="1800" b="0" i="0" u="none" strike="noStrike" kern="1200" cap="none" spc="0" normalizeH="0" baseline="0" noProof="0" dirty="0">
              <a:ln>
                <a:noFill/>
              </a:ln>
              <a:solidFill>
                <a:prstClr val="black"/>
              </a:solidFill>
              <a:effectLst/>
              <a:uLnTx/>
              <a:uFillTx/>
              <a:latin typeface="Arial"/>
              <a:ea typeface="微软雅黑"/>
              <a:cs typeface="+mn-cs"/>
            </a:endParaRPr>
          </a:p>
        </p:txBody>
      </p:sp>
      <p:pic>
        <p:nvPicPr>
          <p:cNvPr id="8" name="Picture 2">
            <a:extLst>
              <a:ext uri="{FF2B5EF4-FFF2-40B4-BE49-F238E27FC236}">
                <a16:creationId xmlns:a16="http://schemas.microsoft.com/office/drawing/2014/main" id="{152B3784-7BA4-1EDE-B1AB-D2C27181D314}"/>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8688205" y="2080334"/>
            <a:ext cx="2877954" cy="2697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97288068"/>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AADC8A22-71D6-9772-90FF-49A57B25A372}"/>
              </a:ext>
            </a:extLst>
          </p:cNvPr>
          <p:cNvSpPr txBox="1">
            <a:spLocks/>
          </p:cNvSpPr>
          <p:nvPr/>
        </p:nvSpPr>
        <p:spPr>
          <a:xfrm>
            <a:off x="334963" y="260350"/>
            <a:ext cx="9600973" cy="430887"/>
          </a:xfrm>
          <a:prstGeom prst="rect">
            <a:avLst/>
          </a:prstGeom>
        </p:spPr>
        <p:txBody>
          <a:bodyPr wrap="square" lIns="0" tIns="0" rIns="0" bIns="0">
            <a:noAutofit/>
          </a:bodyPr>
          <a:lstStyle>
            <a:lvl1pPr marL="0" indent="0" algn="l" defTabSz="914400" rtl="0" eaLnBrk="1" latinLnBrk="0" hangingPunct="1">
              <a:lnSpc>
                <a:spcPct val="100000"/>
              </a:lnSpc>
              <a:spcBef>
                <a:spcPts val="0"/>
              </a:spcBef>
              <a:buFont typeface="Arial" panose="020B0604020202020204" pitchFamily="34" charset="0"/>
              <a:buNone/>
              <a:defRPr sz="2800" b="1" kern="1200">
                <a:solidFill>
                  <a:srgbClr val="404040"/>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CONSORT</a:t>
            </a: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流程图</a:t>
            </a:r>
            <a:endParaRPr kumimoji="0" 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5" name="Text Placeholder 2">
            <a:extLst>
              <a:ext uri="{FF2B5EF4-FFF2-40B4-BE49-F238E27FC236}">
                <a16:creationId xmlns:a16="http://schemas.microsoft.com/office/drawing/2014/main" id="{EF2FA01B-426B-FCD7-2675-0B350C862DC4}"/>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Hiroki </a:t>
            </a:r>
            <a:r>
              <a:rPr kumimoji="0" lang="en-U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Osumi</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3506</a:t>
            </a:r>
          </a:p>
        </p:txBody>
      </p:sp>
      <p:pic>
        <p:nvPicPr>
          <p:cNvPr id="2" name="Picture 2">
            <a:extLst>
              <a:ext uri="{FF2B5EF4-FFF2-40B4-BE49-F238E27FC236}">
                <a16:creationId xmlns:a16="http://schemas.microsoft.com/office/drawing/2014/main" id="{9B3EE1F6-C2DC-00B7-D126-A759130C5AFF}"/>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888568" y="1203158"/>
            <a:ext cx="10414864" cy="46201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0424176"/>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AADC8A22-71D6-9772-90FF-49A57B25A372}"/>
              </a:ext>
            </a:extLst>
          </p:cNvPr>
          <p:cNvSpPr txBox="1">
            <a:spLocks/>
          </p:cNvSpPr>
          <p:nvPr/>
        </p:nvSpPr>
        <p:spPr>
          <a:xfrm>
            <a:off x="334963" y="260350"/>
            <a:ext cx="9600973" cy="430887"/>
          </a:xfrm>
          <a:prstGeom prst="rect">
            <a:avLst/>
          </a:prstGeom>
        </p:spPr>
        <p:txBody>
          <a:bodyPr wrap="square" lIns="0" tIns="0" rIns="0" bIns="0">
            <a:noAutofit/>
          </a:bodyPr>
          <a:lstStyle>
            <a:lvl1pPr marL="0" indent="0" algn="l" defTabSz="914400" rtl="0" eaLnBrk="1" latinLnBrk="0" hangingPunct="1">
              <a:lnSpc>
                <a:spcPct val="100000"/>
              </a:lnSpc>
              <a:spcBef>
                <a:spcPts val="0"/>
              </a:spcBef>
              <a:buFont typeface="Arial" panose="020B0604020202020204" pitchFamily="34" charset="0"/>
              <a:buNone/>
              <a:defRPr sz="2800" b="1" kern="1200">
                <a:solidFill>
                  <a:srgbClr val="404040"/>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其他体细胞突变的具体情况：</a:t>
            </a:r>
            <a:r>
              <a:rPr kumimoji="0" lang="en-US" altLang="zh-CN"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B</a:t>
            </a: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组</a:t>
            </a:r>
            <a:endParaRPr kumimoji="0" 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5" name="Text Placeholder 2">
            <a:extLst>
              <a:ext uri="{FF2B5EF4-FFF2-40B4-BE49-F238E27FC236}">
                <a16:creationId xmlns:a16="http://schemas.microsoft.com/office/drawing/2014/main" id="{EF2FA01B-426B-FCD7-2675-0B350C862DC4}"/>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Hiroki </a:t>
            </a:r>
            <a:r>
              <a:rPr kumimoji="0" lang="en-U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Osumi</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3506</a:t>
            </a:r>
          </a:p>
        </p:txBody>
      </p:sp>
      <p:pic>
        <p:nvPicPr>
          <p:cNvPr id="3" name="Picture 2">
            <a:extLst>
              <a:ext uri="{FF2B5EF4-FFF2-40B4-BE49-F238E27FC236}">
                <a16:creationId xmlns:a16="http://schemas.microsoft.com/office/drawing/2014/main" id="{B71C8A33-C468-405A-B6EF-0B8505055548}"/>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983976" y="1001028"/>
            <a:ext cx="10224047" cy="4552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46432542"/>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AADC8A22-71D6-9772-90FF-49A57B25A372}"/>
              </a:ext>
            </a:extLst>
          </p:cNvPr>
          <p:cNvSpPr txBox="1">
            <a:spLocks/>
          </p:cNvSpPr>
          <p:nvPr/>
        </p:nvSpPr>
        <p:spPr>
          <a:xfrm>
            <a:off x="334963" y="260350"/>
            <a:ext cx="9600973" cy="430887"/>
          </a:xfrm>
          <a:prstGeom prst="rect">
            <a:avLst/>
          </a:prstGeom>
        </p:spPr>
        <p:txBody>
          <a:bodyPr wrap="square" lIns="0" tIns="0" rIns="0" bIns="0">
            <a:noAutofit/>
          </a:bodyPr>
          <a:lstStyle>
            <a:lvl1pPr marL="0" indent="0" algn="l" defTabSz="914400" rtl="0" eaLnBrk="1" latinLnBrk="0" hangingPunct="1">
              <a:lnSpc>
                <a:spcPct val="100000"/>
              </a:lnSpc>
              <a:spcBef>
                <a:spcPts val="0"/>
              </a:spcBef>
              <a:buFont typeface="Arial" panose="020B0604020202020204" pitchFamily="34" charset="0"/>
              <a:buNone/>
              <a:defRPr sz="2800" b="1" kern="1200">
                <a:solidFill>
                  <a:srgbClr val="404040"/>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2800" b="1" i="0" u="none" strike="noStrike" kern="1200" cap="none" spc="0" normalizeH="0" baseline="0" noProof="0" dirty="0" err="1">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NeoRAS</a:t>
            </a: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 </a:t>
            </a:r>
            <a:r>
              <a:rPr kumimoji="0" lang="en-US" altLang="zh-CN"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WT</a:t>
            </a: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 </a:t>
            </a:r>
            <a:r>
              <a:rPr kumimoji="0" lang="en-US" altLang="zh-CN"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mCRC</a:t>
            </a: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的发生率取决于</a:t>
            </a:r>
            <a:r>
              <a:rPr kumimoji="0" lang="en-US" altLang="zh-CN"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RAS</a:t>
            </a: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突变的类型</a:t>
            </a:r>
            <a:endParaRPr kumimoji="0" 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5" name="Text Placeholder 2">
            <a:extLst>
              <a:ext uri="{FF2B5EF4-FFF2-40B4-BE49-F238E27FC236}">
                <a16:creationId xmlns:a16="http://schemas.microsoft.com/office/drawing/2014/main" id="{EF2FA01B-426B-FCD7-2675-0B350C862DC4}"/>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Hiroki </a:t>
            </a:r>
            <a:r>
              <a:rPr kumimoji="0" lang="en-U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Osumi</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3506</a:t>
            </a:r>
          </a:p>
        </p:txBody>
      </p:sp>
      <p:pic>
        <p:nvPicPr>
          <p:cNvPr id="2" name="Picture 2">
            <a:extLst>
              <a:ext uri="{FF2B5EF4-FFF2-40B4-BE49-F238E27FC236}">
                <a16:creationId xmlns:a16="http://schemas.microsoft.com/office/drawing/2014/main" id="{A5E4A44F-4DA5-1A09-B386-D584372963AA}"/>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034579" y="1297004"/>
            <a:ext cx="10122842" cy="4263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61183445"/>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AADC8A22-71D6-9772-90FF-49A57B25A372}"/>
              </a:ext>
            </a:extLst>
          </p:cNvPr>
          <p:cNvSpPr txBox="1">
            <a:spLocks/>
          </p:cNvSpPr>
          <p:nvPr/>
        </p:nvSpPr>
        <p:spPr>
          <a:xfrm>
            <a:off x="334963" y="260350"/>
            <a:ext cx="9600973" cy="430887"/>
          </a:xfrm>
          <a:prstGeom prst="rect">
            <a:avLst/>
          </a:prstGeom>
        </p:spPr>
        <p:txBody>
          <a:bodyPr wrap="square" lIns="0" tIns="0" rIns="0" bIns="0">
            <a:noAutofit/>
          </a:bodyPr>
          <a:lstStyle>
            <a:lvl1pPr marL="0" indent="0" algn="l" defTabSz="914400" rtl="0" eaLnBrk="1" latinLnBrk="0" hangingPunct="1">
              <a:lnSpc>
                <a:spcPct val="100000"/>
              </a:lnSpc>
              <a:spcBef>
                <a:spcPts val="0"/>
              </a:spcBef>
              <a:buFont typeface="Arial" panose="020B0604020202020204" pitchFamily="34" charset="0"/>
              <a:buNone/>
              <a:defRPr sz="2800" b="1" kern="1200">
                <a:solidFill>
                  <a:srgbClr val="404040"/>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患者的人口统计学和临床特征：</a:t>
            </a:r>
            <a:r>
              <a:rPr kumimoji="0" lang="en-US" altLang="zh-CN"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A/B</a:t>
            </a: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组</a:t>
            </a:r>
            <a:endParaRPr kumimoji="0" 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5" name="Text Placeholder 2">
            <a:extLst>
              <a:ext uri="{FF2B5EF4-FFF2-40B4-BE49-F238E27FC236}">
                <a16:creationId xmlns:a16="http://schemas.microsoft.com/office/drawing/2014/main" id="{EF2FA01B-426B-FCD7-2675-0B350C862DC4}"/>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Hiroki </a:t>
            </a:r>
            <a:r>
              <a:rPr kumimoji="0" lang="en-U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Osumi</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3506</a:t>
            </a:r>
          </a:p>
        </p:txBody>
      </p:sp>
      <p:pic>
        <p:nvPicPr>
          <p:cNvPr id="3" name="Picture 2">
            <a:extLst>
              <a:ext uri="{FF2B5EF4-FFF2-40B4-BE49-F238E27FC236}">
                <a16:creationId xmlns:a16="http://schemas.microsoft.com/office/drawing/2014/main" id="{5866C4DB-ED56-E57D-090F-C5B8F6D9710F}"/>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630627" y="1224814"/>
            <a:ext cx="10930746" cy="44083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65309499"/>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AADC8A22-71D6-9772-90FF-49A57B25A372}"/>
              </a:ext>
            </a:extLst>
          </p:cNvPr>
          <p:cNvSpPr txBox="1">
            <a:spLocks/>
          </p:cNvSpPr>
          <p:nvPr/>
        </p:nvSpPr>
        <p:spPr>
          <a:xfrm>
            <a:off x="334963" y="260350"/>
            <a:ext cx="9600973" cy="430887"/>
          </a:xfrm>
          <a:prstGeom prst="rect">
            <a:avLst/>
          </a:prstGeom>
        </p:spPr>
        <p:txBody>
          <a:bodyPr wrap="square" lIns="0" tIns="0" rIns="0" bIns="0">
            <a:noAutofit/>
          </a:bodyPr>
          <a:lstStyle>
            <a:lvl1pPr marL="0" indent="0" algn="l" defTabSz="914400" rtl="0" eaLnBrk="1" latinLnBrk="0" hangingPunct="1">
              <a:lnSpc>
                <a:spcPct val="100000"/>
              </a:lnSpc>
              <a:spcBef>
                <a:spcPts val="0"/>
              </a:spcBef>
              <a:buFont typeface="Arial" panose="020B0604020202020204" pitchFamily="34" charset="0"/>
              <a:buNone/>
              <a:defRPr sz="2800" b="1" kern="1200">
                <a:solidFill>
                  <a:srgbClr val="404040"/>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患者的人口统计学和临床特征：</a:t>
            </a:r>
            <a:r>
              <a:rPr kumimoji="0" lang="en-US" altLang="zh-CN"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A/B</a:t>
            </a: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组</a:t>
            </a:r>
            <a:endParaRPr kumimoji="0" 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5" name="Text Placeholder 2">
            <a:extLst>
              <a:ext uri="{FF2B5EF4-FFF2-40B4-BE49-F238E27FC236}">
                <a16:creationId xmlns:a16="http://schemas.microsoft.com/office/drawing/2014/main" id="{EF2FA01B-426B-FCD7-2675-0B350C862DC4}"/>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Hiroki </a:t>
            </a:r>
            <a:r>
              <a:rPr kumimoji="0" lang="en-U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Osumi</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3506</a:t>
            </a:r>
          </a:p>
        </p:txBody>
      </p:sp>
      <p:pic>
        <p:nvPicPr>
          <p:cNvPr id="2" name="Picture 2">
            <a:extLst>
              <a:ext uri="{FF2B5EF4-FFF2-40B4-BE49-F238E27FC236}">
                <a16:creationId xmlns:a16="http://schemas.microsoft.com/office/drawing/2014/main" id="{1212DC0E-DE9D-B19A-B9F2-18BD6FCBCD7A}"/>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539461" y="1781458"/>
            <a:ext cx="11113078" cy="35613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70232974"/>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AADC8A22-71D6-9772-90FF-49A57B25A372}"/>
              </a:ext>
            </a:extLst>
          </p:cNvPr>
          <p:cNvSpPr txBox="1">
            <a:spLocks/>
          </p:cNvSpPr>
          <p:nvPr/>
        </p:nvSpPr>
        <p:spPr>
          <a:xfrm>
            <a:off x="334963" y="260350"/>
            <a:ext cx="9600973" cy="430887"/>
          </a:xfrm>
          <a:prstGeom prst="rect">
            <a:avLst/>
          </a:prstGeom>
        </p:spPr>
        <p:txBody>
          <a:bodyPr wrap="square" lIns="0" tIns="0" rIns="0" bIns="0">
            <a:noAutofit/>
          </a:bodyPr>
          <a:lstStyle>
            <a:lvl1pPr marL="0" indent="0" algn="l" defTabSz="914400" rtl="0" eaLnBrk="1" latinLnBrk="0" hangingPunct="1">
              <a:lnSpc>
                <a:spcPct val="100000"/>
              </a:lnSpc>
              <a:spcBef>
                <a:spcPts val="0"/>
              </a:spcBef>
              <a:buFont typeface="Arial" panose="020B0604020202020204" pitchFamily="34" charset="0"/>
              <a:buNone/>
              <a:defRPr sz="2800" b="1" kern="1200">
                <a:solidFill>
                  <a:srgbClr val="404040"/>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2800" b="1" i="0" u="none" strike="noStrike" kern="1200" cap="none" spc="0" normalizeH="0" baseline="0" noProof="0" dirty="0" err="1">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NeoRAS</a:t>
            </a:r>
            <a:r>
              <a:rPr kumimoji="0" lang="en-US" altLang="zh-CN"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 WT</a:t>
            </a: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的</a:t>
            </a:r>
            <a:r>
              <a:rPr kumimoji="0" lang="en-US" altLang="zh-CN"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logistic</a:t>
            </a: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回归分析：</a:t>
            </a:r>
            <a:r>
              <a:rPr kumimoji="0" lang="en-US" altLang="zh-CN"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A/B</a:t>
            </a: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组</a:t>
            </a:r>
            <a:endParaRPr kumimoji="0" 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5" name="Text Placeholder 2">
            <a:extLst>
              <a:ext uri="{FF2B5EF4-FFF2-40B4-BE49-F238E27FC236}">
                <a16:creationId xmlns:a16="http://schemas.microsoft.com/office/drawing/2014/main" id="{EF2FA01B-426B-FCD7-2675-0B350C862DC4}"/>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Hiroki </a:t>
            </a:r>
            <a:r>
              <a:rPr kumimoji="0" lang="en-U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Osumi</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3506</a:t>
            </a:r>
          </a:p>
        </p:txBody>
      </p:sp>
      <p:pic>
        <p:nvPicPr>
          <p:cNvPr id="3" name="Picture 2">
            <a:extLst>
              <a:ext uri="{FF2B5EF4-FFF2-40B4-BE49-F238E27FC236}">
                <a16:creationId xmlns:a16="http://schemas.microsoft.com/office/drawing/2014/main" id="{C9D8D053-77E4-ACAD-3137-48955279F83B}"/>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878686" y="1186313"/>
            <a:ext cx="10434627" cy="4485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84756614"/>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AADC8A22-71D6-9772-90FF-49A57B25A372}"/>
              </a:ext>
            </a:extLst>
          </p:cNvPr>
          <p:cNvSpPr txBox="1">
            <a:spLocks/>
          </p:cNvSpPr>
          <p:nvPr/>
        </p:nvSpPr>
        <p:spPr>
          <a:xfrm>
            <a:off x="334963" y="260350"/>
            <a:ext cx="9600973" cy="430887"/>
          </a:xfrm>
          <a:prstGeom prst="rect">
            <a:avLst/>
          </a:prstGeom>
        </p:spPr>
        <p:txBody>
          <a:bodyPr wrap="square" lIns="0" tIns="0" rIns="0" bIns="0">
            <a:noAutofit/>
          </a:bodyPr>
          <a:lstStyle>
            <a:lvl1pPr marL="0" indent="0" algn="l" defTabSz="914400" rtl="0" eaLnBrk="1" latinLnBrk="0" hangingPunct="1">
              <a:lnSpc>
                <a:spcPct val="100000"/>
              </a:lnSpc>
              <a:spcBef>
                <a:spcPts val="0"/>
              </a:spcBef>
              <a:buFont typeface="Arial" panose="020B0604020202020204" pitchFamily="34" charset="0"/>
              <a:buNone/>
              <a:defRPr sz="2800" b="1" kern="1200">
                <a:solidFill>
                  <a:srgbClr val="404040"/>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800" b="1" i="0" u="none" strike="noStrike" kern="1200" cap="none" spc="0" normalizeH="0" baseline="0" noProof="0" dirty="0" err="1">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N</a:t>
            </a:r>
            <a:r>
              <a:rPr kumimoji="0" lang="en-US" altLang="zh-CN" sz="2800" b="1" i="0" u="none" strike="noStrike" kern="1200" cap="none" spc="0" normalizeH="0" baseline="0" noProof="0" dirty="0" err="1">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eoRAS</a:t>
            </a:r>
            <a:r>
              <a:rPr kumimoji="0" lang="en-US" altLang="zh-CN"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 WT mCRC</a:t>
            </a: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抗</a:t>
            </a:r>
            <a:r>
              <a:rPr kumimoji="0" lang="en-US" altLang="zh-CN"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EGFR</a:t>
            </a: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治疗的临床结局（</a:t>
            </a:r>
            <a:r>
              <a:rPr kumimoji="0" lang="en-US" altLang="zh-CN"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n=6</a:t>
            </a: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a:t>
            </a:r>
            <a:endParaRPr kumimoji="0" 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5" name="Text Placeholder 2">
            <a:extLst>
              <a:ext uri="{FF2B5EF4-FFF2-40B4-BE49-F238E27FC236}">
                <a16:creationId xmlns:a16="http://schemas.microsoft.com/office/drawing/2014/main" id="{EF2FA01B-426B-FCD7-2675-0B350C862DC4}"/>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Hiroki </a:t>
            </a:r>
            <a:r>
              <a:rPr kumimoji="0" lang="en-U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Osumi</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3506</a:t>
            </a:r>
          </a:p>
        </p:txBody>
      </p:sp>
      <p:pic>
        <p:nvPicPr>
          <p:cNvPr id="2" name="Picture 2">
            <a:extLst>
              <a:ext uri="{FF2B5EF4-FFF2-40B4-BE49-F238E27FC236}">
                <a16:creationId xmlns:a16="http://schemas.microsoft.com/office/drawing/2014/main" id="{61832688-332D-B0D7-1B10-E24BF6A8080F}"/>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805076" y="1460032"/>
            <a:ext cx="10581848" cy="3937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37468308"/>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AADC8A22-71D6-9772-90FF-49A57B25A372}"/>
              </a:ext>
            </a:extLst>
          </p:cNvPr>
          <p:cNvSpPr txBox="1">
            <a:spLocks/>
          </p:cNvSpPr>
          <p:nvPr/>
        </p:nvSpPr>
        <p:spPr>
          <a:xfrm>
            <a:off x="334963" y="260350"/>
            <a:ext cx="9600973" cy="430887"/>
          </a:xfrm>
          <a:prstGeom prst="rect">
            <a:avLst/>
          </a:prstGeom>
        </p:spPr>
        <p:txBody>
          <a:bodyPr wrap="square" lIns="0" tIns="0" rIns="0" bIns="0">
            <a:noAutofit/>
          </a:bodyPr>
          <a:lstStyle>
            <a:lvl1pPr marL="0" indent="0" algn="l" defTabSz="914400" rtl="0" eaLnBrk="1" latinLnBrk="0" hangingPunct="1">
              <a:lnSpc>
                <a:spcPct val="100000"/>
              </a:lnSpc>
              <a:spcBef>
                <a:spcPts val="0"/>
              </a:spcBef>
              <a:buFont typeface="Arial" panose="020B0604020202020204" pitchFamily="34" charset="0"/>
              <a:buNone/>
              <a:defRPr sz="2800" b="1" kern="1200">
                <a:solidFill>
                  <a:srgbClr val="404040"/>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C-PROWESS</a:t>
            </a: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研究</a:t>
            </a:r>
            <a:endParaRPr kumimoji="0" 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5" name="Text Placeholder 2">
            <a:extLst>
              <a:ext uri="{FF2B5EF4-FFF2-40B4-BE49-F238E27FC236}">
                <a16:creationId xmlns:a16="http://schemas.microsoft.com/office/drawing/2014/main" id="{EF2FA01B-426B-FCD7-2675-0B350C862DC4}"/>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Hiroki </a:t>
            </a:r>
            <a:r>
              <a:rPr kumimoji="0" lang="en-U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Osumi</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3506</a:t>
            </a:r>
          </a:p>
        </p:txBody>
      </p:sp>
      <p:sp>
        <p:nvSpPr>
          <p:cNvPr id="6" name="矩形 5">
            <a:extLst>
              <a:ext uri="{FF2B5EF4-FFF2-40B4-BE49-F238E27FC236}">
                <a16:creationId xmlns:a16="http://schemas.microsoft.com/office/drawing/2014/main" id="{EEADCA2C-72CE-8237-CB41-92F0BF5FD088}"/>
              </a:ext>
            </a:extLst>
          </p:cNvPr>
          <p:cNvSpPr/>
          <p:nvPr/>
        </p:nvSpPr>
        <p:spPr>
          <a:xfrm>
            <a:off x="505425" y="2147478"/>
            <a:ext cx="2454111" cy="160255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RAS MT mCRC</a:t>
            </a:r>
            <a:r>
              <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患者</a:t>
            </a:r>
            <a:endParaRPr kumimoji="0" lang="en-US" altLang="zh-CN"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sym typeface="Arial" panose="020B0604020202020204" pitchFamily="34" charset="0"/>
              </a:rPr>
              <a:t>不耐受或难治的</a:t>
            </a:r>
            <a:endParaRPr kumimoji="0" lang="en-US" altLang="zh-CN"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sym typeface="Arial" panose="020B0604020202020204" pitchFamily="34"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sym typeface="Arial" panose="020B0604020202020204" pitchFamily="34" charset="0"/>
              </a:rPr>
              <a:t>氟尿嘧啶</a:t>
            </a:r>
            <a:endParaRPr kumimoji="0" lang="en-US" altLang="zh-CN"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sym typeface="Arial" panose="020B0604020202020204" pitchFamily="34"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sym typeface="Arial" panose="020B0604020202020204" pitchFamily="34" charset="0"/>
              </a:rPr>
              <a:t>铂类</a:t>
            </a:r>
            <a:endParaRPr kumimoji="0" lang="en-US" altLang="zh-CN"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sym typeface="Arial" panose="020B0604020202020204" pitchFamily="34"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sym typeface="Arial" panose="020B0604020202020204" pitchFamily="34" charset="0"/>
              </a:rPr>
              <a:t>伊立替康</a:t>
            </a:r>
            <a:endParaRPr kumimoji="0" lang="en-US" altLang="zh-CN"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sym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sym typeface="Arial" panose="020B0604020202020204" pitchFamily="34" charset="0"/>
              </a:rPr>
              <a:t>ECOG</a:t>
            </a:r>
            <a:r>
              <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sym typeface="Arial" panose="020B0604020202020204" pitchFamily="34" charset="0"/>
              </a:rPr>
              <a:t>评分 </a:t>
            </a:r>
            <a:r>
              <a:rPr kumimoji="0" lang="en-US" altLang="zh-CN"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sym typeface="Arial" panose="020B0604020202020204" pitchFamily="34" charset="0"/>
              </a:rPr>
              <a:t>0-2</a:t>
            </a:r>
            <a:endPar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endParaRPr>
          </a:p>
        </p:txBody>
      </p:sp>
      <p:sp>
        <p:nvSpPr>
          <p:cNvPr id="8" name="矩形 7">
            <a:extLst>
              <a:ext uri="{FF2B5EF4-FFF2-40B4-BE49-F238E27FC236}">
                <a16:creationId xmlns:a16="http://schemas.microsoft.com/office/drawing/2014/main" id="{4F7A4E69-709F-8E8C-B9FE-DC08249B58DE}"/>
              </a:ext>
            </a:extLst>
          </p:cNvPr>
          <p:cNvSpPr/>
          <p:nvPr/>
        </p:nvSpPr>
        <p:spPr>
          <a:xfrm>
            <a:off x="3203644" y="1920337"/>
            <a:ext cx="1352254" cy="454281"/>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00" b="0" i="0" u="none" strike="noStrike" kern="1200" cap="none" spc="0" normalizeH="0" baseline="0" noProof="0" dirty="0" err="1">
                <a:ln>
                  <a:noFill/>
                </a:ln>
                <a:solidFill>
                  <a:prstClr val="white"/>
                </a:solidFill>
                <a:effectLst/>
                <a:uLnTx/>
                <a:uFillTx/>
                <a:latin typeface="Microsoft YaHei" panose="020B0503020204020204" pitchFamily="34" charset="-122"/>
                <a:ea typeface="Microsoft YaHei" panose="020B0503020204020204" pitchFamily="34" charset="-122"/>
                <a:cs typeface="+mn-cs"/>
              </a:rPr>
              <a:t>Oncobeam</a:t>
            </a:r>
            <a:r>
              <a:rPr kumimoji="0" lang="zh-CN" altLang="en-US" sz="11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检测</a:t>
            </a:r>
            <a:endParaRPr kumimoji="0" lang="en-US" altLang="zh-CN" sz="11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00" b="0" i="0" u="none" strike="noStrike" kern="1200" cap="none" spc="0" normalizeH="0" baseline="0" noProof="0" dirty="0" err="1">
                <a:ln>
                  <a:noFill/>
                </a:ln>
                <a:solidFill>
                  <a:prstClr val="white"/>
                </a:solidFill>
                <a:effectLst/>
                <a:uLnTx/>
                <a:uFillTx/>
                <a:latin typeface="Microsoft YaHei" panose="020B0503020204020204" pitchFamily="34" charset="-122"/>
                <a:ea typeface="Microsoft YaHei" panose="020B0503020204020204" pitchFamily="34" charset="-122"/>
                <a:cs typeface="+mn-cs"/>
              </a:rPr>
              <a:t>NeoRAS</a:t>
            </a:r>
            <a:r>
              <a:rPr kumimoji="0" lang="en-US" altLang="zh-CN" sz="11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 WT</a:t>
            </a:r>
            <a:endParaRPr kumimoji="0" lang="zh-CN" altLang="en-US" sz="11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endParaRPr>
          </a:p>
        </p:txBody>
      </p:sp>
      <p:sp>
        <p:nvSpPr>
          <p:cNvPr id="10" name="文本框 9">
            <a:extLst>
              <a:ext uri="{FF2B5EF4-FFF2-40B4-BE49-F238E27FC236}">
                <a16:creationId xmlns:a16="http://schemas.microsoft.com/office/drawing/2014/main" id="{0216F5B5-F67D-2EF3-402B-1A44027021C7}"/>
              </a:ext>
            </a:extLst>
          </p:cNvPr>
          <p:cNvSpPr txBox="1"/>
          <p:nvPr/>
        </p:nvSpPr>
        <p:spPr>
          <a:xfrm>
            <a:off x="4037492" y="2645458"/>
            <a:ext cx="1021749"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入组登记</a:t>
            </a:r>
          </a:p>
        </p:txBody>
      </p:sp>
      <p:sp>
        <p:nvSpPr>
          <p:cNvPr id="11" name="矩形 10">
            <a:extLst>
              <a:ext uri="{FF2B5EF4-FFF2-40B4-BE49-F238E27FC236}">
                <a16:creationId xmlns:a16="http://schemas.microsoft.com/office/drawing/2014/main" id="{B881E529-77C5-7F69-F708-A4429EA7AA3D}"/>
              </a:ext>
            </a:extLst>
          </p:cNvPr>
          <p:cNvSpPr/>
          <p:nvPr/>
        </p:nvSpPr>
        <p:spPr>
          <a:xfrm>
            <a:off x="6403192" y="2293979"/>
            <a:ext cx="2405533" cy="13716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帕尼单抗</a:t>
            </a:r>
            <a:r>
              <a:rPr kumimoji="0" lang="en-US" altLang="zh-CN"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a:t>
            </a:r>
            <a:r>
              <a:rPr kumimoji="0" lang="zh-CN" altLang="en-US"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伊立替康</a:t>
            </a:r>
            <a:endParaRPr kumimoji="0" lang="en-US" altLang="zh-CN"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P-</a:t>
            </a:r>
            <a:r>
              <a:rPr kumimoji="0" lang="en-US" altLang="zh-CN" sz="1400" b="0" i="0" u="none" strike="noStrike" kern="1200" cap="none" spc="0" normalizeH="0" baseline="0" noProof="0" dirty="0" err="1">
                <a:ln>
                  <a:noFill/>
                </a:ln>
                <a:solidFill>
                  <a:prstClr val="white"/>
                </a:solidFill>
                <a:effectLst/>
                <a:uLnTx/>
                <a:uFillTx/>
                <a:latin typeface="Microsoft YaHei" panose="020B0503020204020204" pitchFamily="34" charset="-122"/>
                <a:ea typeface="Microsoft YaHei" panose="020B0503020204020204" pitchFamily="34" charset="-122"/>
                <a:cs typeface="+mn-cs"/>
              </a:rPr>
              <a:t>mab</a:t>
            </a:r>
            <a:r>
              <a:rPr kumimoji="0" lang="zh-CN" altLang="en-US"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a:t>
            </a:r>
            <a:r>
              <a:rPr kumimoji="0" lang="en-US" altLang="zh-CN"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6mg/kg, Q2W</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CPT-11:150mg/m</a:t>
            </a:r>
            <a:r>
              <a:rPr kumimoji="0" lang="en-US" altLang="zh-CN" sz="1400" b="0" i="0" u="none" strike="noStrike" kern="1200" cap="none" spc="0" normalizeH="0" baseline="3000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2</a:t>
            </a:r>
            <a:r>
              <a:rPr kumimoji="0" lang="en-US" altLang="zh-CN"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 Q2W</a:t>
            </a:r>
          </a:p>
        </p:txBody>
      </p:sp>
      <p:cxnSp>
        <p:nvCxnSpPr>
          <p:cNvPr id="14" name="直接箭头连接符 13">
            <a:extLst>
              <a:ext uri="{FF2B5EF4-FFF2-40B4-BE49-F238E27FC236}">
                <a16:creationId xmlns:a16="http://schemas.microsoft.com/office/drawing/2014/main" id="{76D52C12-E143-9892-7B6C-D48D12B50C8D}"/>
              </a:ext>
            </a:extLst>
          </p:cNvPr>
          <p:cNvCxnSpPr>
            <a:cxnSpLocks/>
          </p:cNvCxnSpPr>
          <p:nvPr/>
        </p:nvCxnSpPr>
        <p:spPr>
          <a:xfrm flipV="1">
            <a:off x="2973676" y="2947314"/>
            <a:ext cx="3244244" cy="1442"/>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7" name="文本框 16">
            <a:extLst>
              <a:ext uri="{FF2B5EF4-FFF2-40B4-BE49-F238E27FC236}">
                <a16:creationId xmlns:a16="http://schemas.microsoft.com/office/drawing/2014/main" id="{0E924BE2-2E7A-3053-69FF-DC6AFB10E96F}"/>
              </a:ext>
            </a:extLst>
          </p:cNvPr>
          <p:cNvSpPr txBox="1"/>
          <p:nvPr/>
        </p:nvSpPr>
        <p:spPr>
          <a:xfrm>
            <a:off x="1881836" y="4390031"/>
            <a:ext cx="5494323"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主要入组标准</a:t>
            </a:r>
            <a:endParaRPr kumimoji="0" lang="en-US" altLang="zh-CN"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组织学检测确诊为</a:t>
            </a: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RAS MTs</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a:t>
            </a: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KRAS/NRAS EXONS 2</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a:t>
            </a: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3</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或</a:t>
            </a: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4</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a:t>
            </a:r>
            <a:endPar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对氟尿嘧啶、奥沙利铂和伊立替康治疗不耐受或难治的</a:t>
            </a:r>
            <a:endPar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入组前</a:t>
            </a: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28</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天内</a:t>
            </a:r>
            <a:r>
              <a:rPr kumimoji="0" lang="en-US" altLang="zh-CN" sz="1400" b="0" i="0" u="none" strike="noStrike" kern="1200" cap="none" spc="0" normalizeH="0" baseline="0" noProof="0" dirty="0" err="1">
                <a:ln>
                  <a:noFill/>
                </a:ln>
                <a:solidFill>
                  <a:prstClr val="black"/>
                </a:solidFill>
                <a:effectLst/>
                <a:uLnTx/>
                <a:uFillTx/>
                <a:latin typeface="Microsoft YaHei" panose="020B0503020204020204" pitchFamily="34" charset="-122"/>
                <a:ea typeface="Microsoft YaHei" panose="020B0503020204020204" pitchFamily="34" charset="-122"/>
                <a:cs typeface="+mn-cs"/>
              </a:rPr>
              <a:t>ctDNA</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检测确诊为</a:t>
            </a: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RAS WT</a:t>
            </a:r>
            <a:endPar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p:txBody>
      </p:sp>
      <p:cxnSp>
        <p:nvCxnSpPr>
          <p:cNvPr id="20" name="直接箭头连接符 19">
            <a:extLst>
              <a:ext uri="{FF2B5EF4-FFF2-40B4-BE49-F238E27FC236}">
                <a16:creationId xmlns:a16="http://schemas.microsoft.com/office/drawing/2014/main" id="{38A762D2-F903-A4FD-B67A-902A81DD1159}"/>
              </a:ext>
            </a:extLst>
          </p:cNvPr>
          <p:cNvCxnSpPr/>
          <p:nvPr/>
        </p:nvCxnSpPr>
        <p:spPr>
          <a:xfrm>
            <a:off x="3879771" y="2427599"/>
            <a:ext cx="0" cy="43571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1" name="矩形 20">
            <a:extLst>
              <a:ext uri="{FF2B5EF4-FFF2-40B4-BE49-F238E27FC236}">
                <a16:creationId xmlns:a16="http://schemas.microsoft.com/office/drawing/2014/main" id="{FB71D179-684B-0CCB-2849-F64584205385}"/>
              </a:ext>
            </a:extLst>
          </p:cNvPr>
          <p:cNvSpPr/>
          <p:nvPr/>
        </p:nvSpPr>
        <p:spPr>
          <a:xfrm>
            <a:off x="4912714" y="1919838"/>
            <a:ext cx="1352254" cy="454281"/>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Guardant360</a:t>
            </a:r>
            <a:r>
              <a:rPr kumimoji="0" lang="zh-CN" altLang="en-US" sz="11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检测</a:t>
            </a:r>
          </a:p>
        </p:txBody>
      </p:sp>
      <p:cxnSp>
        <p:nvCxnSpPr>
          <p:cNvPr id="22" name="直接箭头连接符 21">
            <a:extLst>
              <a:ext uri="{FF2B5EF4-FFF2-40B4-BE49-F238E27FC236}">
                <a16:creationId xmlns:a16="http://schemas.microsoft.com/office/drawing/2014/main" id="{444A689B-8290-4514-6F55-3DF54E9ACCE2}"/>
              </a:ext>
            </a:extLst>
          </p:cNvPr>
          <p:cNvCxnSpPr/>
          <p:nvPr/>
        </p:nvCxnSpPr>
        <p:spPr>
          <a:xfrm>
            <a:off x="5552962" y="2427599"/>
            <a:ext cx="0" cy="43571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4" name="矩形 23">
            <a:extLst>
              <a:ext uri="{FF2B5EF4-FFF2-40B4-BE49-F238E27FC236}">
                <a16:creationId xmlns:a16="http://schemas.microsoft.com/office/drawing/2014/main" id="{3843F1B6-5CB9-6388-D09E-48CB40283E19}"/>
              </a:ext>
            </a:extLst>
          </p:cNvPr>
          <p:cNvSpPr/>
          <p:nvPr/>
        </p:nvSpPr>
        <p:spPr>
          <a:xfrm>
            <a:off x="4912714" y="3507357"/>
            <a:ext cx="1352254" cy="454281"/>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组织学检测</a:t>
            </a:r>
          </a:p>
        </p:txBody>
      </p:sp>
      <p:cxnSp>
        <p:nvCxnSpPr>
          <p:cNvPr id="26" name="直接箭头连接符 25">
            <a:extLst>
              <a:ext uri="{FF2B5EF4-FFF2-40B4-BE49-F238E27FC236}">
                <a16:creationId xmlns:a16="http://schemas.microsoft.com/office/drawing/2014/main" id="{637867BE-5269-09DD-439E-6B7479758D96}"/>
              </a:ext>
            </a:extLst>
          </p:cNvPr>
          <p:cNvCxnSpPr>
            <a:cxnSpLocks/>
          </p:cNvCxnSpPr>
          <p:nvPr/>
        </p:nvCxnSpPr>
        <p:spPr>
          <a:xfrm flipV="1">
            <a:off x="5550341" y="3012709"/>
            <a:ext cx="0" cy="45614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7" name="直接箭头连接符 26">
            <a:extLst>
              <a:ext uri="{FF2B5EF4-FFF2-40B4-BE49-F238E27FC236}">
                <a16:creationId xmlns:a16="http://schemas.microsoft.com/office/drawing/2014/main" id="{48DDF1EE-067F-88F4-C658-3BE777410C0D}"/>
              </a:ext>
            </a:extLst>
          </p:cNvPr>
          <p:cNvCxnSpPr>
            <a:cxnSpLocks/>
          </p:cNvCxnSpPr>
          <p:nvPr/>
        </p:nvCxnSpPr>
        <p:spPr>
          <a:xfrm>
            <a:off x="8827975" y="2985814"/>
            <a:ext cx="585532"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9" name="矩形 28">
            <a:extLst>
              <a:ext uri="{FF2B5EF4-FFF2-40B4-BE49-F238E27FC236}">
                <a16:creationId xmlns:a16="http://schemas.microsoft.com/office/drawing/2014/main" id="{CB96A24C-FD8C-8B6E-D612-15296A6F297D}"/>
              </a:ext>
            </a:extLst>
          </p:cNvPr>
          <p:cNvSpPr/>
          <p:nvPr/>
        </p:nvSpPr>
        <p:spPr>
          <a:xfrm>
            <a:off x="9435846" y="2720592"/>
            <a:ext cx="1751799" cy="481280"/>
          </a:xfrm>
          <a:prstGeom prst="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疾病进展（</a:t>
            </a:r>
            <a:r>
              <a:rPr kumimoji="0" lang="en-US" altLang="zh-CN"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PD</a:t>
            </a:r>
            <a:r>
              <a:rPr kumimoji="0" lang="zh-CN" altLang="en-US"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a:t>
            </a:r>
          </a:p>
        </p:txBody>
      </p:sp>
      <p:sp>
        <p:nvSpPr>
          <p:cNvPr id="30" name="矩形 29">
            <a:extLst>
              <a:ext uri="{FF2B5EF4-FFF2-40B4-BE49-F238E27FC236}">
                <a16:creationId xmlns:a16="http://schemas.microsoft.com/office/drawing/2014/main" id="{007502FD-13F2-274C-1639-CDBA54A3D3C2}"/>
              </a:ext>
            </a:extLst>
          </p:cNvPr>
          <p:cNvSpPr/>
          <p:nvPr/>
        </p:nvSpPr>
        <p:spPr>
          <a:xfrm>
            <a:off x="9658954" y="1703809"/>
            <a:ext cx="1352254" cy="454281"/>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00" b="0" i="0" u="none" strike="noStrike" kern="1200" cap="none" spc="0" normalizeH="0" baseline="0" noProof="0" dirty="0" err="1">
                <a:ln>
                  <a:noFill/>
                </a:ln>
                <a:solidFill>
                  <a:prstClr val="white"/>
                </a:solidFill>
                <a:effectLst/>
                <a:uLnTx/>
                <a:uFillTx/>
                <a:latin typeface="Microsoft YaHei" panose="020B0503020204020204" pitchFamily="34" charset="-122"/>
                <a:ea typeface="Microsoft YaHei" panose="020B0503020204020204" pitchFamily="34" charset="-122"/>
                <a:cs typeface="+mn-cs"/>
              </a:rPr>
              <a:t>Oncobeam</a:t>
            </a:r>
            <a:r>
              <a:rPr kumimoji="0" lang="zh-CN" altLang="en-US" sz="11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检测</a:t>
            </a:r>
          </a:p>
        </p:txBody>
      </p:sp>
      <p:cxnSp>
        <p:nvCxnSpPr>
          <p:cNvPr id="31" name="直接箭头连接符 30">
            <a:extLst>
              <a:ext uri="{FF2B5EF4-FFF2-40B4-BE49-F238E27FC236}">
                <a16:creationId xmlns:a16="http://schemas.microsoft.com/office/drawing/2014/main" id="{10F5D5AE-B966-DBE6-FC1C-37324986D04C}"/>
              </a:ext>
            </a:extLst>
          </p:cNvPr>
          <p:cNvCxnSpPr/>
          <p:nvPr/>
        </p:nvCxnSpPr>
        <p:spPr>
          <a:xfrm>
            <a:off x="10299202" y="2211570"/>
            <a:ext cx="0" cy="43571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2" name="矩形 31">
            <a:extLst>
              <a:ext uri="{FF2B5EF4-FFF2-40B4-BE49-F238E27FC236}">
                <a16:creationId xmlns:a16="http://schemas.microsoft.com/office/drawing/2014/main" id="{1C12C3D6-5B48-9A13-AA24-E037A3579881}"/>
              </a:ext>
            </a:extLst>
          </p:cNvPr>
          <p:cNvSpPr/>
          <p:nvPr/>
        </p:nvSpPr>
        <p:spPr>
          <a:xfrm>
            <a:off x="9658954" y="3743716"/>
            <a:ext cx="1352254" cy="454281"/>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组织学检测</a:t>
            </a:r>
          </a:p>
        </p:txBody>
      </p:sp>
      <p:cxnSp>
        <p:nvCxnSpPr>
          <p:cNvPr id="33" name="直接箭头连接符 32">
            <a:extLst>
              <a:ext uri="{FF2B5EF4-FFF2-40B4-BE49-F238E27FC236}">
                <a16:creationId xmlns:a16="http://schemas.microsoft.com/office/drawing/2014/main" id="{AD6AC8C3-D53E-1F12-DA98-1C6B2C87F84C}"/>
              </a:ext>
            </a:extLst>
          </p:cNvPr>
          <p:cNvCxnSpPr>
            <a:cxnSpLocks/>
          </p:cNvCxnSpPr>
          <p:nvPr/>
        </p:nvCxnSpPr>
        <p:spPr>
          <a:xfrm flipV="1">
            <a:off x="10296581" y="3249068"/>
            <a:ext cx="0" cy="45614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4" name="文本框 33">
            <a:extLst>
              <a:ext uri="{FF2B5EF4-FFF2-40B4-BE49-F238E27FC236}">
                <a16:creationId xmlns:a16="http://schemas.microsoft.com/office/drawing/2014/main" id="{F311AF27-3D81-EB3A-098D-7AEBD8F83D6D}"/>
              </a:ext>
            </a:extLst>
          </p:cNvPr>
          <p:cNvSpPr txBox="1"/>
          <p:nvPr/>
        </p:nvSpPr>
        <p:spPr>
          <a:xfrm>
            <a:off x="7545127" y="4390030"/>
            <a:ext cx="2543757" cy="13849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主要终点</a:t>
            </a:r>
            <a:endParaRPr kumimoji="0" lang="en-US" altLang="zh-CN"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缓解率</a:t>
            </a:r>
            <a:endPar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次要终点：</a:t>
            </a:r>
            <a:endParaRPr kumimoji="0" lang="en-US" altLang="zh-CN"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PFS,</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 </a:t>
            </a: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OS,</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 </a:t>
            </a: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DCR,</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 安全性</a:t>
            </a:r>
            <a:endPar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样本量：</a:t>
            </a:r>
            <a:endParaRPr kumimoji="0" lang="en-US" altLang="zh-CN"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30</a:t>
            </a:r>
            <a:endPar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p:txBody>
      </p:sp>
      <p:sp>
        <p:nvSpPr>
          <p:cNvPr id="36" name="Text Placeholder 2">
            <a:extLst>
              <a:ext uri="{FF2B5EF4-FFF2-40B4-BE49-F238E27FC236}">
                <a16:creationId xmlns:a16="http://schemas.microsoft.com/office/drawing/2014/main" id="{028D9253-9F73-C36B-665A-C2C42B076488}"/>
              </a:ext>
            </a:extLst>
          </p:cNvPr>
          <p:cNvSpPr txBox="1">
            <a:spLocks/>
          </p:cNvSpPr>
          <p:nvPr/>
        </p:nvSpPr>
        <p:spPr>
          <a:xfrm>
            <a:off x="8817005" y="5496449"/>
            <a:ext cx="2543758" cy="238462"/>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Osumi</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H,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 BMJ open 2022</a:t>
            </a:r>
          </a:p>
        </p:txBody>
      </p:sp>
    </p:spTree>
    <p:extLst>
      <p:ext uri="{BB962C8B-B14F-4D97-AF65-F5344CB8AC3E}">
        <p14:creationId xmlns:p14="http://schemas.microsoft.com/office/powerpoint/2010/main" val="1862971674"/>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6703FEA9-6441-6D58-72AF-C035313C9DAC}"/>
              </a:ext>
            </a:extLst>
          </p:cNvPr>
          <p:cNvSpPr>
            <a:spLocks noGrp="1"/>
          </p:cNvSpPr>
          <p:nvPr>
            <p:ph type="body" sz="quarter" idx="10"/>
          </p:nvPr>
        </p:nvSpPr>
        <p:spPr/>
        <p:txBody>
          <a:bodyPr/>
          <a:lstStyle/>
          <a:p>
            <a:r>
              <a:rPr lang="zh-CN" altLang="en-US" dirty="0"/>
              <a:t>结论 </a:t>
            </a:r>
          </a:p>
        </p:txBody>
      </p:sp>
      <p:sp>
        <p:nvSpPr>
          <p:cNvPr id="4" name="内容占位符 3">
            <a:extLst>
              <a:ext uri="{FF2B5EF4-FFF2-40B4-BE49-F238E27FC236}">
                <a16:creationId xmlns:a16="http://schemas.microsoft.com/office/drawing/2014/main" id="{14343E56-9DDE-3033-56B0-2DC23BE5353F}"/>
              </a:ext>
            </a:extLst>
          </p:cNvPr>
          <p:cNvSpPr txBox="1">
            <a:spLocks/>
          </p:cNvSpPr>
          <p:nvPr/>
        </p:nvSpPr>
        <p:spPr>
          <a:xfrm>
            <a:off x="770965" y="1458644"/>
            <a:ext cx="10811435" cy="277647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组织学检测确诊为</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RAS MT mCRC</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a:t>
            </a:r>
            <a:r>
              <a:rPr kumimoji="0" lang="en-US" altLang="zh-CN" sz="2000" b="0" i="0" u="none" strike="noStrike" kern="1200" cap="none" spc="0" normalizeH="0" baseline="0" noProof="0" dirty="0" err="1">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ctDNA</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未检测到</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RAS MTs</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且在无克隆性造血作用的情况下发现体细胞突变的患者接受系统治疗后</a:t>
            </a:r>
            <a:r>
              <a:rPr kumimoji="0" lang="en-US" altLang="zh-CN" sz="2000" b="0" i="0" u="none" strike="noStrike" kern="1200" cap="none" spc="0" normalizeH="0" baseline="0" noProof="0" dirty="0" err="1">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NeoRAS</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 WT</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的发生率为</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9.8%</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a:t>
            </a:r>
            <a:endPar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无肝脏转移以及</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KRAS</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外显子</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2</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以外的</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RAS MTs</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与</a:t>
            </a:r>
            <a:r>
              <a:rPr kumimoji="0" lang="en-US" altLang="zh-CN" sz="2000" b="0" i="0" u="none" strike="noStrike" kern="1200" cap="none" spc="0" normalizeH="0" baseline="0" noProof="0" dirty="0" err="1">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NeoRAS</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 WT mCRC</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的发生发展相关；</a:t>
            </a:r>
            <a:endPar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抗</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EGFR</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治疗可能是此类</a:t>
            </a:r>
            <a:r>
              <a:rPr kumimoji="0" lang="en-US" altLang="zh-CN" sz="2000" b="0" i="0" u="none" strike="noStrike" kern="1200" cap="none" spc="0" normalizeH="0" baseline="0" noProof="0" dirty="0" err="1">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NeoRAS</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 WT mCRC</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患者的有效疗法</a:t>
            </a:r>
            <a:endPar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8" name="Text Placeholder 2">
            <a:extLst>
              <a:ext uri="{FF2B5EF4-FFF2-40B4-BE49-F238E27FC236}">
                <a16:creationId xmlns:a16="http://schemas.microsoft.com/office/drawing/2014/main" id="{77FB28C1-818B-56FC-1DF9-AC97466C3064}"/>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Hiroki </a:t>
            </a:r>
            <a:r>
              <a:rPr kumimoji="0" lang="en-U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Osumi</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3506</a:t>
            </a:r>
          </a:p>
        </p:txBody>
      </p:sp>
      <p:pic>
        <p:nvPicPr>
          <p:cNvPr id="3" name="Graphic 4" descr="House with solid fill">
            <a:hlinkClick r:id="rId2" action="ppaction://hlinksldjump"/>
            <a:extLst>
              <a:ext uri="{FF2B5EF4-FFF2-40B4-BE49-F238E27FC236}">
                <a16:creationId xmlns:a16="http://schemas.microsoft.com/office/drawing/2014/main" id="{00941582-586A-603D-B52B-CC737DA69BD5}"/>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047804" y="5959350"/>
            <a:ext cx="567642" cy="567642"/>
          </a:xfrm>
          <a:prstGeom prst="rect">
            <a:avLst/>
          </a:prstGeom>
        </p:spPr>
      </p:pic>
    </p:spTree>
    <p:extLst>
      <p:ext uri="{BB962C8B-B14F-4D97-AF65-F5344CB8AC3E}">
        <p14:creationId xmlns:p14="http://schemas.microsoft.com/office/powerpoint/2010/main" val="4225851459"/>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7FA7AF5-731F-ED2F-CE15-2B0EDA1FBB8D}"/>
              </a:ext>
            </a:extLst>
          </p:cNvPr>
          <p:cNvSpPr>
            <a:spLocks noGrp="1"/>
          </p:cNvSpPr>
          <p:nvPr>
            <p:ph type="title"/>
          </p:nvPr>
        </p:nvSpPr>
        <p:spPr>
          <a:xfrm>
            <a:off x="838200" y="1815612"/>
            <a:ext cx="10515600" cy="1006429"/>
          </a:xfrm>
        </p:spPr>
        <p:txBody>
          <a:bodyPr>
            <a:normAutofit fontScale="90000"/>
          </a:bodyPr>
          <a:lstStyle/>
          <a:p>
            <a:r>
              <a:rPr lang="zh-CN" altLang="en-US" dirty="0"/>
              <a:t>基线液体活检结果对组织学确诊为</a:t>
            </a:r>
            <a:r>
              <a:rPr lang="en-US" altLang="zh-CN" dirty="0"/>
              <a:t>RAS-WT mCRC</a:t>
            </a:r>
            <a:r>
              <a:rPr lang="zh-CN" altLang="en-US" dirty="0"/>
              <a:t>患者接受</a:t>
            </a:r>
            <a:r>
              <a:rPr lang="en-US" altLang="zh-CN" dirty="0"/>
              <a:t>FOLFIRI+</a:t>
            </a:r>
            <a:r>
              <a:rPr lang="zh-CN" altLang="en-US" dirty="0"/>
              <a:t>西妥昔单抗一线治疗疗效的影响：</a:t>
            </a:r>
            <a:r>
              <a:rPr lang="en-US" altLang="zh-CN" dirty="0"/>
              <a:t> </a:t>
            </a:r>
            <a:r>
              <a:rPr lang="zh-CN" altLang="en-US" dirty="0"/>
              <a:t>来自</a:t>
            </a:r>
            <a:r>
              <a:rPr lang="en-US" altLang="zh-CN" dirty="0"/>
              <a:t>III</a:t>
            </a:r>
            <a:r>
              <a:rPr lang="zh-CN" altLang="en-US" dirty="0"/>
              <a:t>期</a:t>
            </a:r>
            <a:r>
              <a:rPr lang="en-US" altLang="zh-CN" dirty="0"/>
              <a:t>FIRE-4</a:t>
            </a:r>
            <a:r>
              <a:rPr lang="zh-CN" altLang="en-US" dirty="0"/>
              <a:t>研究（</a:t>
            </a:r>
            <a:r>
              <a:rPr lang="en-US" altLang="zh-CN" dirty="0"/>
              <a:t>AIO KRK-0114</a:t>
            </a:r>
            <a:r>
              <a:rPr lang="zh-CN" altLang="en-US" dirty="0"/>
              <a:t>）的数据</a:t>
            </a:r>
          </a:p>
        </p:txBody>
      </p:sp>
      <p:sp>
        <p:nvSpPr>
          <p:cNvPr id="3" name="文本占位符 2">
            <a:extLst>
              <a:ext uri="{FF2B5EF4-FFF2-40B4-BE49-F238E27FC236}">
                <a16:creationId xmlns:a16="http://schemas.microsoft.com/office/drawing/2014/main" id="{E985E624-1F9B-BBF9-A1A1-2ACCA2B35963}"/>
              </a:ext>
            </a:extLst>
          </p:cNvPr>
          <p:cNvSpPr>
            <a:spLocks noGrp="1"/>
          </p:cNvSpPr>
          <p:nvPr>
            <p:ph type="body" sz="quarter" idx="10"/>
          </p:nvPr>
        </p:nvSpPr>
        <p:spPr>
          <a:xfrm>
            <a:off x="838200" y="3399088"/>
            <a:ext cx="10515600" cy="709838"/>
          </a:xfrm>
        </p:spPr>
        <p:txBody>
          <a:bodyPr/>
          <a:lstStyle/>
          <a:p>
            <a:r>
              <a:rPr lang="en-US" altLang="zh-CN" sz="1600" dirty="0"/>
              <a:t>Sebastian </a:t>
            </a:r>
            <a:r>
              <a:rPr lang="en-US" altLang="zh-CN" sz="1600" dirty="0" err="1"/>
              <a:t>Stintzing</a:t>
            </a:r>
            <a:r>
              <a:rPr lang="en-US" altLang="zh-CN" sz="1600" dirty="0"/>
              <a:t>, Volker Heinemann, Ludwig Fischer von </a:t>
            </a:r>
            <a:r>
              <a:rPr lang="en-US" altLang="zh-CN" sz="1600" dirty="0" err="1"/>
              <a:t>Weikersthal</a:t>
            </a:r>
            <a:r>
              <a:rPr lang="en-US" altLang="zh-CN" sz="1600" dirty="0"/>
              <a:t>, Martin Fuchs, Florian </a:t>
            </a:r>
            <a:r>
              <a:rPr lang="en-US" altLang="zh-CN" sz="1600" dirty="0" err="1"/>
              <a:t>Kaiser,Kathrin</a:t>
            </a:r>
            <a:r>
              <a:rPr lang="en-US" altLang="zh-CN" sz="1600" dirty="0"/>
              <a:t> Heinrich, Dominik Paul Modest, Ralf Dieter </a:t>
            </a:r>
            <a:r>
              <a:rPr lang="en-US" altLang="zh-CN" sz="1600" dirty="0" err="1"/>
              <a:t>Hofheinz</a:t>
            </a:r>
            <a:r>
              <a:rPr lang="en-US" altLang="zh-CN" sz="1600" dirty="0"/>
              <a:t>, Thomas Decker, Armin </a:t>
            </a:r>
            <a:r>
              <a:rPr lang="en-US" altLang="zh-CN" sz="1600" dirty="0" err="1"/>
              <a:t>Gerger,Stefan</a:t>
            </a:r>
            <a:r>
              <a:rPr lang="en-US" altLang="zh-CN" sz="1600" dirty="0"/>
              <a:t> </a:t>
            </a:r>
            <a:r>
              <a:rPr lang="en-US" altLang="zh-CN" sz="1600" dirty="0" err="1"/>
              <a:t>Angermeier</a:t>
            </a:r>
            <a:r>
              <a:rPr lang="en-US" altLang="zh-CN" sz="1600" dirty="0"/>
              <a:t>, Holger </a:t>
            </a:r>
            <a:r>
              <a:rPr lang="en-US" altLang="zh-CN" sz="1600" dirty="0" err="1"/>
              <a:t>Rumpold</a:t>
            </a:r>
            <a:r>
              <a:rPr lang="en-US" altLang="zh-CN" sz="1600" dirty="0"/>
              <a:t>, Leopold </a:t>
            </a:r>
            <a:r>
              <a:rPr lang="en-US" altLang="zh-CN" sz="1600" dirty="0" err="1"/>
              <a:t>Ohler</a:t>
            </a:r>
            <a:r>
              <a:rPr lang="en-US" altLang="zh-CN" sz="1600" dirty="0"/>
              <a:t>, Birgit </a:t>
            </a:r>
            <a:r>
              <a:rPr lang="en-US" altLang="zh-CN" sz="1600" dirty="0" err="1"/>
              <a:t>Gruenberger</a:t>
            </a:r>
            <a:r>
              <a:rPr lang="en-US" altLang="zh-CN" sz="1600" dirty="0"/>
              <a:t>, Dora </a:t>
            </a:r>
            <a:r>
              <a:rPr lang="en-US" altLang="zh-CN" sz="1600" dirty="0" err="1"/>
              <a:t>Niedersuess-Beke,Thomas</a:t>
            </a:r>
            <a:r>
              <a:rPr lang="en-US" altLang="zh-CN" sz="1600" dirty="0"/>
              <a:t> Winder, Joerg Trojan, Gerald W. Prager, Alexander </a:t>
            </a:r>
            <a:r>
              <a:rPr lang="en-US" altLang="zh-CN" sz="1600" dirty="0" err="1"/>
              <a:t>Baraniskin</a:t>
            </a:r>
            <a:r>
              <a:rPr lang="en-US" altLang="zh-CN" sz="1600" dirty="0"/>
              <a:t>, Susanne Klein-</a:t>
            </a:r>
            <a:r>
              <a:rPr lang="en-US" altLang="zh-CN" sz="1600" dirty="0" err="1"/>
              <a:t>Scory</a:t>
            </a:r>
            <a:endParaRPr lang="zh-CN" altLang="en-US" sz="1600" dirty="0"/>
          </a:p>
        </p:txBody>
      </p:sp>
      <p:sp>
        <p:nvSpPr>
          <p:cNvPr id="4" name="文本占位符 3">
            <a:extLst>
              <a:ext uri="{FF2B5EF4-FFF2-40B4-BE49-F238E27FC236}">
                <a16:creationId xmlns:a16="http://schemas.microsoft.com/office/drawing/2014/main" id="{639FC6EE-1CD6-1415-8A7A-920A66720BF6}"/>
              </a:ext>
            </a:extLst>
          </p:cNvPr>
          <p:cNvSpPr>
            <a:spLocks noGrp="1"/>
          </p:cNvSpPr>
          <p:nvPr>
            <p:ph type="body" sz="quarter" idx="11"/>
          </p:nvPr>
        </p:nvSpPr>
        <p:spPr>
          <a:xfrm>
            <a:off x="838200" y="4510207"/>
            <a:ext cx="10515600" cy="709838"/>
          </a:xfrm>
        </p:spPr>
        <p:txBody>
          <a:bodyPr/>
          <a:lstStyle/>
          <a:p>
            <a:r>
              <a:rPr lang="en-US" altLang="zh-CN" dirty="0"/>
              <a:t>Abstract 3507- Oral Session</a:t>
            </a:r>
          </a:p>
        </p:txBody>
      </p:sp>
    </p:spTree>
    <p:extLst>
      <p:ext uri="{BB962C8B-B14F-4D97-AF65-F5344CB8AC3E}">
        <p14:creationId xmlns:p14="http://schemas.microsoft.com/office/powerpoint/2010/main" val="4261354611"/>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AADC8A22-71D6-9772-90FF-49A57B25A372}"/>
              </a:ext>
            </a:extLst>
          </p:cNvPr>
          <p:cNvSpPr txBox="1">
            <a:spLocks/>
          </p:cNvSpPr>
          <p:nvPr/>
        </p:nvSpPr>
        <p:spPr>
          <a:xfrm>
            <a:off x="334963" y="260350"/>
            <a:ext cx="9600973" cy="430887"/>
          </a:xfrm>
          <a:prstGeom prst="rect">
            <a:avLst/>
          </a:prstGeom>
        </p:spPr>
        <p:txBody>
          <a:bodyPr wrap="square" lIns="0" tIns="0" rIns="0" bIns="0">
            <a:noAutofit/>
          </a:bodyPr>
          <a:lstStyle>
            <a:lvl1pPr marL="0" indent="0" algn="l" defTabSz="914400" rtl="0" eaLnBrk="1" latinLnBrk="0" hangingPunct="1">
              <a:lnSpc>
                <a:spcPct val="100000"/>
              </a:lnSpc>
              <a:spcBef>
                <a:spcPts val="0"/>
              </a:spcBef>
              <a:buFont typeface="Arial" panose="020B0604020202020204" pitchFamily="34" charset="0"/>
              <a:buNone/>
              <a:defRPr sz="2800" b="1" kern="1200">
                <a:solidFill>
                  <a:srgbClr val="404040"/>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FIRE-4</a:t>
            </a: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研究设计（</a:t>
            </a:r>
            <a:r>
              <a:rPr kumimoji="0" 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AIO KRK-0114）</a:t>
            </a:r>
          </a:p>
        </p:txBody>
      </p:sp>
      <p:sp>
        <p:nvSpPr>
          <p:cNvPr id="5" name="Text Placeholder 2">
            <a:extLst>
              <a:ext uri="{FF2B5EF4-FFF2-40B4-BE49-F238E27FC236}">
                <a16:creationId xmlns:a16="http://schemas.microsoft.com/office/drawing/2014/main" id="{EF2FA01B-426B-FCD7-2675-0B350C862DC4}"/>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Sebastian </a:t>
            </a:r>
            <a:r>
              <a:rPr kumimoji="0" lang="en-U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Stintzing</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3507</a:t>
            </a:r>
          </a:p>
        </p:txBody>
      </p:sp>
      <p:sp>
        <p:nvSpPr>
          <p:cNvPr id="17" name="文本框 16">
            <a:extLst>
              <a:ext uri="{FF2B5EF4-FFF2-40B4-BE49-F238E27FC236}">
                <a16:creationId xmlns:a16="http://schemas.microsoft.com/office/drawing/2014/main" id="{0E924BE2-2E7A-3053-69FF-DC6AFB10E96F}"/>
              </a:ext>
            </a:extLst>
          </p:cNvPr>
          <p:cNvSpPr txBox="1"/>
          <p:nvPr/>
        </p:nvSpPr>
        <p:spPr>
          <a:xfrm>
            <a:off x="6425366" y="4925719"/>
            <a:ext cx="5494323" cy="13849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分层因素</a:t>
            </a:r>
            <a:endParaRPr kumimoji="0" lang="en-US" altLang="zh-CN"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ECOG</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评分：</a:t>
            </a: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0 vs</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 </a:t>
            </a: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1</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白细胞计数 ＜</a:t>
            </a: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8000/</a:t>
            </a:r>
            <a:r>
              <a:rPr kumimoji="0" lang="en-US" altLang="zh-CN" sz="1400" b="0" i="0" u="none" strike="noStrike" kern="1200" cap="none" spc="0" normalizeH="0" baseline="0" noProof="0" dirty="0" err="1">
                <a:ln>
                  <a:noFill/>
                </a:ln>
                <a:solidFill>
                  <a:prstClr val="black"/>
                </a:solidFill>
                <a:effectLst/>
                <a:uLnTx/>
                <a:uFillTx/>
                <a:latin typeface="Microsoft YaHei" panose="020B0503020204020204" pitchFamily="34" charset="-122"/>
                <a:ea typeface="Microsoft YaHei" panose="020B0503020204020204" pitchFamily="34" charset="-122"/>
                <a:cs typeface="+mn-cs"/>
              </a:rPr>
              <a:t>μl</a:t>
            </a: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 vs </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a:t>
            </a: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8000/</a:t>
            </a:r>
            <a:r>
              <a:rPr kumimoji="0" lang="en-US" altLang="zh-CN" sz="1400" b="0" i="0" u="none" strike="noStrike" kern="1200" cap="none" spc="0" normalizeH="0" baseline="0" noProof="0" dirty="0" err="1">
                <a:ln>
                  <a:noFill/>
                </a:ln>
                <a:solidFill>
                  <a:prstClr val="black"/>
                </a:solidFill>
                <a:effectLst/>
                <a:uLnTx/>
                <a:uFillTx/>
                <a:latin typeface="Microsoft YaHei" panose="020B0503020204020204" pitchFamily="34" charset="-122"/>
                <a:ea typeface="Microsoft YaHei" panose="020B0503020204020204" pitchFamily="34" charset="-122"/>
                <a:cs typeface="+mn-cs"/>
              </a:rPr>
              <a:t>μl</a:t>
            </a:r>
            <a:endPar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单器官转移 </a:t>
            </a: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vs </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多器官转移</a:t>
            </a:r>
            <a:endPar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原发肿瘤部位：右侧 </a:t>
            </a: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vs </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左侧</a:t>
            </a:r>
            <a:endPar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p:txBody>
      </p:sp>
      <p:sp>
        <p:nvSpPr>
          <p:cNvPr id="34" name="文本框 33">
            <a:extLst>
              <a:ext uri="{FF2B5EF4-FFF2-40B4-BE49-F238E27FC236}">
                <a16:creationId xmlns:a16="http://schemas.microsoft.com/office/drawing/2014/main" id="{F311AF27-3D81-EB3A-098D-7AEBD8F83D6D}"/>
              </a:ext>
            </a:extLst>
          </p:cNvPr>
          <p:cNvSpPr txBox="1"/>
          <p:nvPr/>
        </p:nvSpPr>
        <p:spPr>
          <a:xfrm>
            <a:off x="1521215" y="4891005"/>
            <a:ext cx="4652080"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主要终点</a:t>
            </a:r>
            <a:endParaRPr kumimoji="0" lang="en-US" altLang="zh-CN"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第二次随机化后的总生存期（</a:t>
            </a: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OS</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a:t>
            </a:r>
            <a:endPar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次要终点：</a:t>
            </a:r>
            <a:endParaRPr kumimoji="0" lang="en-US" altLang="zh-CN"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一线治疗的无进展生存期（</a:t>
            </a: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PFS</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a:t>
            </a: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ORR</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，毒性</a:t>
            </a:r>
            <a:endPar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p:txBody>
      </p:sp>
      <p:pic>
        <p:nvPicPr>
          <p:cNvPr id="2" name="Picture 2">
            <a:extLst>
              <a:ext uri="{FF2B5EF4-FFF2-40B4-BE49-F238E27FC236}">
                <a16:creationId xmlns:a16="http://schemas.microsoft.com/office/drawing/2014/main" id="{6FCE2A38-D701-647B-4892-35819999794B}"/>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563817" y="6012972"/>
            <a:ext cx="5165007" cy="3125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矩形 2">
            <a:extLst>
              <a:ext uri="{FF2B5EF4-FFF2-40B4-BE49-F238E27FC236}">
                <a16:creationId xmlns:a16="http://schemas.microsoft.com/office/drawing/2014/main" id="{3E2EB63A-648F-8050-3F13-B81ADC8F6823}"/>
              </a:ext>
            </a:extLst>
          </p:cNvPr>
          <p:cNvSpPr/>
          <p:nvPr/>
        </p:nvSpPr>
        <p:spPr>
          <a:xfrm>
            <a:off x="417393" y="2466229"/>
            <a:ext cx="2013781" cy="95410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mCRC RAS</a:t>
            </a:r>
            <a:r>
              <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野生型</a:t>
            </a:r>
            <a:endParaRPr kumimoji="0" lang="en-US" altLang="zh-CN"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未经治疗的转移性疾病</a:t>
            </a:r>
          </a:p>
        </p:txBody>
      </p:sp>
      <p:sp>
        <p:nvSpPr>
          <p:cNvPr id="7" name="椭圆 6">
            <a:extLst>
              <a:ext uri="{FF2B5EF4-FFF2-40B4-BE49-F238E27FC236}">
                <a16:creationId xmlns:a16="http://schemas.microsoft.com/office/drawing/2014/main" id="{3CDB9469-6315-EA4B-665D-4AF4D648F13F}"/>
              </a:ext>
            </a:extLst>
          </p:cNvPr>
          <p:cNvSpPr/>
          <p:nvPr/>
        </p:nvSpPr>
        <p:spPr>
          <a:xfrm>
            <a:off x="2779209" y="2600905"/>
            <a:ext cx="675192" cy="705853"/>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R1</a:t>
            </a:r>
          </a:p>
        </p:txBody>
      </p:sp>
      <p:sp>
        <p:nvSpPr>
          <p:cNvPr id="9" name="矩形 8">
            <a:extLst>
              <a:ext uri="{FF2B5EF4-FFF2-40B4-BE49-F238E27FC236}">
                <a16:creationId xmlns:a16="http://schemas.microsoft.com/office/drawing/2014/main" id="{D5527D1E-327B-881C-D25F-DFAD5C5EDBAF}"/>
              </a:ext>
            </a:extLst>
          </p:cNvPr>
          <p:cNvSpPr/>
          <p:nvPr/>
        </p:nvSpPr>
        <p:spPr>
          <a:xfrm>
            <a:off x="3744739" y="2083864"/>
            <a:ext cx="3271750" cy="572935"/>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FOLFIRI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西妥昔单抗</a:t>
            </a:r>
          </a:p>
        </p:txBody>
      </p:sp>
      <p:sp>
        <p:nvSpPr>
          <p:cNvPr id="12" name="矩形 11">
            <a:extLst>
              <a:ext uri="{FF2B5EF4-FFF2-40B4-BE49-F238E27FC236}">
                <a16:creationId xmlns:a16="http://schemas.microsoft.com/office/drawing/2014/main" id="{A2B2E859-4A1E-5FB5-C5B8-43DCC0C279A5}"/>
              </a:ext>
            </a:extLst>
          </p:cNvPr>
          <p:cNvSpPr/>
          <p:nvPr/>
        </p:nvSpPr>
        <p:spPr>
          <a:xfrm>
            <a:off x="3759644" y="3305402"/>
            <a:ext cx="1347961" cy="572935"/>
          </a:xfrm>
          <a:prstGeom prst="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FOLFIRI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西妥昔单抗</a:t>
            </a:r>
          </a:p>
        </p:txBody>
      </p:sp>
      <p:sp>
        <p:nvSpPr>
          <p:cNvPr id="13" name="文本框 12">
            <a:extLst>
              <a:ext uri="{FF2B5EF4-FFF2-40B4-BE49-F238E27FC236}">
                <a16:creationId xmlns:a16="http://schemas.microsoft.com/office/drawing/2014/main" id="{126A9512-5660-5BCB-54AF-B1464D826087}"/>
              </a:ext>
            </a:extLst>
          </p:cNvPr>
          <p:cNvSpPr txBox="1"/>
          <p:nvPr/>
        </p:nvSpPr>
        <p:spPr>
          <a:xfrm>
            <a:off x="3726078" y="2851779"/>
            <a:ext cx="1020121"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N=672</a:t>
            </a:r>
            <a:endParaRPr kumimoji="0" lang="zh-CN" altLang="en-US"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p:txBody>
      </p:sp>
      <p:cxnSp>
        <p:nvCxnSpPr>
          <p:cNvPr id="19" name="直接箭头连接符 18">
            <a:extLst>
              <a:ext uri="{FF2B5EF4-FFF2-40B4-BE49-F238E27FC236}">
                <a16:creationId xmlns:a16="http://schemas.microsoft.com/office/drawing/2014/main" id="{A3832D42-44D3-907F-B025-5ED5D84EBB08}"/>
              </a:ext>
            </a:extLst>
          </p:cNvPr>
          <p:cNvCxnSpPr>
            <a:cxnSpLocks/>
          </p:cNvCxnSpPr>
          <p:nvPr/>
        </p:nvCxnSpPr>
        <p:spPr>
          <a:xfrm>
            <a:off x="2424048" y="2947008"/>
            <a:ext cx="369300" cy="682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23" name="直接箭头连接符 22">
            <a:extLst>
              <a:ext uri="{FF2B5EF4-FFF2-40B4-BE49-F238E27FC236}">
                <a16:creationId xmlns:a16="http://schemas.microsoft.com/office/drawing/2014/main" id="{7F8C1EDE-09CB-41BF-FE70-155DDA42FCAF}"/>
              </a:ext>
            </a:extLst>
          </p:cNvPr>
          <p:cNvCxnSpPr>
            <a:cxnSpLocks/>
            <a:stCxn id="7" idx="6"/>
          </p:cNvCxnSpPr>
          <p:nvPr/>
        </p:nvCxnSpPr>
        <p:spPr>
          <a:xfrm flipV="1">
            <a:off x="3454401" y="2466229"/>
            <a:ext cx="246664" cy="48760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25" name="直接箭头连接符 24">
            <a:extLst>
              <a:ext uri="{FF2B5EF4-FFF2-40B4-BE49-F238E27FC236}">
                <a16:creationId xmlns:a16="http://schemas.microsoft.com/office/drawing/2014/main" id="{77F17FA6-F40E-4333-8F05-63B4E7E64CFF}"/>
              </a:ext>
            </a:extLst>
          </p:cNvPr>
          <p:cNvCxnSpPr>
            <a:cxnSpLocks/>
            <a:stCxn id="7" idx="6"/>
          </p:cNvCxnSpPr>
          <p:nvPr/>
        </p:nvCxnSpPr>
        <p:spPr>
          <a:xfrm>
            <a:off x="3454401" y="2953832"/>
            <a:ext cx="195421" cy="52322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48" name="文本框 47">
            <a:extLst>
              <a:ext uri="{FF2B5EF4-FFF2-40B4-BE49-F238E27FC236}">
                <a16:creationId xmlns:a16="http://schemas.microsoft.com/office/drawing/2014/main" id="{6CAF736E-0E5F-D4E6-5BED-982185258594}"/>
              </a:ext>
            </a:extLst>
          </p:cNvPr>
          <p:cNvSpPr txBox="1"/>
          <p:nvPr/>
        </p:nvSpPr>
        <p:spPr>
          <a:xfrm>
            <a:off x="2616450" y="2054654"/>
            <a:ext cx="1020121"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A1</a:t>
            </a:r>
            <a:r>
              <a:rPr kumimoji="0" lang="zh-CN" altLang="en-US"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组</a:t>
            </a:r>
          </a:p>
        </p:txBody>
      </p:sp>
      <p:sp>
        <p:nvSpPr>
          <p:cNvPr id="49" name="文本框 48">
            <a:extLst>
              <a:ext uri="{FF2B5EF4-FFF2-40B4-BE49-F238E27FC236}">
                <a16:creationId xmlns:a16="http://schemas.microsoft.com/office/drawing/2014/main" id="{9C028291-4869-54CC-3B92-516D731738EA}"/>
              </a:ext>
            </a:extLst>
          </p:cNvPr>
          <p:cNvSpPr txBox="1"/>
          <p:nvPr/>
        </p:nvSpPr>
        <p:spPr>
          <a:xfrm>
            <a:off x="2616450" y="3604649"/>
            <a:ext cx="1020121"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B1</a:t>
            </a:r>
            <a:r>
              <a:rPr kumimoji="0" lang="zh-CN" altLang="en-US"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组</a:t>
            </a:r>
          </a:p>
        </p:txBody>
      </p:sp>
      <p:cxnSp>
        <p:nvCxnSpPr>
          <p:cNvPr id="50" name="直接箭头连接符 49">
            <a:extLst>
              <a:ext uri="{FF2B5EF4-FFF2-40B4-BE49-F238E27FC236}">
                <a16:creationId xmlns:a16="http://schemas.microsoft.com/office/drawing/2014/main" id="{805AA8C8-1ECE-B6B6-B045-BDC037C3EFCC}"/>
              </a:ext>
            </a:extLst>
          </p:cNvPr>
          <p:cNvCxnSpPr>
            <a:cxnSpLocks/>
          </p:cNvCxnSpPr>
          <p:nvPr/>
        </p:nvCxnSpPr>
        <p:spPr>
          <a:xfrm>
            <a:off x="5107605" y="3562955"/>
            <a:ext cx="369300" cy="682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51" name="矩形 50">
            <a:extLst>
              <a:ext uri="{FF2B5EF4-FFF2-40B4-BE49-F238E27FC236}">
                <a16:creationId xmlns:a16="http://schemas.microsoft.com/office/drawing/2014/main" id="{12252674-3C26-8CD5-551B-73D2C4F03201}"/>
              </a:ext>
            </a:extLst>
          </p:cNvPr>
          <p:cNvSpPr/>
          <p:nvPr/>
        </p:nvSpPr>
        <p:spPr>
          <a:xfrm>
            <a:off x="5476905" y="3304526"/>
            <a:ext cx="1539584" cy="572935"/>
          </a:xfrm>
          <a:prstGeom prst="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5-FU/</a:t>
            </a:r>
            <a:r>
              <a:rPr kumimoji="0" lang="zh-CN" altLang="en-US"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卡培他滨</a:t>
            </a:r>
            <a:endParaRPr kumimoji="0" lang="en-US" altLang="zh-CN"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贝伐珠单抗</a:t>
            </a:r>
          </a:p>
        </p:txBody>
      </p:sp>
      <p:sp>
        <p:nvSpPr>
          <p:cNvPr id="52" name="文本框 51">
            <a:extLst>
              <a:ext uri="{FF2B5EF4-FFF2-40B4-BE49-F238E27FC236}">
                <a16:creationId xmlns:a16="http://schemas.microsoft.com/office/drawing/2014/main" id="{CDC367CC-778F-EFF9-789C-AD1DB4AA8CD6}"/>
              </a:ext>
            </a:extLst>
          </p:cNvPr>
          <p:cNvSpPr txBox="1"/>
          <p:nvPr/>
        </p:nvSpPr>
        <p:spPr>
          <a:xfrm>
            <a:off x="4782194" y="3997340"/>
            <a:ext cx="102012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8-12</a:t>
            </a:r>
            <a:r>
              <a:rPr kumimoji="0" lang="zh-CN" altLang="en-US"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周期后转换</a:t>
            </a:r>
          </a:p>
        </p:txBody>
      </p:sp>
      <p:cxnSp>
        <p:nvCxnSpPr>
          <p:cNvPr id="54" name="直接箭头连接符 53">
            <a:extLst>
              <a:ext uri="{FF2B5EF4-FFF2-40B4-BE49-F238E27FC236}">
                <a16:creationId xmlns:a16="http://schemas.microsoft.com/office/drawing/2014/main" id="{412306A8-7F95-87F4-A30A-02722252FB5E}"/>
              </a:ext>
            </a:extLst>
          </p:cNvPr>
          <p:cNvCxnSpPr>
            <a:stCxn id="52" idx="0"/>
          </p:cNvCxnSpPr>
          <p:nvPr/>
        </p:nvCxnSpPr>
        <p:spPr>
          <a:xfrm flipV="1">
            <a:off x="5292255" y="3604649"/>
            <a:ext cx="0" cy="39269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5" name="直接箭头连接符 54">
            <a:extLst>
              <a:ext uri="{FF2B5EF4-FFF2-40B4-BE49-F238E27FC236}">
                <a16:creationId xmlns:a16="http://schemas.microsoft.com/office/drawing/2014/main" id="{7763BDB6-C653-55F4-8378-E0EEB38A703E}"/>
              </a:ext>
            </a:extLst>
          </p:cNvPr>
          <p:cNvCxnSpPr>
            <a:cxnSpLocks/>
          </p:cNvCxnSpPr>
          <p:nvPr/>
        </p:nvCxnSpPr>
        <p:spPr>
          <a:xfrm flipV="1">
            <a:off x="7006859" y="2362431"/>
            <a:ext cx="117798" cy="790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57" name="直接箭头连接符 56">
            <a:extLst>
              <a:ext uri="{FF2B5EF4-FFF2-40B4-BE49-F238E27FC236}">
                <a16:creationId xmlns:a16="http://schemas.microsoft.com/office/drawing/2014/main" id="{E067860F-1A7B-4FA1-58F4-E920282E2DD4}"/>
              </a:ext>
            </a:extLst>
          </p:cNvPr>
          <p:cNvCxnSpPr>
            <a:cxnSpLocks/>
          </p:cNvCxnSpPr>
          <p:nvPr/>
        </p:nvCxnSpPr>
        <p:spPr>
          <a:xfrm flipV="1">
            <a:off x="7006859" y="3607031"/>
            <a:ext cx="117798" cy="790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58" name="矩形 57">
            <a:extLst>
              <a:ext uri="{FF2B5EF4-FFF2-40B4-BE49-F238E27FC236}">
                <a16:creationId xmlns:a16="http://schemas.microsoft.com/office/drawing/2014/main" id="{A9CC1BD7-2417-4673-0DD8-FEDF0385043A}"/>
              </a:ext>
            </a:extLst>
          </p:cNvPr>
          <p:cNvSpPr/>
          <p:nvPr/>
        </p:nvSpPr>
        <p:spPr>
          <a:xfrm>
            <a:off x="7188574" y="2101493"/>
            <a:ext cx="1298950" cy="175937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非抗</a:t>
            </a:r>
            <a:r>
              <a:rPr kumimoji="0" lang="en-US" altLang="zh-CN"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EGFR</a:t>
            </a:r>
            <a:r>
              <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治疗</a:t>
            </a:r>
          </a:p>
        </p:txBody>
      </p:sp>
      <p:sp>
        <p:nvSpPr>
          <p:cNvPr id="59" name="文本框 58">
            <a:extLst>
              <a:ext uri="{FF2B5EF4-FFF2-40B4-BE49-F238E27FC236}">
                <a16:creationId xmlns:a16="http://schemas.microsoft.com/office/drawing/2014/main" id="{654A2CEB-8AE0-C401-5745-E318B5C300E7}"/>
              </a:ext>
            </a:extLst>
          </p:cNvPr>
          <p:cNvSpPr txBox="1"/>
          <p:nvPr/>
        </p:nvSpPr>
        <p:spPr>
          <a:xfrm>
            <a:off x="6506736" y="4049426"/>
            <a:ext cx="1125512"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第一次进展</a:t>
            </a:r>
          </a:p>
        </p:txBody>
      </p:sp>
      <p:cxnSp>
        <p:nvCxnSpPr>
          <p:cNvPr id="60" name="直接箭头连接符 59">
            <a:extLst>
              <a:ext uri="{FF2B5EF4-FFF2-40B4-BE49-F238E27FC236}">
                <a16:creationId xmlns:a16="http://schemas.microsoft.com/office/drawing/2014/main" id="{DEB66726-2C7A-1740-61D9-D7CCC94E4ACE}"/>
              </a:ext>
            </a:extLst>
          </p:cNvPr>
          <p:cNvCxnSpPr>
            <a:cxnSpLocks/>
            <a:stCxn id="59" idx="0"/>
          </p:cNvCxnSpPr>
          <p:nvPr/>
        </p:nvCxnSpPr>
        <p:spPr>
          <a:xfrm flipH="1" flipV="1">
            <a:off x="7066011" y="3656735"/>
            <a:ext cx="3481" cy="39269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64" name="椭圆 63">
            <a:extLst>
              <a:ext uri="{FF2B5EF4-FFF2-40B4-BE49-F238E27FC236}">
                <a16:creationId xmlns:a16="http://schemas.microsoft.com/office/drawing/2014/main" id="{EE7713A7-A8D1-A4FB-6C57-1A41E88755E1}"/>
              </a:ext>
            </a:extLst>
          </p:cNvPr>
          <p:cNvSpPr/>
          <p:nvPr/>
        </p:nvSpPr>
        <p:spPr>
          <a:xfrm>
            <a:off x="8834932" y="2625460"/>
            <a:ext cx="675192" cy="705853"/>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R1</a:t>
            </a:r>
          </a:p>
        </p:txBody>
      </p:sp>
      <p:cxnSp>
        <p:nvCxnSpPr>
          <p:cNvPr id="65" name="直接箭头连接符 64">
            <a:extLst>
              <a:ext uri="{FF2B5EF4-FFF2-40B4-BE49-F238E27FC236}">
                <a16:creationId xmlns:a16="http://schemas.microsoft.com/office/drawing/2014/main" id="{519BEBA1-CECE-750A-F171-FBFDE6E0B034}"/>
              </a:ext>
            </a:extLst>
          </p:cNvPr>
          <p:cNvCxnSpPr>
            <a:cxnSpLocks/>
          </p:cNvCxnSpPr>
          <p:nvPr/>
        </p:nvCxnSpPr>
        <p:spPr>
          <a:xfrm>
            <a:off x="8479771" y="2971563"/>
            <a:ext cx="369300" cy="682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66" name="文本框 65">
            <a:extLst>
              <a:ext uri="{FF2B5EF4-FFF2-40B4-BE49-F238E27FC236}">
                <a16:creationId xmlns:a16="http://schemas.microsoft.com/office/drawing/2014/main" id="{342716AC-3751-575D-AC5E-F1ADC0E59109}"/>
              </a:ext>
            </a:extLst>
          </p:cNvPr>
          <p:cNvSpPr txBox="1"/>
          <p:nvPr/>
        </p:nvSpPr>
        <p:spPr>
          <a:xfrm>
            <a:off x="8672172" y="2068914"/>
            <a:ext cx="1020121"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A2</a:t>
            </a:r>
            <a:r>
              <a:rPr kumimoji="0" lang="zh-CN" altLang="en-US"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组</a:t>
            </a:r>
          </a:p>
        </p:txBody>
      </p:sp>
      <p:sp>
        <p:nvSpPr>
          <p:cNvPr id="67" name="文本框 66">
            <a:extLst>
              <a:ext uri="{FF2B5EF4-FFF2-40B4-BE49-F238E27FC236}">
                <a16:creationId xmlns:a16="http://schemas.microsoft.com/office/drawing/2014/main" id="{4276EBAB-FD70-F30D-6748-3C4E35E165EB}"/>
              </a:ext>
            </a:extLst>
          </p:cNvPr>
          <p:cNvSpPr txBox="1"/>
          <p:nvPr/>
        </p:nvSpPr>
        <p:spPr>
          <a:xfrm>
            <a:off x="8672173" y="3629204"/>
            <a:ext cx="1020121"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B2</a:t>
            </a:r>
            <a:r>
              <a:rPr kumimoji="0" lang="zh-CN" altLang="en-US"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组</a:t>
            </a:r>
          </a:p>
        </p:txBody>
      </p:sp>
      <p:sp>
        <p:nvSpPr>
          <p:cNvPr id="68" name="文本框 67">
            <a:extLst>
              <a:ext uri="{FF2B5EF4-FFF2-40B4-BE49-F238E27FC236}">
                <a16:creationId xmlns:a16="http://schemas.microsoft.com/office/drawing/2014/main" id="{859F7473-C967-43FA-E88C-FBEC3F451374}"/>
              </a:ext>
            </a:extLst>
          </p:cNvPr>
          <p:cNvSpPr txBox="1"/>
          <p:nvPr/>
        </p:nvSpPr>
        <p:spPr>
          <a:xfrm>
            <a:off x="2616450" y="2308842"/>
            <a:ext cx="1020121"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第</a:t>
            </a:r>
            <a:r>
              <a:rPr kumimoji="0" lang="en-US" altLang="zh-CN" sz="11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1</a:t>
            </a:r>
            <a:r>
              <a:rPr kumimoji="0" lang="zh-CN" altLang="en-US" sz="11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次随机化</a:t>
            </a:r>
          </a:p>
        </p:txBody>
      </p:sp>
      <p:sp>
        <p:nvSpPr>
          <p:cNvPr id="69" name="文本框 68">
            <a:extLst>
              <a:ext uri="{FF2B5EF4-FFF2-40B4-BE49-F238E27FC236}">
                <a16:creationId xmlns:a16="http://schemas.microsoft.com/office/drawing/2014/main" id="{D9576D33-87C9-8686-DF43-15B917FC7399}"/>
              </a:ext>
            </a:extLst>
          </p:cNvPr>
          <p:cNvSpPr txBox="1"/>
          <p:nvPr/>
        </p:nvSpPr>
        <p:spPr>
          <a:xfrm>
            <a:off x="8676127" y="2321573"/>
            <a:ext cx="1020121"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第</a:t>
            </a:r>
            <a:r>
              <a:rPr kumimoji="0" lang="en-US" altLang="zh-CN" sz="11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2</a:t>
            </a:r>
            <a:r>
              <a:rPr kumimoji="0" lang="zh-CN" altLang="en-US" sz="11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次随机化</a:t>
            </a:r>
          </a:p>
        </p:txBody>
      </p:sp>
      <p:sp>
        <p:nvSpPr>
          <p:cNvPr id="71" name="矩形 70">
            <a:extLst>
              <a:ext uri="{FF2B5EF4-FFF2-40B4-BE49-F238E27FC236}">
                <a16:creationId xmlns:a16="http://schemas.microsoft.com/office/drawing/2014/main" id="{7D77173E-EECA-3D63-6838-C91EABAB744F}"/>
              </a:ext>
            </a:extLst>
          </p:cNvPr>
          <p:cNvSpPr/>
          <p:nvPr/>
        </p:nvSpPr>
        <p:spPr>
          <a:xfrm>
            <a:off x="9815910" y="2106569"/>
            <a:ext cx="1766490" cy="572935"/>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(FOLF)-IRI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西妥昔单抗</a:t>
            </a:r>
          </a:p>
        </p:txBody>
      </p:sp>
      <p:sp>
        <p:nvSpPr>
          <p:cNvPr id="72" name="矩形 71">
            <a:extLst>
              <a:ext uri="{FF2B5EF4-FFF2-40B4-BE49-F238E27FC236}">
                <a16:creationId xmlns:a16="http://schemas.microsoft.com/office/drawing/2014/main" id="{BCCB1B9A-6154-36D8-8A84-9CD83996F935}"/>
              </a:ext>
            </a:extLst>
          </p:cNvPr>
          <p:cNvSpPr/>
          <p:nvPr/>
        </p:nvSpPr>
        <p:spPr>
          <a:xfrm>
            <a:off x="9830815" y="3328107"/>
            <a:ext cx="1766490" cy="572935"/>
          </a:xfrm>
          <a:prstGeom prst="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临床医生选择</a:t>
            </a:r>
            <a:endParaRPr kumimoji="0" lang="en-US" altLang="zh-CN"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（非抗</a:t>
            </a:r>
            <a:r>
              <a:rPr kumimoji="0" lang="en-US" altLang="zh-CN" sz="12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EGFR</a:t>
            </a:r>
            <a:r>
              <a:rPr kumimoji="0" lang="zh-CN" altLang="en-US" sz="12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药物）</a:t>
            </a:r>
          </a:p>
        </p:txBody>
      </p:sp>
      <p:sp>
        <p:nvSpPr>
          <p:cNvPr id="73" name="文本框 72">
            <a:extLst>
              <a:ext uri="{FF2B5EF4-FFF2-40B4-BE49-F238E27FC236}">
                <a16:creationId xmlns:a16="http://schemas.microsoft.com/office/drawing/2014/main" id="{43D89A8D-ABEE-B5F6-91C6-695AEA38A58B}"/>
              </a:ext>
            </a:extLst>
          </p:cNvPr>
          <p:cNvSpPr txBox="1"/>
          <p:nvPr/>
        </p:nvSpPr>
        <p:spPr>
          <a:xfrm>
            <a:off x="9797249" y="2874484"/>
            <a:ext cx="1020121"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N=230</a:t>
            </a:r>
            <a:endParaRPr kumimoji="0" lang="zh-CN" altLang="en-US"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p:txBody>
      </p:sp>
      <p:cxnSp>
        <p:nvCxnSpPr>
          <p:cNvPr id="74" name="直接箭头连接符 73">
            <a:extLst>
              <a:ext uri="{FF2B5EF4-FFF2-40B4-BE49-F238E27FC236}">
                <a16:creationId xmlns:a16="http://schemas.microsoft.com/office/drawing/2014/main" id="{C7D0F170-17B3-C5D3-C18D-B15E5D93BD36}"/>
              </a:ext>
            </a:extLst>
          </p:cNvPr>
          <p:cNvCxnSpPr>
            <a:cxnSpLocks/>
          </p:cNvCxnSpPr>
          <p:nvPr/>
        </p:nvCxnSpPr>
        <p:spPr>
          <a:xfrm flipV="1">
            <a:off x="9525572" y="2488934"/>
            <a:ext cx="246664" cy="48760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75" name="直接箭头连接符 74">
            <a:extLst>
              <a:ext uri="{FF2B5EF4-FFF2-40B4-BE49-F238E27FC236}">
                <a16:creationId xmlns:a16="http://schemas.microsoft.com/office/drawing/2014/main" id="{000AD390-D6DF-D1F5-9153-89902B8DAC43}"/>
              </a:ext>
            </a:extLst>
          </p:cNvPr>
          <p:cNvCxnSpPr>
            <a:cxnSpLocks/>
          </p:cNvCxnSpPr>
          <p:nvPr/>
        </p:nvCxnSpPr>
        <p:spPr>
          <a:xfrm>
            <a:off x="9525572" y="2976537"/>
            <a:ext cx="195421" cy="52322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76" name="文本框 75">
            <a:extLst>
              <a:ext uri="{FF2B5EF4-FFF2-40B4-BE49-F238E27FC236}">
                <a16:creationId xmlns:a16="http://schemas.microsoft.com/office/drawing/2014/main" id="{E5C63057-41B1-A805-6863-53087C3E345D}"/>
              </a:ext>
            </a:extLst>
          </p:cNvPr>
          <p:cNvSpPr txBox="1"/>
          <p:nvPr/>
        </p:nvSpPr>
        <p:spPr>
          <a:xfrm>
            <a:off x="3726023" y="1304063"/>
            <a:ext cx="1020121"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诱导治疗</a:t>
            </a:r>
          </a:p>
        </p:txBody>
      </p:sp>
      <p:sp>
        <p:nvSpPr>
          <p:cNvPr id="77" name="文本框 76">
            <a:extLst>
              <a:ext uri="{FF2B5EF4-FFF2-40B4-BE49-F238E27FC236}">
                <a16:creationId xmlns:a16="http://schemas.microsoft.com/office/drawing/2014/main" id="{0E59F78D-CE59-DC5E-D453-9AD185BF158D}"/>
              </a:ext>
            </a:extLst>
          </p:cNvPr>
          <p:cNvSpPr txBox="1"/>
          <p:nvPr/>
        </p:nvSpPr>
        <p:spPr>
          <a:xfrm>
            <a:off x="8017093" y="4038472"/>
            <a:ext cx="1125512"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第二次进展</a:t>
            </a:r>
          </a:p>
        </p:txBody>
      </p:sp>
      <p:cxnSp>
        <p:nvCxnSpPr>
          <p:cNvPr id="78" name="直接箭头连接符 77">
            <a:extLst>
              <a:ext uri="{FF2B5EF4-FFF2-40B4-BE49-F238E27FC236}">
                <a16:creationId xmlns:a16="http://schemas.microsoft.com/office/drawing/2014/main" id="{33219839-ACF7-69A1-153C-414A1A2ED4E3}"/>
              </a:ext>
            </a:extLst>
          </p:cNvPr>
          <p:cNvCxnSpPr>
            <a:cxnSpLocks/>
            <a:stCxn id="77" idx="0"/>
          </p:cNvCxnSpPr>
          <p:nvPr/>
        </p:nvCxnSpPr>
        <p:spPr>
          <a:xfrm flipV="1">
            <a:off x="8579849" y="3020791"/>
            <a:ext cx="0" cy="101768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0" name="直接箭头连接符 79">
            <a:extLst>
              <a:ext uri="{FF2B5EF4-FFF2-40B4-BE49-F238E27FC236}">
                <a16:creationId xmlns:a16="http://schemas.microsoft.com/office/drawing/2014/main" id="{FFFBB04B-A049-14B0-91CB-07F82A0A6AF5}"/>
              </a:ext>
            </a:extLst>
          </p:cNvPr>
          <p:cNvCxnSpPr>
            <a:cxnSpLocks/>
          </p:cNvCxnSpPr>
          <p:nvPr/>
        </p:nvCxnSpPr>
        <p:spPr>
          <a:xfrm>
            <a:off x="4624994" y="1435261"/>
            <a:ext cx="1126636"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81" name="文本框 80">
            <a:extLst>
              <a:ext uri="{FF2B5EF4-FFF2-40B4-BE49-F238E27FC236}">
                <a16:creationId xmlns:a16="http://schemas.microsoft.com/office/drawing/2014/main" id="{E42E8EAB-C615-8579-D0CA-27990244DD7D}"/>
              </a:ext>
            </a:extLst>
          </p:cNvPr>
          <p:cNvSpPr txBox="1"/>
          <p:nvPr/>
        </p:nvSpPr>
        <p:spPr>
          <a:xfrm>
            <a:off x="5482423" y="1304654"/>
            <a:ext cx="1020121"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维持</a:t>
            </a:r>
          </a:p>
        </p:txBody>
      </p:sp>
      <p:cxnSp>
        <p:nvCxnSpPr>
          <p:cNvPr id="82" name="直接箭头连接符 81">
            <a:extLst>
              <a:ext uri="{FF2B5EF4-FFF2-40B4-BE49-F238E27FC236}">
                <a16:creationId xmlns:a16="http://schemas.microsoft.com/office/drawing/2014/main" id="{3B28832A-2441-DE01-0C81-5308378C5C5E}"/>
              </a:ext>
            </a:extLst>
          </p:cNvPr>
          <p:cNvCxnSpPr>
            <a:cxnSpLocks/>
          </p:cNvCxnSpPr>
          <p:nvPr/>
        </p:nvCxnSpPr>
        <p:spPr>
          <a:xfrm>
            <a:off x="6330594" y="1435852"/>
            <a:ext cx="1045521" cy="1449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83" name="文本框 82">
            <a:extLst>
              <a:ext uri="{FF2B5EF4-FFF2-40B4-BE49-F238E27FC236}">
                <a16:creationId xmlns:a16="http://schemas.microsoft.com/office/drawing/2014/main" id="{93959C88-78F8-EBDE-B91C-1DDE4E3C6F66}"/>
              </a:ext>
            </a:extLst>
          </p:cNvPr>
          <p:cNvSpPr txBox="1"/>
          <p:nvPr/>
        </p:nvSpPr>
        <p:spPr>
          <a:xfrm>
            <a:off x="7274587" y="1304224"/>
            <a:ext cx="1020121"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2</a:t>
            </a:r>
            <a:r>
              <a:rPr kumimoji="0" lang="zh-CN" altLang="en-US"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线治疗</a:t>
            </a:r>
          </a:p>
        </p:txBody>
      </p:sp>
      <p:cxnSp>
        <p:nvCxnSpPr>
          <p:cNvPr id="84" name="直接箭头连接符 83">
            <a:extLst>
              <a:ext uri="{FF2B5EF4-FFF2-40B4-BE49-F238E27FC236}">
                <a16:creationId xmlns:a16="http://schemas.microsoft.com/office/drawing/2014/main" id="{CACFF65F-74B3-B01C-5D5A-69E0ECA8172A}"/>
              </a:ext>
            </a:extLst>
          </p:cNvPr>
          <p:cNvCxnSpPr>
            <a:cxnSpLocks/>
          </p:cNvCxnSpPr>
          <p:nvPr/>
        </p:nvCxnSpPr>
        <p:spPr>
          <a:xfrm>
            <a:off x="8160858" y="1435422"/>
            <a:ext cx="1775078" cy="1525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86" name="文本框 85">
            <a:extLst>
              <a:ext uri="{FF2B5EF4-FFF2-40B4-BE49-F238E27FC236}">
                <a16:creationId xmlns:a16="http://schemas.microsoft.com/office/drawing/2014/main" id="{D947CA67-CF51-F7FC-54BC-549ED0582D59}"/>
              </a:ext>
            </a:extLst>
          </p:cNvPr>
          <p:cNvSpPr txBox="1"/>
          <p:nvPr/>
        </p:nvSpPr>
        <p:spPr>
          <a:xfrm>
            <a:off x="9815910" y="1315570"/>
            <a:ext cx="1020121"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再挑战</a:t>
            </a:r>
          </a:p>
        </p:txBody>
      </p:sp>
      <p:sp>
        <p:nvSpPr>
          <p:cNvPr id="100" name="文本框 99">
            <a:extLst>
              <a:ext uri="{FF2B5EF4-FFF2-40B4-BE49-F238E27FC236}">
                <a16:creationId xmlns:a16="http://schemas.microsoft.com/office/drawing/2014/main" id="{83B05DD3-99D4-9714-2B67-D928DD5E8AC3}"/>
              </a:ext>
            </a:extLst>
          </p:cNvPr>
          <p:cNvSpPr txBox="1"/>
          <p:nvPr/>
        </p:nvSpPr>
        <p:spPr>
          <a:xfrm>
            <a:off x="3066032" y="4465873"/>
            <a:ext cx="1020121"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基线</a:t>
            </a:r>
          </a:p>
        </p:txBody>
      </p:sp>
      <p:cxnSp>
        <p:nvCxnSpPr>
          <p:cNvPr id="101" name="直接箭头连接符 100">
            <a:extLst>
              <a:ext uri="{FF2B5EF4-FFF2-40B4-BE49-F238E27FC236}">
                <a16:creationId xmlns:a16="http://schemas.microsoft.com/office/drawing/2014/main" id="{E0C8D06A-2649-5AB0-88D5-B39E7476713D}"/>
              </a:ext>
            </a:extLst>
          </p:cNvPr>
          <p:cNvCxnSpPr>
            <a:cxnSpLocks/>
          </p:cNvCxnSpPr>
          <p:nvPr/>
        </p:nvCxnSpPr>
        <p:spPr>
          <a:xfrm>
            <a:off x="3965003" y="4597071"/>
            <a:ext cx="781141"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02" name="文本框 101">
            <a:extLst>
              <a:ext uri="{FF2B5EF4-FFF2-40B4-BE49-F238E27FC236}">
                <a16:creationId xmlns:a16="http://schemas.microsoft.com/office/drawing/2014/main" id="{7CD460AF-1D06-D626-1856-0BA705784434}"/>
              </a:ext>
            </a:extLst>
          </p:cNvPr>
          <p:cNvSpPr txBox="1"/>
          <p:nvPr/>
        </p:nvSpPr>
        <p:spPr>
          <a:xfrm>
            <a:off x="4746232" y="4466464"/>
            <a:ext cx="1020121"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8-12</a:t>
            </a:r>
            <a:r>
              <a:rPr kumimoji="0" lang="zh-CN" altLang="en-US"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周期</a:t>
            </a:r>
          </a:p>
        </p:txBody>
      </p:sp>
      <p:cxnSp>
        <p:nvCxnSpPr>
          <p:cNvPr id="103" name="直接箭头连接符 102">
            <a:extLst>
              <a:ext uri="{FF2B5EF4-FFF2-40B4-BE49-F238E27FC236}">
                <a16:creationId xmlns:a16="http://schemas.microsoft.com/office/drawing/2014/main" id="{8FB35167-0A52-7E86-0A8E-53A3AF51B10A}"/>
              </a:ext>
            </a:extLst>
          </p:cNvPr>
          <p:cNvCxnSpPr>
            <a:cxnSpLocks/>
          </p:cNvCxnSpPr>
          <p:nvPr/>
        </p:nvCxnSpPr>
        <p:spPr>
          <a:xfrm>
            <a:off x="5670603" y="4597662"/>
            <a:ext cx="1045521" cy="1449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04" name="文本框 103">
            <a:extLst>
              <a:ext uri="{FF2B5EF4-FFF2-40B4-BE49-F238E27FC236}">
                <a16:creationId xmlns:a16="http://schemas.microsoft.com/office/drawing/2014/main" id="{271425A3-7396-062D-4189-BD858CC3CDD2}"/>
              </a:ext>
            </a:extLst>
          </p:cNvPr>
          <p:cNvSpPr txBox="1"/>
          <p:nvPr/>
        </p:nvSpPr>
        <p:spPr>
          <a:xfrm>
            <a:off x="6614596" y="4466034"/>
            <a:ext cx="1020121"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疾病进展</a:t>
            </a:r>
          </a:p>
        </p:txBody>
      </p:sp>
      <p:cxnSp>
        <p:nvCxnSpPr>
          <p:cNvPr id="105" name="直接箭头连接符 104">
            <a:extLst>
              <a:ext uri="{FF2B5EF4-FFF2-40B4-BE49-F238E27FC236}">
                <a16:creationId xmlns:a16="http://schemas.microsoft.com/office/drawing/2014/main" id="{232C1804-502C-6DD9-FBA5-9678AFF3E4C9}"/>
              </a:ext>
            </a:extLst>
          </p:cNvPr>
          <p:cNvCxnSpPr>
            <a:cxnSpLocks/>
          </p:cNvCxnSpPr>
          <p:nvPr/>
        </p:nvCxnSpPr>
        <p:spPr>
          <a:xfrm>
            <a:off x="7500867" y="4597232"/>
            <a:ext cx="1439933" cy="1449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06" name="文本框 105">
            <a:extLst>
              <a:ext uri="{FF2B5EF4-FFF2-40B4-BE49-F238E27FC236}">
                <a16:creationId xmlns:a16="http://schemas.microsoft.com/office/drawing/2014/main" id="{BBFE99E5-A6C0-C54E-F818-BB0F10EA09AF}"/>
              </a:ext>
            </a:extLst>
          </p:cNvPr>
          <p:cNvSpPr txBox="1"/>
          <p:nvPr/>
        </p:nvSpPr>
        <p:spPr>
          <a:xfrm>
            <a:off x="8813019" y="4477380"/>
            <a:ext cx="1020121"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再挑战前</a:t>
            </a:r>
          </a:p>
        </p:txBody>
      </p:sp>
      <p:sp>
        <p:nvSpPr>
          <p:cNvPr id="107" name="文本框 106">
            <a:extLst>
              <a:ext uri="{FF2B5EF4-FFF2-40B4-BE49-F238E27FC236}">
                <a16:creationId xmlns:a16="http://schemas.microsoft.com/office/drawing/2014/main" id="{24B6D1F9-531A-57EF-12D3-CDE9970587E0}"/>
              </a:ext>
            </a:extLst>
          </p:cNvPr>
          <p:cNvSpPr txBox="1"/>
          <p:nvPr/>
        </p:nvSpPr>
        <p:spPr>
          <a:xfrm>
            <a:off x="1351956" y="4465873"/>
            <a:ext cx="1564099"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液体活检流程</a:t>
            </a:r>
          </a:p>
        </p:txBody>
      </p:sp>
      <p:pic>
        <p:nvPicPr>
          <p:cNvPr id="110" name="Picture 2">
            <a:extLst>
              <a:ext uri="{FF2B5EF4-FFF2-40B4-BE49-F238E27FC236}">
                <a16:creationId xmlns:a16="http://schemas.microsoft.com/office/drawing/2014/main" id="{853C883D-2F2A-B91C-71E2-EC68920FAE0D}"/>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9983117" y="4118696"/>
            <a:ext cx="1635632" cy="17481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89016343"/>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AADC8A22-71D6-9772-90FF-49A57B25A372}"/>
              </a:ext>
            </a:extLst>
          </p:cNvPr>
          <p:cNvSpPr txBox="1">
            <a:spLocks/>
          </p:cNvSpPr>
          <p:nvPr/>
        </p:nvSpPr>
        <p:spPr>
          <a:xfrm>
            <a:off x="334963" y="260350"/>
            <a:ext cx="9600973" cy="430887"/>
          </a:xfrm>
          <a:prstGeom prst="rect">
            <a:avLst/>
          </a:prstGeom>
        </p:spPr>
        <p:txBody>
          <a:bodyPr wrap="square" lIns="0" tIns="0" rIns="0" bIns="0">
            <a:noAutofit/>
          </a:bodyPr>
          <a:lstStyle>
            <a:lvl1pPr marL="0" indent="0" algn="l" defTabSz="914400" rtl="0" eaLnBrk="1" latinLnBrk="0" hangingPunct="1">
              <a:lnSpc>
                <a:spcPct val="100000"/>
              </a:lnSpc>
              <a:spcBef>
                <a:spcPts val="0"/>
              </a:spcBef>
              <a:buFont typeface="Arial" panose="020B0604020202020204" pitchFamily="34" charset="0"/>
              <a:buNone/>
              <a:defRPr sz="2800" b="1" kern="1200">
                <a:solidFill>
                  <a:srgbClr val="404040"/>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液体活检：</a:t>
            </a:r>
            <a:r>
              <a:rPr kumimoji="0" 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FIRE-4</a:t>
            </a: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研究的样品检测技术</a:t>
            </a:r>
            <a:endParaRPr kumimoji="0" 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5" name="Text Placeholder 2">
            <a:extLst>
              <a:ext uri="{FF2B5EF4-FFF2-40B4-BE49-F238E27FC236}">
                <a16:creationId xmlns:a16="http://schemas.microsoft.com/office/drawing/2014/main" id="{EF2FA01B-426B-FCD7-2675-0B350C862DC4}"/>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Sebastian </a:t>
            </a:r>
            <a:r>
              <a:rPr kumimoji="0" lang="en-U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Stintzing</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3507</a:t>
            </a:r>
          </a:p>
        </p:txBody>
      </p:sp>
      <p:sp>
        <p:nvSpPr>
          <p:cNvPr id="17" name="文本框 16">
            <a:extLst>
              <a:ext uri="{FF2B5EF4-FFF2-40B4-BE49-F238E27FC236}">
                <a16:creationId xmlns:a16="http://schemas.microsoft.com/office/drawing/2014/main" id="{0E924BE2-2E7A-3053-69FF-DC6AFB10E96F}"/>
              </a:ext>
            </a:extLst>
          </p:cNvPr>
          <p:cNvSpPr txBox="1"/>
          <p:nvPr/>
        </p:nvSpPr>
        <p:spPr>
          <a:xfrm>
            <a:off x="854494" y="1433104"/>
            <a:ext cx="339240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使用</a:t>
            </a:r>
            <a:r>
              <a:rPr kumimoji="0" lang="en-US" altLang="zh-CN" sz="1600" b="1" i="0" u="none" strike="noStrike" kern="1200" cap="none" spc="0" normalizeH="0" baseline="0" noProof="0" dirty="0" err="1">
                <a:ln>
                  <a:noFill/>
                </a:ln>
                <a:solidFill>
                  <a:prstClr val="black"/>
                </a:solidFill>
                <a:effectLst/>
                <a:uLnTx/>
                <a:uFillTx/>
                <a:latin typeface="Microsoft YaHei" panose="020B0503020204020204" pitchFamily="34" charset="-122"/>
                <a:ea typeface="Microsoft YaHei" panose="020B0503020204020204" pitchFamily="34" charset="-122"/>
                <a:cs typeface="+mn-cs"/>
              </a:rPr>
              <a:t>Strect</a:t>
            </a:r>
            <a:r>
              <a:rPr kumimoji="0" lang="zh-CN" altLang="en-US"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采血管收集样品</a:t>
            </a:r>
            <a:endParaRPr kumimoji="0" lang="zh-CN" altLang="en-US" sz="16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p:txBody>
      </p:sp>
      <p:pic>
        <p:nvPicPr>
          <p:cNvPr id="6" name="Picture 2">
            <a:extLst>
              <a:ext uri="{FF2B5EF4-FFF2-40B4-BE49-F238E27FC236}">
                <a16:creationId xmlns:a16="http://schemas.microsoft.com/office/drawing/2014/main" id="{988A3645-6532-8CA1-2F4A-5FCD5C43F834}"/>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4880009" y="1433104"/>
            <a:ext cx="6757054" cy="43299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箭头: 下 7">
            <a:extLst>
              <a:ext uri="{FF2B5EF4-FFF2-40B4-BE49-F238E27FC236}">
                <a16:creationId xmlns:a16="http://schemas.microsoft.com/office/drawing/2014/main" id="{3C266F5C-83BF-03E1-C341-546534997D80}"/>
              </a:ext>
            </a:extLst>
          </p:cNvPr>
          <p:cNvSpPr/>
          <p:nvPr/>
        </p:nvSpPr>
        <p:spPr>
          <a:xfrm>
            <a:off x="2016491" y="1781660"/>
            <a:ext cx="197319" cy="36933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0" name="文本框 9">
            <a:extLst>
              <a:ext uri="{FF2B5EF4-FFF2-40B4-BE49-F238E27FC236}">
                <a16:creationId xmlns:a16="http://schemas.microsoft.com/office/drawing/2014/main" id="{437907AF-43C4-4F07-55FC-18E61EE5F1E6}"/>
              </a:ext>
            </a:extLst>
          </p:cNvPr>
          <p:cNvSpPr txBox="1"/>
          <p:nvPr/>
        </p:nvSpPr>
        <p:spPr>
          <a:xfrm>
            <a:off x="854493" y="2241626"/>
            <a:ext cx="3392401"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RUB University Bochum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中心实验室</a:t>
            </a:r>
            <a:endParaRPr kumimoji="0" lang="zh-CN" altLang="en-US" sz="16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p:txBody>
      </p:sp>
      <p:sp>
        <p:nvSpPr>
          <p:cNvPr id="11" name="箭头: 下 10">
            <a:extLst>
              <a:ext uri="{FF2B5EF4-FFF2-40B4-BE49-F238E27FC236}">
                <a16:creationId xmlns:a16="http://schemas.microsoft.com/office/drawing/2014/main" id="{E4F7C898-8E2D-4529-1D0C-8C01C5ADED7B}"/>
              </a:ext>
            </a:extLst>
          </p:cNvPr>
          <p:cNvSpPr/>
          <p:nvPr/>
        </p:nvSpPr>
        <p:spPr>
          <a:xfrm>
            <a:off x="2014083" y="2917035"/>
            <a:ext cx="197319" cy="36933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4" name="文本框 13">
            <a:extLst>
              <a:ext uri="{FF2B5EF4-FFF2-40B4-BE49-F238E27FC236}">
                <a16:creationId xmlns:a16="http://schemas.microsoft.com/office/drawing/2014/main" id="{B0631E59-C1F8-2AF6-37E5-65A14095A476}"/>
              </a:ext>
            </a:extLst>
          </p:cNvPr>
          <p:cNvSpPr txBox="1"/>
          <p:nvPr/>
        </p:nvSpPr>
        <p:spPr>
          <a:xfrm>
            <a:off x="854493" y="3322047"/>
            <a:ext cx="4025516"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err="1">
                <a:ln>
                  <a:noFill/>
                </a:ln>
                <a:solidFill>
                  <a:prstClr val="black"/>
                </a:solidFill>
                <a:effectLst/>
                <a:uLnTx/>
                <a:uFillTx/>
                <a:latin typeface="Microsoft YaHei" panose="020B0503020204020204" pitchFamily="34" charset="-122"/>
                <a:ea typeface="Microsoft YaHei" panose="020B0503020204020204" pitchFamily="34" charset="-122"/>
                <a:cs typeface="+mn-cs"/>
              </a:rPr>
              <a:t>OncoBEAM</a:t>
            </a:r>
            <a:r>
              <a:rPr kumimoji="0" lang="en-US" altLang="zh-CN"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 CRC IVD</a:t>
            </a:r>
            <a:r>
              <a:rPr kumimoji="0" lang="zh-CN" altLang="en-US"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试剂盒（</a:t>
            </a:r>
            <a:r>
              <a:rPr kumimoji="0" lang="en-US" altLang="zh-CN"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Sysmex</a:t>
            </a:r>
            <a:r>
              <a:rPr kumimoji="0" lang="zh-CN" altLang="en-US"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a:t>
            </a:r>
            <a:endParaRPr kumimoji="0" lang="en-US" altLang="zh-CN"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KRAS</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和</a:t>
            </a: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NRAS 34</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个突变检测</a:t>
            </a:r>
            <a:endPar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灵敏度：</a:t>
            </a: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0.02% MAF</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p:txBody>
      </p:sp>
      <p:sp>
        <p:nvSpPr>
          <p:cNvPr id="15" name="文本框 14">
            <a:extLst>
              <a:ext uri="{FF2B5EF4-FFF2-40B4-BE49-F238E27FC236}">
                <a16:creationId xmlns:a16="http://schemas.microsoft.com/office/drawing/2014/main" id="{B4C1E5C6-4752-BBCE-972F-D9E3B2A73979}"/>
              </a:ext>
            </a:extLst>
          </p:cNvPr>
          <p:cNvSpPr txBox="1"/>
          <p:nvPr/>
        </p:nvSpPr>
        <p:spPr>
          <a:xfrm>
            <a:off x="854493" y="4547734"/>
            <a:ext cx="4025516" cy="9848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微滴式数字</a:t>
            </a:r>
            <a:r>
              <a:rPr kumimoji="0" lang="en-US" altLang="zh-CN"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PCR</a:t>
            </a:r>
            <a:r>
              <a:rPr kumimoji="0" lang="zh-CN" altLang="en-US"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a:t>
            </a:r>
            <a:r>
              <a:rPr kumimoji="0" lang="en-US" altLang="zh-CN" sz="1600" b="1" i="0" u="none" strike="noStrike" kern="1200" cap="none" spc="0" normalizeH="0" baseline="0" noProof="0" dirty="0" err="1">
                <a:ln>
                  <a:noFill/>
                </a:ln>
                <a:solidFill>
                  <a:prstClr val="black"/>
                </a:solidFill>
                <a:effectLst/>
                <a:uLnTx/>
                <a:uFillTx/>
                <a:latin typeface="Microsoft YaHei" panose="020B0503020204020204" pitchFamily="34" charset="-122"/>
                <a:ea typeface="Microsoft YaHei" panose="020B0503020204020204" pitchFamily="34" charset="-122"/>
                <a:cs typeface="+mn-cs"/>
              </a:rPr>
              <a:t>ddPCR</a:t>
            </a:r>
            <a:r>
              <a:rPr kumimoji="0" lang="zh-CN" altLang="en-US"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a:t>
            </a:r>
            <a:endParaRPr kumimoji="0" lang="en-US" altLang="zh-CN"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BRAFV600E</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突变</a:t>
            </a:r>
            <a:endPar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QX200</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工作流程（</a:t>
            </a:r>
            <a:r>
              <a:rPr kumimoji="0" lang="en-US" altLang="zh-CN" sz="1400" b="0" i="0" u="none" strike="noStrike" kern="1200" cap="none" spc="0" normalizeH="0" baseline="0" noProof="0" dirty="0" err="1">
                <a:ln>
                  <a:noFill/>
                </a:ln>
                <a:solidFill>
                  <a:prstClr val="black"/>
                </a:solidFill>
                <a:effectLst/>
                <a:uLnTx/>
                <a:uFillTx/>
                <a:latin typeface="Microsoft YaHei" panose="020B0503020204020204" pitchFamily="34" charset="-122"/>
                <a:ea typeface="Microsoft YaHei" panose="020B0503020204020204" pitchFamily="34" charset="-122"/>
                <a:cs typeface="+mn-cs"/>
              </a:rPr>
              <a:t>BioRAD</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a:t>
            </a:r>
            <a:endPar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灵敏度：</a:t>
            </a: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0.17% MAF</a:t>
            </a:r>
            <a:endPar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p:txBody>
      </p:sp>
    </p:spTree>
    <p:extLst>
      <p:ext uri="{BB962C8B-B14F-4D97-AF65-F5344CB8AC3E}">
        <p14:creationId xmlns:p14="http://schemas.microsoft.com/office/powerpoint/2010/main" val="3802077718"/>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AADC8A22-71D6-9772-90FF-49A57B25A372}"/>
              </a:ext>
            </a:extLst>
          </p:cNvPr>
          <p:cNvSpPr txBox="1">
            <a:spLocks/>
          </p:cNvSpPr>
          <p:nvPr/>
        </p:nvSpPr>
        <p:spPr>
          <a:xfrm>
            <a:off x="334963" y="260350"/>
            <a:ext cx="9600973" cy="430887"/>
          </a:xfrm>
          <a:prstGeom prst="rect">
            <a:avLst/>
          </a:prstGeom>
        </p:spPr>
        <p:txBody>
          <a:bodyPr wrap="square" lIns="0" tIns="0" rIns="0" bIns="0">
            <a:noAutofit/>
          </a:bodyPr>
          <a:lstStyle>
            <a:lvl1pPr marL="0" indent="0" algn="l" defTabSz="914400" rtl="0" eaLnBrk="1" latinLnBrk="0" hangingPunct="1">
              <a:lnSpc>
                <a:spcPct val="100000"/>
              </a:lnSpc>
              <a:spcBef>
                <a:spcPts val="0"/>
              </a:spcBef>
              <a:buFont typeface="Arial" panose="020B0604020202020204" pitchFamily="34" charset="0"/>
              <a:buNone/>
              <a:defRPr sz="2800" b="1" kern="1200">
                <a:solidFill>
                  <a:srgbClr val="404040"/>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FIRE-4</a:t>
            </a: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：主要处理流程图</a:t>
            </a:r>
            <a:endParaRPr kumimoji="0" 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5" name="Text Placeholder 2">
            <a:extLst>
              <a:ext uri="{FF2B5EF4-FFF2-40B4-BE49-F238E27FC236}">
                <a16:creationId xmlns:a16="http://schemas.microsoft.com/office/drawing/2014/main" id="{EF2FA01B-426B-FCD7-2675-0B350C862DC4}"/>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Sebastian </a:t>
            </a:r>
            <a:r>
              <a:rPr kumimoji="0" lang="en-U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Stintzing</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3507</a:t>
            </a:r>
          </a:p>
        </p:txBody>
      </p:sp>
      <p:pic>
        <p:nvPicPr>
          <p:cNvPr id="2" name="Picture 2">
            <a:extLst>
              <a:ext uri="{FF2B5EF4-FFF2-40B4-BE49-F238E27FC236}">
                <a16:creationId xmlns:a16="http://schemas.microsoft.com/office/drawing/2014/main" id="{C482E21B-30A3-55A8-6B72-5760F717C37F}"/>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949238" y="1691796"/>
            <a:ext cx="10293523" cy="3975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13582918"/>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AADC8A22-71D6-9772-90FF-49A57B25A372}"/>
              </a:ext>
            </a:extLst>
          </p:cNvPr>
          <p:cNvSpPr txBox="1">
            <a:spLocks/>
          </p:cNvSpPr>
          <p:nvPr/>
        </p:nvSpPr>
        <p:spPr>
          <a:xfrm>
            <a:off x="334963" y="260350"/>
            <a:ext cx="9600973" cy="430887"/>
          </a:xfrm>
          <a:prstGeom prst="rect">
            <a:avLst/>
          </a:prstGeom>
        </p:spPr>
        <p:txBody>
          <a:bodyPr wrap="square" lIns="0" tIns="0" rIns="0" bIns="0">
            <a:noAutofit/>
          </a:bodyPr>
          <a:lstStyle>
            <a:lvl1pPr marL="0" indent="0" algn="l" defTabSz="914400" rtl="0" eaLnBrk="1" latinLnBrk="0" hangingPunct="1">
              <a:lnSpc>
                <a:spcPct val="100000"/>
              </a:lnSpc>
              <a:spcBef>
                <a:spcPts val="0"/>
              </a:spcBef>
              <a:buFont typeface="Arial" panose="020B0604020202020204" pitchFamily="34" charset="0"/>
              <a:buNone/>
              <a:defRPr sz="2800" b="1" kern="1200">
                <a:solidFill>
                  <a:srgbClr val="404040"/>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FIRE-4</a:t>
            </a: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：基线特征</a:t>
            </a:r>
            <a:r>
              <a:rPr kumimoji="0" lang="en-US" altLang="zh-CN"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1</a:t>
            </a:r>
            <a:endParaRPr kumimoji="0" 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5" name="Text Placeholder 2">
            <a:extLst>
              <a:ext uri="{FF2B5EF4-FFF2-40B4-BE49-F238E27FC236}">
                <a16:creationId xmlns:a16="http://schemas.microsoft.com/office/drawing/2014/main" id="{EF2FA01B-426B-FCD7-2675-0B350C862DC4}"/>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Sebastian </a:t>
            </a:r>
            <a:r>
              <a:rPr kumimoji="0" lang="en-U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Stintzing</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3507</a:t>
            </a:r>
          </a:p>
        </p:txBody>
      </p:sp>
      <p:pic>
        <p:nvPicPr>
          <p:cNvPr id="3" name="Picture 2">
            <a:extLst>
              <a:ext uri="{FF2B5EF4-FFF2-40B4-BE49-F238E27FC236}">
                <a16:creationId xmlns:a16="http://schemas.microsoft.com/office/drawing/2014/main" id="{C03F8417-2E0E-BF2B-B49F-BFB7B0CE493F}"/>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572154" y="1270536"/>
            <a:ext cx="11047692" cy="48511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83351611"/>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AADC8A22-71D6-9772-90FF-49A57B25A372}"/>
              </a:ext>
            </a:extLst>
          </p:cNvPr>
          <p:cNvSpPr txBox="1">
            <a:spLocks/>
          </p:cNvSpPr>
          <p:nvPr/>
        </p:nvSpPr>
        <p:spPr>
          <a:xfrm>
            <a:off x="334963" y="260350"/>
            <a:ext cx="9600973" cy="430887"/>
          </a:xfrm>
          <a:prstGeom prst="rect">
            <a:avLst/>
          </a:prstGeom>
        </p:spPr>
        <p:txBody>
          <a:bodyPr wrap="square" lIns="0" tIns="0" rIns="0" bIns="0">
            <a:noAutofit/>
          </a:bodyPr>
          <a:lstStyle>
            <a:lvl1pPr marL="0" indent="0" algn="l" defTabSz="914400" rtl="0" eaLnBrk="1" latinLnBrk="0" hangingPunct="1">
              <a:lnSpc>
                <a:spcPct val="100000"/>
              </a:lnSpc>
              <a:spcBef>
                <a:spcPts val="0"/>
              </a:spcBef>
              <a:buFont typeface="Arial" panose="020B0604020202020204" pitchFamily="34" charset="0"/>
              <a:buNone/>
              <a:defRPr sz="2800" b="1" kern="1200">
                <a:solidFill>
                  <a:srgbClr val="404040"/>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FIRE-4</a:t>
            </a: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：基线特征</a:t>
            </a:r>
            <a:r>
              <a:rPr kumimoji="0" lang="en-US" altLang="zh-CN"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2</a:t>
            </a:r>
            <a:endParaRPr kumimoji="0" 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5" name="Text Placeholder 2">
            <a:extLst>
              <a:ext uri="{FF2B5EF4-FFF2-40B4-BE49-F238E27FC236}">
                <a16:creationId xmlns:a16="http://schemas.microsoft.com/office/drawing/2014/main" id="{EF2FA01B-426B-FCD7-2675-0B350C862DC4}"/>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Sebastian </a:t>
            </a:r>
            <a:r>
              <a:rPr kumimoji="0" lang="en-U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Stintzing</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3507</a:t>
            </a:r>
          </a:p>
        </p:txBody>
      </p:sp>
      <p:pic>
        <p:nvPicPr>
          <p:cNvPr id="2" name="Picture 2">
            <a:extLst>
              <a:ext uri="{FF2B5EF4-FFF2-40B4-BE49-F238E27FC236}">
                <a16:creationId xmlns:a16="http://schemas.microsoft.com/office/drawing/2014/main" id="{375EE75E-032E-ECA6-E379-C92A2EC25DBC}"/>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481749" y="1357162"/>
            <a:ext cx="11228501" cy="4745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49275495"/>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AADC8A22-71D6-9772-90FF-49A57B25A372}"/>
              </a:ext>
            </a:extLst>
          </p:cNvPr>
          <p:cNvSpPr txBox="1">
            <a:spLocks/>
          </p:cNvSpPr>
          <p:nvPr/>
        </p:nvSpPr>
        <p:spPr>
          <a:xfrm>
            <a:off x="334963" y="260350"/>
            <a:ext cx="9600973" cy="430887"/>
          </a:xfrm>
          <a:prstGeom prst="rect">
            <a:avLst/>
          </a:prstGeom>
        </p:spPr>
        <p:txBody>
          <a:bodyPr wrap="square" lIns="0" tIns="0" rIns="0" bIns="0">
            <a:noAutofit/>
          </a:bodyPr>
          <a:lstStyle>
            <a:lvl1pPr marL="0" indent="0" algn="l" defTabSz="914400" rtl="0" eaLnBrk="1" latinLnBrk="0" hangingPunct="1">
              <a:lnSpc>
                <a:spcPct val="100000"/>
              </a:lnSpc>
              <a:spcBef>
                <a:spcPts val="0"/>
              </a:spcBef>
              <a:buFont typeface="Arial" panose="020B0604020202020204" pitchFamily="34" charset="0"/>
              <a:buNone/>
              <a:defRPr sz="2800" b="1" kern="1200">
                <a:solidFill>
                  <a:srgbClr val="404040"/>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FIRE-4</a:t>
            </a: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：可评估患者的肿瘤应答（</a:t>
            </a:r>
            <a:r>
              <a:rPr kumimoji="0" lang="en-US" altLang="zh-CN"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n=446</a:t>
            </a: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a:t>
            </a:r>
            <a:endParaRPr kumimoji="0" 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5" name="Text Placeholder 2">
            <a:extLst>
              <a:ext uri="{FF2B5EF4-FFF2-40B4-BE49-F238E27FC236}">
                <a16:creationId xmlns:a16="http://schemas.microsoft.com/office/drawing/2014/main" id="{EF2FA01B-426B-FCD7-2675-0B350C862DC4}"/>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Sebastian </a:t>
            </a:r>
            <a:r>
              <a:rPr kumimoji="0" lang="en-U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Stintzing</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3507</a:t>
            </a:r>
          </a:p>
        </p:txBody>
      </p:sp>
      <p:pic>
        <p:nvPicPr>
          <p:cNvPr id="3" name="Picture 2">
            <a:extLst>
              <a:ext uri="{FF2B5EF4-FFF2-40B4-BE49-F238E27FC236}">
                <a16:creationId xmlns:a16="http://schemas.microsoft.com/office/drawing/2014/main" id="{0243C676-F3D6-C417-EAAA-A519FF46ADC9}"/>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209838" y="1459012"/>
            <a:ext cx="11328211" cy="4379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56252716"/>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AADC8A22-71D6-9772-90FF-49A57B25A372}"/>
              </a:ext>
            </a:extLst>
          </p:cNvPr>
          <p:cNvSpPr txBox="1">
            <a:spLocks/>
          </p:cNvSpPr>
          <p:nvPr/>
        </p:nvSpPr>
        <p:spPr>
          <a:xfrm>
            <a:off x="334963" y="260350"/>
            <a:ext cx="9600973" cy="430887"/>
          </a:xfrm>
          <a:prstGeom prst="rect">
            <a:avLst/>
          </a:prstGeom>
        </p:spPr>
        <p:txBody>
          <a:bodyPr wrap="square" lIns="0" tIns="0" rIns="0" bIns="0">
            <a:noAutofit/>
          </a:bodyPr>
          <a:lstStyle>
            <a:lvl1pPr marL="0" indent="0" algn="l" defTabSz="914400" rtl="0" eaLnBrk="1" latinLnBrk="0" hangingPunct="1">
              <a:lnSpc>
                <a:spcPct val="100000"/>
              </a:lnSpc>
              <a:spcBef>
                <a:spcPts val="0"/>
              </a:spcBef>
              <a:buFont typeface="Arial" panose="020B0604020202020204" pitchFamily="34" charset="0"/>
              <a:buNone/>
              <a:defRPr sz="2800" b="1" kern="1200">
                <a:solidFill>
                  <a:srgbClr val="404040"/>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FIRE-4</a:t>
            </a: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：基线液体活检结果对生存的影响</a:t>
            </a:r>
            <a:endParaRPr kumimoji="0" 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5" name="Text Placeholder 2">
            <a:extLst>
              <a:ext uri="{FF2B5EF4-FFF2-40B4-BE49-F238E27FC236}">
                <a16:creationId xmlns:a16="http://schemas.microsoft.com/office/drawing/2014/main" id="{EF2FA01B-426B-FCD7-2675-0B350C862DC4}"/>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Sebastian </a:t>
            </a:r>
            <a:r>
              <a:rPr kumimoji="0" lang="en-U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Stintzing</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3507</a:t>
            </a:r>
          </a:p>
        </p:txBody>
      </p:sp>
      <p:pic>
        <p:nvPicPr>
          <p:cNvPr id="2" name="Picture 2">
            <a:extLst>
              <a:ext uri="{FF2B5EF4-FFF2-40B4-BE49-F238E27FC236}">
                <a16:creationId xmlns:a16="http://schemas.microsoft.com/office/drawing/2014/main" id="{959A875E-1539-B025-6BA5-FA9676CD39A5}"/>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584738" y="1503947"/>
            <a:ext cx="11022523" cy="3850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53990506"/>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AADC8A22-71D6-9772-90FF-49A57B25A372}"/>
              </a:ext>
            </a:extLst>
          </p:cNvPr>
          <p:cNvSpPr txBox="1">
            <a:spLocks/>
          </p:cNvSpPr>
          <p:nvPr/>
        </p:nvSpPr>
        <p:spPr>
          <a:xfrm>
            <a:off x="334963" y="260350"/>
            <a:ext cx="9600973" cy="430887"/>
          </a:xfrm>
          <a:prstGeom prst="rect">
            <a:avLst/>
          </a:prstGeom>
        </p:spPr>
        <p:txBody>
          <a:bodyPr wrap="square" lIns="0" tIns="0" rIns="0" bIns="0">
            <a:noAutofit/>
          </a:bodyPr>
          <a:lstStyle>
            <a:lvl1pPr marL="0" indent="0" algn="l" defTabSz="914400" rtl="0" eaLnBrk="1" latinLnBrk="0" hangingPunct="1">
              <a:lnSpc>
                <a:spcPct val="100000"/>
              </a:lnSpc>
              <a:spcBef>
                <a:spcPts val="0"/>
              </a:spcBef>
              <a:buFont typeface="Arial" panose="020B0604020202020204" pitchFamily="34" charset="0"/>
              <a:buNone/>
              <a:defRPr sz="2800" b="1" kern="1200">
                <a:solidFill>
                  <a:srgbClr val="404040"/>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FIRE-4</a:t>
            </a: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a:t>
            </a:r>
            <a:r>
              <a:rPr kumimoji="0" lang="en-US" altLang="zh-CN"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RAS/BRAF</a:t>
            </a: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野生型人群不同治疗方案对生存的影响（</a:t>
            </a:r>
            <a:r>
              <a:rPr kumimoji="0" lang="en-US" altLang="zh-CN"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n=432</a:t>
            </a: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a:t>
            </a:r>
            <a:endParaRPr kumimoji="0" 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5" name="Text Placeholder 2">
            <a:extLst>
              <a:ext uri="{FF2B5EF4-FFF2-40B4-BE49-F238E27FC236}">
                <a16:creationId xmlns:a16="http://schemas.microsoft.com/office/drawing/2014/main" id="{EF2FA01B-426B-FCD7-2675-0B350C862DC4}"/>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Sebastian </a:t>
            </a:r>
            <a:r>
              <a:rPr kumimoji="0" lang="en-U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Stintzing</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3507</a:t>
            </a:r>
          </a:p>
        </p:txBody>
      </p:sp>
      <p:pic>
        <p:nvPicPr>
          <p:cNvPr id="3" name="Picture 2">
            <a:extLst>
              <a:ext uri="{FF2B5EF4-FFF2-40B4-BE49-F238E27FC236}">
                <a16:creationId xmlns:a16="http://schemas.microsoft.com/office/drawing/2014/main" id="{31C05CFF-7A6A-3416-3EAD-B4A6842B84A7}"/>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201717" y="1653556"/>
            <a:ext cx="11788566" cy="4206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73833777"/>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AADC8A22-71D6-9772-90FF-49A57B25A372}"/>
              </a:ext>
            </a:extLst>
          </p:cNvPr>
          <p:cNvSpPr txBox="1">
            <a:spLocks/>
          </p:cNvSpPr>
          <p:nvPr/>
        </p:nvSpPr>
        <p:spPr>
          <a:xfrm>
            <a:off x="334963" y="260350"/>
            <a:ext cx="9600973" cy="430887"/>
          </a:xfrm>
          <a:prstGeom prst="rect">
            <a:avLst/>
          </a:prstGeom>
        </p:spPr>
        <p:txBody>
          <a:bodyPr wrap="square" lIns="0" tIns="0" rIns="0" bIns="0">
            <a:noAutofit/>
          </a:bodyPr>
          <a:lstStyle>
            <a:lvl1pPr marL="0" indent="0" algn="l" defTabSz="914400" rtl="0" eaLnBrk="1" latinLnBrk="0" hangingPunct="1">
              <a:lnSpc>
                <a:spcPct val="100000"/>
              </a:lnSpc>
              <a:spcBef>
                <a:spcPts val="0"/>
              </a:spcBef>
              <a:buFont typeface="Arial" panose="020B0604020202020204" pitchFamily="34" charset="0"/>
              <a:buNone/>
              <a:defRPr sz="2800" b="1" kern="1200">
                <a:solidFill>
                  <a:srgbClr val="404040"/>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FIRE-4</a:t>
            </a: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：不同治疗方案对生存的影响</a:t>
            </a:r>
            <a:endParaRPr kumimoji="0" 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5" name="Text Placeholder 2">
            <a:extLst>
              <a:ext uri="{FF2B5EF4-FFF2-40B4-BE49-F238E27FC236}">
                <a16:creationId xmlns:a16="http://schemas.microsoft.com/office/drawing/2014/main" id="{EF2FA01B-426B-FCD7-2675-0B350C862DC4}"/>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Sebastian </a:t>
            </a:r>
            <a:r>
              <a:rPr kumimoji="0" lang="en-U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Stintzing</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3507</a:t>
            </a:r>
          </a:p>
        </p:txBody>
      </p:sp>
      <p:pic>
        <p:nvPicPr>
          <p:cNvPr id="2" name="Picture 2">
            <a:extLst>
              <a:ext uri="{FF2B5EF4-FFF2-40B4-BE49-F238E27FC236}">
                <a16:creationId xmlns:a16="http://schemas.microsoft.com/office/drawing/2014/main" id="{64C0651E-56E9-1FAB-8BF3-A95500A9C8DC}"/>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480510" y="1414914"/>
            <a:ext cx="11230980" cy="46297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49295264"/>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AADC8A22-71D6-9772-90FF-49A57B25A372}"/>
              </a:ext>
            </a:extLst>
          </p:cNvPr>
          <p:cNvSpPr txBox="1">
            <a:spLocks/>
          </p:cNvSpPr>
          <p:nvPr/>
        </p:nvSpPr>
        <p:spPr>
          <a:xfrm>
            <a:off x="334963" y="260350"/>
            <a:ext cx="9600973" cy="430887"/>
          </a:xfrm>
          <a:prstGeom prst="rect">
            <a:avLst/>
          </a:prstGeom>
        </p:spPr>
        <p:txBody>
          <a:bodyPr wrap="square" lIns="0" tIns="0" rIns="0" bIns="0">
            <a:noAutofit/>
          </a:bodyPr>
          <a:lstStyle>
            <a:lvl1pPr marL="0" indent="0" algn="l" defTabSz="914400" rtl="0" eaLnBrk="1" latinLnBrk="0" hangingPunct="1">
              <a:lnSpc>
                <a:spcPct val="100000"/>
              </a:lnSpc>
              <a:spcBef>
                <a:spcPts val="0"/>
              </a:spcBef>
              <a:buFont typeface="Arial" panose="020B0604020202020204" pitchFamily="34" charset="0"/>
              <a:buNone/>
              <a:defRPr sz="2800" b="1" kern="1200">
                <a:solidFill>
                  <a:srgbClr val="404040"/>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FIRE-4</a:t>
            </a: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：出现</a:t>
            </a:r>
            <a:r>
              <a:rPr kumimoji="0" lang="en-US" altLang="zh-CN"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RAS</a:t>
            </a: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突变对生存的影响</a:t>
            </a:r>
            <a:endParaRPr kumimoji="0" 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5" name="Text Placeholder 2">
            <a:extLst>
              <a:ext uri="{FF2B5EF4-FFF2-40B4-BE49-F238E27FC236}">
                <a16:creationId xmlns:a16="http://schemas.microsoft.com/office/drawing/2014/main" id="{EF2FA01B-426B-FCD7-2675-0B350C862DC4}"/>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Sebastian </a:t>
            </a:r>
            <a:r>
              <a:rPr kumimoji="0" lang="en-U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Stintzing</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3507</a:t>
            </a:r>
          </a:p>
        </p:txBody>
      </p:sp>
      <p:pic>
        <p:nvPicPr>
          <p:cNvPr id="3" name="Picture 2">
            <a:extLst>
              <a:ext uri="{FF2B5EF4-FFF2-40B4-BE49-F238E27FC236}">
                <a16:creationId xmlns:a16="http://schemas.microsoft.com/office/drawing/2014/main" id="{7DCDE979-6EEF-D743-09DE-826DAF60E965}"/>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l="-125"/>
          <a:stretch/>
        </p:blipFill>
        <p:spPr bwMode="auto">
          <a:xfrm>
            <a:off x="807148" y="1309037"/>
            <a:ext cx="10577704" cy="3492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文本框 5">
            <a:extLst>
              <a:ext uri="{FF2B5EF4-FFF2-40B4-BE49-F238E27FC236}">
                <a16:creationId xmlns:a16="http://schemas.microsoft.com/office/drawing/2014/main" id="{DF746AE8-398E-3469-4059-3535B835E9A1}"/>
              </a:ext>
            </a:extLst>
          </p:cNvPr>
          <p:cNvSpPr txBox="1"/>
          <p:nvPr/>
        </p:nvSpPr>
        <p:spPr>
          <a:xfrm>
            <a:off x="1641610" y="5106553"/>
            <a:ext cx="9793203"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出现</a:t>
            </a:r>
            <a:r>
              <a:rPr kumimoji="0" lang="en-US" altLang="zh-CN"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RAS</a:t>
            </a:r>
            <a:r>
              <a:rPr kumimoji="0" lang="zh-CN" altLang="en-US"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突变</a:t>
            </a:r>
            <a:endParaRPr kumimoji="0" lang="en-US" altLang="zh-CN"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与西妥昔单抗中位治疗持续时间显著延长相关（</a:t>
            </a: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27.6</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周 </a:t>
            </a: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vs 48.3</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周（对数秩检验</a:t>
            </a: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P=0.001</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a:t>
            </a:r>
            <a:endPar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与西妥昔单抗维持治疗组中位</a:t>
            </a: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PFS</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延长相关（</a:t>
            </a: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10.4</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个月 </a:t>
            </a: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vs 15.1</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个月（对数秩检验</a:t>
            </a: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P=0.04</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a:t>
            </a:r>
            <a:endPar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不影响中位</a:t>
            </a: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OS</a:t>
            </a:r>
            <a:endPar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p:txBody>
      </p:sp>
    </p:spTree>
    <p:extLst>
      <p:ext uri="{BB962C8B-B14F-4D97-AF65-F5344CB8AC3E}">
        <p14:creationId xmlns:p14="http://schemas.microsoft.com/office/powerpoint/2010/main" val="2620214192"/>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AADC8A22-71D6-9772-90FF-49A57B25A372}"/>
              </a:ext>
            </a:extLst>
          </p:cNvPr>
          <p:cNvSpPr txBox="1">
            <a:spLocks/>
          </p:cNvSpPr>
          <p:nvPr/>
        </p:nvSpPr>
        <p:spPr>
          <a:xfrm>
            <a:off x="334963" y="260350"/>
            <a:ext cx="9600973" cy="430887"/>
          </a:xfrm>
          <a:prstGeom prst="rect">
            <a:avLst/>
          </a:prstGeom>
        </p:spPr>
        <p:txBody>
          <a:bodyPr wrap="square" lIns="0" tIns="0" rIns="0" bIns="0">
            <a:noAutofit/>
          </a:bodyPr>
          <a:lstStyle>
            <a:lvl1pPr marL="0" indent="0" algn="l" defTabSz="914400" rtl="0" eaLnBrk="1" latinLnBrk="0" hangingPunct="1">
              <a:lnSpc>
                <a:spcPct val="100000"/>
              </a:lnSpc>
              <a:spcBef>
                <a:spcPts val="0"/>
              </a:spcBef>
              <a:buFont typeface="Arial" panose="020B0604020202020204" pitchFamily="34" charset="0"/>
              <a:buNone/>
              <a:defRPr sz="2800" b="1" kern="1200">
                <a:solidFill>
                  <a:srgbClr val="404040"/>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FIRE-4</a:t>
            </a: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：出现</a:t>
            </a:r>
            <a:r>
              <a:rPr kumimoji="0" lang="en-US" altLang="zh-CN"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BRAF</a:t>
            </a:r>
            <a:r>
              <a:rPr kumimoji="0" lang="en-US" altLang="zh-CN" sz="2800" b="1" i="0" u="none" strike="noStrike" kern="1200" cap="none" spc="0" normalizeH="0" baseline="3000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V600E</a:t>
            </a: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突变对生存的影响</a:t>
            </a:r>
            <a:endParaRPr kumimoji="0" 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5" name="Text Placeholder 2">
            <a:extLst>
              <a:ext uri="{FF2B5EF4-FFF2-40B4-BE49-F238E27FC236}">
                <a16:creationId xmlns:a16="http://schemas.microsoft.com/office/drawing/2014/main" id="{EF2FA01B-426B-FCD7-2675-0B350C862DC4}"/>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Sebastian </a:t>
            </a:r>
            <a:r>
              <a:rPr kumimoji="0" lang="en-U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Stintzing</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3507</a:t>
            </a:r>
          </a:p>
        </p:txBody>
      </p:sp>
      <p:sp>
        <p:nvSpPr>
          <p:cNvPr id="6" name="文本框 5">
            <a:extLst>
              <a:ext uri="{FF2B5EF4-FFF2-40B4-BE49-F238E27FC236}">
                <a16:creationId xmlns:a16="http://schemas.microsoft.com/office/drawing/2014/main" id="{DF746AE8-398E-3469-4059-3535B835E9A1}"/>
              </a:ext>
            </a:extLst>
          </p:cNvPr>
          <p:cNvSpPr txBox="1"/>
          <p:nvPr/>
        </p:nvSpPr>
        <p:spPr>
          <a:xfrm>
            <a:off x="1641610" y="5106553"/>
            <a:ext cx="9793203"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出现</a:t>
            </a:r>
            <a:r>
              <a:rPr kumimoji="0" lang="en-US" altLang="zh-CN"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BRAF</a:t>
            </a:r>
            <a:r>
              <a:rPr kumimoji="0" lang="en-US" altLang="zh-CN" sz="1400" b="1" i="0" u="none" strike="noStrike" kern="1200" cap="none" spc="0" normalizeH="0" baseline="3000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V600E</a:t>
            </a:r>
            <a:r>
              <a:rPr kumimoji="0" lang="zh-CN" altLang="en-US"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突变的发生率低于</a:t>
            </a:r>
            <a:r>
              <a:rPr kumimoji="0" lang="en-US" altLang="zh-CN"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RAS</a:t>
            </a:r>
            <a:r>
              <a:rPr kumimoji="0" lang="zh-CN" altLang="en-US"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突变：</a:t>
            </a:r>
            <a:endParaRPr kumimoji="0" lang="en-US" altLang="zh-CN"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与西妥昔单抗中位治疗持续时间延长相关（</a:t>
            </a: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34.1</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周 </a:t>
            </a: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vs 47.1</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周（对数秩检验</a:t>
            </a: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P=0.60</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a:t>
            </a:r>
            <a:endPar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与西妥昔单抗维持治疗组中位</a:t>
            </a: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PFS</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延长相关（</a:t>
            </a: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11.2</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个月 </a:t>
            </a: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vs 15.7</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个月（对数秩检验</a:t>
            </a: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P=0.65</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a:t>
            </a:r>
            <a:endPar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不影响中位</a:t>
            </a: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OS</a:t>
            </a:r>
            <a:endPar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p:txBody>
      </p:sp>
      <p:pic>
        <p:nvPicPr>
          <p:cNvPr id="7" name="Picture 2">
            <a:extLst>
              <a:ext uri="{FF2B5EF4-FFF2-40B4-BE49-F238E27FC236}">
                <a16:creationId xmlns:a16="http://schemas.microsoft.com/office/drawing/2014/main" id="{FA4F788D-F1F9-0369-CBB5-DB78C12292B8}"/>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518541" y="1232034"/>
            <a:ext cx="11154918" cy="369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90880571"/>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6703FEA9-6441-6D58-72AF-C035313C9DAC}"/>
              </a:ext>
            </a:extLst>
          </p:cNvPr>
          <p:cNvSpPr>
            <a:spLocks noGrp="1"/>
          </p:cNvSpPr>
          <p:nvPr>
            <p:ph type="body" sz="quarter" idx="10"/>
          </p:nvPr>
        </p:nvSpPr>
        <p:spPr/>
        <p:txBody>
          <a:bodyPr/>
          <a:lstStyle/>
          <a:p>
            <a:r>
              <a:rPr lang="zh-CN" altLang="en-US" dirty="0"/>
              <a:t>总结</a:t>
            </a:r>
          </a:p>
        </p:txBody>
      </p:sp>
      <p:sp>
        <p:nvSpPr>
          <p:cNvPr id="4" name="内容占位符 3">
            <a:extLst>
              <a:ext uri="{FF2B5EF4-FFF2-40B4-BE49-F238E27FC236}">
                <a16:creationId xmlns:a16="http://schemas.microsoft.com/office/drawing/2014/main" id="{14343E56-9DDE-3033-56B0-2DC23BE5353F}"/>
              </a:ext>
            </a:extLst>
          </p:cNvPr>
          <p:cNvSpPr txBox="1">
            <a:spLocks/>
          </p:cNvSpPr>
          <p:nvPr/>
        </p:nvSpPr>
        <p:spPr>
          <a:xfrm>
            <a:off x="770965" y="1458644"/>
            <a:ext cx="10811435" cy="277647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在基线时进行液体活检发现，组织学检测被归类为</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RAS</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野生型的患者人群中存在较大量的</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RAS-</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和</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BRAF</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突变患者；</a:t>
            </a:r>
            <a:endPar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基线检测到的</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RAS-</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和</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BRAF</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突变具有很强的预测和预后相关性；</a:t>
            </a:r>
            <a:endPar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治疗过程中出现的</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RAS-</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和</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BRAF</a:t>
            </a:r>
            <a:r>
              <a:rPr kumimoji="0" lang="en-US" altLang="zh-CN" sz="2000" b="0" i="0" u="none" strike="noStrike" kern="1200" cap="none" spc="0" normalizeH="0" baseline="3000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V600E</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突变</a:t>
            </a:r>
            <a:endPar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被观察到与更长的</a:t>
            </a: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EGFR</a:t>
            </a:r>
            <a:r>
              <a:rPr kumimoji="0" lang="zh-CN" altLang="en-US" sz="16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抗体用药时间相关</a:t>
            </a:r>
            <a:endPar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对生存无影响</a:t>
            </a:r>
            <a:endPar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 name="Text Placeholder 2">
            <a:extLst>
              <a:ext uri="{FF2B5EF4-FFF2-40B4-BE49-F238E27FC236}">
                <a16:creationId xmlns:a16="http://schemas.microsoft.com/office/drawing/2014/main" id="{2657B2A0-D753-FC7E-311D-91F2A51ACDB1}"/>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Sebastian </a:t>
            </a:r>
            <a:r>
              <a:rPr kumimoji="0" lang="en-U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Stintzing</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3507</a:t>
            </a:r>
          </a:p>
        </p:txBody>
      </p:sp>
    </p:spTree>
    <p:extLst>
      <p:ext uri="{BB962C8B-B14F-4D97-AF65-F5344CB8AC3E}">
        <p14:creationId xmlns:p14="http://schemas.microsoft.com/office/powerpoint/2010/main" val="133992456"/>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6703FEA9-6441-6D58-72AF-C035313C9DAC}"/>
              </a:ext>
            </a:extLst>
          </p:cNvPr>
          <p:cNvSpPr>
            <a:spLocks noGrp="1"/>
          </p:cNvSpPr>
          <p:nvPr>
            <p:ph type="body" sz="quarter" idx="10"/>
          </p:nvPr>
        </p:nvSpPr>
        <p:spPr/>
        <p:txBody>
          <a:bodyPr/>
          <a:lstStyle/>
          <a:p>
            <a:r>
              <a:rPr lang="zh-CN" altLang="en-US" dirty="0"/>
              <a:t>结论 </a:t>
            </a:r>
          </a:p>
        </p:txBody>
      </p:sp>
      <p:sp>
        <p:nvSpPr>
          <p:cNvPr id="4" name="内容占位符 3">
            <a:extLst>
              <a:ext uri="{FF2B5EF4-FFF2-40B4-BE49-F238E27FC236}">
                <a16:creationId xmlns:a16="http://schemas.microsoft.com/office/drawing/2014/main" id="{14343E56-9DDE-3033-56B0-2DC23BE5353F}"/>
              </a:ext>
            </a:extLst>
          </p:cNvPr>
          <p:cNvSpPr txBox="1">
            <a:spLocks/>
          </p:cNvSpPr>
          <p:nvPr/>
        </p:nvSpPr>
        <p:spPr>
          <a:xfrm>
            <a:off x="770965" y="1458644"/>
            <a:ext cx="10811435" cy="277647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在基线时进行液体活检用于识别可能在抗</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EGFR</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治疗中特别获益的患者是一种有意义的工具；</a:t>
            </a:r>
            <a:endPar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在治疗过程中进行的液体活检目前看来不能为治疗方案的选择提供额外的指导意见</a:t>
            </a:r>
            <a:endPar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 name="Text Placeholder 2">
            <a:extLst>
              <a:ext uri="{FF2B5EF4-FFF2-40B4-BE49-F238E27FC236}">
                <a16:creationId xmlns:a16="http://schemas.microsoft.com/office/drawing/2014/main" id="{459647D7-7F6F-6C57-E9E1-4E5E455998C2}"/>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Sebastian </a:t>
            </a:r>
            <a:r>
              <a:rPr kumimoji="0" lang="en-US" altLang="zh-CN" sz="1000" b="0" i="0" u="none" strike="noStrike" kern="1200" cap="none" spc="0" normalizeH="0" baseline="0" noProof="0" dirty="0" err="1">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Stintzing</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3507</a:t>
            </a:r>
          </a:p>
        </p:txBody>
      </p:sp>
      <p:pic>
        <p:nvPicPr>
          <p:cNvPr id="5" name="Graphic 4" descr="House with solid fill">
            <a:hlinkClick r:id="rId2" action="ppaction://hlinksldjump"/>
            <a:extLst>
              <a:ext uri="{FF2B5EF4-FFF2-40B4-BE49-F238E27FC236}">
                <a16:creationId xmlns:a16="http://schemas.microsoft.com/office/drawing/2014/main" id="{E23198A6-56C5-2261-F227-EDD818ABE162}"/>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047804" y="5959350"/>
            <a:ext cx="567642" cy="567642"/>
          </a:xfrm>
          <a:prstGeom prst="rect">
            <a:avLst/>
          </a:prstGeom>
        </p:spPr>
      </p:pic>
    </p:spTree>
    <p:extLst>
      <p:ext uri="{BB962C8B-B14F-4D97-AF65-F5344CB8AC3E}">
        <p14:creationId xmlns:p14="http://schemas.microsoft.com/office/powerpoint/2010/main" val="1855416272"/>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7FA7AF5-731F-ED2F-CE15-2B0EDA1FBB8D}"/>
              </a:ext>
            </a:extLst>
          </p:cNvPr>
          <p:cNvSpPr>
            <a:spLocks noGrp="1"/>
          </p:cNvSpPr>
          <p:nvPr>
            <p:ph type="title"/>
          </p:nvPr>
        </p:nvSpPr>
        <p:spPr>
          <a:xfrm>
            <a:off x="838200" y="1991378"/>
            <a:ext cx="10515600" cy="1006429"/>
          </a:xfrm>
        </p:spPr>
        <p:txBody>
          <a:bodyPr>
            <a:normAutofit fontScale="90000"/>
          </a:bodyPr>
          <a:lstStyle/>
          <a:p>
            <a:r>
              <a:rPr lang="zh-CN" altLang="en-US" dirty="0"/>
              <a:t>帕尼单抗在左半、</a:t>
            </a:r>
            <a:r>
              <a:rPr lang="en-US" altLang="zh-CN" dirty="0"/>
              <a:t>MSS/MSI-L</a:t>
            </a:r>
            <a:r>
              <a:rPr lang="zh-CN" altLang="en-US" dirty="0"/>
              <a:t>和</a:t>
            </a:r>
            <a:r>
              <a:rPr lang="en-US" altLang="zh-CN" dirty="0"/>
              <a:t>RAS/BRAF</a:t>
            </a:r>
            <a:r>
              <a:rPr lang="zh-CN" altLang="en-US" dirty="0"/>
              <a:t>野生型患者中的疗效：</a:t>
            </a:r>
            <a:r>
              <a:rPr lang="en-US" altLang="zh-CN" dirty="0"/>
              <a:t>III</a:t>
            </a:r>
            <a:r>
              <a:rPr lang="zh-CN" altLang="en-US" dirty="0"/>
              <a:t>期</a:t>
            </a:r>
            <a:r>
              <a:rPr lang="en-US" altLang="zh-CN" dirty="0"/>
              <a:t>PARADIGM</a:t>
            </a:r>
            <a:r>
              <a:rPr lang="zh-CN" altLang="en-US" dirty="0"/>
              <a:t>试验的生物标志物研究</a:t>
            </a:r>
          </a:p>
        </p:txBody>
      </p:sp>
      <p:sp>
        <p:nvSpPr>
          <p:cNvPr id="3" name="文本占位符 2">
            <a:extLst>
              <a:ext uri="{FF2B5EF4-FFF2-40B4-BE49-F238E27FC236}">
                <a16:creationId xmlns:a16="http://schemas.microsoft.com/office/drawing/2014/main" id="{E985E624-1F9B-BBF9-A1A1-2ACCA2B35963}"/>
              </a:ext>
            </a:extLst>
          </p:cNvPr>
          <p:cNvSpPr>
            <a:spLocks noGrp="1"/>
          </p:cNvSpPr>
          <p:nvPr>
            <p:ph type="body" sz="quarter" idx="10"/>
          </p:nvPr>
        </p:nvSpPr>
        <p:spPr>
          <a:xfrm>
            <a:off x="838200" y="3399088"/>
            <a:ext cx="10515600" cy="709838"/>
          </a:xfrm>
        </p:spPr>
        <p:txBody>
          <a:bodyPr/>
          <a:lstStyle/>
          <a:p>
            <a:r>
              <a:rPr lang="en-US" altLang="zh-CN" sz="1600" dirty="0"/>
              <a:t>Kentaro Yamazaki, Kei </a:t>
            </a:r>
            <a:r>
              <a:rPr lang="en-US" altLang="zh-CN" sz="1600" dirty="0" err="1"/>
              <a:t>Muro</a:t>
            </a:r>
            <a:r>
              <a:rPr lang="en-US" altLang="zh-CN" sz="1600" dirty="0"/>
              <a:t>, Jun Watanabe, Kohei </a:t>
            </a:r>
            <a:r>
              <a:rPr lang="en-US" altLang="zh-CN" sz="1600" dirty="0" err="1"/>
              <a:t>Shitara</a:t>
            </a:r>
            <a:r>
              <a:rPr lang="en-US" altLang="zh-CN" sz="1600" dirty="0"/>
              <a:t>, </a:t>
            </a:r>
            <a:r>
              <a:rPr lang="en-US" altLang="zh-CN" sz="1600" dirty="0" err="1"/>
              <a:t>Hisatsugu</a:t>
            </a:r>
            <a:r>
              <a:rPr lang="en-US" altLang="zh-CN" sz="1600" dirty="0"/>
              <a:t> </a:t>
            </a:r>
            <a:r>
              <a:rPr lang="en-US" altLang="zh-CN" sz="1600" dirty="0" err="1"/>
              <a:t>Ohori</a:t>
            </a:r>
            <a:r>
              <a:rPr lang="en-US" altLang="zh-CN" sz="1600" dirty="0"/>
              <a:t>, Manabu </a:t>
            </a:r>
            <a:r>
              <a:rPr lang="en-US" altLang="zh-CN" sz="1600" dirty="0" err="1"/>
              <a:t>Shiozawa,Hirofumi</a:t>
            </a:r>
            <a:r>
              <a:rPr lang="en-US" altLang="zh-CN" sz="1600" dirty="0"/>
              <a:t> </a:t>
            </a:r>
            <a:r>
              <a:rPr lang="en-US" altLang="zh-CN" sz="1600" dirty="0" err="1"/>
              <a:t>Yasui</a:t>
            </a:r>
            <a:r>
              <a:rPr lang="en-US" altLang="zh-CN" sz="1600" dirty="0"/>
              <a:t>, </a:t>
            </a:r>
            <a:r>
              <a:rPr lang="en-US" altLang="zh-CN" sz="1600" dirty="0" err="1"/>
              <a:t>Eiji</a:t>
            </a:r>
            <a:r>
              <a:rPr lang="en-US" altLang="zh-CN" sz="1600" dirty="0"/>
              <a:t> Oki, Takeo Sato, Takeshi Naito, </a:t>
            </a:r>
            <a:r>
              <a:rPr lang="en-US" altLang="zh-CN" sz="1600" dirty="0" err="1"/>
              <a:t>Yoshito</a:t>
            </a:r>
            <a:r>
              <a:rPr lang="en-US" altLang="zh-CN" sz="1600" dirty="0"/>
              <a:t> Komatsu, Takeshi Kato, </a:t>
            </a:r>
            <a:r>
              <a:rPr lang="en-US" altLang="zh-CN" sz="1600" dirty="0" err="1"/>
              <a:t>Junpei</a:t>
            </a:r>
            <a:r>
              <a:rPr lang="en-US" altLang="zh-CN" sz="1600" dirty="0"/>
              <a:t> </a:t>
            </a:r>
            <a:r>
              <a:rPr lang="en-US" altLang="zh-CN" sz="1600" dirty="0" err="1"/>
              <a:t>Soeda,Kouji</a:t>
            </a:r>
            <a:r>
              <a:rPr lang="en-US" altLang="zh-CN" sz="1600" dirty="0"/>
              <a:t> Yamamoto, Riu Yamashita, </a:t>
            </a:r>
            <a:r>
              <a:rPr lang="en-US" altLang="zh-CN" sz="1600" dirty="0" err="1"/>
              <a:t>Kiwamu</a:t>
            </a:r>
            <a:r>
              <a:rPr lang="en-US" altLang="zh-CN" sz="1600" dirty="0"/>
              <a:t> Akagi, Atsushi </a:t>
            </a:r>
            <a:r>
              <a:rPr lang="en-US" altLang="zh-CN" sz="1600" dirty="0" err="1"/>
              <a:t>Ochiai</a:t>
            </a:r>
            <a:r>
              <a:rPr lang="en-US" altLang="zh-CN" sz="1600" dirty="0"/>
              <a:t>, Hiroyuki </a:t>
            </a:r>
            <a:r>
              <a:rPr lang="en-US" altLang="zh-CN" sz="1600" dirty="0" err="1"/>
              <a:t>Uetake</a:t>
            </a:r>
            <a:r>
              <a:rPr lang="en-US" altLang="zh-CN" sz="1600" dirty="0"/>
              <a:t>, Katsuya </a:t>
            </a:r>
            <a:r>
              <a:rPr lang="en-US" altLang="zh-CN" sz="1600" dirty="0" err="1"/>
              <a:t>Tsuchihara,Takayuki</a:t>
            </a:r>
            <a:r>
              <a:rPr lang="en-US" altLang="zh-CN" sz="1600" dirty="0"/>
              <a:t> Yoshino</a:t>
            </a:r>
            <a:endParaRPr lang="zh-CN" altLang="en-US" sz="1600" dirty="0"/>
          </a:p>
        </p:txBody>
      </p:sp>
      <p:sp>
        <p:nvSpPr>
          <p:cNvPr id="4" name="文本占位符 3">
            <a:extLst>
              <a:ext uri="{FF2B5EF4-FFF2-40B4-BE49-F238E27FC236}">
                <a16:creationId xmlns:a16="http://schemas.microsoft.com/office/drawing/2014/main" id="{639FC6EE-1CD6-1415-8A7A-920A66720BF6}"/>
              </a:ext>
            </a:extLst>
          </p:cNvPr>
          <p:cNvSpPr>
            <a:spLocks noGrp="1"/>
          </p:cNvSpPr>
          <p:nvPr>
            <p:ph type="body" sz="quarter" idx="11"/>
          </p:nvPr>
        </p:nvSpPr>
        <p:spPr>
          <a:xfrm>
            <a:off x="838200" y="4510207"/>
            <a:ext cx="10515600" cy="709838"/>
          </a:xfrm>
        </p:spPr>
        <p:txBody>
          <a:bodyPr/>
          <a:lstStyle/>
          <a:p>
            <a:r>
              <a:rPr lang="en-US" altLang="zh-CN" dirty="0"/>
              <a:t>Abstract 3508- Oral Session</a:t>
            </a:r>
          </a:p>
        </p:txBody>
      </p:sp>
    </p:spTree>
    <p:extLst>
      <p:ext uri="{BB962C8B-B14F-4D97-AF65-F5344CB8AC3E}">
        <p14:creationId xmlns:p14="http://schemas.microsoft.com/office/powerpoint/2010/main" val="977049383"/>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AADC8A22-71D6-9772-90FF-49A57B25A372}"/>
              </a:ext>
            </a:extLst>
          </p:cNvPr>
          <p:cNvSpPr txBox="1">
            <a:spLocks/>
          </p:cNvSpPr>
          <p:nvPr/>
        </p:nvSpPr>
        <p:spPr>
          <a:xfrm>
            <a:off x="334963" y="260350"/>
            <a:ext cx="9600973" cy="430887"/>
          </a:xfrm>
          <a:prstGeom prst="rect">
            <a:avLst/>
          </a:prstGeom>
        </p:spPr>
        <p:txBody>
          <a:bodyPr wrap="square" lIns="0" tIns="0" rIns="0" bIns="0">
            <a:noAutofit/>
          </a:bodyPr>
          <a:lstStyle>
            <a:lvl1pPr marL="0" indent="0" algn="l" defTabSz="914400" rtl="0" eaLnBrk="1" latinLnBrk="0" hangingPunct="1">
              <a:lnSpc>
                <a:spcPct val="100000"/>
              </a:lnSpc>
              <a:spcBef>
                <a:spcPts val="0"/>
              </a:spcBef>
              <a:buFont typeface="Arial" panose="020B0604020202020204" pitchFamily="34" charset="0"/>
              <a:buNone/>
              <a:defRPr sz="2800" b="1" kern="1200">
                <a:solidFill>
                  <a:srgbClr val="404040"/>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PARADIGM</a:t>
            </a: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研究</a:t>
            </a:r>
            <a:endParaRPr kumimoji="0" 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5" name="Text Placeholder 2">
            <a:extLst>
              <a:ext uri="{FF2B5EF4-FFF2-40B4-BE49-F238E27FC236}">
                <a16:creationId xmlns:a16="http://schemas.microsoft.com/office/drawing/2014/main" id="{EF2FA01B-426B-FCD7-2675-0B350C862DC4}"/>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Kentaro Yamazaki,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3508</a:t>
            </a:r>
          </a:p>
        </p:txBody>
      </p:sp>
      <p:sp>
        <p:nvSpPr>
          <p:cNvPr id="17" name="文本框 16">
            <a:extLst>
              <a:ext uri="{FF2B5EF4-FFF2-40B4-BE49-F238E27FC236}">
                <a16:creationId xmlns:a16="http://schemas.microsoft.com/office/drawing/2014/main" id="{0E924BE2-2E7A-3053-69FF-DC6AFB10E96F}"/>
              </a:ext>
            </a:extLst>
          </p:cNvPr>
          <p:cNvSpPr txBox="1"/>
          <p:nvPr/>
        </p:nvSpPr>
        <p:spPr>
          <a:xfrm>
            <a:off x="871456" y="4508396"/>
            <a:ext cx="10250431" cy="12926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该研究达到了主要终点，证实帕尼单抗 </a:t>
            </a:r>
            <a:r>
              <a:rPr kumimoji="0" lang="en-US" altLang="zh-CN"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vs </a:t>
            </a:r>
            <a:r>
              <a:rPr kumimoji="0" lang="zh-CN" altLang="en-US"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贝伐珠单抗治疗左半和整体人群</a:t>
            </a:r>
            <a:r>
              <a:rPr kumimoji="0" lang="en-US" altLang="zh-CN"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OS</a:t>
            </a:r>
            <a:r>
              <a:rPr kumimoji="0" lang="zh-CN" altLang="en-US"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有显著获益</a:t>
            </a:r>
            <a:r>
              <a:rPr kumimoji="0" lang="en-US" altLang="zh-CN" sz="1600" b="1" i="0" u="none" strike="noStrike" kern="1200" cap="none" spc="0" normalizeH="0" baseline="3000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1</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左半</a:t>
            </a:r>
            <a:r>
              <a:rPr kumimoji="0" lang="en-US" altLang="zh-CN" sz="16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mCRC</a:t>
            </a:r>
            <a:r>
              <a:rPr kumimoji="0" lang="zh-CN" altLang="en-US" sz="16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：中位</a:t>
            </a:r>
            <a:r>
              <a:rPr kumimoji="0" lang="en-US" altLang="zh-CN" sz="16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OS 37.9 vs 34.3</a:t>
            </a:r>
            <a:r>
              <a:rPr kumimoji="0" lang="zh-CN" altLang="en-US" sz="16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个月；</a:t>
            </a:r>
            <a:r>
              <a:rPr kumimoji="0" lang="en-US" altLang="zh-CN" sz="16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HR</a:t>
            </a:r>
            <a:r>
              <a:rPr kumimoji="0" lang="zh-CN" altLang="en-US" sz="16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a:t>
            </a:r>
            <a:r>
              <a:rPr kumimoji="0" lang="en-US" altLang="zh-CN" sz="16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0.82</a:t>
            </a:r>
            <a:r>
              <a:rPr kumimoji="0" lang="zh-CN" altLang="en-US" sz="16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a:t>
            </a:r>
            <a:r>
              <a:rPr kumimoji="0" lang="en-US" altLang="zh-CN" sz="16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95.798% CI</a:t>
            </a:r>
            <a:r>
              <a:rPr kumimoji="0" lang="zh-CN" altLang="en-US" sz="16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a:t>
            </a:r>
            <a:r>
              <a:rPr kumimoji="0" lang="en-US" altLang="zh-CN" sz="16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0.68-0.99</a:t>
            </a:r>
            <a:r>
              <a:rPr kumimoji="0" lang="zh-CN" altLang="en-US" sz="16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a:t>
            </a:r>
            <a:r>
              <a:rPr kumimoji="0" lang="en-US" altLang="zh-CN" sz="16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P=0.03</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整体人群：中位</a:t>
            </a:r>
            <a:r>
              <a:rPr kumimoji="0" lang="en-US" altLang="zh-CN" sz="16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OS 36.2 vs 31.3</a:t>
            </a:r>
            <a:r>
              <a:rPr kumimoji="0" lang="zh-CN" altLang="en-US" sz="16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个月；</a:t>
            </a:r>
            <a:r>
              <a:rPr kumimoji="0" lang="en-US" altLang="zh-CN" sz="16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HR</a:t>
            </a:r>
            <a:r>
              <a:rPr kumimoji="0" lang="zh-CN" altLang="en-US" sz="16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a:t>
            </a:r>
            <a:r>
              <a:rPr kumimoji="0" lang="en-US" altLang="zh-CN" sz="16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0.84</a:t>
            </a:r>
            <a:r>
              <a:rPr kumimoji="0" lang="zh-CN" altLang="en-US" sz="16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a:t>
            </a:r>
            <a:r>
              <a:rPr kumimoji="0" lang="en-US" altLang="zh-CN" sz="16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95% CI</a:t>
            </a:r>
            <a:r>
              <a:rPr kumimoji="0" lang="zh-CN" altLang="en-US" sz="16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a:t>
            </a:r>
            <a:r>
              <a:rPr kumimoji="0" lang="en-US" altLang="zh-CN" sz="16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0.72-0.98</a:t>
            </a:r>
            <a:r>
              <a:rPr kumimoji="0" lang="zh-CN" altLang="en-US" sz="16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a:t>
            </a:r>
            <a:r>
              <a:rPr kumimoji="0" lang="en-US" altLang="zh-CN" sz="16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P=0.03</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右半</a:t>
            </a:r>
            <a:r>
              <a:rPr kumimoji="0" lang="en-US" altLang="zh-CN" sz="16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mCRC</a:t>
            </a:r>
            <a:r>
              <a:rPr kumimoji="0" lang="zh-CN" altLang="en-US" sz="16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（探索性终点）：中位</a:t>
            </a:r>
            <a:r>
              <a:rPr kumimoji="0" lang="en-US" altLang="zh-CN" sz="16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OS 20.2 vs 23.2</a:t>
            </a:r>
            <a:r>
              <a:rPr kumimoji="0" lang="zh-CN" altLang="en-US" sz="16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个月；</a:t>
            </a:r>
            <a:r>
              <a:rPr kumimoji="0" lang="en-US" altLang="zh-CN" sz="16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HR</a:t>
            </a:r>
            <a:r>
              <a:rPr kumimoji="0" lang="zh-CN" altLang="en-US" sz="16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a:t>
            </a:r>
            <a:r>
              <a:rPr kumimoji="0" lang="en-US" altLang="zh-CN" sz="16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1.09</a:t>
            </a:r>
            <a:r>
              <a:rPr kumimoji="0" lang="zh-CN" altLang="en-US" sz="16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a:t>
            </a:r>
            <a:r>
              <a:rPr kumimoji="0" lang="en-US" altLang="zh-CN" sz="16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95% CI</a:t>
            </a:r>
            <a:r>
              <a:rPr kumimoji="0" lang="zh-CN" altLang="en-US" sz="16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a:t>
            </a:r>
            <a:r>
              <a:rPr kumimoji="0" lang="en-US" altLang="zh-CN" sz="16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0.79-1.51</a:t>
            </a:r>
            <a:r>
              <a:rPr kumimoji="0" lang="zh-CN" altLang="en-US" sz="16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a:t>
            </a:r>
            <a:endParaRPr kumimoji="0" lang="en-US" altLang="zh-CN" sz="16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p:txBody>
      </p:sp>
      <p:sp>
        <p:nvSpPr>
          <p:cNvPr id="34" name="文本框 33">
            <a:extLst>
              <a:ext uri="{FF2B5EF4-FFF2-40B4-BE49-F238E27FC236}">
                <a16:creationId xmlns:a16="http://schemas.microsoft.com/office/drawing/2014/main" id="{F311AF27-3D81-EB3A-098D-7AEBD8F83D6D}"/>
              </a:ext>
            </a:extLst>
          </p:cNvPr>
          <p:cNvSpPr txBox="1"/>
          <p:nvPr/>
        </p:nvSpPr>
        <p:spPr>
          <a:xfrm>
            <a:off x="8121744" y="1882088"/>
            <a:ext cx="3829414" cy="26776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主要终点</a:t>
            </a:r>
            <a:endParaRPr kumimoji="0" lang="en-US" altLang="zh-CN"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总生存期（</a:t>
            </a: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OS</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）：左半</a:t>
            </a:r>
            <a:r>
              <a:rPr kumimoji="0" lang="en-US" altLang="zh-CN" sz="1400" b="0" i="0" u="none" strike="noStrike" kern="1200" cap="none" spc="0" normalizeH="0" baseline="3000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b</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人群；如有显著差异，则进一步在整体人群中分析</a:t>
            </a:r>
            <a:endPar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次要终点：</a:t>
            </a:r>
            <a:endParaRPr kumimoji="0" lang="en-US" altLang="zh-CN"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PFS,</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 </a:t>
            </a: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RR, </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缓解程度，</a:t>
            </a: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R0</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切除率：左半</a:t>
            </a:r>
            <a:r>
              <a:rPr kumimoji="0" lang="en-US" altLang="zh-CN" sz="1400" b="0" i="0" u="none" strike="noStrike" kern="1200" cap="none" spc="0" normalizeH="0" baseline="3000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b</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和整体人群</a:t>
            </a:r>
            <a:endPar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安全性：所有接受治疗的患者</a:t>
            </a:r>
            <a:endPar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探索性终点：</a:t>
            </a:r>
            <a:endParaRPr kumimoji="0" lang="en-US" altLang="zh-CN" sz="1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ETS</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，缓解程度，</a:t>
            </a: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DCR</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：左半</a:t>
            </a:r>
            <a:r>
              <a:rPr kumimoji="0" lang="en-US" altLang="zh-CN" sz="1400" b="0" i="0" u="none" strike="noStrike" kern="1200" cap="none" spc="0" normalizeH="0" baseline="3000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b</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和整体人群</a:t>
            </a:r>
            <a:endPar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altLang="zh-CN"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数据截止日期：</a:t>
            </a:r>
            <a:r>
              <a:rPr kumimoji="0" lang="en-US" altLang="zh-CN"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2022</a:t>
            </a:r>
            <a:r>
              <a:rPr kumimoji="0" lang="zh-CN" altLang="en-US"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年</a:t>
            </a:r>
            <a:r>
              <a:rPr kumimoji="0" lang="en-US" altLang="zh-CN"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1</a:t>
            </a:r>
            <a:r>
              <a:rPr kumimoji="0" lang="zh-CN" altLang="en-US"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月</a:t>
            </a:r>
            <a:r>
              <a:rPr kumimoji="0" lang="en-US" altLang="zh-CN"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14</a:t>
            </a:r>
            <a:r>
              <a:rPr kumimoji="0" lang="zh-CN" altLang="en-US"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日</a:t>
            </a:r>
            <a:endParaRPr kumimoji="0" lang="en-US" altLang="zh-CN"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p:txBody>
      </p:sp>
      <p:sp>
        <p:nvSpPr>
          <p:cNvPr id="3" name="矩形 2">
            <a:extLst>
              <a:ext uri="{FF2B5EF4-FFF2-40B4-BE49-F238E27FC236}">
                <a16:creationId xmlns:a16="http://schemas.microsoft.com/office/drawing/2014/main" id="{3E2EB63A-648F-8050-3F13-B81ADC8F6823}"/>
              </a:ext>
            </a:extLst>
          </p:cNvPr>
          <p:cNvSpPr/>
          <p:nvPr/>
        </p:nvSpPr>
        <p:spPr>
          <a:xfrm>
            <a:off x="878087" y="2133689"/>
            <a:ext cx="2555881" cy="1743955"/>
          </a:xfrm>
          <a:prstGeom prst="rect">
            <a:avLst/>
          </a:prstGeom>
          <a:solidFill>
            <a:schemeClr val="bg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既往未接受化疗的</a:t>
            </a:r>
            <a:r>
              <a:rPr kumimoji="0" lang="en-US" altLang="zh-CN"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RAS WT mCRC</a:t>
            </a:r>
            <a:r>
              <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患者（</a:t>
            </a:r>
            <a:r>
              <a:rPr kumimoji="0" lang="en-US" altLang="zh-CN"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N=823</a:t>
            </a:r>
            <a:r>
              <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a:t>
            </a:r>
            <a:endParaRPr kumimoji="0" lang="en-US" altLang="zh-CN"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主要入组标准：</a:t>
            </a:r>
            <a:endParaRPr kumimoji="0" lang="en-US" altLang="zh-CN"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肿瘤无法切除</a:t>
            </a:r>
            <a:endParaRPr kumimoji="0" lang="en-US" altLang="zh-CN"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年龄：</a:t>
            </a:r>
            <a:r>
              <a:rPr kumimoji="0" lang="en-US" altLang="zh-CN"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20-79</a:t>
            </a:r>
            <a:r>
              <a:rPr kumimoji="0" lang="zh-CN" altLang="en-US"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岁</a:t>
            </a:r>
            <a:endParaRPr kumimoji="0" lang="en-US" altLang="zh-CN"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ECOG</a:t>
            </a:r>
            <a:r>
              <a:rPr kumimoji="0" lang="zh-CN" altLang="en-US"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评分：</a:t>
            </a:r>
            <a:r>
              <a:rPr kumimoji="0" lang="en-US" altLang="zh-CN"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0-1</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a:t>
            </a:r>
            <a:r>
              <a:rPr kumimoji="0" lang="en-US" altLang="zh-CN"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1</a:t>
            </a:r>
            <a:r>
              <a:rPr kumimoji="0" lang="zh-CN" altLang="en-US"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可评估病变</a:t>
            </a:r>
          </a:p>
        </p:txBody>
      </p:sp>
      <p:sp>
        <p:nvSpPr>
          <p:cNvPr id="7" name="椭圆 6">
            <a:extLst>
              <a:ext uri="{FF2B5EF4-FFF2-40B4-BE49-F238E27FC236}">
                <a16:creationId xmlns:a16="http://schemas.microsoft.com/office/drawing/2014/main" id="{3CDB9469-6315-EA4B-665D-4AF4D648F13F}"/>
              </a:ext>
            </a:extLst>
          </p:cNvPr>
          <p:cNvSpPr/>
          <p:nvPr/>
        </p:nvSpPr>
        <p:spPr>
          <a:xfrm>
            <a:off x="3856511" y="2600905"/>
            <a:ext cx="675192" cy="705853"/>
          </a:xfrm>
          <a:prstGeom prst="ellipse">
            <a:avLst/>
          </a:prstGeom>
          <a:solidFill>
            <a:schemeClr val="tx1">
              <a:lumMod val="65000"/>
              <a:lumOff val="3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1:1</a:t>
            </a:r>
          </a:p>
        </p:txBody>
      </p:sp>
      <p:sp>
        <p:nvSpPr>
          <p:cNvPr id="9" name="矩形 8">
            <a:extLst>
              <a:ext uri="{FF2B5EF4-FFF2-40B4-BE49-F238E27FC236}">
                <a16:creationId xmlns:a16="http://schemas.microsoft.com/office/drawing/2014/main" id="{D5527D1E-327B-881C-D25F-DFAD5C5EDBAF}"/>
              </a:ext>
            </a:extLst>
          </p:cNvPr>
          <p:cNvSpPr/>
          <p:nvPr/>
        </p:nvSpPr>
        <p:spPr>
          <a:xfrm>
            <a:off x="4849994" y="1903820"/>
            <a:ext cx="3271750" cy="572935"/>
          </a:xfrm>
          <a:prstGeom prst="rect">
            <a:avLst/>
          </a:prstGeom>
          <a:solidFill>
            <a:srgbClr val="4473C5"/>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帕尼单抗</a:t>
            </a:r>
            <a:r>
              <a:rPr kumimoji="0" lang="en-US" altLang="zh-CN"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+mFOLFOX6</a:t>
            </a:r>
            <a:r>
              <a:rPr kumimoji="0" lang="en-US" altLang="zh-CN" sz="1400" b="0" i="0" u="none" strike="noStrike" kern="1200" cap="none" spc="0" normalizeH="0" baseline="3000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a</a:t>
            </a:r>
            <a:endParaRPr kumimoji="0" lang="zh-CN" altLang="en-US" sz="1400" b="0" i="0" u="none" strike="noStrike" kern="1200" cap="none" spc="0" normalizeH="0" baseline="3000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endParaRPr>
          </a:p>
        </p:txBody>
      </p:sp>
      <p:sp>
        <p:nvSpPr>
          <p:cNvPr id="12" name="矩形 11">
            <a:extLst>
              <a:ext uri="{FF2B5EF4-FFF2-40B4-BE49-F238E27FC236}">
                <a16:creationId xmlns:a16="http://schemas.microsoft.com/office/drawing/2014/main" id="{A2B2E859-4A1E-5FB5-C5B8-43DCC0C279A5}"/>
              </a:ext>
            </a:extLst>
          </p:cNvPr>
          <p:cNvSpPr/>
          <p:nvPr/>
        </p:nvSpPr>
        <p:spPr>
          <a:xfrm>
            <a:off x="4849994" y="3485354"/>
            <a:ext cx="3271750" cy="572935"/>
          </a:xfrm>
          <a:prstGeom prst="rect">
            <a:avLst/>
          </a:prstGeom>
          <a:solidFill>
            <a:srgbClr val="70AD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贝伐珠单抗</a:t>
            </a:r>
            <a:r>
              <a:rPr kumimoji="0" lang="en-US" altLang="zh-CN"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+mFOLFOX6</a:t>
            </a:r>
            <a:r>
              <a:rPr kumimoji="0" lang="en-US" altLang="zh-CN" sz="1400" b="0" i="0" u="none" strike="noStrike" kern="1200" cap="none" spc="0" normalizeH="0" baseline="3000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a</a:t>
            </a:r>
            <a:endParaRPr kumimoji="0" lang="zh-CN" altLang="en-US" sz="1400" b="0" i="0" u="none" strike="noStrike" kern="1200" cap="none" spc="0" normalizeH="0" baseline="3000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endParaRPr>
          </a:p>
        </p:txBody>
      </p:sp>
      <p:sp>
        <p:nvSpPr>
          <p:cNvPr id="13" name="文本框 12">
            <a:extLst>
              <a:ext uri="{FF2B5EF4-FFF2-40B4-BE49-F238E27FC236}">
                <a16:creationId xmlns:a16="http://schemas.microsoft.com/office/drawing/2014/main" id="{126A9512-5660-5BCB-54AF-B1464D826087}"/>
              </a:ext>
            </a:extLst>
          </p:cNvPr>
          <p:cNvSpPr txBox="1"/>
          <p:nvPr/>
        </p:nvSpPr>
        <p:spPr>
          <a:xfrm>
            <a:off x="4803380" y="2523496"/>
            <a:ext cx="331836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分层因素：</a:t>
            </a:r>
            <a:endParaRPr kumimoji="0" lang="en-US" altLang="zh-CN" sz="12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机构</a:t>
            </a:r>
            <a:endParaRPr kumimoji="0" lang="en-US" altLang="zh-CN"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年龄：</a:t>
            </a:r>
            <a:r>
              <a:rPr kumimoji="0" lang="en-US" altLang="zh-CN"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20-64</a:t>
            </a:r>
            <a:r>
              <a:rPr kumimoji="0" lang="zh-CN" altLang="en-US"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岁 </a:t>
            </a:r>
            <a:r>
              <a:rPr kumimoji="0" lang="en-US" altLang="zh-CN"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vs 65-79</a:t>
            </a:r>
            <a:r>
              <a:rPr kumimoji="0" lang="zh-CN" altLang="en-US"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岁</a:t>
            </a:r>
            <a:endParaRPr kumimoji="0" lang="en-US" altLang="zh-CN"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肝转移：有 </a:t>
            </a:r>
            <a:r>
              <a:rPr kumimoji="0" lang="en-US" altLang="zh-CN"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vs </a:t>
            </a:r>
            <a:r>
              <a:rPr kumimoji="0" lang="zh-CN" altLang="en-US"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无</a:t>
            </a:r>
          </a:p>
        </p:txBody>
      </p:sp>
      <p:cxnSp>
        <p:nvCxnSpPr>
          <p:cNvPr id="19" name="直接箭头连接符 18">
            <a:extLst>
              <a:ext uri="{FF2B5EF4-FFF2-40B4-BE49-F238E27FC236}">
                <a16:creationId xmlns:a16="http://schemas.microsoft.com/office/drawing/2014/main" id="{A3832D42-44D3-907F-B025-5ED5D84EBB08}"/>
              </a:ext>
            </a:extLst>
          </p:cNvPr>
          <p:cNvCxnSpPr>
            <a:cxnSpLocks/>
          </p:cNvCxnSpPr>
          <p:nvPr/>
        </p:nvCxnSpPr>
        <p:spPr>
          <a:xfrm>
            <a:off x="3433968" y="2947008"/>
            <a:ext cx="369300" cy="682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23" name="直接箭头连接符 22">
            <a:extLst>
              <a:ext uri="{FF2B5EF4-FFF2-40B4-BE49-F238E27FC236}">
                <a16:creationId xmlns:a16="http://schemas.microsoft.com/office/drawing/2014/main" id="{7F8C1EDE-09CB-41BF-FE70-155DDA42FCAF}"/>
              </a:ext>
            </a:extLst>
          </p:cNvPr>
          <p:cNvCxnSpPr>
            <a:cxnSpLocks/>
            <a:stCxn id="7" idx="6"/>
          </p:cNvCxnSpPr>
          <p:nvPr/>
        </p:nvCxnSpPr>
        <p:spPr>
          <a:xfrm flipV="1">
            <a:off x="4531703" y="2335960"/>
            <a:ext cx="271677" cy="617872"/>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25" name="直接箭头连接符 24">
            <a:extLst>
              <a:ext uri="{FF2B5EF4-FFF2-40B4-BE49-F238E27FC236}">
                <a16:creationId xmlns:a16="http://schemas.microsoft.com/office/drawing/2014/main" id="{77F17FA6-F40E-4333-8F05-63B4E7E64CFF}"/>
              </a:ext>
            </a:extLst>
          </p:cNvPr>
          <p:cNvCxnSpPr>
            <a:cxnSpLocks/>
            <a:stCxn id="7" idx="6"/>
          </p:cNvCxnSpPr>
          <p:nvPr/>
        </p:nvCxnSpPr>
        <p:spPr>
          <a:xfrm>
            <a:off x="4531703" y="2953832"/>
            <a:ext cx="271677" cy="692289"/>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8" name="文本框 7">
            <a:extLst>
              <a:ext uri="{FF2B5EF4-FFF2-40B4-BE49-F238E27FC236}">
                <a16:creationId xmlns:a16="http://schemas.microsoft.com/office/drawing/2014/main" id="{7C0931CE-B45B-C574-C0C6-8118D0D40D48}"/>
              </a:ext>
            </a:extLst>
          </p:cNvPr>
          <p:cNvSpPr txBox="1"/>
          <p:nvPr/>
        </p:nvSpPr>
        <p:spPr>
          <a:xfrm>
            <a:off x="615973" y="942273"/>
            <a:ext cx="10372683" cy="646331"/>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800" b="0" i="0" u="none" strike="noStrike" kern="1200" cap="none" spc="0" normalizeH="0" baseline="0" noProof="0" dirty="0">
                <a:ln>
                  <a:noFill/>
                </a:ln>
                <a:solidFill>
                  <a:srgbClr val="454556"/>
                </a:solidFill>
                <a:effectLst/>
                <a:uLnTx/>
                <a:uFillTx/>
                <a:latin typeface="微软雅黑" panose="020B0503020204020204" pitchFamily="34" charset="-122"/>
                <a:ea typeface="微软雅黑" panose="020B0503020204020204" pitchFamily="34" charset="-122"/>
                <a:cs typeface="+mn-cs"/>
              </a:rPr>
              <a:t>III</a:t>
            </a:r>
            <a:r>
              <a:rPr kumimoji="0" lang="zh-CN" altLang="en-US" sz="1800" b="0" i="0" u="none" strike="noStrike" kern="1200" cap="none" spc="0" normalizeH="0" baseline="0" noProof="0" dirty="0">
                <a:ln>
                  <a:noFill/>
                </a:ln>
                <a:solidFill>
                  <a:srgbClr val="454556"/>
                </a:solidFill>
                <a:effectLst/>
                <a:uLnTx/>
                <a:uFillTx/>
                <a:latin typeface="微软雅黑" panose="020B0503020204020204" pitchFamily="34" charset="-122"/>
                <a:ea typeface="微软雅黑" panose="020B0503020204020204" pitchFamily="34" charset="-122"/>
                <a:cs typeface="+mn-cs"/>
              </a:rPr>
              <a:t>期</a:t>
            </a:r>
            <a:r>
              <a:rPr kumimoji="0" lang="en-US" altLang="zh-CN" sz="1800" b="0" i="0" u="none" strike="noStrike" kern="1200" cap="none" spc="0" normalizeH="0" baseline="0" noProof="0" dirty="0">
                <a:ln>
                  <a:noFill/>
                </a:ln>
                <a:solidFill>
                  <a:srgbClr val="454556"/>
                </a:solidFill>
                <a:effectLst/>
                <a:uLnTx/>
                <a:uFillTx/>
                <a:latin typeface="微软雅黑" panose="020B0503020204020204" pitchFamily="34" charset="-122"/>
                <a:ea typeface="微软雅黑" panose="020B0503020204020204" pitchFamily="34" charset="-122"/>
                <a:cs typeface="+mn-cs"/>
              </a:rPr>
              <a:t>PARADIGM</a:t>
            </a:r>
            <a:r>
              <a:rPr kumimoji="0" lang="zh-CN" altLang="en-US" sz="1800" b="0" i="0" u="none" strike="noStrike" kern="1200" cap="none" spc="0" normalizeH="0" baseline="0" noProof="0" dirty="0">
                <a:ln>
                  <a:noFill/>
                </a:ln>
                <a:solidFill>
                  <a:srgbClr val="454556"/>
                </a:solidFill>
                <a:effectLst/>
                <a:uLnTx/>
                <a:uFillTx/>
                <a:latin typeface="微软雅黑" panose="020B0503020204020204" pitchFamily="34" charset="-122"/>
                <a:ea typeface="微软雅黑" panose="020B0503020204020204" pitchFamily="34" charset="-122"/>
                <a:cs typeface="+mn-cs"/>
              </a:rPr>
              <a:t>研究（</a:t>
            </a:r>
            <a:r>
              <a:rPr kumimoji="0" lang="en-US" altLang="zh-CN" sz="1800" b="0" i="0" u="none" strike="noStrike" kern="1200" cap="none" spc="0" normalizeH="0" baseline="0" noProof="0" dirty="0">
                <a:ln>
                  <a:noFill/>
                </a:ln>
                <a:solidFill>
                  <a:srgbClr val="454556"/>
                </a:solidFill>
                <a:effectLst/>
                <a:uLnTx/>
                <a:uFillTx/>
                <a:latin typeface="微软雅黑" panose="020B0503020204020204" pitchFamily="34" charset="-122"/>
                <a:ea typeface="微软雅黑" panose="020B0503020204020204" pitchFamily="34" charset="-122"/>
                <a:cs typeface="+mn-cs"/>
              </a:rPr>
              <a:t>NCT02394795)</a:t>
            </a:r>
            <a:r>
              <a:rPr kumimoji="0" lang="zh-CN" altLang="en-US" sz="1800" b="0" i="0" u="none" strike="noStrike" kern="1200" cap="none" spc="0" normalizeH="0" baseline="0" noProof="0" dirty="0">
                <a:ln>
                  <a:noFill/>
                </a:ln>
                <a:solidFill>
                  <a:srgbClr val="454556"/>
                </a:solidFill>
                <a:effectLst/>
                <a:uLnTx/>
                <a:uFillTx/>
                <a:latin typeface="微软雅黑" panose="020B0503020204020204" pitchFamily="34" charset="-122"/>
                <a:ea typeface="微软雅黑" panose="020B0503020204020204" pitchFamily="34" charset="-122"/>
                <a:cs typeface="+mn-cs"/>
              </a:rPr>
              <a:t>对比了一线帕尼单抗 </a:t>
            </a:r>
            <a:r>
              <a:rPr kumimoji="0" lang="en-US" altLang="zh-CN" sz="1800" b="0" i="0" u="none" strike="noStrike" kern="1200" cap="none" spc="0" normalizeH="0" baseline="0" noProof="0" dirty="0">
                <a:ln>
                  <a:noFill/>
                </a:ln>
                <a:solidFill>
                  <a:srgbClr val="454556"/>
                </a:solidFill>
                <a:effectLst/>
                <a:uLnTx/>
                <a:uFillTx/>
                <a:latin typeface="微软雅黑" panose="020B0503020204020204" pitchFamily="34" charset="-122"/>
                <a:ea typeface="微软雅黑" panose="020B0503020204020204" pitchFamily="34" charset="-122"/>
                <a:cs typeface="+mn-cs"/>
              </a:rPr>
              <a:t>vs </a:t>
            </a:r>
            <a:r>
              <a:rPr kumimoji="0" lang="zh-CN" altLang="en-US" sz="1800" b="0" i="0" u="none" strike="noStrike" kern="1200" cap="none" spc="0" normalizeH="0" baseline="0" noProof="0" dirty="0">
                <a:ln>
                  <a:noFill/>
                </a:ln>
                <a:solidFill>
                  <a:srgbClr val="454556"/>
                </a:solidFill>
                <a:effectLst/>
                <a:uLnTx/>
                <a:uFillTx/>
                <a:latin typeface="微软雅黑" panose="020B0503020204020204" pitchFamily="34" charset="-122"/>
                <a:ea typeface="微软雅黑" panose="020B0503020204020204" pitchFamily="34" charset="-122"/>
                <a:cs typeface="+mn-cs"/>
              </a:rPr>
              <a:t>贝伐珠单抗联合</a:t>
            </a:r>
            <a:r>
              <a:rPr kumimoji="0" lang="en-US" altLang="zh-CN" sz="1800" b="0" i="0" u="none" strike="noStrike" kern="1200" cap="none" spc="0" normalizeH="0" baseline="0" noProof="0" dirty="0">
                <a:ln>
                  <a:noFill/>
                </a:ln>
                <a:solidFill>
                  <a:srgbClr val="454556"/>
                </a:solidFill>
                <a:effectLst/>
                <a:uLnTx/>
                <a:uFillTx/>
                <a:latin typeface="微软雅黑" panose="020B0503020204020204" pitchFamily="34" charset="-122"/>
                <a:ea typeface="微软雅黑" panose="020B0503020204020204" pitchFamily="34" charset="-122"/>
                <a:cs typeface="+mn-cs"/>
              </a:rPr>
              <a:t>mFOLFOX6</a:t>
            </a:r>
            <a:r>
              <a:rPr kumimoji="0" lang="zh-CN" altLang="en-US" sz="1800" b="0" i="0" u="none" strike="noStrike" kern="1200" cap="none" spc="0" normalizeH="0" baseline="0" noProof="0" dirty="0">
                <a:ln>
                  <a:noFill/>
                </a:ln>
                <a:solidFill>
                  <a:srgbClr val="454556"/>
                </a:solidFill>
                <a:effectLst/>
                <a:uLnTx/>
                <a:uFillTx/>
                <a:latin typeface="微软雅黑" panose="020B0503020204020204" pitchFamily="34" charset="-122"/>
                <a:ea typeface="微软雅黑" panose="020B0503020204020204" pitchFamily="34" charset="-122"/>
                <a:cs typeface="+mn-cs"/>
              </a:rPr>
              <a:t>治疗</a:t>
            </a:r>
            <a:r>
              <a:rPr kumimoji="0" lang="en-US" altLang="zh-CN" sz="1800" b="0" i="0" u="none" strike="noStrike" kern="1200" cap="none" spc="0" normalizeH="0" baseline="0" noProof="0" dirty="0">
                <a:ln>
                  <a:noFill/>
                </a:ln>
                <a:solidFill>
                  <a:srgbClr val="454556"/>
                </a:solidFill>
                <a:effectLst/>
                <a:uLnTx/>
                <a:uFillTx/>
                <a:latin typeface="微软雅黑" panose="020B0503020204020204" pitchFamily="34" charset="-122"/>
                <a:ea typeface="微软雅黑" panose="020B0503020204020204" pitchFamily="34" charset="-122"/>
                <a:cs typeface="+mn-cs"/>
              </a:rPr>
              <a:t>RAS</a:t>
            </a:r>
            <a:r>
              <a:rPr kumimoji="0" lang="zh-CN" altLang="en-US" sz="1800" b="0" i="0" u="none" strike="noStrike" kern="1200" cap="none" spc="0" normalizeH="0" baseline="0" noProof="0" dirty="0">
                <a:ln>
                  <a:noFill/>
                </a:ln>
                <a:solidFill>
                  <a:srgbClr val="454556"/>
                </a:solidFill>
                <a:effectLst/>
                <a:uLnTx/>
                <a:uFillTx/>
                <a:latin typeface="微软雅黑" panose="020B0503020204020204" pitchFamily="34" charset="-122"/>
                <a:ea typeface="微软雅黑" panose="020B0503020204020204" pitchFamily="34" charset="-122"/>
                <a:cs typeface="+mn-cs"/>
              </a:rPr>
              <a:t>野生型（</a:t>
            </a:r>
            <a:r>
              <a:rPr kumimoji="0" lang="en-US" altLang="zh-CN" sz="1800" b="0" i="0" u="none" strike="noStrike" kern="1200" cap="none" spc="0" normalizeH="0" baseline="0" noProof="0" dirty="0">
                <a:ln>
                  <a:noFill/>
                </a:ln>
                <a:solidFill>
                  <a:srgbClr val="454556"/>
                </a:solidFill>
                <a:effectLst/>
                <a:uLnTx/>
                <a:uFillTx/>
                <a:latin typeface="微软雅黑" panose="020B0503020204020204" pitchFamily="34" charset="-122"/>
                <a:ea typeface="微软雅黑" panose="020B0503020204020204" pitchFamily="34" charset="-122"/>
                <a:cs typeface="+mn-cs"/>
              </a:rPr>
              <a:t>WT</a:t>
            </a:r>
            <a:r>
              <a:rPr kumimoji="0" lang="zh-CN" altLang="en-US" sz="1800" b="0" i="0" u="none" strike="noStrike" kern="1200" cap="none" spc="0" normalizeH="0" baseline="0" noProof="0" dirty="0">
                <a:ln>
                  <a:noFill/>
                </a:ln>
                <a:solidFill>
                  <a:srgbClr val="454556"/>
                </a:solidFill>
                <a:effectLst/>
                <a:uLnTx/>
                <a:uFillTx/>
                <a:latin typeface="微软雅黑" panose="020B0503020204020204" pitchFamily="34" charset="-122"/>
                <a:ea typeface="微软雅黑" panose="020B0503020204020204" pitchFamily="34" charset="-122"/>
                <a:cs typeface="+mn-cs"/>
              </a:rPr>
              <a:t>）转移性结直肠癌（</a:t>
            </a:r>
            <a:r>
              <a:rPr kumimoji="0" lang="en-US" altLang="zh-CN" sz="1800" b="0" i="0" u="none" strike="noStrike" kern="1200" cap="none" spc="0" normalizeH="0" baseline="0" noProof="0" dirty="0">
                <a:ln>
                  <a:noFill/>
                </a:ln>
                <a:solidFill>
                  <a:srgbClr val="454556"/>
                </a:solidFill>
                <a:effectLst/>
                <a:uLnTx/>
                <a:uFillTx/>
                <a:latin typeface="微软雅黑" panose="020B0503020204020204" pitchFamily="34" charset="-122"/>
                <a:ea typeface="微软雅黑" panose="020B0503020204020204" pitchFamily="34" charset="-122"/>
                <a:cs typeface="+mn-cs"/>
              </a:rPr>
              <a:t>mCRC</a:t>
            </a:r>
            <a:r>
              <a:rPr kumimoji="0" lang="zh-CN" altLang="en-US" sz="1800" b="0" i="0" u="none" strike="noStrike" kern="1200" cap="none" spc="0" normalizeH="0" baseline="0" noProof="0" dirty="0">
                <a:ln>
                  <a:noFill/>
                </a:ln>
                <a:solidFill>
                  <a:srgbClr val="454556"/>
                </a:solidFill>
                <a:effectLst/>
                <a:uLnTx/>
                <a:uFillTx/>
                <a:latin typeface="微软雅黑" panose="020B0503020204020204" pitchFamily="34" charset="-122"/>
                <a:ea typeface="微软雅黑" panose="020B0503020204020204" pitchFamily="34" charset="-122"/>
                <a:cs typeface="+mn-cs"/>
              </a:rPr>
              <a:t>）在左半和整体人群（左和</a:t>
            </a:r>
            <a:r>
              <a:rPr kumimoji="0" lang="en-US" altLang="zh-CN" sz="1800" b="0" i="0" u="none" strike="noStrike" kern="1200" cap="none" spc="0" normalizeH="0" baseline="0" noProof="0" dirty="0">
                <a:ln>
                  <a:noFill/>
                </a:ln>
                <a:solidFill>
                  <a:srgbClr val="454556"/>
                </a:solidFill>
                <a:effectLst/>
                <a:uLnTx/>
                <a:uFillTx/>
                <a:latin typeface="微软雅黑" panose="020B0503020204020204" pitchFamily="34" charset="-122"/>
                <a:ea typeface="微软雅黑" panose="020B0503020204020204" pitchFamily="34" charset="-122"/>
                <a:cs typeface="+mn-cs"/>
              </a:rPr>
              <a:t>/</a:t>
            </a:r>
            <a:r>
              <a:rPr kumimoji="0" lang="zh-CN" altLang="en-US" sz="1800" b="0" i="0" u="none" strike="noStrike" kern="1200" cap="none" spc="0" normalizeH="0" baseline="0" noProof="0" dirty="0">
                <a:ln>
                  <a:noFill/>
                </a:ln>
                <a:solidFill>
                  <a:srgbClr val="454556"/>
                </a:solidFill>
                <a:effectLst/>
                <a:uLnTx/>
                <a:uFillTx/>
                <a:latin typeface="微软雅黑" panose="020B0503020204020204" pitchFamily="34" charset="-122"/>
                <a:ea typeface="微软雅黑" panose="020B0503020204020204" pitchFamily="34" charset="-122"/>
                <a:cs typeface="+mn-cs"/>
              </a:rPr>
              <a:t>或右半）中的疗效</a:t>
            </a:r>
            <a:r>
              <a:rPr kumimoji="0" lang="en-US" altLang="zh-CN" sz="1800" b="0" i="0" u="none" strike="noStrike" kern="1200" cap="none" spc="0" normalizeH="0" baseline="30000" noProof="0" dirty="0">
                <a:ln>
                  <a:noFill/>
                </a:ln>
                <a:solidFill>
                  <a:srgbClr val="454556"/>
                </a:solidFill>
                <a:effectLst/>
                <a:uLnTx/>
                <a:uFillTx/>
                <a:latin typeface="微软雅黑" panose="020B0503020204020204" pitchFamily="34" charset="-122"/>
                <a:ea typeface="微软雅黑" panose="020B0503020204020204" pitchFamily="34" charset="-122"/>
                <a:cs typeface="+mn-cs"/>
              </a:rPr>
              <a:t>1</a:t>
            </a:r>
            <a:r>
              <a:rPr kumimoji="0" lang="zh-CN" altLang="en-US" sz="1800" b="0" i="0" u="none" strike="noStrike" kern="1200" cap="none" spc="0" normalizeH="0" baseline="0" noProof="0" dirty="0">
                <a:ln>
                  <a:noFill/>
                </a:ln>
                <a:solidFill>
                  <a:srgbClr val="454556"/>
                </a:solidFill>
                <a:effectLst/>
                <a:uLnTx/>
                <a:uFillTx/>
                <a:latin typeface="微软雅黑" panose="020B0503020204020204" pitchFamily="34" charset="-122"/>
                <a:ea typeface="微软雅黑" panose="020B0503020204020204" pitchFamily="34" charset="-122"/>
                <a:cs typeface="+mn-cs"/>
              </a:rPr>
              <a:t>；</a:t>
            </a:r>
          </a:p>
        </p:txBody>
      </p:sp>
      <p:pic>
        <p:nvPicPr>
          <p:cNvPr id="10" name="Picture 2">
            <a:extLst>
              <a:ext uri="{FF2B5EF4-FFF2-40B4-BE49-F238E27FC236}">
                <a16:creationId xmlns:a16="http://schemas.microsoft.com/office/drawing/2014/main" id="{A2D1F543-1606-3F32-B4ED-F81FF07F27AE}"/>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878087" y="5628286"/>
            <a:ext cx="10243800" cy="2530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文本框 14">
            <a:extLst>
              <a:ext uri="{FF2B5EF4-FFF2-40B4-BE49-F238E27FC236}">
                <a16:creationId xmlns:a16="http://schemas.microsoft.com/office/drawing/2014/main" id="{24DE8BFA-7B49-21FF-1D23-22C0FCC3A6BD}"/>
              </a:ext>
            </a:extLst>
          </p:cNvPr>
          <p:cNvSpPr txBox="1"/>
          <p:nvPr/>
        </p:nvSpPr>
        <p:spPr>
          <a:xfrm>
            <a:off x="823617" y="3870490"/>
            <a:ext cx="2610351"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在</a:t>
            </a:r>
            <a:r>
              <a:rPr kumimoji="0" lang="en-US" altLang="zh-CN"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197</a:t>
            </a:r>
            <a:r>
              <a:rPr kumimoji="0" lang="zh-CN" altLang="en-US"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家中心入组</a:t>
            </a:r>
            <a:endParaRPr kumimoji="0" lang="en-US" altLang="zh-CN"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a:t>
            </a:r>
            <a:r>
              <a:rPr kumimoji="0" lang="en-US" altLang="zh-CN"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2015</a:t>
            </a:r>
            <a:r>
              <a:rPr kumimoji="0" lang="zh-CN" altLang="en-US"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年</a:t>
            </a:r>
            <a:r>
              <a:rPr kumimoji="0" lang="en-US" altLang="zh-CN"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5</a:t>
            </a:r>
            <a:r>
              <a:rPr kumimoji="0" lang="zh-CN" altLang="en-US"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月至</a:t>
            </a:r>
            <a:r>
              <a:rPr kumimoji="0" lang="en-US" altLang="zh-CN"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2017</a:t>
            </a:r>
            <a:r>
              <a:rPr kumimoji="0" lang="zh-CN" altLang="en-US"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年</a:t>
            </a:r>
            <a:r>
              <a:rPr kumimoji="0" lang="en-US" altLang="zh-CN"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6</a:t>
            </a:r>
            <a:r>
              <a:rPr kumimoji="0" lang="zh-CN" altLang="en-US"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月）</a:t>
            </a:r>
          </a:p>
        </p:txBody>
      </p:sp>
      <p:pic>
        <p:nvPicPr>
          <p:cNvPr id="16" name="Picture 2">
            <a:extLst>
              <a:ext uri="{FF2B5EF4-FFF2-40B4-BE49-F238E27FC236}">
                <a16:creationId xmlns:a16="http://schemas.microsoft.com/office/drawing/2014/main" id="{A9C32C90-EAD9-B510-6D94-F0E19A690B23}"/>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t="-18463" b="-6861"/>
          <a:stretch/>
        </p:blipFill>
        <p:spPr bwMode="auto">
          <a:xfrm>
            <a:off x="526521" y="4276157"/>
            <a:ext cx="10710135" cy="235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Text Placeholder 2">
            <a:extLst>
              <a:ext uri="{FF2B5EF4-FFF2-40B4-BE49-F238E27FC236}">
                <a16:creationId xmlns:a16="http://schemas.microsoft.com/office/drawing/2014/main" id="{80D8DF69-A563-4009-F632-1638BA96A56C}"/>
              </a:ext>
            </a:extLst>
          </p:cNvPr>
          <p:cNvSpPr txBox="1">
            <a:spLocks/>
          </p:cNvSpPr>
          <p:nvPr/>
        </p:nvSpPr>
        <p:spPr>
          <a:xfrm>
            <a:off x="878087" y="5816337"/>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1.Watanabe J, et al. JAMA; 2023;329(15)1271-82.</a:t>
            </a:r>
          </a:p>
        </p:txBody>
      </p:sp>
    </p:spTree>
    <p:extLst>
      <p:ext uri="{BB962C8B-B14F-4D97-AF65-F5344CB8AC3E}">
        <p14:creationId xmlns:p14="http://schemas.microsoft.com/office/powerpoint/2010/main" val="412868727"/>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AADC8A22-71D6-9772-90FF-49A57B25A372}"/>
              </a:ext>
            </a:extLst>
          </p:cNvPr>
          <p:cNvSpPr txBox="1">
            <a:spLocks/>
          </p:cNvSpPr>
          <p:nvPr/>
        </p:nvSpPr>
        <p:spPr>
          <a:xfrm>
            <a:off x="334963" y="260350"/>
            <a:ext cx="9600973" cy="430887"/>
          </a:xfrm>
          <a:prstGeom prst="rect">
            <a:avLst/>
          </a:prstGeom>
        </p:spPr>
        <p:txBody>
          <a:bodyPr wrap="square" lIns="0" tIns="0" rIns="0" bIns="0">
            <a:noAutofit/>
          </a:bodyPr>
          <a:lstStyle>
            <a:lvl1pPr marL="0" indent="0" algn="l" defTabSz="914400" rtl="0" eaLnBrk="1" latinLnBrk="0" hangingPunct="1">
              <a:lnSpc>
                <a:spcPct val="100000"/>
              </a:lnSpc>
              <a:spcBef>
                <a:spcPts val="0"/>
              </a:spcBef>
              <a:buFont typeface="Arial" panose="020B0604020202020204" pitchFamily="34" charset="0"/>
              <a:buNone/>
              <a:defRPr sz="2800" b="1" kern="1200">
                <a:solidFill>
                  <a:srgbClr val="404040"/>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PARADIGM</a:t>
            </a: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生物标志物研究</a:t>
            </a:r>
            <a:endParaRPr kumimoji="0" 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5" name="Text Placeholder 2">
            <a:extLst>
              <a:ext uri="{FF2B5EF4-FFF2-40B4-BE49-F238E27FC236}">
                <a16:creationId xmlns:a16="http://schemas.microsoft.com/office/drawing/2014/main" id="{EF2FA01B-426B-FCD7-2675-0B350C862DC4}"/>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Kentaro Yamazaki,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3508</a:t>
            </a:r>
          </a:p>
        </p:txBody>
      </p:sp>
      <p:sp>
        <p:nvSpPr>
          <p:cNvPr id="17" name="文本框 16">
            <a:extLst>
              <a:ext uri="{FF2B5EF4-FFF2-40B4-BE49-F238E27FC236}">
                <a16:creationId xmlns:a16="http://schemas.microsoft.com/office/drawing/2014/main" id="{0E924BE2-2E7A-3053-69FF-DC6AFB10E96F}"/>
              </a:ext>
            </a:extLst>
          </p:cNvPr>
          <p:cNvSpPr txBox="1"/>
          <p:nvPr/>
        </p:nvSpPr>
        <p:spPr>
          <a:xfrm>
            <a:off x="3972709" y="4381013"/>
            <a:ext cx="7578472" cy="120032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使用定制</a:t>
            </a:r>
            <a:r>
              <a:rPr kumimoji="0" lang="en-US" altLang="zh-CN"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panel</a:t>
            </a:r>
            <a:r>
              <a:rPr kumimoji="0" lang="zh-CN" altLang="en-US"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a:t>
            </a:r>
            <a:r>
              <a:rPr kumimoji="0" lang="en-US" altLang="zh-CN" sz="1200" b="0" i="0" u="none" strike="noStrike" kern="1200" cap="none" spc="0" normalizeH="0" baseline="0" noProof="0" dirty="0" err="1">
                <a:ln>
                  <a:noFill/>
                </a:ln>
                <a:solidFill>
                  <a:prstClr val="black"/>
                </a:solidFill>
                <a:effectLst/>
                <a:uLnTx/>
                <a:uFillTx/>
                <a:latin typeface="Microsoft YaHei" panose="020B0503020204020204" pitchFamily="34" charset="-122"/>
                <a:ea typeface="Microsoft YaHei" panose="020B0503020204020204" pitchFamily="34" charset="-122"/>
                <a:cs typeface="+mn-cs"/>
              </a:rPr>
              <a:t>PlasmaSELECT</a:t>
            </a:r>
            <a:r>
              <a:rPr kumimoji="0" lang="en-US" altLang="zh-CN"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-R 91, PGDx</a:t>
            </a:r>
            <a:r>
              <a:rPr kumimoji="0" lang="zh-CN" altLang="en-US"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）评估本研究中患者的基线血浆</a:t>
            </a:r>
            <a:r>
              <a:rPr kumimoji="0" lang="en-US" altLang="zh-CN" sz="1200" b="0" i="0" u="none" strike="noStrike" kern="1200" cap="none" spc="0" normalizeH="0" baseline="0" noProof="0" dirty="0" err="1">
                <a:ln>
                  <a:noFill/>
                </a:ln>
                <a:solidFill>
                  <a:prstClr val="black"/>
                </a:solidFill>
                <a:effectLst/>
                <a:uLnTx/>
                <a:uFillTx/>
                <a:latin typeface="Microsoft YaHei" panose="020B0503020204020204" pitchFamily="34" charset="-122"/>
                <a:ea typeface="Microsoft YaHei" panose="020B0503020204020204" pitchFamily="34" charset="-122"/>
                <a:cs typeface="+mn-cs"/>
              </a:rPr>
              <a:t>ctDNA</a:t>
            </a:r>
            <a:r>
              <a:rPr kumimoji="0" lang="zh-CN" altLang="en-US"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a:t>
            </a:r>
            <a:r>
              <a:rPr kumimoji="0" lang="en-US" altLang="zh-CN"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&gt;10ng/mL</a:t>
            </a:r>
            <a:r>
              <a:rPr kumimoji="0" lang="zh-CN" altLang="en-US"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和</a:t>
            </a:r>
            <a:r>
              <a:rPr kumimoji="0" lang="en-US" altLang="zh-CN"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&gt;10nM DNA</a:t>
            </a:r>
            <a:r>
              <a:rPr kumimoji="0" lang="zh-CN" altLang="en-US"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a:t>
            </a:r>
            <a:endParaRPr kumimoji="0" lang="en-US" altLang="zh-CN"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该</a:t>
            </a:r>
            <a:r>
              <a:rPr kumimoji="0" lang="en-US" altLang="zh-CN"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panel</a:t>
            </a:r>
            <a:r>
              <a:rPr kumimoji="0" lang="zh-CN" altLang="en-US"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设计用于检测</a:t>
            </a:r>
            <a:r>
              <a:rPr kumimoji="0" lang="en-US" altLang="zh-CN"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mCRC</a:t>
            </a:r>
            <a:r>
              <a:rPr kumimoji="0" lang="zh-CN" altLang="en-US"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相关基因的</a:t>
            </a:r>
            <a:r>
              <a:rPr kumimoji="0" lang="en-US" altLang="zh-CN"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90</a:t>
            </a:r>
            <a:r>
              <a:rPr kumimoji="0" lang="zh-CN" altLang="en-US"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个突变、</a:t>
            </a:r>
            <a:r>
              <a:rPr kumimoji="0" lang="en-US" altLang="zh-CN"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26</a:t>
            </a:r>
            <a:r>
              <a:rPr kumimoji="0" lang="zh-CN" altLang="en-US"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个扩增和</a:t>
            </a:r>
            <a:r>
              <a:rPr kumimoji="0" lang="en-US" altLang="zh-CN"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3</a:t>
            </a:r>
            <a:r>
              <a:rPr kumimoji="0" lang="zh-CN" altLang="en-US"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个重排，同时使用严格质量标准在</a:t>
            </a:r>
            <a:r>
              <a:rPr kumimoji="0" lang="en-US" altLang="zh-CN"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250kb</a:t>
            </a:r>
            <a:r>
              <a:rPr kumimoji="0" lang="zh-CN" altLang="en-US"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靶区域中进行</a:t>
            </a:r>
            <a:r>
              <a:rPr kumimoji="0" lang="en-US" altLang="zh-CN"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MSI</a:t>
            </a:r>
            <a:r>
              <a:rPr kumimoji="0" lang="zh-CN" altLang="en-US"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检测</a:t>
            </a:r>
            <a:endParaRPr kumimoji="0" lang="en-US" altLang="zh-CN"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根据</a:t>
            </a:r>
            <a:r>
              <a:rPr kumimoji="0" lang="en-US" altLang="zh-CN"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RAS</a:t>
            </a:r>
            <a:r>
              <a:rPr kumimoji="0" lang="zh-CN" altLang="en-US"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a:t>
            </a:r>
            <a:r>
              <a:rPr kumimoji="0" lang="en-US" altLang="zh-CN"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KRAS/NRAS), BRAF V600E</a:t>
            </a:r>
            <a:r>
              <a:rPr kumimoji="0" lang="zh-CN" altLang="en-US"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和</a:t>
            </a:r>
            <a:r>
              <a:rPr kumimoji="0" lang="en-US" altLang="zh-CN"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MSI</a:t>
            </a:r>
            <a:r>
              <a:rPr kumimoji="0" lang="zh-CN" altLang="en-US"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状态以及原发性肿瘤的位置评估治疗组的疗效（</a:t>
            </a:r>
            <a:r>
              <a:rPr kumimoji="0" lang="en-US" altLang="zh-CN"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OS,</a:t>
            </a:r>
            <a:r>
              <a:rPr kumimoji="0" lang="zh-CN" altLang="en-US"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 </a:t>
            </a:r>
            <a:r>
              <a:rPr kumimoji="0" lang="en-US" altLang="zh-CN"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PFS,</a:t>
            </a:r>
            <a:r>
              <a:rPr kumimoji="0" lang="zh-CN" altLang="en-US"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 </a:t>
            </a:r>
            <a:r>
              <a:rPr kumimoji="0" lang="en-US" altLang="zh-CN"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RR,</a:t>
            </a:r>
            <a:r>
              <a:rPr kumimoji="0" lang="zh-CN" altLang="en-US"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 </a:t>
            </a:r>
            <a:r>
              <a:rPr kumimoji="0" lang="en-US" altLang="zh-CN"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R0</a:t>
            </a:r>
            <a:r>
              <a:rPr kumimoji="0" lang="zh-CN" altLang="en-US"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切除率和缓解程度）</a:t>
            </a:r>
            <a:endPar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p:txBody>
      </p:sp>
      <p:sp>
        <p:nvSpPr>
          <p:cNvPr id="3" name="矩形 2">
            <a:extLst>
              <a:ext uri="{FF2B5EF4-FFF2-40B4-BE49-F238E27FC236}">
                <a16:creationId xmlns:a16="http://schemas.microsoft.com/office/drawing/2014/main" id="{3E2EB63A-648F-8050-3F13-B81ADC8F6823}"/>
              </a:ext>
            </a:extLst>
          </p:cNvPr>
          <p:cNvSpPr/>
          <p:nvPr/>
        </p:nvSpPr>
        <p:spPr>
          <a:xfrm>
            <a:off x="1086635" y="2360708"/>
            <a:ext cx="2555881" cy="703271"/>
          </a:xfrm>
          <a:prstGeom prst="rect">
            <a:avLst/>
          </a:prstGeom>
          <a:solidFill>
            <a:schemeClr val="bg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RAS WT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mCRC</a:t>
            </a:r>
            <a:endParaRPr kumimoji="0" lang="zh-CN" altLang="en-US"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endParaRPr>
          </a:p>
        </p:txBody>
      </p:sp>
      <p:sp>
        <p:nvSpPr>
          <p:cNvPr id="7" name="椭圆 6">
            <a:extLst>
              <a:ext uri="{FF2B5EF4-FFF2-40B4-BE49-F238E27FC236}">
                <a16:creationId xmlns:a16="http://schemas.microsoft.com/office/drawing/2014/main" id="{3CDB9469-6315-EA4B-665D-4AF4D648F13F}"/>
              </a:ext>
            </a:extLst>
          </p:cNvPr>
          <p:cNvSpPr/>
          <p:nvPr/>
        </p:nvSpPr>
        <p:spPr>
          <a:xfrm>
            <a:off x="4054422" y="2378355"/>
            <a:ext cx="675192" cy="705853"/>
          </a:xfrm>
          <a:prstGeom prst="ellipse">
            <a:avLst/>
          </a:prstGeom>
          <a:solidFill>
            <a:schemeClr val="tx1">
              <a:lumMod val="50000"/>
              <a:lumOff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1:1</a:t>
            </a:r>
          </a:p>
        </p:txBody>
      </p:sp>
      <p:sp>
        <p:nvSpPr>
          <p:cNvPr id="9" name="矩形 8">
            <a:extLst>
              <a:ext uri="{FF2B5EF4-FFF2-40B4-BE49-F238E27FC236}">
                <a16:creationId xmlns:a16="http://schemas.microsoft.com/office/drawing/2014/main" id="{D5527D1E-327B-881C-D25F-DFAD5C5EDBAF}"/>
              </a:ext>
            </a:extLst>
          </p:cNvPr>
          <p:cNvSpPr/>
          <p:nvPr/>
        </p:nvSpPr>
        <p:spPr>
          <a:xfrm>
            <a:off x="5102909" y="2137280"/>
            <a:ext cx="3271750" cy="572935"/>
          </a:xfrm>
          <a:prstGeom prst="rect">
            <a:avLst/>
          </a:prstGeom>
          <a:solidFill>
            <a:srgbClr val="4473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帕尼单抗</a:t>
            </a:r>
            <a:r>
              <a:rPr kumimoji="0" lang="en-US" altLang="zh-CN"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+mFOLFOX6</a:t>
            </a:r>
            <a:endParaRPr kumimoji="0" lang="zh-CN" altLang="en-US" sz="1400" b="0" i="0" u="none" strike="noStrike" kern="1200" cap="none" spc="0" normalizeH="0" baseline="3000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endParaRPr>
          </a:p>
        </p:txBody>
      </p:sp>
      <p:sp>
        <p:nvSpPr>
          <p:cNvPr id="12" name="矩形 11">
            <a:extLst>
              <a:ext uri="{FF2B5EF4-FFF2-40B4-BE49-F238E27FC236}">
                <a16:creationId xmlns:a16="http://schemas.microsoft.com/office/drawing/2014/main" id="{A2B2E859-4A1E-5FB5-C5B8-43DCC0C279A5}"/>
              </a:ext>
            </a:extLst>
          </p:cNvPr>
          <p:cNvSpPr/>
          <p:nvPr/>
        </p:nvSpPr>
        <p:spPr>
          <a:xfrm>
            <a:off x="5102909" y="2842679"/>
            <a:ext cx="3271750" cy="572935"/>
          </a:xfrm>
          <a:prstGeom prst="rect">
            <a:avLst/>
          </a:prstGeom>
          <a:solidFill>
            <a:srgbClr val="70AD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贝伐珠单抗</a:t>
            </a:r>
            <a:r>
              <a:rPr kumimoji="0" lang="en-US" altLang="zh-CN"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+mFOLFOX6</a:t>
            </a:r>
            <a:endParaRPr kumimoji="0" lang="zh-CN" altLang="en-US" sz="1400" b="0" i="0" u="none" strike="noStrike" kern="1200" cap="none" spc="0" normalizeH="0" baseline="3000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endParaRPr>
          </a:p>
        </p:txBody>
      </p:sp>
      <p:cxnSp>
        <p:nvCxnSpPr>
          <p:cNvPr id="19" name="直接箭头连接符 18">
            <a:extLst>
              <a:ext uri="{FF2B5EF4-FFF2-40B4-BE49-F238E27FC236}">
                <a16:creationId xmlns:a16="http://schemas.microsoft.com/office/drawing/2014/main" id="{A3832D42-44D3-907F-B025-5ED5D84EBB08}"/>
              </a:ext>
            </a:extLst>
          </p:cNvPr>
          <p:cNvCxnSpPr>
            <a:cxnSpLocks/>
          </p:cNvCxnSpPr>
          <p:nvPr/>
        </p:nvCxnSpPr>
        <p:spPr>
          <a:xfrm>
            <a:off x="3659722" y="2710215"/>
            <a:ext cx="369300" cy="682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23" name="直接箭头连接符 22">
            <a:extLst>
              <a:ext uri="{FF2B5EF4-FFF2-40B4-BE49-F238E27FC236}">
                <a16:creationId xmlns:a16="http://schemas.microsoft.com/office/drawing/2014/main" id="{7F8C1EDE-09CB-41BF-FE70-155DDA42FCAF}"/>
              </a:ext>
            </a:extLst>
          </p:cNvPr>
          <p:cNvCxnSpPr>
            <a:cxnSpLocks/>
            <a:endCxn id="9" idx="1"/>
          </p:cNvCxnSpPr>
          <p:nvPr/>
        </p:nvCxnSpPr>
        <p:spPr>
          <a:xfrm flipV="1">
            <a:off x="4734404" y="2423748"/>
            <a:ext cx="368505" cy="284349"/>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25" name="直接箭头连接符 24">
            <a:extLst>
              <a:ext uri="{FF2B5EF4-FFF2-40B4-BE49-F238E27FC236}">
                <a16:creationId xmlns:a16="http://schemas.microsoft.com/office/drawing/2014/main" id="{77F17FA6-F40E-4333-8F05-63B4E7E64CFF}"/>
              </a:ext>
            </a:extLst>
          </p:cNvPr>
          <p:cNvCxnSpPr>
            <a:cxnSpLocks/>
            <a:stCxn id="7" idx="6"/>
            <a:endCxn id="12" idx="1"/>
          </p:cNvCxnSpPr>
          <p:nvPr/>
        </p:nvCxnSpPr>
        <p:spPr>
          <a:xfrm>
            <a:off x="4729614" y="2731282"/>
            <a:ext cx="373295" cy="397865"/>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8" name="文本框 7">
            <a:extLst>
              <a:ext uri="{FF2B5EF4-FFF2-40B4-BE49-F238E27FC236}">
                <a16:creationId xmlns:a16="http://schemas.microsoft.com/office/drawing/2014/main" id="{7C0931CE-B45B-C574-C0C6-8118D0D40D48}"/>
              </a:ext>
            </a:extLst>
          </p:cNvPr>
          <p:cNvSpPr txBox="1"/>
          <p:nvPr/>
        </p:nvSpPr>
        <p:spPr>
          <a:xfrm>
            <a:off x="615973" y="942273"/>
            <a:ext cx="10372683" cy="1200329"/>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800" b="0" i="0" u="none" strike="noStrike" kern="1200" cap="none" spc="0" normalizeH="0" baseline="0" noProof="0" dirty="0">
                <a:ln>
                  <a:noFill/>
                </a:ln>
                <a:solidFill>
                  <a:srgbClr val="454556"/>
                </a:solidFill>
                <a:effectLst/>
                <a:uLnTx/>
                <a:uFillTx/>
                <a:latin typeface="微软雅黑" panose="020B0503020204020204" pitchFamily="34" charset="-122"/>
                <a:ea typeface="微软雅黑" panose="020B0503020204020204" pitchFamily="34" charset="-122"/>
                <a:cs typeface="+mn-cs"/>
              </a:rPr>
              <a:t>PARADIGM</a:t>
            </a:r>
            <a:r>
              <a:rPr kumimoji="0" lang="zh-CN" altLang="en-US" sz="1800" b="0" i="0" u="none" strike="noStrike" kern="1200" cap="none" spc="0" normalizeH="0" baseline="0" noProof="0" dirty="0">
                <a:ln>
                  <a:noFill/>
                </a:ln>
                <a:solidFill>
                  <a:srgbClr val="454556"/>
                </a:solidFill>
                <a:effectLst/>
                <a:uLnTx/>
                <a:uFillTx/>
                <a:latin typeface="微软雅黑" panose="020B0503020204020204" pitchFamily="34" charset="-122"/>
                <a:ea typeface="微软雅黑" panose="020B0503020204020204" pitchFamily="34" charset="-122"/>
                <a:cs typeface="+mn-cs"/>
              </a:rPr>
              <a:t>生物标志物研究（</a:t>
            </a:r>
            <a:r>
              <a:rPr kumimoji="0" lang="en-US" altLang="zh-CN" sz="1800" b="0" i="0" u="none" strike="noStrike" kern="1200" cap="none" spc="0" normalizeH="0" baseline="0" noProof="0" dirty="0">
                <a:ln>
                  <a:noFill/>
                </a:ln>
                <a:solidFill>
                  <a:srgbClr val="454556"/>
                </a:solidFill>
                <a:effectLst/>
                <a:uLnTx/>
                <a:uFillTx/>
                <a:latin typeface="微软雅黑" panose="020B0503020204020204" pitchFamily="34" charset="-122"/>
                <a:ea typeface="微软雅黑" panose="020B0503020204020204" pitchFamily="34" charset="-122"/>
                <a:cs typeface="+mn-cs"/>
              </a:rPr>
              <a:t>NCT02394834)</a:t>
            </a:r>
            <a:r>
              <a:rPr kumimoji="0" lang="zh-CN" altLang="en-US" sz="1800" b="0" i="0" u="none" strike="noStrike" kern="1200" cap="none" spc="0" normalizeH="0" baseline="0" noProof="0" dirty="0">
                <a:ln>
                  <a:noFill/>
                </a:ln>
                <a:solidFill>
                  <a:srgbClr val="454556"/>
                </a:solidFill>
                <a:effectLst/>
                <a:uLnTx/>
                <a:uFillTx/>
                <a:latin typeface="微软雅黑" panose="020B0503020204020204" pitchFamily="34" charset="-122"/>
                <a:ea typeface="微软雅黑" panose="020B0503020204020204" pitchFamily="34" charset="-122"/>
                <a:cs typeface="+mn-cs"/>
              </a:rPr>
              <a:t>旨在根据肿瘤组织学和</a:t>
            </a:r>
            <a:r>
              <a:rPr kumimoji="0" lang="en-US" altLang="zh-CN" sz="1800" b="0" i="0" u="none" strike="noStrike" kern="1200" cap="none" spc="0" normalizeH="0" baseline="0" noProof="0" dirty="0" err="1">
                <a:ln>
                  <a:noFill/>
                </a:ln>
                <a:solidFill>
                  <a:srgbClr val="454556"/>
                </a:solidFill>
                <a:effectLst/>
                <a:uLnTx/>
                <a:uFillTx/>
                <a:latin typeface="微软雅黑" panose="020B0503020204020204" pitchFamily="34" charset="-122"/>
                <a:ea typeface="微软雅黑" panose="020B0503020204020204" pitchFamily="34" charset="-122"/>
                <a:cs typeface="+mn-cs"/>
              </a:rPr>
              <a:t>ctDNA</a:t>
            </a:r>
            <a:r>
              <a:rPr kumimoji="0" lang="zh-CN" altLang="en-US" sz="1800" b="0" i="0" u="none" strike="noStrike" kern="1200" cap="none" spc="0" normalizeH="0" baseline="0" noProof="0" dirty="0">
                <a:ln>
                  <a:noFill/>
                </a:ln>
                <a:solidFill>
                  <a:srgbClr val="454556"/>
                </a:solidFill>
                <a:effectLst/>
                <a:uLnTx/>
                <a:uFillTx/>
                <a:latin typeface="微软雅黑" panose="020B0503020204020204" pitchFamily="34" charset="-122"/>
                <a:ea typeface="微软雅黑" panose="020B0503020204020204" pitchFamily="34" charset="-122"/>
                <a:cs typeface="+mn-cs"/>
              </a:rPr>
              <a:t>检测，探究各项治疗方案的原发和继发耐药相关的分子生物标志物；</a:t>
            </a:r>
            <a:endParaRPr kumimoji="0" lang="en-US" altLang="zh-CN" sz="1800" b="0" i="0" u="none" strike="noStrike" kern="1200" cap="none" spc="0" normalizeH="0" baseline="0" noProof="0" dirty="0">
              <a:ln>
                <a:noFill/>
              </a:ln>
              <a:solidFill>
                <a:srgbClr val="454556"/>
              </a:solidFill>
              <a:effectLst/>
              <a:uLnTx/>
              <a:uFillTx/>
              <a:latin typeface="微软雅黑" panose="020B0503020204020204" pitchFamily="34" charset="-122"/>
              <a:ea typeface="微软雅黑" panose="020B0503020204020204" pitchFamily="34" charset="-122"/>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800" b="0" i="0" u="none" strike="noStrike" kern="1200" cap="none" spc="0" normalizeH="0" baseline="0" noProof="0" dirty="0">
                <a:ln>
                  <a:noFill/>
                </a:ln>
                <a:solidFill>
                  <a:srgbClr val="454556"/>
                </a:solidFill>
                <a:effectLst/>
                <a:uLnTx/>
                <a:uFillTx/>
                <a:latin typeface="微软雅黑" panose="020B0503020204020204" pitchFamily="34" charset="-122"/>
                <a:ea typeface="微软雅黑" panose="020B0503020204020204" pitchFamily="34" charset="-122"/>
                <a:cs typeface="+mn-cs"/>
              </a:rPr>
              <a:t>根据目前指南对</a:t>
            </a:r>
            <a:r>
              <a:rPr kumimoji="0" lang="en-US" altLang="zh-CN" sz="1800" b="0" i="0" u="none" strike="noStrike" kern="1200" cap="none" spc="0" normalizeH="0" baseline="0" noProof="0" dirty="0">
                <a:ln>
                  <a:noFill/>
                </a:ln>
                <a:solidFill>
                  <a:srgbClr val="454556"/>
                </a:solidFill>
                <a:effectLst/>
                <a:uLnTx/>
                <a:uFillTx/>
                <a:latin typeface="微软雅黑" panose="020B0503020204020204" pitchFamily="34" charset="-122"/>
                <a:ea typeface="微软雅黑" panose="020B0503020204020204" pitchFamily="34" charset="-122"/>
                <a:cs typeface="+mn-cs"/>
              </a:rPr>
              <a:t>mCRC</a:t>
            </a:r>
            <a:r>
              <a:rPr kumimoji="0" lang="zh-CN" altLang="en-US" sz="1800" b="0" i="0" u="none" strike="noStrike" kern="1200" cap="none" spc="0" normalizeH="0" baseline="0" noProof="0" dirty="0">
                <a:ln>
                  <a:noFill/>
                </a:ln>
                <a:solidFill>
                  <a:srgbClr val="454556"/>
                </a:solidFill>
                <a:effectLst/>
                <a:uLnTx/>
                <a:uFillTx/>
                <a:latin typeface="微软雅黑" panose="020B0503020204020204" pitchFamily="34" charset="-122"/>
                <a:ea typeface="微软雅黑" panose="020B0503020204020204" pitchFamily="34" charset="-122"/>
                <a:cs typeface="+mn-cs"/>
              </a:rPr>
              <a:t>一线治疗相关临床生物标志物的推荐</a:t>
            </a:r>
            <a:r>
              <a:rPr kumimoji="0" lang="en-US" altLang="zh-CN" sz="1800" b="0" i="0" u="none" strike="noStrike" kern="1200" cap="none" spc="0" normalizeH="0" baseline="30000" noProof="0" dirty="0">
                <a:ln>
                  <a:noFill/>
                </a:ln>
                <a:solidFill>
                  <a:srgbClr val="454556"/>
                </a:solidFill>
                <a:effectLst/>
                <a:uLnTx/>
                <a:uFillTx/>
                <a:latin typeface="微软雅黑" panose="020B0503020204020204" pitchFamily="34" charset="-122"/>
                <a:ea typeface="微软雅黑" panose="020B0503020204020204" pitchFamily="34" charset="-122"/>
                <a:cs typeface="+mn-cs"/>
              </a:rPr>
              <a:t>1</a:t>
            </a:r>
            <a:r>
              <a:rPr kumimoji="0" lang="zh-CN" altLang="en-US" sz="1800" b="0" i="0" u="none" strike="noStrike" kern="1200" cap="none" spc="0" normalizeH="0" baseline="30000" noProof="0" dirty="0">
                <a:ln>
                  <a:noFill/>
                </a:ln>
                <a:solidFill>
                  <a:srgbClr val="454556"/>
                </a:solidFill>
                <a:effectLst/>
                <a:uLnTx/>
                <a:uFillTx/>
                <a:latin typeface="微软雅黑" panose="020B0503020204020204" pitchFamily="34" charset="-122"/>
                <a:ea typeface="微软雅黑" panose="020B0503020204020204" pitchFamily="34" charset="-122"/>
                <a:cs typeface="+mn-cs"/>
              </a:rPr>
              <a:t>，</a:t>
            </a:r>
            <a:r>
              <a:rPr kumimoji="0" lang="en-US" altLang="zh-CN" sz="1800" b="0" i="0" u="none" strike="noStrike" kern="1200" cap="none" spc="0" normalizeH="0" baseline="30000" noProof="0" dirty="0">
                <a:ln>
                  <a:noFill/>
                </a:ln>
                <a:solidFill>
                  <a:srgbClr val="454556"/>
                </a:solidFill>
                <a:effectLst/>
                <a:uLnTx/>
                <a:uFillTx/>
                <a:latin typeface="微软雅黑" panose="020B0503020204020204" pitchFamily="34" charset="-122"/>
                <a:ea typeface="微软雅黑" panose="020B0503020204020204" pitchFamily="34" charset="-122"/>
                <a:cs typeface="+mn-cs"/>
              </a:rPr>
              <a:t>2</a:t>
            </a:r>
            <a:r>
              <a:rPr kumimoji="0" lang="zh-CN" altLang="en-US" sz="1800" b="0" i="0" u="none" strike="noStrike" kern="1200" cap="none" spc="0" normalizeH="0" baseline="0" noProof="0" dirty="0">
                <a:ln>
                  <a:noFill/>
                </a:ln>
                <a:solidFill>
                  <a:srgbClr val="454556"/>
                </a:solidFill>
                <a:effectLst/>
                <a:uLnTx/>
                <a:uFillTx/>
                <a:latin typeface="微软雅黑" panose="020B0503020204020204" pitchFamily="34" charset="-122"/>
                <a:ea typeface="微软雅黑" panose="020B0503020204020204" pitchFamily="34" charset="-122"/>
                <a:cs typeface="+mn-cs"/>
              </a:rPr>
              <a:t>，我们报告了基线时</a:t>
            </a:r>
            <a:r>
              <a:rPr kumimoji="0" lang="en-US" altLang="zh-CN" sz="1800" b="0" i="0" u="none" strike="noStrike" kern="1200" cap="none" spc="0" normalizeH="0" baseline="0" noProof="0" dirty="0" err="1">
                <a:ln>
                  <a:noFill/>
                </a:ln>
                <a:solidFill>
                  <a:srgbClr val="454556"/>
                </a:solidFill>
                <a:effectLst/>
                <a:uLnTx/>
                <a:uFillTx/>
                <a:latin typeface="微软雅黑" panose="020B0503020204020204" pitchFamily="34" charset="-122"/>
                <a:ea typeface="微软雅黑" panose="020B0503020204020204" pitchFamily="34" charset="-122"/>
                <a:cs typeface="+mn-cs"/>
              </a:rPr>
              <a:t>ctDNA</a:t>
            </a:r>
            <a:r>
              <a:rPr kumimoji="0" lang="zh-CN" altLang="en-US" sz="1800" b="0" i="0" u="none" strike="noStrike" kern="1200" cap="none" spc="0" normalizeH="0" baseline="0" noProof="0" dirty="0">
                <a:ln>
                  <a:noFill/>
                </a:ln>
                <a:solidFill>
                  <a:srgbClr val="454556"/>
                </a:solidFill>
                <a:effectLst/>
                <a:uLnTx/>
                <a:uFillTx/>
                <a:latin typeface="微软雅黑" panose="020B0503020204020204" pitchFamily="34" charset="-122"/>
                <a:ea typeface="微软雅黑" panose="020B0503020204020204" pitchFamily="34" charset="-122"/>
                <a:cs typeface="+mn-cs"/>
              </a:rPr>
              <a:t>检测结果为</a:t>
            </a:r>
            <a:r>
              <a:rPr kumimoji="0" lang="en-US" altLang="zh-CN" sz="1800" b="0" i="0" u="none" strike="noStrike" kern="1200" cap="none" spc="0" normalizeH="0" baseline="0" noProof="0" dirty="0">
                <a:ln>
                  <a:noFill/>
                </a:ln>
                <a:solidFill>
                  <a:srgbClr val="454556"/>
                </a:solidFill>
                <a:effectLst/>
                <a:uLnTx/>
                <a:uFillTx/>
                <a:latin typeface="微软雅黑" panose="020B0503020204020204" pitchFamily="34" charset="-122"/>
                <a:ea typeface="微软雅黑" panose="020B0503020204020204" pitchFamily="34" charset="-122"/>
                <a:cs typeface="+mn-cs"/>
              </a:rPr>
              <a:t>MSS</a:t>
            </a:r>
            <a:r>
              <a:rPr kumimoji="0" lang="zh-CN" altLang="en-US" sz="1800" b="0" i="0" u="none" strike="noStrike" kern="1200" cap="none" spc="0" normalizeH="0" baseline="0" noProof="0" dirty="0">
                <a:ln>
                  <a:noFill/>
                </a:ln>
                <a:solidFill>
                  <a:srgbClr val="454556"/>
                </a:solidFill>
                <a:effectLst/>
                <a:uLnTx/>
                <a:uFillTx/>
                <a:latin typeface="微软雅黑" panose="020B0503020204020204" pitchFamily="34" charset="-122"/>
                <a:ea typeface="微软雅黑" panose="020B0503020204020204" pitchFamily="34" charset="-122"/>
                <a:cs typeface="+mn-cs"/>
              </a:rPr>
              <a:t>或</a:t>
            </a:r>
            <a:r>
              <a:rPr kumimoji="0" lang="en-US" altLang="zh-CN" sz="1800" b="0" i="0" u="none" strike="noStrike" kern="1200" cap="none" spc="0" normalizeH="0" baseline="0" noProof="0" dirty="0">
                <a:ln>
                  <a:noFill/>
                </a:ln>
                <a:solidFill>
                  <a:srgbClr val="454556"/>
                </a:solidFill>
                <a:effectLst/>
                <a:uLnTx/>
                <a:uFillTx/>
                <a:latin typeface="微软雅黑" panose="020B0503020204020204" pitchFamily="34" charset="-122"/>
                <a:ea typeface="微软雅黑" panose="020B0503020204020204" pitchFamily="34" charset="-122"/>
                <a:cs typeface="+mn-cs"/>
              </a:rPr>
              <a:t>MSI-L</a:t>
            </a:r>
            <a:r>
              <a:rPr kumimoji="0" lang="zh-CN" altLang="en-US" sz="1800" b="0" i="0" u="none" strike="noStrike" kern="1200" cap="none" spc="0" normalizeH="0" baseline="0" noProof="0" dirty="0">
                <a:ln>
                  <a:noFill/>
                </a:ln>
                <a:solidFill>
                  <a:srgbClr val="454556"/>
                </a:solidFill>
                <a:effectLst/>
                <a:uLnTx/>
                <a:uFillTx/>
                <a:latin typeface="微软雅黑" panose="020B0503020204020204" pitchFamily="34" charset="-122"/>
                <a:ea typeface="微软雅黑" panose="020B0503020204020204" pitchFamily="34" charset="-122"/>
                <a:cs typeface="+mn-cs"/>
              </a:rPr>
              <a:t>和</a:t>
            </a:r>
            <a:r>
              <a:rPr kumimoji="0" lang="en-US" altLang="zh-CN" sz="1800" b="0" i="0" u="none" strike="noStrike" kern="1200" cap="none" spc="0" normalizeH="0" baseline="0" noProof="0" dirty="0">
                <a:ln>
                  <a:noFill/>
                </a:ln>
                <a:solidFill>
                  <a:srgbClr val="454556"/>
                </a:solidFill>
                <a:effectLst/>
                <a:uLnTx/>
                <a:uFillTx/>
                <a:latin typeface="微软雅黑" panose="020B0503020204020204" pitchFamily="34" charset="-122"/>
                <a:ea typeface="微软雅黑" panose="020B0503020204020204" pitchFamily="34" charset="-122"/>
                <a:cs typeface="+mn-cs"/>
              </a:rPr>
              <a:t>RAS</a:t>
            </a:r>
            <a:r>
              <a:rPr kumimoji="0" lang="zh-CN" altLang="en-US" sz="1800" b="0" i="0" u="none" strike="noStrike" kern="1200" cap="none" spc="0" normalizeH="0" baseline="0" noProof="0" dirty="0">
                <a:ln>
                  <a:noFill/>
                </a:ln>
                <a:solidFill>
                  <a:srgbClr val="454556"/>
                </a:solidFill>
                <a:effectLst/>
                <a:uLnTx/>
                <a:uFillTx/>
                <a:latin typeface="微软雅黑" panose="020B0503020204020204" pitchFamily="34" charset="-122"/>
                <a:ea typeface="微软雅黑" panose="020B0503020204020204" pitchFamily="34" charset="-122"/>
                <a:cs typeface="+mn-cs"/>
              </a:rPr>
              <a:t>（</a:t>
            </a:r>
            <a:r>
              <a:rPr kumimoji="0" lang="en-US" altLang="zh-CN" sz="1800" b="0" i="0" u="none" strike="noStrike" kern="1200" cap="none" spc="0" normalizeH="0" baseline="0" noProof="0" dirty="0">
                <a:ln>
                  <a:noFill/>
                </a:ln>
                <a:solidFill>
                  <a:srgbClr val="454556"/>
                </a:solidFill>
                <a:effectLst/>
                <a:uLnTx/>
                <a:uFillTx/>
                <a:latin typeface="微软雅黑" panose="020B0503020204020204" pitchFamily="34" charset="-122"/>
                <a:ea typeface="微软雅黑" panose="020B0503020204020204" pitchFamily="34" charset="-122"/>
                <a:cs typeface="+mn-cs"/>
              </a:rPr>
              <a:t>KRAS/NRAS)/BRAR V600E WT</a:t>
            </a:r>
            <a:r>
              <a:rPr kumimoji="0" lang="zh-CN" altLang="en-US" sz="1800" b="0" i="0" u="none" strike="noStrike" kern="1200" cap="none" spc="0" normalizeH="0" baseline="0" noProof="0" dirty="0">
                <a:ln>
                  <a:noFill/>
                </a:ln>
                <a:solidFill>
                  <a:srgbClr val="454556"/>
                </a:solidFill>
                <a:effectLst/>
                <a:uLnTx/>
                <a:uFillTx/>
                <a:latin typeface="微软雅黑" panose="020B0503020204020204" pitchFamily="34" charset="-122"/>
                <a:ea typeface="微软雅黑" panose="020B0503020204020204" pitchFamily="34" charset="-122"/>
                <a:cs typeface="+mn-cs"/>
              </a:rPr>
              <a:t>患者的临床结局</a:t>
            </a:r>
          </a:p>
        </p:txBody>
      </p:sp>
      <p:sp>
        <p:nvSpPr>
          <p:cNvPr id="15" name="文本框 14">
            <a:extLst>
              <a:ext uri="{FF2B5EF4-FFF2-40B4-BE49-F238E27FC236}">
                <a16:creationId xmlns:a16="http://schemas.microsoft.com/office/drawing/2014/main" id="{24DE8BFA-7B49-21FF-1D23-22C0FCC3A6BD}"/>
              </a:ext>
            </a:extLst>
          </p:cNvPr>
          <p:cNvSpPr txBox="1"/>
          <p:nvPr/>
        </p:nvSpPr>
        <p:spPr>
          <a:xfrm>
            <a:off x="823617" y="3870490"/>
            <a:ext cx="2610351"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在</a:t>
            </a:r>
            <a:r>
              <a:rPr kumimoji="0" lang="en-US" altLang="zh-CN"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197</a:t>
            </a:r>
            <a:r>
              <a:rPr kumimoji="0" lang="zh-CN" altLang="en-US"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家中心入组</a:t>
            </a:r>
            <a:endParaRPr kumimoji="0" lang="en-US" altLang="zh-CN"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a:t>
            </a:r>
            <a:r>
              <a:rPr kumimoji="0" lang="en-US" altLang="zh-CN"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2015</a:t>
            </a:r>
            <a:r>
              <a:rPr kumimoji="0" lang="zh-CN" altLang="en-US"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年</a:t>
            </a:r>
            <a:r>
              <a:rPr kumimoji="0" lang="en-US" altLang="zh-CN"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5</a:t>
            </a:r>
            <a:r>
              <a:rPr kumimoji="0" lang="zh-CN" altLang="en-US"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月至</a:t>
            </a:r>
            <a:r>
              <a:rPr kumimoji="0" lang="en-US" altLang="zh-CN"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2017</a:t>
            </a:r>
            <a:r>
              <a:rPr kumimoji="0" lang="zh-CN" altLang="en-US"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年</a:t>
            </a:r>
            <a:r>
              <a:rPr kumimoji="0" lang="en-US" altLang="zh-CN"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6</a:t>
            </a:r>
            <a:r>
              <a:rPr kumimoji="0" lang="zh-CN" altLang="en-US" sz="1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月）</a:t>
            </a:r>
          </a:p>
        </p:txBody>
      </p:sp>
      <p:grpSp>
        <p:nvGrpSpPr>
          <p:cNvPr id="30" name="组合 29">
            <a:extLst>
              <a:ext uri="{FF2B5EF4-FFF2-40B4-BE49-F238E27FC236}">
                <a16:creationId xmlns:a16="http://schemas.microsoft.com/office/drawing/2014/main" id="{C52AC4EF-96B3-B512-4949-BA1B1F35A003}"/>
              </a:ext>
            </a:extLst>
          </p:cNvPr>
          <p:cNvGrpSpPr/>
          <p:nvPr/>
        </p:nvGrpSpPr>
        <p:grpSpPr>
          <a:xfrm>
            <a:off x="893790" y="3439407"/>
            <a:ext cx="7707393" cy="835636"/>
            <a:chOff x="6450243" y="2681915"/>
            <a:chExt cx="8684492" cy="1154578"/>
          </a:xfrm>
        </p:grpSpPr>
        <p:pic>
          <p:nvPicPr>
            <p:cNvPr id="2" name="Picture 2">
              <a:extLst>
                <a:ext uri="{FF2B5EF4-FFF2-40B4-BE49-F238E27FC236}">
                  <a16:creationId xmlns:a16="http://schemas.microsoft.com/office/drawing/2014/main" id="{4E23CB2C-B0EC-8FDA-9B21-BD53607F22CA}"/>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6450243" y="2681915"/>
              <a:ext cx="8684492" cy="1154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 name="文本框 28">
              <a:extLst>
                <a:ext uri="{FF2B5EF4-FFF2-40B4-BE49-F238E27FC236}">
                  <a16:creationId xmlns:a16="http://schemas.microsoft.com/office/drawing/2014/main" id="{4D28C58E-D7E7-173F-C833-F1E93C116968}"/>
                </a:ext>
              </a:extLst>
            </p:cNvPr>
            <p:cNvSpPr txBox="1"/>
            <p:nvPr/>
          </p:nvSpPr>
          <p:spPr>
            <a:xfrm>
              <a:off x="9216550" y="2682152"/>
              <a:ext cx="2869433" cy="385077"/>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Arial"/>
                <a:ea typeface="微软雅黑"/>
                <a:cs typeface="+mn-cs"/>
              </a:endParaRPr>
            </a:p>
          </p:txBody>
        </p:sp>
      </p:grpSp>
      <p:pic>
        <p:nvPicPr>
          <p:cNvPr id="31" name="Picture 2">
            <a:extLst>
              <a:ext uri="{FF2B5EF4-FFF2-40B4-BE49-F238E27FC236}">
                <a16:creationId xmlns:a16="http://schemas.microsoft.com/office/drawing/2014/main" id="{2AE6B9B7-61C0-9B65-EFAB-A6633C212B96}"/>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640819" y="4321174"/>
            <a:ext cx="3149091" cy="7975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 name="Picture 2">
            <a:extLst>
              <a:ext uri="{FF2B5EF4-FFF2-40B4-BE49-F238E27FC236}">
                <a16:creationId xmlns:a16="http://schemas.microsoft.com/office/drawing/2014/main" id="{F3D2474D-EB0F-7ECD-0DF1-1A0B2E106C90}"/>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640819" y="5566257"/>
            <a:ext cx="10986499" cy="512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94287776"/>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AADC8A22-71D6-9772-90FF-49A57B25A372}"/>
              </a:ext>
            </a:extLst>
          </p:cNvPr>
          <p:cNvSpPr txBox="1">
            <a:spLocks/>
          </p:cNvSpPr>
          <p:nvPr/>
        </p:nvSpPr>
        <p:spPr>
          <a:xfrm>
            <a:off x="334963" y="260350"/>
            <a:ext cx="9600973" cy="430887"/>
          </a:xfrm>
          <a:prstGeom prst="rect">
            <a:avLst/>
          </a:prstGeom>
        </p:spPr>
        <p:txBody>
          <a:bodyPr wrap="square" lIns="0" tIns="0" rIns="0" bIns="0">
            <a:noAutofit/>
          </a:bodyPr>
          <a:lstStyle>
            <a:lvl1pPr marL="0" indent="0" algn="l" defTabSz="914400" rtl="0" eaLnBrk="1" latinLnBrk="0" hangingPunct="1">
              <a:lnSpc>
                <a:spcPct val="100000"/>
              </a:lnSpc>
              <a:spcBef>
                <a:spcPts val="0"/>
              </a:spcBef>
              <a:buFont typeface="Arial" panose="020B0604020202020204" pitchFamily="34" charset="0"/>
              <a:buNone/>
              <a:defRPr sz="2800" b="1" kern="1200">
                <a:solidFill>
                  <a:srgbClr val="404040"/>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2800" b="1" i="0" u="none" strike="noStrike" kern="1200" cap="none" spc="0" normalizeH="0" baseline="0" noProof="0" dirty="0" err="1">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ctDNA</a:t>
            </a: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可评估人群的操作流程图</a:t>
            </a:r>
            <a:endParaRPr kumimoji="0" 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5" name="Text Placeholder 2">
            <a:extLst>
              <a:ext uri="{FF2B5EF4-FFF2-40B4-BE49-F238E27FC236}">
                <a16:creationId xmlns:a16="http://schemas.microsoft.com/office/drawing/2014/main" id="{EF2FA01B-426B-FCD7-2675-0B350C862DC4}"/>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Kentaro Yamazaki,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3508</a:t>
            </a:r>
          </a:p>
        </p:txBody>
      </p:sp>
      <p:pic>
        <p:nvPicPr>
          <p:cNvPr id="6" name="Picture 2">
            <a:extLst>
              <a:ext uri="{FF2B5EF4-FFF2-40B4-BE49-F238E27FC236}">
                <a16:creationId xmlns:a16="http://schemas.microsoft.com/office/drawing/2014/main" id="{EE88C8DB-2D6C-739F-7E27-0178944AB25F}"/>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671280" y="1210891"/>
            <a:ext cx="10849440" cy="45931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55226274"/>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AADC8A22-71D6-9772-90FF-49A57B25A372}"/>
              </a:ext>
            </a:extLst>
          </p:cNvPr>
          <p:cNvSpPr txBox="1">
            <a:spLocks/>
          </p:cNvSpPr>
          <p:nvPr/>
        </p:nvSpPr>
        <p:spPr>
          <a:xfrm>
            <a:off x="334963" y="260350"/>
            <a:ext cx="9600973" cy="430887"/>
          </a:xfrm>
          <a:prstGeom prst="rect">
            <a:avLst/>
          </a:prstGeom>
        </p:spPr>
        <p:txBody>
          <a:bodyPr wrap="square" lIns="0" tIns="0" rIns="0" bIns="0">
            <a:noAutofit/>
          </a:bodyPr>
          <a:lstStyle>
            <a:lvl1pPr marL="0" indent="0" algn="l" defTabSz="914400" rtl="0" eaLnBrk="1" latinLnBrk="0" hangingPunct="1">
              <a:lnSpc>
                <a:spcPct val="100000"/>
              </a:lnSpc>
              <a:spcBef>
                <a:spcPts val="0"/>
              </a:spcBef>
              <a:buFont typeface="Arial" panose="020B0604020202020204" pitchFamily="34" charset="0"/>
              <a:buNone/>
              <a:defRPr sz="2800" b="1" kern="1200">
                <a:solidFill>
                  <a:srgbClr val="404040"/>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整体人群的</a:t>
            </a:r>
            <a:r>
              <a:rPr kumimoji="0" lang="en-US" altLang="zh-CN"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OS</a:t>
            </a:r>
            <a:endParaRPr kumimoji="0" 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5" name="Text Placeholder 2">
            <a:extLst>
              <a:ext uri="{FF2B5EF4-FFF2-40B4-BE49-F238E27FC236}">
                <a16:creationId xmlns:a16="http://schemas.microsoft.com/office/drawing/2014/main" id="{EF2FA01B-426B-FCD7-2675-0B350C862DC4}"/>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Kentaro Yamazaki,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3508</a:t>
            </a:r>
          </a:p>
        </p:txBody>
      </p:sp>
      <p:pic>
        <p:nvPicPr>
          <p:cNvPr id="2" name="Picture 2">
            <a:extLst>
              <a:ext uri="{FF2B5EF4-FFF2-40B4-BE49-F238E27FC236}">
                <a16:creationId xmlns:a16="http://schemas.microsoft.com/office/drawing/2014/main" id="{EB70FB70-7210-7B90-A7D2-6139F1A2BC27}"/>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612562" y="1328286"/>
            <a:ext cx="10966876" cy="4543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77487389"/>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AADC8A22-71D6-9772-90FF-49A57B25A372}"/>
              </a:ext>
            </a:extLst>
          </p:cNvPr>
          <p:cNvSpPr txBox="1">
            <a:spLocks/>
          </p:cNvSpPr>
          <p:nvPr/>
        </p:nvSpPr>
        <p:spPr>
          <a:xfrm>
            <a:off x="334963" y="260350"/>
            <a:ext cx="9600973" cy="430887"/>
          </a:xfrm>
          <a:prstGeom prst="rect">
            <a:avLst/>
          </a:prstGeom>
        </p:spPr>
        <p:txBody>
          <a:bodyPr wrap="square" lIns="0" tIns="0" rIns="0" bIns="0">
            <a:noAutofit/>
          </a:bodyPr>
          <a:lstStyle>
            <a:lvl1pPr marL="0" indent="0" algn="l" defTabSz="914400" rtl="0" eaLnBrk="1" latinLnBrk="0" hangingPunct="1">
              <a:lnSpc>
                <a:spcPct val="100000"/>
              </a:lnSpc>
              <a:spcBef>
                <a:spcPts val="0"/>
              </a:spcBef>
              <a:buFont typeface="Arial" panose="020B0604020202020204" pitchFamily="34" charset="0"/>
              <a:buNone/>
              <a:defRPr sz="2800" b="1" kern="1200">
                <a:solidFill>
                  <a:srgbClr val="404040"/>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患者的基线特征</a:t>
            </a:r>
            <a:endParaRPr kumimoji="0" 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5" name="Text Placeholder 2">
            <a:extLst>
              <a:ext uri="{FF2B5EF4-FFF2-40B4-BE49-F238E27FC236}">
                <a16:creationId xmlns:a16="http://schemas.microsoft.com/office/drawing/2014/main" id="{EF2FA01B-426B-FCD7-2675-0B350C862DC4}"/>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Kentaro Yamazaki,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3508</a:t>
            </a:r>
          </a:p>
        </p:txBody>
      </p:sp>
      <p:pic>
        <p:nvPicPr>
          <p:cNvPr id="3" name="Picture 2">
            <a:extLst>
              <a:ext uri="{FF2B5EF4-FFF2-40B4-BE49-F238E27FC236}">
                <a16:creationId xmlns:a16="http://schemas.microsoft.com/office/drawing/2014/main" id="{638C6FCA-81EA-C4AA-DA24-07324B43022E}"/>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888732" y="1133374"/>
            <a:ext cx="10414535" cy="4591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24214629"/>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AADC8A22-71D6-9772-90FF-49A57B25A372}"/>
              </a:ext>
            </a:extLst>
          </p:cNvPr>
          <p:cNvSpPr txBox="1">
            <a:spLocks/>
          </p:cNvSpPr>
          <p:nvPr/>
        </p:nvSpPr>
        <p:spPr>
          <a:xfrm>
            <a:off x="334963" y="260350"/>
            <a:ext cx="9600973" cy="430887"/>
          </a:xfrm>
          <a:prstGeom prst="rect">
            <a:avLst/>
          </a:prstGeom>
        </p:spPr>
        <p:txBody>
          <a:bodyPr wrap="square" lIns="0" tIns="0" rIns="0" bIns="0">
            <a:noAutofit/>
          </a:bodyPr>
          <a:lstStyle>
            <a:lvl1pPr marL="0" indent="0" algn="l" defTabSz="914400" rtl="0" eaLnBrk="1" latinLnBrk="0" hangingPunct="1">
              <a:lnSpc>
                <a:spcPct val="100000"/>
              </a:lnSpc>
              <a:spcBef>
                <a:spcPts val="0"/>
              </a:spcBef>
              <a:buFont typeface="Arial" panose="020B0604020202020204" pitchFamily="34" charset="0"/>
              <a:buNone/>
              <a:defRPr sz="2800" b="1" kern="1200">
                <a:solidFill>
                  <a:srgbClr val="404040"/>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不同肿瘤发生部位（左</a:t>
            </a:r>
            <a:r>
              <a:rPr kumimoji="0" lang="en-US" altLang="zh-CN"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a:t>
            </a: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右侧）的基因突变发生情况</a:t>
            </a:r>
            <a:endParaRPr kumimoji="0" 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5" name="Text Placeholder 2">
            <a:extLst>
              <a:ext uri="{FF2B5EF4-FFF2-40B4-BE49-F238E27FC236}">
                <a16:creationId xmlns:a16="http://schemas.microsoft.com/office/drawing/2014/main" id="{EF2FA01B-426B-FCD7-2675-0B350C862DC4}"/>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Kentaro Yamazaki,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3508</a:t>
            </a:r>
          </a:p>
        </p:txBody>
      </p:sp>
      <p:pic>
        <p:nvPicPr>
          <p:cNvPr id="2" name="Picture 2">
            <a:extLst>
              <a:ext uri="{FF2B5EF4-FFF2-40B4-BE49-F238E27FC236}">
                <a16:creationId xmlns:a16="http://schemas.microsoft.com/office/drawing/2014/main" id="{74FD4F1E-80F8-40D0-AC52-F29D5DE59E85}"/>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724388" y="1347536"/>
            <a:ext cx="10743224" cy="44276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32625872"/>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AADC8A22-71D6-9772-90FF-49A57B25A372}"/>
              </a:ext>
            </a:extLst>
          </p:cNvPr>
          <p:cNvSpPr txBox="1">
            <a:spLocks/>
          </p:cNvSpPr>
          <p:nvPr/>
        </p:nvSpPr>
        <p:spPr>
          <a:xfrm>
            <a:off x="334963" y="260350"/>
            <a:ext cx="9600973" cy="430887"/>
          </a:xfrm>
          <a:prstGeom prst="rect">
            <a:avLst/>
          </a:prstGeom>
        </p:spPr>
        <p:txBody>
          <a:bodyPr wrap="square" lIns="0" tIns="0" rIns="0" bIns="0">
            <a:noAutofit/>
          </a:bodyPr>
          <a:lstStyle>
            <a:lvl1pPr marL="0" indent="0" algn="l" defTabSz="914400" rtl="0" eaLnBrk="1" latinLnBrk="0" hangingPunct="1">
              <a:lnSpc>
                <a:spcPct val="100000"/>
              </a:lnSpc>
              <a:spcBef>
                <a:spcPts val="0"/>
              </a:spcBef>
              <a:buFont typeface="Arial" panose="020B0604020202020204" pitchFamily="34" charset="0"/>
              <a:buNone/>
              <a:defRPr sz="2800" b="1" kern="1200">
                <a:solidFill>
                  <a:srgbClr val="404040"/>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基线</a:t>
            </a:r>
            <a:r>
              <a:rPr kumimoji="0" lang="en-US" altLang="zh-CN" sz="2800" b="1" i="0" u="none" strike="noStrike" kern="1200" cap="none" spc="0" normalizeH="0" baseline="0" noProof="0" dirty="0" err="1">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ctDNA</a:t>
            </a: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检测基因突变的发生率</a:t>
            </a:r>
            <a:endParaRPr kumimoji="0" 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5" name="Text Placeholder 2">
            <a:extLst>
              <a:ext uri="{FF2B5EF4-FFF2-40B4-BE49-F238E27FC236}">
                <a16:creationId xmlns:a16="http://schemas.microsoft.com/office/drawing/2014/main" id="{EF2FA01B-426B-FCD7-2675-0B350C862DC4}"/>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Kentaro Yamazaki,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3508</a:t>
            </a:r>
          </a:p>
        </p:txBody>
      </p:sp>
      <p:pic>
        <p:nvPicPr>
          <p:cNvPr id="3" name="Picture 2">
            <a:extLst>
              <a:ext uri="{FF2B5EF4-FFF2-40B4-BE49-F238E27FC236}">
                <a16:creationId xmlns:a16="http://schemas.microsoft.com/office/drawing/2014/main" id="{B9069D5F-D8C8-0AC3-9567-D2C631006F68}"/>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911305" y="1576554"/>
            <a:ext cx="10369390" cy="2358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文本框 5">
            <a:extLst>
              <a:ext uri="{FF2B5EF4-FFF2-40B4-BE49-F238E27FC236}">
                <a16:creationId xmlns:a16="http://schemas.microsoft.com/office/drawing/2014/main" id="{FDE8BFC0-E068-204C-D0FF-917893FE0800}"/>
              </a:ext>
            </a:extLst>
          </p:cNvPr>
          <p:cNvSpPr txBox="1"/>
          <p:nvPr/>
        </p:nvSpPr>
        <p:spPr>
          <a:xfrm>
            <a:off x="1030264" y="4303091"/>
            <a:ext cx="1025043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30000" noProof="0" dirty="0" err="1">
                <a:ln>
                  <a:noFill/>
                </a:ln>
                <a:solidFill>
                  <a:prstClr val="black"/>
                </a:solidFill>
                <a:effectLst/>
                <a:uLnTx/>
                <a:uFillTx/>
                <a:latin typeface="Microsoft YaHei" panose="020B0503020204020204" pitchFamily="34" charset="-122"/>
                <a:ea typeface="Microsoft YaHei" panose="020B0503020204020204" pitchFamily="34" charset="-122"/>
                <a:cs typeface="+mn-cs"/>
              </a:rPr>
              <a:t>ctDNA</a:t>
            </a:r>
            <a:r>
              <a:rPr kumimoji="0" lang="zh-CN" altLang="en-US" sz="2400" b="0" i="0" u="none" strike="noStrike" kern="1200" cap="none" spc="0" normalizeH="0" baseline="3000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检测显示最常见的突变类型为</a:t>
            </a:r>
            <a:r>
              <a:rPr kumimoji="0" lang="en-US" altLang="zh-CN" sz="2400" b="0" i="0" u="none" strike="noStrike" kern="1200" cap="none" spc="0" normalizeH="0" baseline="3000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BRAF V600E</a:t>
            </a:r>
            <a:r>
              <a:rPr kumimoji="0" lang="zh-CN" altLang="en-US" sz="2400" b="0" i="0" u="none" strike="noStrike" kern="1200" cap="none" spc="0" normalizeH="0" baseline="3000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突变，正如预期中的在右半结肠癌中更常见</a:t>
            </a:r>
            <a:endParaRPr kumimoji="0" lang="en-US" altLang="zh-CN" sz="2400" b="0" i="0" u="none" strike="noStrike" kern="1200" cap="none" spc="0" normalizeH="0" baseline="3000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p:txBody>
      </p:sp>
    </p:spTree>
    <p:extLst>
      <p:ext uri="{BB962C8B-B14F-4D97-AF65-F5344CB8AC3E}">
        <p14:creationId xmlns:p14="http://schemas.microsoft.com/office/powerpoint/2010/main" val="1731111188"/>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AADC8A22-71D6-9772-90FF-49A57B25A372}"/>
              </a:ext>
            </a:extLst>
          </p:cNvPr>
          <p:cNvSpPr txBox="1">
            <a:spLocks/>
          </p:cNvSpPr>
          <p:nvPr/>
        </p:nvSpPr>
        <p:spPr>
          <a:xfrm>
            <a:off x="334963" y="260350"/>
            <a:ext cx="9600973" cy="430887"/>
          </a:xfrm>
          <a:prstGeom prst="rect">
            <a:avLst/>
          </a:prstGeom>
        </p:spPr>
        <p:txBody>
          <a:bodyPr wrap="square" lIns="0" tIns="0" rIns="0" bIns="0">
            <a:noAutofit/>
          </a:bodyPr>
          <a:lstStyle>
            <a:lvl1pPr marL="0" indent="0" algn="l" defTabSz="914400" rtl="0" eaLnBrk="1" latinLnBrk="0" hangingPunct="1">
              <a:lnSpc>
                <a:spcPct val="100000"/>
              </a:lnSpc>
              <a:spcBef>
                <a:spcPts val="0"/>
              </a:spcBef>
              <a:buFont typeface="Arial" panose="020B0604020202020204" pitchFamily="34" charset="0"/>
              <a:buNone/>
              <a:defRPr sz="2800" b="1" kern="1200">
                <a:solidFill>
                  <a:srgbClr val="404040"/>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左半</a:t>
            </a:r>
            <a:r>
              <a:rPr kumimoji="0" lang="en-US" altLang="zh-CN"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mCRC</a:t>
            </a: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中不同</a:t>
            </a:r>
            <a:r>
              <a:rPr kumimoji="0" lang="en-US" altLang="zh-CN"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MSS/MSI</a:t>
            </a: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和</a:t>
            </a:r>
            <a:r>
              <a:rPr kumimoji="0" lang="en-US" altLang="zh-CN"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RAS/BRAF</a:t>
            </a: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状态患者的</a:t>
            </a:r>
            <a:r>
              <a:rPr kumimoji="0" lang="en-US" altLang="zh-CN"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OS</a:t>
            </a:r>
            <a:endParaRPr kumimoji="0" 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5" name="Text Placeholder 2">
            <a:extLst>
              <a:ext uri="{FF2B5EF4-FFF2-40B4-BE49-F238E27FC236}">
                <a16:creationId xmlns:a16="http://schemas.microsoft.com/office/drawing/2014/main" id="{EF2FA01B-426B-FCD7-2675-0B350C862DC4}"/>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Kentaro Yamazaki,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3508</a:t>
            </a:r>
          </a:p>
        </p:txBody>
      </p:sp>
      <p:pic>
        <p:nvPicPr>
          <p:cNvPr id="2" name="Picture 2">
            <a:extLst>
              <a:ext uri="{FF2B5EF4-FFF2-40B4-BE49-F238E27FC236}">
                <a16:creationId xmlns:a16="http://schemas.microsoft.com/office/drawing/2014/main" id="{CA6C19F8-5D4B-DF4F-D5D8-A0C502136313}"/>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876162" y="1474654"/>
            <a:ext cx="10439676" cy="44902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32819968"/>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AADC8A22-71D6-9772-90FF-49A57B25A372}"/>
              </a:ext>
            </a:extLst>
          </p:cNvPr>
          <p:cNvSpPr txBox="1">
            <a:spLocks/>
          </p:cNvSpPr>
          <p:nvPr/>
        </p:nvSpPr>
        <p:spPr>
          <a:xfrm>
            <a:off x="334963" y="260350"/>
            <a:ext cx="9600973" cy="430887"/>
          </a:xfrm>
          <a:prstGeom prst="rect">
            <a:avLst/>
          </a:prstGeom>
        </p:spPr>
        <p:txBody>
          <a:bodyPr wrap="square" lIns="0" tIns="0" rIns="0" bIns="0">
            <a:noAutofit/>
          </a:bodyPr>
          <a:lstStyle>
            <a:lvl1pPr marL="0" indent="0" algn="l" defTabSz="914400" rtl="0" eaLnBrk="1" latinLnBrk="0" hangingPunct="1">
              <a:lnSpc>
                <a:spcPct val="100000"/>
              </a:lnSpc>
              <a:spcBef>
                <a:spcPts val="0"/>
              </a:spcBef>
              <a:buFont typeface="Arial" panose="020B0604020202020204" pitchFamily="34" charset="0"/>
              <a:buNone/>
              <a:defRPr sz="2800" b="1" kern="1200">
                <a:solidFill>
                  <a:srgbClr val="404040"/>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右半</a:t>
            </a:r>
            <a:r>
              <a:rPr kumimoji="0" lang="en-US" altLang="zh-CN"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mCRC</a:t>
            </a: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中不同</a:t>
            </a:r>
            <a:r>
              <a:rPr kumimoji="0" lang="en-US" altLang="zh-CN"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MSS/MSI</a:t>
            </a: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和</a:t>
            </a:r>
            <a:r>
              <a:rPr kumimoji="0" lang="en-US" altLang="zh-CN"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RAS/BRAF</a:t>
            </a: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状态患者的</a:t>
            </a:r>
            <a:r>
              <a:rPr kumimoji="0" lang="en-US" altLang="zh-CN"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OS</a:t>
            </a:r>
            <a:endParaRPr kumimoji="0" 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5" name="Text Placeholder 2">
            <a:extLst>
              <a:ext uri="{FF2B5EF4-FFF2-40B4-BE49-F238E27FC236}">
                <a16:creationId xmlns:a16="http://schemas.microsoft.com/office/drawing/2014/main" id="{EF2FA01B-426B-FCD7-2675-0B350C862DC4}"/>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Kentaro Yamazaki,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3508</a:t>
            </a:r>
          </a:p>
        </p:txBody>
      </p:sp>
      <p:pic>
        <p:nvPicPr>
          <p:cNvPr id="3" name="Picture 2">
            <a:extLst>
              <a:ext uri="{FF2B5EF4-FFF2-40B4-BE49-F238E27FC236}">
                <a16:creationId xmlns:a16="http://schemas.microsoft.com/office/drawing/2014/main" id="{B06F4286-A357-530F-C0EC-0375D350484A}"/>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883920" y="1364798"/>
            <a:ext cx="10424160" cy="44792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37151370"/>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AADC8A22-71D6-9772-90FF-49A57B25A372}"/>
              </a:ext>
            </a:extLst>
          </p:cNvPr>
          <p:cNvSpPr txBox="1">
            <a:spLocks/>
          </p:cNvSpPr>
          <p:nvPr/>
        </p:nvSpPr>
        <p:spPr>
          <a:xfrm>
            <a:off x="334963" y="260350"/>
            <a:ext cx="9600973" cy="430887"/>
          </a:xfrm>
          <a:prstGeom prst="rect">
            <a:avLst/>
          </a:prstGeom>
        </p:spPr>
        <p:txBody>
          <a:bodyPr wrap="square" lIns="0" tIns="0" rIns="0" bIns="0">
            <a:noAutofit/>
          </a:bodyPr>
          <a:lstStyle>
            <a:lvl1pPr marL="0" indent="0" algn="l" defTabSz="914400" rtl="0" eaLnBrk="1" latinLnBrk="0" hangingPunct="1">
              <a:lnSpc>
                <a:spcPct val="100000"/>
              </a:lnSpc>
              <a:spcBef>
                <a:spcPts val="0"/>
              </a:spcBef>
              <a:buFont typeface="Arial" panose="020B0604020202020204" pitchFamily="34" charset="0"/>
              <a:buNone/>
              <a:defRPr sz="2800" b="1" kern="1200">
                <a:solidFill>
                  <a:srgbClr val="404040"/>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整体人群中不同</a:t>
            </a:r>
            <a:r>
              <a:rPr kumimoji="0" lang="en-US" altLang="zh-CN"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MSS/MSI</a:t>
            </a: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和</a:t>
            </a:r>
            <a:r>
              <a:rPr kumimoji="0" lang="en-US" altLang="zh-CN"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RAS/BRAF</a:t>
            </a: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状态患者的</a:t>
            </a:r>
            <a:r>
              <a:rPr kumimoji="0" lang="en-US" altLang="zh-CN"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OS</a:t>
            </a:r>
            <a:endParaRPr kumimoji="0" 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5" name="Text Placeholder 2">
            <a:extLst>
              <a:ext uri="{FF2B5EF4-FFF2-40B4-BE49-F238E27FC236}">
                <a16:creationId xmlns:a16="http://schemas.microsoft.com/office/drawing/2014/main" id="{EF2FA01B-426B-FCD7-2675-0B350C862DC4}"/>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Kentaro Yamazaki,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3508</a:t>
            </a:r>
          </a:p>
        </p:txBody>
      </p:sp>
      <p:pic>
        <p:nvPicPr>
          <p:cNvPr id="2" name="Picture 2">
            <a:extLst>
              <a:ext uri="{FF2B5EF4-FFF2-40B4-BE49-F238E27FC236}">
                <a16:creationId xmlns:a16="http://schemas.microsoft.com/office/drawing/2014/main" id="{E076F9A0-500B-DEA0-5419-B0CE638C27B6}"/>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779646" y="1212783"/>
            <a:ext cx="10632708" cy="4577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39864754"/>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AADC8A22-71D6-9772-90FF-49A57B25A372}"/>
              </a:ext>
            </a:extLst>
          </p:cNvPr>
          <p:cNvSpPr txBox="1">
            <a:spLocks/>
          </p:cNvSpPr>
          <p:nvPr/>
        </p:nvSpPr>
        <p:spPr>
          <a:xfrm>
            <a:off x="334963" y="260350"/>
            <a:ext cx="9600973" cy="430887"/>
          </a:xfrm>
          <a:prstGeom prst="rect">
            <a:avLst/>
          </a:prstGeom>
        </p:spPr>
        <p:txBody>
          <a:bodyPr wrap="square" lIns="0" tIns="0" rIns="0" bIns="0">
            <a:noAutofit/>
          </a:bodyPr>
          <a:lstStyle>
            <a:lvl1pPr marL="0" indent="0" algn="l" defTabSz="914400" rtl="0" eaLnBrk="1" latinLnBrk="0" hangingPunct="1">
              <a:lnSpc>
                <a:spcPct val="100000"/>
              </a:lnSpc>
              <a:spcBef>
                <a:spcPts val="0"/>
              </a:spcBef>
              <a:buFont typeface="Arial" panose="020B0604020202020204" pitchFamily="34" charset="0"/>
              <a:buNone/>
              <a:defRPr sz="2800" b="1" kern="1200">
                <a:solidFill>
                  <a:srgbClr val="404040"/>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不同基因突变状态患者的</a:t>
            </a:r>
            <a:r>
              <a:rPr kumimoji="0" lang="en-US" altLang="zh-CN"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OS</a:t>
            </a:r>
            <a:endParaRPr kumimoji="0" 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5" name="Text Placeholder 2">
            <a:extLst>
              <a:ext uri="{FF2B5EF4-FFF2-40B4-BE49-F238E27FC236}">
                <a16:creationId xmlns:a16="http://schemas.microsoft.com/office/drawing/2014/main" id="{EF2FA01B-426B-FCD7-2675-0B350C862DC4}"/>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Kentaro Yamazaki,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3508</a:t>
            </a:r>
          </a:p>
        </p:txBody>
      </p:sp>
      <p:pic>
        <p:nvPicPr>
          <p:cNvPr id="3" name="Picture 2">
            <a:extLst>
              <a:ext uri="{FF2B5EF4-FFF2-40B4-BE49-F238E27FC236}">
                <a16:creationId xmlns:a16="http://schemas.microsoft.com/office/drawing/2014/main" id="{64D18CD6-42B6-A179-C746-D7D16D129AF4}"/>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658262" y="1289785"/>
            <a:ext cx="10875476" cy="47260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92802878"/>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AADC8A22-71D6-9772-90FF-49A57B25A372}"/>
              </a:ext>
            </a:extLst>
          </p:cNvPr>
          <p:cNvSpPr txBox="1">
            <a:spLocks/>
          </p:cNvSpPr>
          <p:nvPr/>
        </p:nvSpPr>
        <p:spPr>
          <a:xfrm>
            <a:off x="334963" y="260350"/>
            <a:ext cx="9600973" cy="430887"/>
          </a:xfrm>
          <a:prstGeom prst="rect">
            <a:avLst/>
          </a:prstGeom>
        </p:spPr>
        <p:txBody>
          <a:bodyPr wrap="square" lIns="0" tIns="0" rIns="0" bIns="0">
            <a:noAutofit/>
          </a:bodyPr>
          <a:lstStyle>
            <a:lvl1pPr marL="0" indent="0" algn="l" defTabSz="914400" rtl="0" eaLnBrk="1" latinLnBrk="0" hangingPunct="1">
              <a:lnSpc>
                <a:spcPct val="100000"/>
              </a:lnSpc>
              <a:spcBef>
                <a:spcPts val="0"/>
              </a:spcBef>
              <a:buFont typeface="Arial" panose="020B0604020202020204" pitchFamily="34" charset="0"/>
              <a:buNone/>
              <a:defRPr sz="2800" b="1" kern="1200">
                <a:solidFill>
                  <a:srgbClr val="404040"/>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左半</a:t>
            </a:r>
            <a:r>
              <a:rPr kumimoji="0" lang="en-US" altLang="zh-CN"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mCRC</a:t>
            </a: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中不同</a:t>
            </a:r>
            <a:r>
              <a:rPr kumimoji="0" lang="en-US" altLang="zh-CN"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MSS/MSI</a:t>
            </a: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和</a:t>
            </a:r>
            <a:r>
              <a:rPr kumimoji="0" lang="en-US" altLang="zh-CN"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RAS/BRAF</a:t>
            </a: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状态患者的</a:t>
            </a:r>
            <a:r>
              <a:rPr kumimoji="0" lang="en-US" altLang="zh-CN"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PFS</a:t>
            </a:r>
          </a:p>
        </p:txBody>
      </p:sp>
      <p:sp>
        <p:nvSpPr>
          <p:cNvPr id="5" name="Text Placeholder 2">
            <a:extLst>
              <a:ext uri="{FF2B5EF4-FFF2-40B4-BE49-F238E27FC236}">
                <a16:creationId xmlns:a16="http://schemas.microsoft.com/office/drawing/2014/main" id="{EF2FA01B-426B-FCD7-2675-0B350C862DC4}"/>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Kentaro Yamazaki,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3508</a:t>
            </a:r>
          </a:p>
        </p:txBody>
      </p:sp>
      <p:pic>
        <p:nvPicPr>
          <p:cNvPr id="2" name="Picture 2">
            <a:extLst>
              <a:ext uri="{FF2B5EF4-FFF2-40B4-BE49-F238E27FC236}">
                <a16:creationId xmlns:a16="http://schemas.microsoft.com/office/drawing/2014/main" id="{561C8623-7A5F-9DF8-0AC4-0F1B9993A3F7}"/>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863549" y="1220002"/>
            <a:ext cx="10464901" cy="441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78974752"/>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AADC8A22-71D6-9772-90FF-49A57B25A372}"/>
              </a:ext>
            </a:extLst>
          </p:cNvPr>
          <p:cNvSpPr txBox="1">
            <a:spLocks/>
          </p:cNvSpPr>
          <p:nvPr/>
        </p:nvSpPr>
        <p:spPr>
          <a:xfrm>
            <a:off x="334963" y="260350"/>
            <a:ext cx="9600973" cy="430887"/>
          </a:xfrm>
          <a:prstGeom prst="rect">
            <a:avLst/>
          </a:prstGeom>
        </p:spPr>
        <p:txBody>
          <a:bodyPr wrap="square" lIns="0" tIns="0" rIns="0" bIns="0">
            <a:noAutofit/>
          </a:bodyPr>
          <a:lstStyle>
            <a:lvl1pPr marL="0" indent="0" algn="l" defTabSz="914400" rtl="0" eaLnBrk="1" latinLnBrk="0" hangingPunct="1">
              <a:lnSpc>
                <a:spcPct val="100000"/>
              </a:lnSpc>
              <a:spcBef>
                <a:spcPts val="0"/>
              </a:spcBef>
              <a:buFont typeface="Arial" panose="020B0604020202020204" pitchFamily="34" charset="0"/>
              <a:buNone/>
              <a:defRPr sz="2800" b="1" kern="1200">
                <a:solidFill>
                  <a:srgbClr val="404040"/>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右半</a:t>
            </a:r>
            <a:r>
              <a:rPr kumimoji="0" lang="en-US" altLang="zh-CN"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mCRC</a:t>
            </a: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中不同</a:t>
            </a:r>
            <a:r>
              <a:rPr kumimoji="0" lang="en-US" altLang="zh-CN"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MSS/MSI</a:t>
            </a: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和</a:t>
            </a:r>
            <a:r>
              <a:rPr kumimoji="0" lang="en-US" altLang="zh-CN"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RAS/BRAF</a:t>
            </a: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状态患者的</a:t>
            </a:r>
            <a:r>
              <a:rPr kumimoji="0" lang="en-US" altLang="zh-CN"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PFS</a:t>
            </a:r>
          </a:p>
        </p:txBody>
      </p:sp>
      <p:sp>
        <p:nvSpPr>
          <p:cNvPr id="5" name="Text Placeholder 2">
            <a:extLst>
              <a:ext uri="{FF2B5EF4-FFF2-40B4-BE49-F238E27FC236}">
                <a16:creationId xmlns:a16="http://schemas.microsoft.com/office/drawing/2014/main" id="{EF2FA01B-426B-FCD7-2675-0B350C862DC4}"/>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Kentaro Yamazaki,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3508</a:t>
            </a:r>
          </a:p>
        </p:txBody>
      </p:sp>
      <p:pic>
        <p:nvPicPr>
          <p:cNvPr id="3" name="Picture 2">
            <a:extLst>
              <a:ext uri="{FF2B5EF4-FFF2-40B4-BE49-F238E27FC236}">
                <a16:creationId xmlns:a16="http://schemas.microsoft.com/office/drawing/2014/main" id="{06AF374D-AA7C-879A-375A-4E574ED6E8A0}"/>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759207" y="1173000"/>
            <a:ext cx="10673585" cy="4511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54088090"/>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AADC8A22-71D6-9772-90FF-49A57B25A372}"/>
              </a:ext>
            </a:extLst>
          </p:cNvPr>
          <p:cNvSpPr txBox="1">
            <a:spLocks/>
          </p:cNvSpPr>
          <p:nvPr/>
        </p:nvSpPr>
        <p:spPr>
          <a:xfrm>
            <a:off x="334963" y="260350"/>
            <a:ext cx="9600973" cy="430887"/>
          </a:xfrm>
          <a:prstGeom prst="rect">
            <a:avLst/>
          </a:prstGeom>
        </p:spPr>
        <p:txBody>
          <a:bodyPr wrap="square" lIns="0" tIns="0" rIns="0" bIns="0">
            <a:noAutofit/>
          </a:bodyPr>
          <a:lstStyle>
            <a:lvl1pPr marL="0" indent="0" algn="l" defTabSz="914400" rtl="0" eaLnBrk="1" latinLnBrk="0" hangingPunct="1">
              <a:lnSpc>
                <a:spcPct val="100000"/>
              </a:lnSpc>
              <a:spcBef>
                <a:spcPts val="0"/>
              </a:spcBef>
              <a:buFont typeface="Arial" panose="020B0604020202020204" pitchFamily="34" charset="0"/>
              <a:buNone/>
              <a:defRPr sz="2800" b="1" kern="1200">
                <a:solidFill>
                  <a:srgbClr val="404040"/>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整体人群中不同</a:t>
            </a:r>
            <a:r>
              <a:rPr kumimoji="0" lang="en-US" altLang="zh-CN"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MSS/MSI</a:t>
            </a: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和</a:t>
            </a:r>
            <a:r>
              <a:rPr kumimoji="0" lang="en-US" altLang="zh-CN"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RAS/BRAF</a:t>
            </a: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状态患者的</a:t>
            </a:r>
            <a:r>
              <a:rPr kumimoji="0" lang="en-US" altLang="zh-CN"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PFS</a:t>
            </a:r>
          </a:p>
        </p:txBody>
      </p:sp>
      <p:sp>
        <p:nvSpPr>
          <p:cNvPr id="5" name="Text Placeholder 2">
            <a:extLst>
              <a:ext uri="{FF2B5EF4-FFF2-40B4-BE49-F238E27FC236}">
                <a16:creationId xmlns:a16="http://schemas.microsoft.com/office/drawing/2014/main" id="{EF2FA01B-426B-FCD7-2675-0B350C862DC4}"/>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Kentaro Yamazaki,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3508</a:t>
            </a:r>
          </a:p>
        </p:txBody>
      </p:sp>
      <p:pic>
        <p:nvPicPr>
          <p:cNvPr id="2" name="Picture 2">
            <a:extLst>
              <a:ext uri="{FF2B5EF4-FFF2-40B4-BE49-F238E27FC236}">
                <a16:creationId xmlns:a16="http://schemas.microsoft.com/office/drawing/2014/main" id="{791B096E-952C-575A-4D1B-FD078FB92B75}"/>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501995" y="1065998"/>
            <a:ext cx="11188010" cy="47260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15254538"/>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AADC8A22-71D6-9772-90FF-49A57B25A372}"/>
              </a:ext>
            </a:extLst>
          </p:cNvPr>
          <p:cNvSpPr txBox="1">
            <a:spLocks/>
          </p:cNvSpPr>
          <p:nvPr/>
        </p:nvSpPr>
        <p:spPr>
          <a:xfrm>
            <a:off x="334963" y="260350"/>
            <a:ext cx="9600973" cy="430887"/>
          </a:xfrm>
          <a:prstGeom prst="rect">
            <a:avLst/>
          </a:prstGeom>
        </p:spPr>
        <p:txBody>
          <a:bodyPr wrap="square" lIns="0" tIns="0" rIns="0" bIns="0">
            <a:noAutofit/>
          </a:bodyPr>
          <a:lstStyle>
            <a:lvl1pPr marL="0" indent="0" algn="l" defTabSz="914400" rtl="0" eaLnBrk="1" latinLnBrk="0" hangingPunct="1">
              <a:lnSpc>
                <a:spcPct val="100000"/>
              </a:lnSpc>
              <a:spcBef>
                <a:spcPts val="0"/>
              </a:spcBef>
              <a:buFont typeface="Arial" panose="020B0604020202020204" pitchFamily="34" charset="0"/>
              <a:buNone/>
              <a:defRPr sz="2800" b="1" kern="1200">
                <a:solidFill>
                  <a:srgbClr val="404040"/>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不同</a:t>
            </a:r>
            <a:r>
              <a:rPr kumimoji="0" lang="en-US" altLang="zh-CN"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MSS/MSI</a:t>
            </a: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和</a:t>
            </a:r>
            <a:r>
              <a:rPr kumimoji="0" lang="en-US" altLang="zh-CN"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RAS/BRAF</a:t>
            </a: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状态患者的应答率</a:t>
            </a:r>
            <a:endParaRPr kumimoji="0" lang="en-US" altLang="zh-CN"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5" name="Text Placeholder 2">
            <a:extLst>
              <a:ext uri="{FF2B5EF4-FFF2-40B4-BE49-F238E27FC236}">
                <a16:creationId xmlns:a16="http://schemas.microsoft.com/office/drawing/2014/main" id="{EF2FA01B-426B-FCD7-2675-0B350C862DC4}"/>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Kentaro Yamazaki,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3508</a:t>
            </a:r>
          </a:p>
        </p:txBody>
      </p:sp>
      <p:pic>
        <p:nvPicPr>
          <p:cNvPr id="3" name="Picture 2">
            <a:extLst>
              <a:ext uri="{FF2B5EF4-FFF2-40B4-BE49-F238E27FC236}">
                <a16:creationId xmlns:a16="http://schemas.microsoft.com/office/drawing/2014/main" id="{821431CC-2B86-9D1B-8D92-047A84392A59}"/>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015349" y="1366788"/>
            <a:ext cx="10161301" cy="4514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29186214"/>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AADC8A22-71D6-9772-90FF-49A57B25A372}"/>
              </a:ext>
            </a:extLst>
          </p:cNvPr>
          <p:cNvSpPr txBox="1">
            <a:spLocks/>
          </p:cNvSpPr>
          <p:nvPr/>
        </p:nvSpPr>
        <p:spPr>
          <a:xfrm>
            <a:off x="334963" y="260350"/>
            <a:ext cx="9600973" cy="430887"/>
          </a:xfrm>
          <a:prstGeom prst="rect">
            <a:avLst/>
          </a:prstGeom>
        </p:spPr>
        <p:txBody>
          <a:bodyPr wrap="square" lIns="0" tIns="0" rIns="0" bIns="0">
            <a:noAutofit/>
          </a:bodyPr>
          <a:lstStyle>
            <a:lvl1pPr marL="0" indent="0" algn="l" defTabSz="914400" rtl="0" eaLnBrk="1" latinLnBrk="0" hangingPunct="1">
              <a:lnSpc>
                <a:spcPct val="100000"/>
              </a:lnSpc>
              <a:spcBef>
                <a:spcPts val="0"/>
              </a:spcBef>
              <a:buFont typeface="Arial" panose="020B0604020202020204" pitchFamily="34" charset="0"/>
              <a:buNone/>
              <a:defRPr sz="2800" b="1" kern="1200">
                <a:solidFill>
                  <a:srgbClr val="404040"/>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整体人群中不同基因突变状态患者的应答率</a:t>
            </a:r>
            <a:endParaRPr kumimoji="0" lang="en-US" altLang="zh-CN"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5" name="Text Placeholder 2">
            <a:extLst>
              <a:ext uri="{FF2B5EF4-FFF2-40B4-BE49-F238E27FC236}">
                <a16:creationId xmlns:a16="http://schemas.microsoft.com/office/drawing/2014/main" id="{EF2FA01B-426B-FCD7-2675-0B350C862DC4}"/>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Kentaro Yamazaki,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3508</a:t>
            </a:r>
          </a:p>
        </p:txBody>
      </p:sp>
      <p:pic>
        <p:nvPicPr>
          <p:cNvPr id="2" name="Picture 2">
            <a:extLst>
              <a:ext uri="{FF2B5EF4-FFF2-40B4-BE49-F238E27FC236}">
                <a16:creationId xmlns:a16="http://schemas.microsoft.com/office/drawing/2014/main" id="{E61A477C-DB33-6D38-D213-A289BEAB5F8B}"/>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873076" y="1229627"/>
            <a:ext cx="10445848" cy="43987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44740124"/>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AADC8A22-71D6-9772-90FF-49A57B25A372}"/>
              </a:ext>
            </a:extLst>
          </p:cNvPr>
          <p:cNvSpPr txBox="1">
            <a:spLocks/>
          </p:cNvSpPr>
          <p:nvPr/>
        </p:nvSpPr>
        <p:spPr>
          <a:xfrm>
            <a:off x="334963" y="260350"/>
            <a:ext cx="9600973" cy="430887"/>
          </a:xfrm>
          <a:prstGeom prst="rect">
            <a:avLst/>
          </a:prstGeom>
        </p:spPr>
        <p:txBody>
          <a:bodyPr wrap="square" lIns="0" tIns="0" rIns="0" bIns="0">
            <a:noAutofit/>
          </a:bodyPr>
          <a:lstStyle>
            <a:lvl1pPr marL="0" indent="0" algn="l" defTabSz="914400" rtl="0" eaLnBrk="1" latinLnBrk="0" hangingPunct="1">
              <a:lnSpc>
                <a:spcPct val="100000"/>
              </a:lnSpc>
              <a:spcBef>
                <a:spcPts val="0"/>
              </a:spcBef>
              <a:buFont typeface="Arial" panose="020B0604020202020204" pitchFamily="34" charset="0"/>
              <a:buNone/>
              <a:defRPr sz="2800" b="1" kern="1200">
                <a:solidFill>
                  <a:srgbClr val="404040"/>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不同</a:t>
            </a:r>
            <a:r>
              <a:rPr kumimoji="0" lang="en-US" altLang="zh-CN"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MSS/MSI</a:t>
            </a: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和</a:t>
            </a:r>
            <a:r>
              <a:rPr kumimoji="0" lang="en-US" altLang="zh-CN"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RAS/BRAF</a:t>
            </a: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状态患者的缓解程度</a:t>
            </a:r>
          </a:p>
        </p:txBody>
      </p:sp>
      <p:sp>
        <p:nvSpPr>
          <p:cNvPr id="5" name="Text Placeholder 2">
            <a:extLst>
              <a:ext uri="{FF2B5EF4-FFF2-40B4-BE49-F238E27FC236}">
                <a16:creationId xmlns:a16="http://schemas.microsoft.com/office/drawing/2014/main" id="{EF2FA01B-426B-FCD7-2675-0B350C862DC4}"/>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Kentaro Yamazaki,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3508</a:t>
            </a:r>
          </a:p>
        </p:txBody>
      </p:sp>
      <p:pic>
        <p:nvPicPr>
          <p:cNvPr id="3" name="Picture 2">
            <a:extLst>
              <a:ext uri="{FF2B5EF4-FFF2-40B4-BE49-F238E27FC236}">
                <a16:creationId xmlns:a16="http://schemas.microsoft.com/office/drawing/2014/main" id="{5ECDF82B-6AF6-BFAA-3C8E-ACE6635F3217}"/>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357507" y="939666"/>
            <a:ext cx="11476985" cy="49786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49233818"/>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AADC8A22-71D6-9772-90FF-49A57B25A372}"/>
              </a:ext>
            </a:extLst>
          </p:cNvPr>
          <p:cNvSpPr txBox="1">
            <a:spLocks/>
          </p:cNvSpPr>
          <p:nvPr/>
        </p:nvSpPr>
        <p:spPr>
          <a:xfrm>
            <a:off x="334963" y="260350"/>
            <a:ext cx="9600973" cy="430887"/>
          </a:xfrm>
          <a:prstGeom prst="rect">
            <a:avLst/>
          </a:prstGeom>
        </p:spPr>
        <p:txBody>
          <a:bodyPr wrap="square" lIns="0" tIns="0" rIns="0" bIns="0">
            <a:noAutofit/>
          </a:bodyPr>
          <a:lstStyle>
            <a:lvl1pPr marL="0" indent="0" algn="l" defTabSz="914400" rtl="0" eaLnBrk="1" latinLnBrk="0" hangingPunct="1">
              <a:lnSpc>
                <a:spcPct val="100000"/>
              </a:lnSpc>
              <a:spcBef>
                <a:spcPts val="0"/>
              </a:spcBef>
              <a:buFont typeface="Arial" panose="020B0604020202020204" pitchFamily="34" charset="0"/>
              <a:buNone/>
              <a:defRPr sz="2800" b="1" kern="1200">
                <a:solidFill>
                  <a:srgbClr val="404040"/>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不同</a:t>
            </a:r>
            <a:r>
              <a:rPr kumimoji="0" lang="en-US" altLang="zh-CN"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MSS/MSI</a:t>
            </a: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和</a:t>
            </a:r>
            <a:r>
              <a:rPr kumimoji="0" lang="en-US" altLang="zh-CN"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RAS/BRAF</a:t>
            </a: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状态患者的</a:t>
            </a:r>
            <a:r>
              <a:rPr kumimoji="0" lang="en-US" altLang="zh-CN"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R0</a:t>
            </a:r>
            <a:r>
              <a:rPr kumimoji="0" lang="zh-CN" altLang="en-US" sz="28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切除率</a:t>
            </a:r>
          </a:p>
        </p:txBody>
      </p:sp>
      <p:sp>
        <p:nvSpPr>
          <p:cNvPr id="5" name="Text Placeholder 2">
            <a:extLst>
              <a:ext uri="{FF2B5EF4-FFF2-40B4-BE49-F238E27FC236}">
                <a16:creationId xmlns:a16="http://schemas.microsoft.com/office/drawing/2014/main" id="{EF2FA01B-426B-FCD7-2675-0B350C862DC4}"/>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Kentaro Yamazaki,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3508</a:t>
            </a:r>
          </a:p>
        </p:txBody>
      </p:sp>
      <p:pic>
        <p:nvPicPr>
          <p:cNvPr id="2" name="Picture 2">
            <a:extLst>
              <a:ext uri="{FF2B5EF4-FFF2-40B4-BE49-F238E27FC236}">
                <a16:creationId xmlns:a16="http://schemas.microsoft.com/office/drawing/2014/main" id="{82CE05D2-1BBD-4C17-73A8-3F2CE016CA3B}"/>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397213" y="1187098"/>
            <a:ext cx="11397573" cy="468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75997979"/>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6703FEA9-6441-6D58-72AF-C035313C9DAC}"/>
              </a:ext>
            </a:extLst>
          </p:cNvPr>
          <p:cNvSpPr>
            <a:spLocks noGrp="1"/>
          </p:cNvSpPr>
          <p:nvPr>
            <p:ph type="body" sz="quarter" idx="10"/>
          </p:nvPr>
        </p:nvSpPr>
        <p:spPr/>
        <p:txBody>
          <a:bodyPr/>
          <a:lstStyle/>
          <a:p>
            <a:r>
              <a:rPr lang="zh-CN" altLang="en-US" dirty="0"/>
              <a:t>总结</a:t>
            </a:r>
          </a:p>
        </p:txBody>
      </p:sp>
      <p:sp>
        <p:nvSpPr>
          <p:cNvPr id="4" name="内容占位符 3">
            <a:extLst>
              <a:ext uri="{FF2B5EF4-FFF2-40B4-BE49-F238E27FC236}">
                <a16:creationId xmlns:a16="http://schemas.microsoft.com/office/drawing/2014/main" id="{14343E56-9DDE-3033-56B0-2DC23BE5353F}"/>
              </a:ext>
            </a:extLst>
          </p:cNvPr>
          <p:cNvSpPr txBox="1">
            <a:spLocks/>
          </p:cNvSpPr>
          <p:nvPr/>
        </p:nvSpPr>
        <p:spPr>
          <a:xfrm>
            <a:off x="690282" y="1434372"/>
            <a:ext cx="10811435" cy="398925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在</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MSS/MSI-L</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和</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RAS/BRAF WT mCRC</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患者中，帕尼单抗相较于贝伐珠单抗可显著延长左半结肠癌患者的</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OS</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，但在右半结肠癌患者中该结果无显著差异：</a:t>
            </a:r>
            <a:endPar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左半：中位</a:t>
            </a: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OS 40.6 vs 34.8</a:t>
            </a:r>
            <a:r>
              <a:rPr kumimoji="0" lang="zh-CN" altLang="en-US" sz="16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个月；</a:t>
            </a: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HR 0.79</a:t>
            </a:r>
            <a:r>
              <a:rPr kumimoji="0" lang="zh-CN" altLang="en-US" sz="16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a:t>
            </a: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95%CI</a:t>
            </a:r>
            <a:r>
              <a:rPr kumimoji="0" lang="zh-CN" altLang="en-US" sz="16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a:t>
            </a: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0.64-0.97</a:t>
            </a:r>
            <a:r>
              <a:rPr kumimoji="0" lang="zh-CN" altLang="en-US" sz="16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a:t>
            </a: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P=0.022</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右半：中位</a:t>
            </a: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OS 37.9 vs 30.9</a:t>
            </a:r>
            <a:r>
              <a:rPr kumimoji="0" lang="zh-CN" altLang="en-US" sz="16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个月；</a:t>
            </a: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HR 0.94</a:t>
            </a:r>
            <a:r>
              <a:rPr kumimoji="0" lang="zh-CN" altLang="en-US" sz="16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a:t>
            </a: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95%CI</a:t>
            </a:r>
            <a:r>
              <a:rPr kumimoji="0" lang="zh-CN" altLang="en-US" sz="16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a:t>
            </a: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0.60-1.48</a:t>
            </a:r>
            <a:r>
              <a:rPr kumimoji="0" lang="zh-CN" altLang="en-US" sz="16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a:t>
            </a: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P=0.780</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对于</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MSI-H</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和</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或</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RAS/BRAF</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突变的患者，无论肿瘤发生部位（左</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右半）帕尼单抗相较于贝伐珠单抗的</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OS</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是相似或较差的；</a:t>
            </a:r>
            <a:endPar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在左半</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MSS/MSI-L</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和</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RAS/BRAF WT mCRC</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患者中，帕尼单抗相较于贝伐珠单抗可显著提高</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RR</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和</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R0</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切除率</a:t>
            </a:r>
            <a:endPar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左半</a:t>
            </a: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RR</a:t>
            </a:r>
            <a:r>
              <a:rPr kumimoji="0" lang="zh-CN" altLang="en-US" sz="16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a:t>
            </a: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83.2% vs 66.4%</a:t>
            </a:r>
            <a:r>
              <a:rPr kumimoji="0" lang="zh-CN" altLang="en-US" sz="16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a:t>
            </a: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OR 2.51</a:t>
            </a:r>
            <a:r>
              <a:rPr kumimoji="0" lang="zh-CN" altLang="en-US" sz="16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a:t>
            </a: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95%CI</a:t>
            </a:r>
            <a:r>
              <a:rPr kumimoji="0" lang="zh-CN" altLang="en-US" sz="16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a:t>
            </a: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1.65-3.85</a:t>
            </a:r>
            <a:r>
              <a:rPr kumimoji="0" lang="zh-CN" altLang="en-US" sz="16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a:t>
            </a: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P</a:t>
            </a:r>
            <a:r>
              <a:rPr kumimoji="0" lang="zh-CN" altLang="en-US" sz="16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a:t>
            </a: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0.001</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左半</a:t>
            </a: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R0</a:t>
            </a:r>
            <a:r>
              <a:rPr kumimoji="0" lang="zh-CN" altLang="en-US" sz="16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切除率：</a:t>
            </a: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 18.8% vs 10.0%</a:t>
            </a:r>
            <a:r>
              <a:rPr kumimoji="0" lang="zh-CN" altLang="en-US" sz="16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a:t>
            </a: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OR 2.09</a:t>
            </a:r>
            <a:r>
              <a:rPr kumimoji="0" lang="zh-CN" altLang="en-US" sz="16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a:t>
            </a: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95%CI</a:t>
            </a:r>
            <a:r>
              <a:rPr kumimoji="0" lang="zh-CN" altLang="en-US" sz="16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a:t>
            </a: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1.25-3.58</a:t>
            </a:r>
            <a:r>
              <a:rPr kumimoji="0" lang="zh-CN" altLang="en-US" sz="16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a:t>
            </a: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P=0.007</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该研究结果支持帕尼单抗</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+mFOLFOX6</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作为左半</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MSS/MSI-L</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和</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RAS/BRAF WT mCRC</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患者的一线治疗策略</a:t>
            </a:r>
            <a:endPar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5" name="Text Placeholder 2">
            <a:extLst>
              <a:ext uri="{FF2B5EF4-FFF2-40B4-BE49-F238E27FC236}">
                <a16:creationId xmlns:a16="http://schemas.microsoft.com/office/drawing/2014/main" id="{6A02429B-1898-1953-2CB0-7C11EC0F63D2}"/>
              </a:ext>
            </a:extLst>
          </p:cNvPr>
          <p:cNvSpPr txBox="1">
            <a:spLocks/>
          </p:cNvSpPr>
          <p:nvPr/>
        </p:nvSpPr>
        <p:spPr>
          <a:xfrm>
            <a:off x="5135449" y="6433026"/>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bg1">
                    <a:lumMod val="50000"/>
                  </a:schemeClr>
                </a:solidFill>
                <a:latin typeface="Calibri" panose="020F0502020204030204" pitchFamily="34" charset="0"/>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Kentaro Yamazaki, et</a:t>
            </a: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en-US" altLang="zh-CN" sz="1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al.2023 ASCO abstract 3508</a:t>
            </a:r>
          </a:p>
        </p:txBody>
      </p:sp>
      <p:pic>
        <p:nvPicPr>
          <p:cNvPr id="3" name="Graphic 4" descr="House with solid fill">
            <a:hlinkClick r:id="rId2" action="ppaction://hlinksldjump"/>
            <a:extLst>
              <a:ext uri="{FF2B5EF4-FFF2-40B4-BE49-F238E27FC236}">
                <a16:creationId xmlns:a16="http://schemas.microsoft.com/office/drawing/2014/main" id="{5C9EB590-45B6-FAE0-47B7-2D886A510416}"/>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047804" y="5959350"/>
            <a:ext cx="567642" cy="567642"/>
          </a:xfrm>
          <a:prstGeom prst="rect">
            <a:avLst/>
          </a:prstGeom>
        </p:spPr>
      </p:pic>
    </p:spTree>
    <p:extLst>
      <p:ext uri="{BB962C8B-B14F-4D97-AF65-F5344CB8AC3E}">
        <p14:creationId xmlns:p14="http://schemas.microsoft.com/office/powerpoint/2010/main" val="671982548"/>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7FA7AF5-731F-ED2F-CE15-2B0EDA1FBB8D}"/>
              </a:ext>
            </a:extLst>
          </p:cNvPr>
          <p:cNvSpPr>
            <a:spLocks noGrp="1"/>
          </p:cNvSpPr>
          <p:nvPr>
            <p:ph type="title"/>
          </p:nvPr>
        </p:nvSpPr>
        <p:spPr/>
        <p:txBody>
          <a:bodyPr>
            <a:normAutofit fontScale="90000"/>
          </a:bodyPr>
          <a:lstStyle/>
          <a:p>
            <a:r>
              <a:rPr lang="zh-CN" altLang="en-US" dirty="0"/>
              <a:t>曲氟尿苷</a:t>
            </a:r>
            <a:r>
              <a:rPr lang="en-US" altLang="zh-CN" dirty="0"/>
              <a:t>/</a:t>
            </a:r>
            <a:r>
              <a:rPr lang="zh-CN" altLang="en-US" dirty="0"/>
              <a:t>替匹嘧啶（</a:t>
            </a:r>
            <a:r>
              <a:rPr lang="en-US" altLang="zh-CN" dirty="0"/>
              <a:t>FTD/TPI</a:t>
            </a:r>
            <a:r>
              <a:rPr lang="zh-CN" altLang="en-US" dirty="0"/>
              <a:t>）联合贝伐珠单抗对比卡培他滨联合贝伐珠单抗的总生存期：</a:t>
            </a:r>
            <a:r>
              <a:rPr lang="en-US" altLang="zh-CN" dirty="0"/>
              <a:t>3</a:t>
            </a:r>
            <a:r>
              <a:rPr lang="zh-CN" altLang="en-US" dirty="0"/>
              <a:t>期 </a:t>
            </a:r>
            <a:r>
              <a:rPr lang="en-US" altLang="zh-CN" dirty="0"/>
              <a:t>SOLSTICE </a:t>
            </a:r>
            <a:r>
              <a:rPr lang="zh-CN" altLang="en-US" dirty="0"/>
              <a:t>研究结果</a:t>
            </a:r>
          </a:p>
        </p:txBody>
      </p:sp>
      <p:sp>
        <p:nvSpPr>
          <p:cNvPr id="3" name="文本占位符 2">
            <a:extLst>
              <a:ext uri="{FF2B5EF4-FFF2-40B4-BE49-F238E27FC236}">
                <a16:creationId xmlns:a16="http://schemas.microsoft.com/office/drawing/2014/main" id="{E985E624-1F9B-BBF9-A1A1-2ACCA2B35963}"/>
              </a:ext>
            </a:extLst>
          </p:cNvPr>
          <p:cNvSpPr>
            <a:spLocks noGrp="1"/>
          </p:cNvSpPr>
          <p:nvPr>
            <p:ph type="body" sz="quarter" idx="10"/>
          </p:nvPr>
        </p:nvSpPr>
        <p:spPr/>
        <p:txBody>
          <a:bodyPr/>
          <a:lstStyle/>
          <a:p>
            <a:r>
              <a:rPr lang="en-US" altLang="zh-CN" sz="1600" dirty="0"/>
              <a:t>Alfredo Falcone, </a:t>
            </a:r>
            <a:r>
              <a:rPr lang="en-US" altLang="zh-CN" sz="1600" dirty="0" err="1"/>
              <a:t>Yaroslav</a:t>
            </a:r>
            <a:r>
              <a:rPr lang="en-US" altLang="zh-CN" sz="1600" dirty="0"/>
              <a:t> </a:t>
            </a:r>
            <a:r>
              <a:rPr lang="en-US" altLang="zh-CN" sz="1600" dirty="0" err="1"/>
              <a:t>Shparyk</a:t>
            </a:r>
            <a:r>
              <a:rPr lang="en-US" altLang="zh-CN" sz="1600" dirty="0"/>
              <a:t>, </a:t>
            </a:r>
            <a:r>
              <a:rPr lang="en-US" altLang="zh-CN" sz="1600" dirty="0" err="1"/>
              <a:t>Fedor</a:t>
            </a:r>
            <a:r>
              <a:rPr lang="en-US" altLang="zh-CN" sz="1600" dirty="0"/>
              <a:t> </a:t>
            </a:r>
            <a:r>
              <a:rPr lang="en-US" altLang="zh-CN" sz="1600" dirty="0" err="1"/>
              <a:t>Moiseenko</a:t>
            </a:r>
            <a:r>
              <a:rPr lang="en-US" altLang="zh-CN" sz="1600" dirty="0"/>
              <a:t>, Eduardo Polo-</a:t>
            </a:r>
            <a:r>
              <a:rPr lang="en-US" altLang="zh-CN" sz="1600" dirty="0" err="1"/>
              <a:t>Margues</a:t>
            </a:r>
            <a:r>
              <a:rPr lang="en-US" altLang="zh-CN" sz="1600" dirty="0"/>
              <a:t>, Tibor </a:t>
            </a:r>
            <a:r>
              <a:rPr lang="en-US" altLang="zh-CN" sz="1600" dirty="0" err="1"/>
              <a:t>Csoszl</a:t>
            </a:r>
            <a:r>
              <a:rPr lang="en-US" altLang="zh-CN" sz="1600" dirty="0"/>
              <a:t>, </a:t>
            </a:r>
            <a:r>
              <a:rPr lang="en-US" altLang="zh-CN" sz="1600" dirty="0" err="1"/>
              <a:t>Arinilda</a:t>
            </a:r>
            <a:r>
              <a:rPr lang="en-US" altLang="zh-CN" sz="1600" dirty="0"/>
              <a:t> Campos-</a:t>
            </a:r>
            <a:r>
              <a:rPr lang="en-US" altLang="zh-CN" sz="1600" dirty="0" err="1"/>
              <a:t>Bragagnoli</a:t>
            </a:r>
            <a:r>
              <a:rPr lang="en-US" altLang="zh-CN" sz="1600" dirty="0"/>
              <a:t>, Gabor </a:t>
            </a:r>
            <a:r>
              <a:rPr lang="en-US" altLang="zh-CN" sz="1600" dirty="0" err="1"/>
              <a:t>Liposits</a:t>
            </a:r>
            <a:r>
              <a:rPr lang="en-US" altLang="zh-CN" sz="1600" dirty="0"/>
              <a:t>, </a:t>
            </a:r>
            <a:r>
              <a:rPr lang="en-US" altLang="zh-CN" sz="1600" dirty="0" err="1"/>
              <a:t>Ewa</a:t>
            </a:r>
            <a:r>
              <a:rPr lang="en-US" altLang="zh-CN" sz="1600" dirty="0"/>
              <a:t> </a:t>
            </a:r>
            <a:r>
              <a:rPr lang="en-US" altLang="zh-CN" sz="1600" dirty="0" err="1"/>
              <a:t>Chmielowska</a:t>
            </a:r>
            <a:r>
              <a:rPr lang="en-US" altLang="zh-CN" sz="1600" dirty="0"/>
              <a:t>, Flore </a:t>
            </a:r>
            <a:r>
              <a:rPr lang="en-US" altLang="zh-CN" sz="1600" dirty="0" err="1"/>
              <a:t>Delaporte</a:t>
            </a:r>
            <a:r>
              <a:rPr lang="en-US" altLang="zh-CN" sz="1600" dirty="0"/>
              <a:t>, Hasnaa Hassan, </a:t>
            </a:r>
            <a:r>
              <a:rPr lang="en-US" altLang="zh-CN" sz="1600" dirty="0" err="1"/>
              <a:t>Donia</a:t>
            </a:r>
            <a:r>
              <a:rPr lang="en-US" altLang="zh-CN" sz="1600" dirty="0"/>
              <a:t> </a:t>
            </a:r>
            <a:r>
              <a:rPr lang="en-US" altLang="zh-CN" sz="1600" dirty="0" err="1"/>
              <a:t>Skanji</a:t>
            </a:r>
            <a:r>
              <a:rPr lang="en-US" altLang="zh-CN" sz="1600" dirty="0"/>
              <a:t>, Nadia </a:t>
            </a:r>
            <a:r>
              <a:rPr lang="en-US" altLang="zh-CN" sz="1600" dirty="0" err="1"/>
              <a:t>Amellal</a:t>
            </a:r>
            <a:r>
              <a:rPr lang="en-US" altLang="zh-CN" sz="1600" dirty="0"/>
              <a:t>, Mark P. Saunders</a:t>
            </a:r>
            <a:endParaRPr lang="zh-CN" altLang="en-US" sz="1600" dirty="0"/>
          </a:p>
        </p:txBody>
      </p:sp>
      <p:sp>
        <p:nvSpPr>
          <p:cNvPr id="4" name="文本占位符 3">
            <a:extLst>
              <a:ext uri="{FF2B5EF4-FFF2-40B4-BE49-F238E27FC236}">
                <a16:creationId xmlns:a16="http://schemas.microsoft.com/office/drawing/2014/main" id="{639FC6EE-1CD6-1415-8A7A-920A66720BF6}"/>
              </a:ext>
            </a:extLst>
          </p:cNvPr>
          <p:cNvSpPr>
            <a:spLocks noGrp="1"/>
          </p:cNvSpPr>
          <p:nvPr>
            <p:ph type="body" sz="quarter" idx="11"/>
          </p:nvPr>
        </p:nvSpPr>
        <p:spPr/>
        <p:txBody>
          <a:bodyPr/>
          <a:lstStyle/>
          <a:p>
            <a:r>
              <a:rPr lang="en-US" altLang="zh-CN" dirty="0"/>
              <a:t>Abstract 3512 - Poster Discussion Session</a:t>
            </a:r>
            <a:endParaRPr lang="zh-CN" altLang="en-US" dirty="0"/>
          </a:p>
        </p:txBody>
      </p:sp>
    </p:spTree>
    <p:extLst>
      <p:ext uri="{BB962C8B-B14F-4D97-AF65-F5344CB8AC3E}">
        <p14:creationId xmlns:p14="http://schemas.microsoft.com/office/powerpoint/2010/main" val="2845886805"/>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研究背景</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en-US" altLang="zh-CN" dirty="0"/>
              <a:t>Alfredo </a:t>
            </a:r>
            <a:r>
              <a:rPr lang="en-US" altLang="zh-CN" dirty="0" err="1"/>
              <a:t>Falcone,et</a:t>
            </a:r>
            <a:r>
              <a:rPr lang="en-US" altLang="zh-CN" dirty="0"/>
              <a:t> al. 2023 ASCO abstract 3512</a:t>
            </a:r>
            <a:endParaRPr lang="zh-CN" altLang="en-US" dirty="0"/>
          </a:p>
        </p:txBody>
      </p:sp>
      <p:sp>
        <p:nvSpPr>
          <p:cNvPr id="4" name="文本占位符 3">
            <a:extLst>
              <a:ext uri="{FF2B5EF4-FFF2-40B4-BE49-F238E27FC236}">
                <a16:creationId xmlns:a16="http://schemas.microsoft.com/office/drawing/2014/main" id="{46F2D972-3489-7B83-96F7-D0A44F9C6259}"/>
              </a:ext>
            </a:extLst>
          </p:cNvPr>
          <p:cNvSpPr>
            <a:spLocks noGrp="1"/>
          </p:cNvSpPr>
          <p:nvPr>
            <p:ph type="body" sz="quarter" idx="12"/>
          </p:nvPr>
        </p:nvSpPr>
        <p:spPr/>
        <p:txBody>
          <a:bodyPr/>
          <a:lstStyle/>
          <a:p>
            <a:pPr marL="342900" indent="-342900">
              <a:buFont typeface="Arial" panose="020B0604020202020204" pitchFamily="34" charset="0"/>
              <a:buChar char="•"/>
            </a:pPr>
            <a:r>
              <a:rPr lang="en-US" altLang="zh-CN" dirty="0"/>
              <a:t>TASCO1 </a:t>
            </a:r>
            <a:r>
              <a:rPr lang="zh-CN" altLang="en-US" dirty="0"/>
              <a:t>随机</a:t>
            </a:r>
            <a:r>
              <a:rPr lang="en-US" altLang="zh-CN" dirty="0"/>
              <a:t>II</a:t>
            </a:r>
            <a:r>
              <a:rPr lang="zh-CN" altLang="en-US" dirty="0"/>
              <a:t>期研究表明，对于不适合全剂量双药或三联药化疗的 </a:t>
            </a:r>
            <a:r>
              <a:rPr lang="en-US" altLang="zh-CN" dirty="0"/>
              <a:t>mCRC </a:t>
            </a:r>
            <a:r>
              <a:rPr lang="zh-CN" altLang="en-US" dirty="0"/>
              <a:t>患者，</a:t>
            </a:r>
            <a:r>
              <a:rPr lang="en-US" altLang="zh-CN" dirty="0"/>
              <a:t>FTD/</a:t>
            </a:r>
            <a:r>
              <a:rPr lang="en-US" altLang="zh-CN" dirty="0" err="1"/>
              <a:t>TPI+bev</a:t>
            </a:r>
            <a:r>
              <a:rPr lang="en-US" altLang="zh-CN" dirty="0"/>
              <a:t> </a:t>
            </a:r>
            <a:r>
              <a:rPr lang="zh-CN" altLang="en-US" dirty="0"/>
              <a:t>对比 </a:t>
            </a:r>
            <a:r>
              <a:rPr lang="en-US" altLang="zh-CN" dirty="0" err="1"/>
              <a:t>cape+bev</a:t>
            </a:r>
            <a:r>
              <a:rPr lang="en-US" altLang="zh-CN" dirty="0"/>
              <a:t> </a:t>
            </a:r>
            <a:r>
              <a:rPr lang="zh-CN" altLang="en-US" dirty="0"/>
              <a:t>一线治疗的无进展生存期（</a:t>
            </a:r>
            <a:r>
              <a:rPr lang="en-US" altLang="zh-CN" dirty="0"/>
              <a:t>PFS</a:t>
            </a:r>
            <a:r>
              <a:rPr lang="zh-CN" altLang="en-US" dirty="0"/>
              <a:t>）和总生存期（</a:t>
            </a:r>
            <a:r>
              <a:rPr lang="en-US" altLang="zh-CN" dirty="0"/>
              <a:t>OS</a:t>
            </a:r>
            <a:r>
              <a:rPr lang="zh-CN" altLang="en-US" dirty="0"/>
              <a:t>）有更好的获益趋势 </a:t>
            </a:r>
            <a:r>
              <a:rPr lang="en-US" altLang="zh-CN" baseline="30000" dirty="0"/>
              <a:t>1</a:t>
            </a:r>
            <a:r>
              <a:rPr lang="en-US" altLang="zh-CN" dirty="0"/>
              <a:t>    </a:t>
            </a:r>
          </a:p>
          <a:p>
            <a:pPr marL="342900" indent="-342900">
              <a:buFont typeface="Arial" panose="020B0604020202020204" pitchFamily="34" charset="0"/>
              <a:buChar char="•"/>
            </a:pPr>
            <a:r>
              <a:rPr lang="en-US" altLang="zh-CN" dirty="0"/>
              <a:t>III</a:t>
            </a:r>
            <a:r>
              <a:rPr lang="zh-CN" altLang="en-US" dirty="0"/>
              <a:t>期 </a:t>
            </a:r>
            <a:r>
              <a:rPr lang="en-US" altLang="zh-CN" dirty="0"/>
              <a:t>SOLSTICE </a:t>
            </a:r>
            <a:r>
              <a:rPr lang="zh-CN" altLang="en-US" dirty="0"/>
              <a:t>开始评估 </a:t>
            </a:r>
            <a:r>
              <a:rPr lang="en-US" altLang="zh-CN" dirty="0"/>
              <a:t>FTD/</a:t>
            </a:r>
            <a:r>
              <a:rPr lang="en-US" altLang="zh-CN" dirty="0" err="1"/>
              <a:t>TPI+bev</a:t>
            </a:r>
            <a:r>
              <a:rPr lang="en-US" altLang="zh-CN" dirty="0"/>
              <a:t> </a:t>
            </a:r>
            <a:r>
              <a:rPr lang="zh-CN" altLang="en-US" dirty="0"/>
              <a:t>对比 </a:t>
            </a:r>
            <a:r>
              <a:rPr lang="en-US" altLang="zh-CN" dirty="0" err="1"/>
              <a:t>cape+bev</a:t>
            </a:r>
            <a:r>
              <a:rPr lang="en-US" altLang="zh-CN" dirty="0"/>
              <a:t> </a:t>
            </a:r>
            <a:r>
              <a:rPr lang="zh-CN" altLang="en-US" dirty="0"/>
              <a:t>一线治疗不可切除且不适用强化化疗的 </a:t>
            </a:r>
            <a:r>
              <a:rPr lang="en-US" altLang="zh-CN" dirty="0"/>
              <a:t>mCRC </a:t>
            </a:r>
            <a:r>
              <a:rPr lang="zh-CN" altLang="en-US" dirty="0"/>
              <a:t>患者 （</a:t>
            </a:r>
            <a:r>
              <a:rPr lang="en-US" altLang="zh-CN" dirty="0"/>
              <a:t>NCTO3869892</a:t>
            </a:r>
            <a:r>
              <a:rPr lang="zh-CN" altLang="en-US" dirty="0"/>
              <a:t>）</a:t>
            </a:r>
            <a:endParaRPr lang="en-US" altLang="zh-CN" dirty="0"/>
          </a:p>
          <a:p>
            <a:pPr marL="342900" indent="-342900">
              <a:buFont typeface="Arial" panose="020B0604020202020204" pitchFamily="34" charset="0"/>
              <a:buChar char="•"/>
            </a:pPr>
            <a:r>
              <a:rPr lang="en-US" altLang="zh-CN" dirty="0"/>
              <a:t>FTD/</a:t>
            </a:r>
            <a:r>
              <a:rPr lang="en-US" altLang="zh-CN" dirty="0" err="1"/>
              <a:t>TPI+bev</a:t>
            </a:r>
            <a:r>
              <a:rPr lang="en-US" altLang="zh-CN" dirty="0"/>
              <a:t> </a:t>
            </a:r>
            <a:r>
              <a:rPr lang="zh-CN" altLang="en-US" dirty="0"/>
              <a:t>优效于 </a:t>
            </a:r>
            <a:r>
              <a:rPr lang="en-US" altLang="zh-CN" dirty="0" err="1"/>
              <a:t>cape+bev</a:t>
            </a:r>
            <a:r>
              <a:rPr lang="en-US" altLang="zh-CN" dirty="0"/>
              <a:t> </a:t>
            </a:r>
            <a:r>
              <a:rPr lang="zh-CN" altLang="en-US" dirty="0"/>
              <a:t>的主要终点中位 </a:t>
            </a:r>
            <a:r>
              <a:rPr lang="en-US" altLang="zh-CN" dirty="0"/>
              <a:t>PFS </a:t>
            </a:r>
            <a:r>
              <a:rPr lang="zh-CN" altLang="en-US" dirty="0"/>
              <a:t>未达到</a:t>
            </a:r>
            <a:r>
              <a:rPr lang="en-US" altLang="zh-CN" dirty="0"/>
              <a:t> </a:t>
            </a:r>
            <a:r>
              <a:rPr lang="en-US" altLang="zh-CN" baseline="30000" dirty="0"/>
              <a:t>2</a:t>
            </a:r>
            <a:r>
              <a:rPr lang="en-US" altLang="zh-CN" dirty="0"/>
              <a:t>   </a:t>
            </a:r>
            <a:endParaRPr lang="zh-CN" altLang="en-US" dirty="0"/>
          </a:p>
        </p:txBody>
      </p:sp>
      <p:sp>
        <p:nvSpPr>
          <p:cNvPr id="5" name="TextBox 4">
            <a:extLst>
              <a:ext uri="{FF2B5EF4-FFF2-40B4-BE49-F238E27FC236}">
                <a16:creationId xmlns:a16="http://schemas.microsoft.com/office/drawing/2014/main" id="{879E9D74-3934-FB6F-0F6E-FAC8A51D01F2}"/>
              </a:ext>
            </a:extLst>
          </p:cNvPr>
          <p:cNvSpPr txBox="1"/>
          <p:nvPr/>
        </p:nvSpPr>
        <p:spPr>
          <a:xfrm>
            <a:off x="1314450" y="4397465"/>
            <a:ext cx="9563100" cy="866993"/>
          </a:xfrm>
          <a:prstGeom prst="rect">
            <a:avLst/>
          </a:prstGeom>
          <a:solidFill>
            <a:schemeClr val="accent5">
              <a:lumMod val="20000"/>
              <a:lumOff val="80000"/>
            </a:schemeClr>
          </a:solidFill>
        </p:spPr>
        <p:txBody>
          <a:bodyPr wrap="square" lIns="0" tIns="0" rIns="0" bIns="0">
            <a:noAutofit/>
          </a:bodyPr>
          <a:lstStyle>
            <a:lvl1pPr marL="342900" indent="-342900">
              <a:lnSpc>
                <a:spcPct val="100000"/>
              </a:lnSpc>
              <a:spcBef>
                <a:spcPts val="0"/>
              </a:spcBef>
              <a:buFont typeface="Arial" panose="020B0604020202020204" pitchFamily="34" charset="0"/>
              <a:buChar char="•"/>
              <a:defRPr sz="2000" b="0">
                <a:solidFill>
                  <a:srgbClr val="404040"/>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nSpc>
                <a:spcPct val="90000"/>
              </a:lnSpc>
              <a:spcBef>
                <a:spcPts val="500"/>
              </a:spcBef>
              <a:buFont typeface="Arial" panose="020B0604020202020204" pitchFamily="34" charset="0"/>
              <a:buChar char="•"/>
              <a:defRPr sz="2000">
                <a:latin typeface="Arial" panose="020B0604020202020204" pitchFamily="34" charset="0"/>
                <a:ea typeface="微软雅黑" panose="020B0503020204020204" pitchFamily="34" charset="-122"/>
                <a:cs typeface="Arial" panose="020B0604020202020204" pitchFamily="34" charset="0"/>
              </a:defRPr>
            </a:lvl2pPr>
            <a:lvl3pPr marL="1143000" indent="-228600">
              <a:lnSpc>
                <a:spcPct val="90000"/>
              </a:lnSpc>
              <a:spcBef>
                <a:spcPts val="500"/>
              </a:spcBef>
              <a:buFont typeface="Arial" panose="020B0604020202020204" pitchFamily="34" charset="0"/>
              <a:buChar char="•"/>
              <a:defRPr>
                <a:latin typeface="Arial" panose="020B0604020202020204" pitchFamily="34" charset="0"/>
                <a:ea typeface="微软雅黑" panose="020B0503020204020204" pitchFamily="34" charset="-122"/>
                <a:cs typeface="Arial" panose="020B0604020202020204" pitchFamily="34" charset="0"/>
              </a:defRPr>
            </a:lvl3pPr>
            <a:lvl4pPr marL="1600200" indent="-228600">
              <a:lnSpc>
                <a:spcPct val="90000"/>
              </a:lnSpc>
              <a:spcBef>
                <a:spcPts val="500"/>
              </a:spcBef>
              <a:buFont typeface="Arial" panose="020B0604020202020204" pitchFamily="34" charset="0"/>
              <a:buChar char="•"/>
              <a:defRPr sz="1600">
                <a:latin typeface="Arial" panose="020B0604020202020204" pitchFamily="34" charset="0"/>
                <a:ea typeface="微软雅黑" panose="020B0503020204020204" pitchFamily="34" charset="-122"/>
                <a:cs typeface="Arial" panose="020B0604020202020204" pitchFamily="34" charset="0"/>
              </a:defRPr>
            </a:lvl4pPr>
            <a:lvl5pPr marL="2057400" indent="-228600">
              <a:lnSpc>
                <a:spcPct val="90000"/>
              </a:lnSpc>
              <a:spcBef>
                <a:spcPts val="500"/>
              </a:spcBef>
              <a:buFont typeface="Arial" panose="020B0604020202020204" pitchFamily="34" charset="0"/>
              <a:buChar char="•"/>
              <a:defRPr sz="1600">
                <a:latin typeface="Arial" panose="020B0604020202020204" pitchFamily="34" charset="0"/>
                <a:ea typeface="微软雅黑" panose="020B0503020204020204" pitchFamily="34" charset="-122"/>
                <a:cs typeface="Arial" panose="020B0604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altLang="zh-CN" sz="2000" b="1" i="0" u="none" strike="noStrike" kern="1200" cap="none" spc="0" normalizeH="0" baseline="0" noProof="0" dirty="0">
              <a:ln>
                <a:noFill/>
              </a:ln>
              <a:solidFill>
                <a:srgbClr val="4472C4">
                  <a:lumMod val="50000"/>
                </a:srgbClr>
              </a:solidFill>
              <a:effectLst/>
              <a:uLnTx/>
              <a:uFillTx/>
              <a:latin typeface="Arial" panose="020B0604020202020204" pitchFamily="34" charset="0"/>
              <a:ea typeface="微软雅黑" panose="020B0503020204020204" pitchFamily="34" charset="-122"/>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2000" b="1" i="0" u="none" strike="noStrike" kern="1200" cap="none" spc="0" normalizeH="0" baseline="0" noProof="0" dirty="0">
                <a:ln>
                  <a:noFill/>
                </a:ln>
                <a:solidFill>
                  <a:srgbClr val="4472C4">
                    <a:lumMod val="50000"/>
                  </a:srgbClr>
                </a:solidFill>
                <a:effectLst/>
                <a:uLnTx/>
                <a:uFillTx/>
                <a:latin typeface="Arial" panose="020B0604020202020204" pitchFamily="34" charset="0"/>
                <a:ea typeface="微软雅黑" panose="020B0503020204020204" pitchFamily="34" charset="-122"/>
                <a:cs typeface="Arial" panose="020B0604020202020204" pitchFamily="34" charset="0"/>
              </a:rPr>
              <a:t>该分析目标是报告 </a:t>
            </a:r>
            <a:r>
              <a:rPr kumimoji="0" lang="en-US" altLang="zh-CN" sz="2000" b="1" i="0" u="none" strike="noStrike" kern="1200" cap="none" spc="0" normalizeH="0" baseline="0" noProof="0" dirty="0">
                <a:ln>
                  <a:noFill/>
                </a:ln>
                <a:solidFill>
                  <a:srgbClr val="4472C4">
                    <a:lumMod val="50000"/>
                  </a:srgbClr>
                </a:solidFill>
                <a:effectLst/>
                <a:uLnTx/>
                <a:uFillTx/>
                <a:latin typeface="Arial" panose="020B0604020202020204" pitchFamily="34" charset="0"/>
                <a:ea typeface="微软雅黑" panose="020B0503020204020204" pitchFamily="34" charset="-122"/>
                <a:cs typeface="Arial" panose="020B0604020202020204" pitchFamily="34" charset="0"/>
              </a:rPr>
              <a:t>SOLSTICE </a:t>
            </a:r>
            <a:r>
              <a:rPr kumimoji="0" lang="zh-CN" altLang="en-US" sz="2000" b="1" i="0" u="none" strike="noStrike" kern="1200" cap="none" spc="0" normalizeH="0" baseline="0" noProof="0" dirty="0">
                <a:ln>
                  <a:noFill/>
                </a:ln>
                <a:solidFill>
                  <a:srgbClr val="4472C4">
                    <a:lumMod val="50000"/>
                  </a:srgbClr>
                </a:solidFill>
                <a:effectLst/>
                <a:uLnTx/>
                <a:uFillTx/>
                <a:latin typeface="Arial" panose="020B0604020202020204" pitchFamily="34" charset="0"/>
                <a:ea typeface="微软雅黑" panose="020B0503020204020204" pitchFamily="34" charset="-122"/>
                <a:cs typeface="Arial" panose="020B0604020202020204" pitchFamily="34" charset="0"/>
              </a:rPr>
              <a:t>研究的次要研究终点 </a:t>
            </a:r>
            <a:r>
              <a:rPr kumimoji="0" lang="en-US" altLang="zh-CN" sz="2000" b="1" i="0" u="none" strike="noStrike" kern="1200" cap="none" spc="0" normalizeH="0" baseline="0" noProof="0" dirty="0">
                <a:ln>
                  <a:noFill/>
                </a:ln>
                <a:solidFill>
                  <a:srgbClr val="4472C4">
                    <a:lumMod val="50000"/>
                  </a:srgbClr>
                </a:solidFill>
                <a:effectLst/>
                <a:uLnTx/>
                <a:uFillTx/>
                <a:latin typeface="Arial" panose="020B0604020202020204" pitchFamily="34" charset="0"/>
                <a:ea typeface="微软雅黑" panose="020B0503020204020204" pitchFamily="34" charset="-122"/>
                <a:cs typeface="Arial" panose="020B0604020202020204" pitchFamily="34" charset="0"/>
              </a:rPr>
              <a:t>OS</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000" b="1" i="0" u="none" strike="noStrike" kern="1200" cap="none" spc="0" normalizeH="0" baseline="0" noProof="0" dirty="0">
              <a:ln>
                <a:noFill/>
              </a:ln>
              <a:solidFill>
                <a:srgbClr val="4472C4">
                  <a:lumMod val="50000"/>
                </a:srgb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6" name="文本占位符 2">
            <a:extLst>
              <a:ext uri="{FF2B5EF4-FFF2-40B4-BE49-F238E27FC236}">
                <a16:creationId xmlns:a16="http://schemas.microsoft.com/office/drawing/2014/main" id="{899F1603-0870-3335-8958-C82AA89C801D}"/>
              </a:ext>
            </a:extLst>
          </p:cNvPr>
          <p:cNvSpPr txBox="1">
            <a:spLocks/>
          </p:cNvSpPr>
          <p:nvPr/>
        </p:nvSpPr>
        <p:spPr>
          <a:xfrm>
            <a:off x="113238" y="6369963"/>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tx1"/>
                </a:solidFill>
                <a:latin typeface="+mn-lt"/>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kumimoji="0" lang="en-US" altLang="zh-CN" sz="1000" b="0" i="0" u="none" strike="noStrike" kern="1200" cap="none" spc="0" normalizeH="0" baseline="0" noProof="0" dirty="0">
                <a:ln>
                  <a:noFill/>
                </a:ln>
                <a:solidFill>
                  <a:prstClr val="black"/>
                </a:solidFill>
                <a:effectLst/>
                <a:uLnTx/>
                <a:uFillTx/>
                <a:latin typeface="Arial"/>
                <a:ea typeface="微软雅黑" panose="020B0503020204020204" pitchFamily="34" charset="-122"/>
                <a:cs typeface="Calibri" panose="020F0502020204030204" pitchFamily="34" charset="0"/>
              </a:rPr>
              <a:t>Van </a:t>
            </a:r>
            <a:r>
              <a:rPr kumimoji="0" lang="en-US" altLang="zh-CN" sz="1000" b="0" i="0" u="none" strike="noStrike" kern="1200" cap="none" spc="0" normalizeH="0" baseline="0" noProof="0" dirty="0" err="1">
                <a:ln>
                  <a:noFill/>
                </a:ln>
                <a:solidFill>
                  <a:prstClr val="black"/>
                </a:solidFill>
                <a:effectLst/>
                <a:uLnTx/>
                <a:uFillTx/>
                <a:latin typeface="Arial"/>
                <a:ea typeface="微软雅黑" panose="020B0503020204020204" pitchFamily="34" charset="-122"/>
                <a:cs typeface="Calibri" panose="020F0502020204030204" pitchFamily="34" charset="0"/>
              </a:rPr>
              <a:t>Cutsem</a:t>
            </a:r>
            <a:r>
              <a:rPr kumimoji="0" lang="en-US" altLang="zh-CN" sz="1000" b="0" i="0" u="none" strike="noStrike" kern="1200" cap="none" spc="0" normalizeH="0" baseline="0" noProof="0" dirty="0">
                <a:ln>
                  <a:noFill/>
                </a:ln>
                <a:solidFill>
                  <a:prstClr val="black"/>
                </a:solidFill>
                <a:effectLst/>
                <a:uLnTx/>
                <a:uFillTx/>
                <a:latin typeface="Arial"/>
                <a:ea typeface="微软雅黑" panose="020B0503020204020204" pitchFamily="34" charset="-122"/>
                <a:cs typeface="Calibri" panose="020F0502020204030204" pitchFamily="34" charset="0"/>
              </a:rPr>
              <a:t> E, et al. Ann Oncol. 2020:31(9): 1160-1168</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kumimoji="0" lang="en-US" altLang="zh-CN" sz="1000" b="0" i="0" u="none" strike="noStrike" kern="1200" cap="none" spc="0" normalizeH="0" baseline="0" noProof="0" dirty="0">
                <a:ln>
                  <a:noFill/>
                </a:ln>
                <a:solidFill>
                  <a:prstClr val="black"/>
                </a:solidFill>
                <a:effectLst/>
                <a:uLnTx/>
                <a:uFillTx/>
                <a:latin typeface="Arial"/>
                <a:ea typeface="微软雅黑" panose="020B0503020204020204" pitchFamily="34" charset="-122"/>
                <a:cs typeface="Calibri" panose="020F0502020204030204" pitchFamily="34" charset="0"/>
              </a:rPr>
              <a:t>Andre T, et al. Lancet Gastroenterol Hepatol. 2022: 8(2):133-144</a:t>
            </a:r>
            <a:endParaRPr kumimoji="0" lang="zh-CN" altLang="en-US" sz="1000" b="0" i="0" u="none" strike="noStrike" kern="1200" cap="none" spc="0" normalizeH="0" baseline="0" noProof="0" dirty="0">
              <a:ln>
                <a:noFill/>
              </a:ln>
              <a:solidFill>
                <a:prstClr val="black"/>
              </a:solidFill>
              <a:effectLst/>
              <a:uLnTx/>
              <a:uFillTx/>
              <a:latin typeface="Arial"/>
              <a:ea typeface="微软雅黑" panose="020B0503020204020204" pitchFamily="34" charset="-122"/>
              <a:cs typeface="Calibri" panose="020F0502020204030204" pitchFamily="34" charset="0"/>
            </a:endParaRPr>
          </a:p>
        </p:txBody>
      </p:sp>
    </p:spTree>
    <p:extLst>
      <p:ext uri="{BB962C8B-B14F-4D97-AF65-F5344CB8AC3E}">
        <p14:creationId xmlns:p14="http://schemas.microsoft.com/office/powerpoint/2010/main" val="3349745298"/>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6965A0C-569F-5E14-436B-025017C25DDC}"/>
              </a:ext>
            </a:extLst>
          </p:cNvPr>
          <p:cNvSpPr>
            <a:spLocks noGrp="1"/>
          </p:cNvSpPr>
          <p:nvPr>
            <p:ph type="body" sz="quarter" idx="10"/>
          </p:nvPr>
        </p:nvSpPr>
        <p:spPr/>
        <p:txBody>
          <a:bodyPr/>
          <a:lstStyle/>
          <a:p>
            <a:r>
              <a:rPr lang="zh-CN" altLang="en-US" dirty="0"/>
              <a:t>研究方法</a:t>
            </a:r>
            <a:endParaRPr lang="en-US" dirty="0"/>
          </a:p>
        </p:txBody>
      </p:sp>
      <p:sp>
        <p:nvSpPr>
          <p:cNvPr id="3" name="Text Placeholder 2">
            <a:extLst>
              <a:ext uri="{FF2B5EF4-FFF2-40B4-BE49-F238E27FC236}">
                <a16:creationId xmlns:a16="http://schemas.microsoft.com/office/drawing/2014/main" id="{ECE57F13-DCE6-60DB-E62F-5F3AC63569A2}"/>
              </a:ext>
            </a:extLst>
          </p:cNvPr>
          <p:cNvSpPr>
            <a:spLocks noGrp="1"/>
          </p:cNvSpPr>
          <p:nvPr>
            <p:ph type="body" sz="quarter" idx="11"/>
          </p:nvPr>
        </p:nvSpPr>
        <p:spPr/>
        <p:txBody>
          <a:bodyPr/>
          <a:lstStyle/>
          <a:p>
            <a:r>
              <a:rPr lang="en-US" altLang="zh-CN" dirty="0"/>
              <a:t>Alfredo </a:t>
            </a:r>
            <a:r>
              <a:rPr lang="en-US" altLang="zh-CN" dirty="0" err="1"/>
              <a:t>Falcone,et</a:t>
            </a:r>
            <a:r>
              <a:rPr lang="en-US" altLang="zh-CN" dirty="0"/>
              <a:t> al. 2023 ASCO abstract 3512</a:t>
            </a:r>
            <a:endParaRPr lang="zh-CN" altLang="en-US" dirty="0"/>
          </a:p>
        </p:txBody>
      </p:sp>
      <p:sp>
        <p:nvSpPr>
          <p:cNvPr id="4" name="Text Placeholder 3">
            <a:extLst>
              <a:ext uri="{FF2B5EF4-FFF2-40B4-BE49-F238E27FC236}">
                <a16:creationId xmlns:a16="http://schemas.microsoft.com/office/drawing/2014/main" id="{72F82716-D41A-B9B9-B706-ADAE32408FC7}"/>
              </a:ext>
            </a:extLst>
          </p:cNvPr>
          <p:cNvSpPr>
            <a:spLocks noGrp="1"/>
          </p:cNvSpPr>
          <p:nvPr>
            <p:ph type="body" sz="quarter" idx="12"/>
          </p:nvPr>
        </p:nvSpPr>
        <p:spPr>
          <a:xfrm>
            <a:off x="570411" y="4209719"/>
            <a:ext cx="10499589" cy="1942360"/>
          </a:xfrm>
        </p:spPr>
        <p:txBody>
          <a:bodyPr/>
          <a:lstStyle/>
          <a:p>
            <a:pPr marL="342900" indent="-342900">
              <a:buFont typeface="Arial" panose="020B0604020202020204" pitchFamily="34" charset="0"/>
              <a:buChar char="•"/>
            </a:pPr>
            <a:r>
              <a:rPr lang="zh-CN" altLang="en-US" dirty="0"/>
              <a:t>分层因素为：</a:t>
            </a:r>
            <a:endParaRPr lang="en-US" altLang="zh-CN" dirty="0"/>
          </a:p>
          <a:p>
            <a:pPr marL="1028700" lvl="1" indent="-342900"/>
            <a:r>
              <a:rPr lang="zh-CN" altLang="en-US" dirty="0"/>
              <a:t>东部肿瘤学协作组织体力状态评估（</a:t>
            </a:r>
            <a:r>
              <a:rPr lang="en-US" altLang="zh-CN" dirty="0"/>
              <a:t>ECOG PS</a:t>
            </a:r>
            <a:r>
              <a:rPr lang="zh-CN" altLang="en-US" dirty="0"/>
              <a:t>）（</a:t>
            </a:r>
            <a:r>
              <a:rPr lang="en-US" altLang="zh-CN" dirty="0"/>
              <a:t>0</a:t>
            </a:r>
            <a:r>
              <a:rPr lang="zh-CN" altLang="en-US" dirty="0"/>
              <a:t>分 </a:t>
            </a:r>
            <a:r>
              <a:rPr lang="en-US" altLang="zh-CN" dirty="0"/>
              <a:t>vs 1</a:t>
            </a:r>
            <a:r>
              <a:rPr lang="zh-CN" altLang="en-US" dirty="0"/>
              <a:t>分 </a:t>
            </a:r>
            <a:r>
              <a:rPr lang="en-US" altLang="zh-CN" dirty="0"/>
              <a:t>vs 2</a:t>
            </a:r>
            <a:r>
              <a:rPr lang="zh-CN" altLang="en-US" dirty="0"/>
              <a:t>分）</a:t>
            </a:r>
            <a:endParaRPr lang="en-US" altLang="zh-CN" dirty="0"/>
          </a:p>
          <a:p>
            <a:pPr marL="1028700" lvl="1" indent="-342900"/>
            <a:r>
              <a:rPr lang="zh-CN" altLang="en-US" dirty="0"/>
              <a:t>不适用强化治疗的原因（临床情况与非临床情况）</a:t>
            </a:r>
            <a:endParaRPr lang="en-US" altLang="zh-CN" dirty="0"/>
          </a:p>
          <a:p>
            <a:pPr marL="1028700" lvl="1" indent="-342900"/>
            <a:r>
              <a:rPr lang="zh-CN" altLang="en-US" dirty="0"/>
              <a:t>肿瘤部位（右半 </a:t>
            </a:r>
            <a:r>
              <a:rPr lang="en-US" altLang="zh-CN" dirty="0"/>
              <a:t>vs </a:t>
            </a:r>
            <a:r>
              <a:rPr lang="zh-CN" altLang="en-US" dirty="0"/>
              <a:t>左半）</a:t>
            </a:r>
            <a:endParaRPr lang="en-US" altLang="zh-CN" dirty="0"/>
          </a:p>
          <a:p>
            <a:pPr marL="342900" indent="-342900">
              <a:buFont typeface="Arial" panose="020B0604020202020204" pitchFamily="34" charset="0"/>
              <a:buChar char="•"/>
            </a:pPr>
            <a:r>
              <a:rPr lang="zh-CN" altLang="en-US" dirty="0"/>
              <a:t>主要研究终点为 </a:t>
            </a:r>
            <a:r>
              <a:rPr lang="en-US" altLang="zh-CN" dirty="0"/>
              <a:t>PFS</a:t>
            </a:r>
          </a:p>
          <a:p>
            <a:pPr marL="342900" indent="-342900">
              <a:buFont typeface="Arial" panose="020B0604020202020204" pitchFamily="34" charset="0"/>
              <a:buChar char="•"/>
            </a:pPr>
            <a:r>
              <a:rPr lang="zh-CN" altLang="en-US" dirty="0"/>
              <a:t>关键次要终点为 </a:t>
            </a:r>
            <a:r>
              <a:rPr lang="en-US" altLang="zh-CN" dirty="0"/>
              <a:t>OS</a:t>
            </a:r>
          </a:p>
        </p:txBody>
      </p:sp>
      <p:grpSp>
        <p:nvGrpSpPr>
          <p:cNvPr id="16" name="Group 15">
            <a:extLst>
              <a:ext uri="{FF2B5EF4-FFF2-40B4-BE49-F238E27FC236}">
                <a16:creationId xmlns:a16="http://schemas.microsoft.com/office/drawing/2014/main" id="{E0651448-BEC0-CF9B-55AB-2870385AC3B0}"/>
              </a:ext>
            </a:extLst>
          </p:cNvPr>
          <p:cNvGrpSpPr/>
          <p:nvPr/>
        </p:nvGrpSpPr>
        <p:grpSpPr>
          <a:xfrm>
            <a:off x="570411" y="1319266"/>
            <a:ext cx="10755765" cy="2785783"/>
            <a:chOff x="873983" y="1298763"/>
            <a:chExt cx="10755765" cy="2785783"/>
          </a:xfrm>
        </p:grpSpPr>
        <p:sp>
          <p:nvSpPr>
            <p:cNvPr id="5" name="Rectangle: Rounded Corners 4">
              <a:extLst>
                <a:ext uri="{FF2B5EF4-FFF2-40B4-BE49-F238E27FC236}">
                  <a16:creationId xmlns:a16="http://schemas.microsoft.com/office/drawing/2014/main" id="{AE66AA01-99FC-FB75-5C56-08F6AF0C5F76}"/>
                </a:ext>
              </a:extLst>
            </p:cNvPr>
            <p:cNvSpPr/>
            <p:nvPr/>
          </p:nvSpPr>
          <p:spPr>
            <a:xfrm>
              <a:off x="873983" y="2008589"/>
              <a:ext cx="2565400" cy="1511300"/>
            </a:xfrm>
            <a:prstGeom prst="roundRect">
              <a:avLst/>
            </a:prstGeom>
            <a:solidFill>
              <a:schemeClr val="accent5">
                <a:lumMod val="60000"/>
                <a:lumOff val="4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4472C4">
                      <a:lumMod val="50000"/>
                    </a:srgbClr>
                  </a:solidFill>
                  <a:effectLst/>
                  <a:uLnTx/>
                  <a:uFillTx/>
                  <a:latin typeface="Arial"/>
                  <a:ea typeface="微软雅黑"/>
                  <a:cs typeface="+mn-cs"/>
                </a:rPr>
                <a:t>不适用强化治疗的一线 </a:t>
              </a:r>
              <a:r>
                <a:rPr kumimoji="0" lang="en-US" altLang="zh-CN" sz="1800" b="0" i="0" u="none" strike="noStrike" kern="1200" cap="none" spc="0" normalizeH="0" baseline="0" noProof="0" dirty="0">
                  <a:ln>
                    <a:noFill/>
                  </a:ln>
                  <a:solidFill>
                    <a:srgbClr val="4472C4">
                      <a:lumMod val="50000"/>
                    </a:srgbClr>
                  </a:solidFill>
                  <a:effectLst/>
                  <a:uLnTx/>
                  <a:uFillTx/>
                  <a:latin typeface="Arial"/>
                  <a:ea typeface="微软雅黑"/>
                  <a:cs typeface="+mn-cs"/>
                </a:rPr>
                <a:t>mCRC </a:t>
              </a:r>
              <a:r>
                <a:rPr kumimoji="0" lang="zh-CN" altLang="en-US" sz="1800" b="0" i="0" u="none" strike="noStrike" kern="1200" cap="none" spc="0" normalizeH="0" baseline="0" noProof="0" dirty="0">
                  <a:ln>
                    <a:noFill/>
                  </a:ln>
                  <a:solidFill>
                    <a:srgbClr val="4472C4">
                      <a:lumMod val="50000"/>
                    </a:srgbClr>
                  </a:solidFill>
                  <a:effectLst/>
                  <a:uLnTx/>
                  <a:uFillTx/>
                  <a:latin typeface="Arial"/>
                  <a:ea typeface="微软雅黑"/>
                  <a:cs typeface="+mn-cs"/>
                </a:rPr>
                <a:t>患者</a:t>
              </a:r>
              <a:endParaRPr kumimoji="0" lang="en-US" sz="1800" b="0" i="0" u="none" strike="noStrike" kern="1200" cap="none" spc="0" normalizeH="0" baseline="0" noProof="0" dirty="0">
                <a:ln>
                  <a:noFill/>
                </a:ln>
                <a:solidFill>
                  <a:srgbClr val="4472C4">
                    <a:lumMod val="50000"/>
                  </a:srgbClr>
                </a:solidFill>
                <a:effectLst/>
                <a:uLnTx/>
                <a:uFillTx/>
                <a:latin typeface="Arial"/>
                <a:ea typeface="微软雅黑"/>
                <a:cs typeface="+mn-cs"/>
              </a:endParaRPr>
            </a:p>
          </p:txBody>
        </p:sp>
        <p:sp>
          <p:nvSpPr>
            <p:cNvPr id="6" name="Rectangle: Rounded Corners 5">
              <a:extLst>
                <a:ext uri="{FF2B5EF4-FFF2-40B4-BE49-F238E27FC236}">
                  <a16:creationId xmlns:a16="http://schemas.microsoft.com/office/drawing/2014/main" id="{B3CC9D7F-91DD-C4C9-0786-38364078EE01}"/>
                </a:ext>
              </a:extLst>
            </p:cNvPr>
            <p:cNvSpPr/>
            <p:nvPr/>
          </p:nvSpPr>
          <p:spPr>
            <a:xfrm>
              <a:off x="3513708" y="2350207"/>
              <a:ext cx="863600" cy="723900"/>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1</a:t>
              </a: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a:t>
              </a: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随机</a:t>
              </a:r>
              <a:endParaRPr kumimoji="0" lang="en-US" sz="18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7" name="Rectangle: Rounded Corners 6">
              <a:extLst>
                <a:ext uri="{FF2B5EF4-FFF2-40B4-BE49-F238E27FC236}">
                  <a16:creationId xmlns:a16="http://schemas.microsoft.com/office/drawing/2014/main" id="{FC90D5F7-3B28-B8BE-BC39-7A5BE7AB5452}"/>
                </a:ext>
              </a:extLst>
            </p:cNvPr>
            <p:cNvSpPr/>
            <p:nvPr/>
          </p:nvSpPr>
          <p:spPr>
            <a:xfrm>
              <a:off x="5546052" y="1298763"/>
              <a:ext cx="6083696" cy="1320307"/>
            </a:xfrm>
            <a:prstGeom prst="roundRect">
              <a:avLst/>
            </a:prstGeom>
            <a:solidFill>
              <a:schemeClr val="accent5">
                <a:lumMod val="60000"/>
                <a:lumOff val="4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4472C4">
                      <a:lumMod val="50000"/>
                    </a:srgbClr>
                  </a:solidFill>
                  <a:effectLst/>
                  <a:uLnTx/>
                  <a:uFillTx/>
                  <a:latin typeface="Arial"/>
                  <a:ea typeface="微软雅黑"/>
                  <a:cs typeface="+mn-cs"/>
                </a:rPr>
                <a:t>FTD/</a:t>
              </a:r>
              <a:r>
                <a:rPr kumimoji="0" lang="en-US" sz="1600" b="1" i="0" u="none" strike="noStrike" kern="1200" cap="none" spc="0" normalizeH="0" baseline="0" noProof="0" dirty="0" err="1">
                  <a:ln>
                    <a:noFill/>
                  </a:ln>
                  <a:solidFill>
                    <a:srgbClr val="4472C4">
                      <a:lumMod val="50000"/>
                    </a:srgbClr>
                  </a:solidFill>
                  <a:effectLst/>
                  <a:uLnTx/>
                  <a:uFillTx/>
                  <a:latin typeface="Arial"/>
                  <a:ea typeface="微软雅黑"/>
                  <a:cs typeface="+mn-cs"/>
                </a:rPr>
                <a:t>TPI+bev</a:t>
              </a:r>
              <a:endParaRPr kumimoji="0" lang="en-US" sz="1600" b="1" i="0" u="none" strike="noStrike" kern="1200" cap="none" spc="0" normalizeH="0" baseline="0" noProof="0" dirty="0">
                <a:ln>
                  <a:noFill/>
                </a:ln>
                <a:solidFill>
                  <a:srgbClr val="4472C4">
                    <a:lumMod val="50000"/>
                  </a:srgbClr>
                </a:solidFill>
                <a:effectLst/>
                <a:uLnTx/>
                <a:uFillTx/>
                <a:latin typeface="Arial"/>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4472C4">
                      <a:lumMod val="50000"/>
                    </a:srgbClr>
                  </a:solidFill>
                  <a:effectLst/>
                  <a:uLnTx/>
                  <a:uFillTx/>
                  <a:latin typeface="Arial"/>
                  <a:ea typeface="微软雅黑"/>
                  <a:cs typeface="+mn-cs"/>
                </a:rPr>
                <a:t>第</a:t>
              </a:r>
              <a:r>
                <a:rPr kumimoji="0" lang="en-US" altLang="zh-CN" sz="1600" b="0" i="0" u="none" strike="noStrike" kern="1200" cap="none" spc="0" normalizeH="0" baseline="0" noProof="0" dirty="0">
                  <a:ln>
                    <a:noFill/>
                  </a:ln>
                  <a:solidFill>
                    <a:srgbClr val="4472C4">
                      <a:lumMod val="50000"/>
                    </a:srgbClr>
                  </a:solidFill>
                  <a:effectLst/>
                  <a:uLnTx/>
                  <a:uFillTx/>
                  <a:latin typeface="Arial"/>
                  <a:ea typeface="微软雅黑"/>
                  <a:cs typeface="+mn-cs"/>
                </a:rPr>
                <a:t>1-5</a:t>
              </a:r>
              <a:r>
                <a:rPr kumimoji="0" lang="zh-CN" altLang="en-US" sz="1600" b="0" i="0" u="none" strike="noStrike" kern="1200" cap="none" spc="0" normalizeH="0" baseline="0" noProof="0" dirty="0">
                  <a:ln>
                    <a:noFill/>
                  </a:ln>
                  <a:solidFill>
                    <a:srgbClr val="4472C4">
                      <a:lumMod val="50000"/>
                    </a:srgbClr>
                  </a:solidFill>
                  <a:effectLst/>
                  <a:uLnTx/>
                  <a:uFillTx/>
                  <a:latin typeface="Arial"/>
                  <a:ea typeface="微软雅黑"/>
                  <a:cs typeface="+mn-cs"/>
                </a:rPr>
                <a:t>天和第</a:t>
              </a:r>
              <a:r>
                <a:rPr kumimoji="0" lang="en-US" altLang="zh-CN" sz="1600" b="0" i="0" u="none" strike="noStrike" kern="1200" cap="none" spc="0" normalizeH="0" baseline="0" noProof="0" dirty="0">
                  <a:ln>
                    <a:noFill/>
                  </a:ln>
                  <a:solidFill>
                    <a:srgbClr val="4472C4">
                      <a:lumMod val="50000"/>
                    </a:srgbClr>
                  </a:solidFill>
                  <a:effectLst/>
                  <a:uLnTx/>
                  <a:uFillTx/>
                  <a:latin typeface="Arial"/>
                  <a:ea typeface="微软雅黑"/>
                  <a:cs typeface="+mn-cs"/>
                </a:rPr>
                <a:t>8-12</a:t>
              </a:r>
              <a:r>
                <a:rPr kumimoji="0" lang="zh-CN" altLang="en-US" sz="1600" b="0" i="0" u="none" strike="noStrike" kern="1200" cap="none" spc="0" normalizeH="0" baseline="0" noProof="0" dirty="0">
                  <a:ln>
                    <a:noFill/>
                  </a:ln>
                  <a:solidFill>
                    <a:srgbClr val="4472C4">
                      <a:lumMod val="50000"/>
                    </a:srgbClr>
                  </a:solidFill>
                  <a:effectLst/>
                  <a:uLnTx/>
                  <a:uFillTx/>
                  <a:latin typeface="Arial"/>
                  <a:ea typeface="微软雅黑"/>
                  <a:cs typeface="+mn-cs"/>
                </a:rPr>
                <a:t>天：</a:t>
              </a:r>
              <a:r>
                <a:rPr kumimoji="0" lang="en-US" altLang="zh-CN" sz="1600" b="0" i="0" u="none" strike="noStrike" kern="1200" cap="none" spc="0" normalizeH="0" baseline="0" noProof="0" dirty="0">
                  <a:ln>
                    <a:noFill/>
                  </a:ln>
                  <a:solidFill>
                    <a:srgbClr val="4472C4">
                      <a:lumMod val="50000"/>
                    </a:srgbClr>
                  </a:solidFill>
                  <a:effectLst/>
                  <a:uLnTx/>
                  <a:uFillTx/>
                  <a:latin typeface="Arial"/>
                  <a:ea typeface="微软雅黑"/>
                  <a:cs typeface="+mn-cs"/>
                </a:rPr>
                <a:t>FTD/TPI 35 mg/m2  </a:t>
              </a:r>
              <a:r>
                <a:rPr kumimoji="0" lang="zh-CN" altLang="en-US" sz="1600" b="0" i="0" u="none" strike="noStrike" kern="1200" cap="none" spc="0" normalizeH="0" baseline="0" noProof="0" dirty="0">
                  <a:ln>
                    <a:noFill/>
                  </a:ln>
                  <a:solidFill>
                    <a:srgbClr val="4472C4">
                      <a:lumMod val="50000"/>
                    </a:srgbClr>
                  </a:solidFill>
                  <a:effectLst/>
                  <a:uLnTx/>
                  <a:uFillTx/>
                  <a:latin typeface="Arial"/>
                  <a:ea typeface="微软雅黑"/>
                  <a:cs typeface="+mn-cs"/>
                </a:rPr>
                <a:t>一天</a:t>
              </a:r>
              <a:r>
                <a:rPr kumimoji="0" lang="en-US" altLang="zh-CN" sz="1600" b="0" i="0" u="none" strike="noStrike" kern="1200" cap="none" spc="0" normalizeH="0" baseline="0" noProof="0" dirty="0">
                  <a:ln>
                    <a:noFill/>
                  </a:ln>
                  <a:solidFill>
                    <a:srgbClr val="4472C4">
                      <a:lumMod val="50000"/>
                    </a:srgbClr>
                  </a:solidFill>
                  <a:effectLst/>
                  <a:uLnTx/>
                  <a:uFillTx/>
                  <a:latin typeface="Arial"/>
                  <a:ea typeface="微软雅黑"/>
                  <a:cs typeface="+mn-cs"/>
                </a:rPr>
                <a:t>2</a:t>
              </a:r>
              <a:r>
                <a:rPr kumimoji="0" lang="zh-CN" altLang="en-US" sz="1600" b="0" i="0" u="none" strike="noStrike" kern="1200" cap="none" spc="0" normalizeH="0" baseline="0" noProof="0" dirty="0">
                  <a:ln>
                    <a:noFill/>
                  </a:ln>
                  <a:solidFill>
                    <a:srgbClr val="4472C4">
                      <a:lumMod val="50000"/>
                    </a:srgbClr>
                  </a:solidFill>
                  <a:effectLst/>
                  <a:uLnTx/>
                  <a:uFillTx/>
                  <a:latin typeface="Arial"/>
                  <a:ea typeface="微软雅黑"/>
                  <a:cs typeface="+mn-cs"/>
                </a:rPr>
                <a:t>次 口服</a:t>
              </a:r>
              <a:endParaRPr kumimoji="0" lang="en-US" altLang="zh-CN" sz="1600" b="0" i="0" u="none" strike="noStrike" kern="1200" cap="none" spc="0" normalizeH="0" baseline="0" noProof="0" dirty="0">
                <a:ln>
                  <a:noFill/>
                </a:ln>
                <a:solidFill>
                  <a:srgbClr val="4472C4">
                    <a:lumMod val="50000"/>
                  </a:srgbClr>
                </a:solidFill>
                <a:effectLst/>
                <a:uLnTx/>
                <a:uFillTx/>
                <a:latin typeface="Arial"/>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4472C4">
                      <a:lumMod val="50000"/>
                    </a:srgbClr>
                  </a:solidFill>
                  <a:effectLst/>
                  <a:uLnTx/>
                  <a:uFillTx/>
                  <a:latin typeface="Arial"/>
                  <a:ea typeface="微软雅黑"/>
                  <a:cs typeface="+mn-cs"/>
                </a:rPr>
                <a:t>第</a:t>
              </a:r>
              <a:r>
                <a:rPr kumimoji="0" lang="en-US" altLang="zh-CN" sz="1600" b="0" i="0" u="none" strike="noStrike" kern="1200" cap="none" spc="0" normalizeH="0" baseline="0" noProof="0" dirty="0">
                  <a:ln>
                    <a:noFill/>
                  </a:ln>
                  <a:solidFill>
                    <a:srgbClr val="4472C4">
                      <a:lumMod val="50000"/>
                    </a:srgbClr>
                  </a:solidFill>
                  <a:effectLst/>
                  <a:uLnTx/>
                  <a:uFillTx/>
                  <a:latin typeface="Arial"/>
                  <a:ea typeface="微软雅黑"/>
                  <a:cs typeface="+mn-cs"/>
                </a:rPr>
                <a:t>1</a:t>
              </a:r>
              <a:r>
                <a:rPr kumimoji="0" lang="zh-CN" altLang="en-US" sz="1600" b="0" i="0" u="none" strike="noStrike" kern="1200" cap="none" spc="0" normalizeH="0" baseline="0" noProof="0" dirty="0">
                  <a:ln>
                    <a:noFill/>
                  </a:ln>
                  <a:solidFill>
                    <a:srgbClr val="4472C4">
                      <a:lumMod val="50000"/>
                    </a:srgbClr>
                  </a:solidFill>
                  <a:effectLst/>
                  <a:uLnTx/>
                  <a:uFillTx/>
                  <a:latin typeface="Arial"/>
                  <a:ea typeface="微软雅黑"/>
                  <a:cs typeface="+mn-cs"/>
                </a:rPr>
                <a:t>天和第</a:t>
              </a:r>
              <a:r>
                <a:rPr kumimoji="0" lang="en-US" altLang="zh-CN" sz="1600" b="0" i="0" u="none" strike="noStrike" kern="1200" cap="none" spc="0" normalizeH="0" baseline="0" noProof="0" dirty="0">
                  <a:ln>
                    <a:noFill/>
                  </a:ln>
                  <a:solidFill>
                    <a:srgbClr val="4472C4">
                      <a:lumMod val="50000"/>
                    </a:srgbClr>
                  </a:solidFill>
                  <a:effectLst/>
                  <a:uLnTx/>
                  <a:uFillTx/>
                  <a:latin typeface="Arial"/>
                  <a:ea typeface="微软雅黑"/>
                  <a:cs typeface="+mn-cs"/>
                </a:rPr>
                <a:t>15</a:t>
              </a:r>
              <a:r>
                <a:rPr kumimoji="0" lang="zh-CN" altLang="en-US" sz="1600" b="0" i="0" u="none" strike="noStrike" kern="1200" cap="none" spc="0" normalizeH="0" baseline="0" noProof="0" dirty="0">
                  <a:ln>
                    <a:noFill/>
                  </a:ln>
                  <a:solidFill>
                    <a:srgbClr val="4472C4">
                      <a:lumMod val="50000"/>
                    </a:srgbClr>
                  </a:solidFill>
                  <a:effectLst/>
                  <a:uLnTx/>
                  <a:uFillTx/>
                  <a:latin typeface="Arial"/>
                  <a:ea typeface="微软雅黑"/>
                  <a:cs typeface="+mn-cs"/>
                </a:rPr>
                <a:t>天：联合贝伐珠单抗 </a:t>
              </a:r>
              <a:r>
                <a:rPr kumimoji="0" lang="en-US" altLang="zh-CN" sz="1600" b="0" i="0" u="none" strike="noStrike" kern="1200" cap="none" spc="0" normalizeH="0" baseline="0" noProof="0" dirty="0">
                  <a:ln>
                    <a:noFill/>
                  </a:ln>
                  <a:solidFill>
                    <a:srgbClr val="4472C4">
                      <a:lumMod val="50000"/>
                    </a:srgbClr>
                  </a:solidFill>
                  <a:effectLst/>
                  <a:uLnTx/>
                  <a:uFillTx/>
                  <a:latin typeface="Arial"/>
                  <a:ea typeface="微软雅黑"/>
                  <a:cs typeface="+mn-cs"/>
                </a:rPr>
                <a:t>5 mg/kg </a:t>
              </a:r>
              <a:r>
                <a:rPr kumimoji="0" lang="zh-CN" altLang="en-US" sz="1600" b="0" i="0" u="none" strike="noStrike" kern="1200" cap="none" spc="0" normalizeH="0" baseline="0" noProof="0" dirty="0">
                  <a:ln>
                    <a:noFill/>
                  </a:ln>
                  <a:solidFill>
                    <a:srgbClr val="4472C4">
                      <a:lumMod val="50000"/>
                    </a:srgbClr>
                  </a:solidFill>
                  <a:effectLst/>
                  <a:uLnTx/>
                  <a:uFillTx/>
                  <a:latin typeface="Arial"/>
                  <a:ea typeface="微软雅黑"/>
                  <a:cs typeface="+mn-cs"/>
                </a:rPr>
                <a:t>静脉注射</a:t>
              </a:r>
              <a:endParaRPr kumimoji="0" lang="en-US" altLang="zh-CN" sz="1600" b="0" i="0" u="none" strike="noStrike" kern="1200" cap="none" spc="0" normalizeH="0" baseline="0" noProof="0" dirty="0">
                <a:ln>
                  <a:noFill/>
                </a:ln>
                <a:solidFill>
                  <a:srgbClr val="4472C4">
                    <a:lumMod val="50000"/>
                  </a:srgbClr>
                </a:solidFill>
                <a:effectLst/>
                <a:uLnTx/>
                <a:uFillTx/>
                <a:latin typeface="Arial"/>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4472C4">
                      <a:lumMod val="50000"/>
                    </a:srgbClr>
                  </a:solidFill>
                  <a:effectLst/>
                  <a:uLnTx/>
                  <a:uFillTx/>
                  <a:latin typeface="Arial"/>
                  <a:ea typeface="微软雅黑"/>
                  <a:cs typeface="+mn-cs"/>
                </a:rPr>
                <a:t>每</a:t>
              </a:r>
              <a:r>
                <a:rPr kumimoji="0" lang="en-US" altLang="zh-CN" sz="1600" b="0" i="0" u="none" strike="noStrike" kern="1200" cap="none" spc="0" normalizeH="0" baseline="0" noProof="0" dirty="0">
                  <a:ln>
                    <a:noFill/>
                  </a:ln>
                  <a:solidFill>
                    <a:srgbClr val="4472C4">
                      <a:lumMod val="50000"/>
                    </a:srgbClr>
                  </a:solidFill>
                  <a:effectLst/>
                  <a:uLnTx/>
                  <a:uFillTx/>
                  <a:latin typeface="Arial"/>
                  <a:ea typeface="微软雅黑"/>
                  <a:cs typeface="+mn-cs"/>
                </a:rPr>
                <a:t>28</a:t>
              </a:r>
              <a:r>
                <a:rPr kumimoji="0" lang="zh-CN" altLang="en-US" sz="1600" b="0" i="0" u="none" strike="noStrike" kern="1200" cap="none" spc="0" normalizeH="0" baseline="0" noProof="0" dirty="0">
                  <a:ln>
                    <a:noFill/>
                  </a:ln>
                  <a:solidFill>
                    <a:srgbClr val="4472C4">
                      <a:lumMod val="50000"/>
                    </a:srgbClr>
                  </a:solidFill>
                  <a:effectLst/>
                  <a:uLnTx/>
                  <a:uFillTx/>
                  <a:latin typeface="Arial"/>
                  <a:ea typeface="微软雅黑"/>
                  <a:cs typeface="+mn-cs"/>
                </a:rPr>
                <a:t>天为一周期</a:t>
              </a:r>
              <a:endParaRPr kumimoji="0" lang="en-US" altLang="zh-CN" sz="1600" b="0" i="0" u="none" strike="noStrike" kern="1200" cap="none" spc="0" normalizeH="0" baseline="0" noProof="0" dirty="0">
                <a:ln>
                  <a:noFill/>
                </a:ln>
                <a:solidFill>
                  <a:srgbClr val="4472C4">
                    <a:lumMod val="50000"/>
                  </a:srgbClr>
                </a:solidFill>
                <a:effectLst/>
                <a:uLnTx/>
                <a:uFillTx/>
                <a:latin typeface="Arial"/>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4472C4">
                      <a:lumMod val="50000"/>
                    </a:srgbClr>
                  </a:solidFill>
                  <a:effectLst/>
                  <a:uLnTx/>
                  <a:uFillTx/>
                  <a:latin typeface="Arial"/>
                  <a:ea typeface="微软雅黑"/>
                  <a:cs typeface="+mn-cs"/>
                </a:rPr>
                <a:t>N=426</a:t>
              </a:r>
            </a:p>
          </p:txBody>
        </p:sp>
        <p:sp>
          <p:nvSpPr>
            <p:cNvPr id="8" name="Rectangle: Rounded Corners 7">
              <a:extLst>
                <a:ext uri="{FF2B5EF4-FFF2-40B4-BE49-F238E27FC236}">
                  <a16:creationId xmlns:a16="http://schemas.microsoft.com/office/drawing/2014/main" id="{1252C766-D0A5-2DF5-B969-A97A7B681079}"/>
                </a:ext>
              </a:extLst>
            </p:cNvPr>
            <p:cNvSpPr/>
            <p:nvPr/>
          </p:nvSpPr>
          <p:spPr>
            <a:xfrm>
              <a:off x="5546052" y="2764239"/>
              <a:ext cx="6083696" cy="1320307"/>
            </a:xfrm>
            <a:prstGeom prst="roundRect">
              <a:avLst/>
            </a:prstGeom>
            <a:solidFill>
              <a:schemeClr val="accent5">
                <a:lumMod val="60000"/>
                <a:lumOff val="4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rgbClr val="4472C4">
                      <a:lumMod val="50000"/>
                    </a:srgbClr>
                  </a:solidFill>
                  <a:effectLst/>
                  <a:uLnTx/>
                  <a:uFillTx/>
                  <a:latin typeface="Arial"/>
                  <a:ea typeface="微软雅黑"/>
                  <a:cs typeface="+mn-cs"/>
                </a:rPr>
                <a:t>C</a:t>
              </a:r>
              <a:r>
                <a:rPr kumimoji="0" lang="en-US" altLang="zh-CN" sz="1600" b="1" i="0" u="none" strike="noStrike" kern="1200" cap="none" spc="0" normalizeH="0" baseline="0" noProof="0" dirty="0" err="1">
                  <a:ln>
                    <a:noFill/>
                  </a:ln>
                  <a:solidFill>
                    <a:srgbClr val="4472C4">
                      <a:lumMod val="50000"/>
                    </a:srgbClr>
                  </a:solidFill>
                  <a:effectLst/>
                  <a:uLnTx/>
                  <a:uFillTx/>
                  <a:latin typeface="Arial"/>
                  <a:ea typeface="微软雅黑"/>
                  <a:cs typeface="+mn-cs"/>
                </a:rPr>
                <a:t>ape</a:t>
              </a:r>
              <a:r>
                <a:rPr kumimoji="0" lang="en-US" sz="1600" b="1" i="0" u="none" strike="noStrike" kern="1200" cap="none" spc="0" normalizeH="0" baseline="0" noProof="0" dirty="0" err="1">
                  <a:ln>
                    <a:noFill/>
                  </a:ln>
                  <a:solidFill>
                    <a:srgbClr val="4472C4">
                      <a:lumMod val="50000"/>
                    </a:srgbClr>
                  </a:solidFill>
                  <a:effectLst/>
                  <a:uLnTx/>
                  <a:uFillTx/>
                  <a:latin typeface="Arial"/>
                  <a:ea typeface="微软雅黑"/>
                  <a:cs typeface="+mn-cs"/>
                </a:rPr>
                <a:t>+bev</a:t>
              </a:r>
              <a:endParaRPr kumimoji="0" lang="en-US" sz="1600" b="1" i="0" u="none" strike="noStrike" kern="1200" cap="none" spc="0" normalizeH="0" baseline="0" noProof="0" dirty="0">
                <a:ln>
                  <a:noFill/>
                </a:ln>
                <a:solidFill>
                  <a:srgbClr val="4472C4">
                    <a:lumMod val="50000"/>
                  </a:srgbClr>
                </a:solidFill>
                <a:effectLst/>
                <a:uLnTx/>
                <a:uFillTx/>
                <a:latin typeface="Arial"/>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4472C4">
                      <a:lumMod val="50000"/>
                    </a:srgbClr>
                  </a:solidFill>
                  <a:effectLst/>
                  <a:uLnTx/>
                  <a:uFillTx/>
                  <a:latin typeface="Arial"/>
                  <a:ea typeface="微软雅黑"/>
                  <a:cs typeface="+mn-cs"/>
                </a:rPr>
                <a:t>第</a:t>
              </a:r>
              <a:r>
                <a:rPr kumimoji="0" lang="en-US" altLang="zh-CN" sz="1600" b="0" i="0" u="none" strike="noStrike" kern="1200" cap="none" spc="0" normalizeH="0" baseline="0" noProof="0" dirty="0">
                  <a:ln>
                    <a:noFill/>
                  </a:ln>
                  <a:solidFill>
                    <a:srgbClr val="4472C4">
                      <a:lumMod val="50000"/>
                    </a:srgbClr>
                  </a:solidFill>
                  <a:effectLst/>
                  <a:uLnTx/>
                  <a:uFillTx/>
                  <a:latin typeface="Arial"/>
                  <a:ea typeface="微软雅黑"/>
                  <a:cs typeface="+mn-cs"/>
                </a:rPr>
                <a:t>1-14</a:t>
              </a:r>
              <a:r>
                <a:rPr kumimoji="0" lang="zh-CN" altLang="en-US" sz="1600" b="0" i="0" u="none" strike="noStrike" kern="1200" cap="none" spc="0" normalizeH="0" baseline="0" noProof="0" dirty="0">
                  <a:ln>
                    <a:noFill/>
                  </a:ln>
                  <a:solidFill>
                    <a:srgbClr val="4472C4">
                      <a:lumMod val="50000"/>
                    </a:srgbClr>
                  </a:solidFill>
                  <a:effectLst/>
                  <a:uLnTx/>
                  <a:uFillTx/>
                  <a:latin typeface="Arial"/>
                  <a:ea typeface="微软雅黑"/>
                  <a:cs typeface="+mn-cs"/>
                </a:rPr>
                <a:t>天：卡培他滨</a:t>
              </a:r>
              <a:r>
                <a:rPr kumimoji="0" lang="en-US" altLang="zh-CN" sz="1600" b="0" i="0" u="none" strike="noStrike" kern="1200" cap="none" spc="0" normalizeH="0" baseline="0" noProof="0" dirty="0">
                  <a:ln>
                    <a:noFill/>
                  </a:ln>
                  <a:solidFill>
                    <a:srgbClr val="4472C4">
                      <a:lumMod val="50000"/>
                    </a:srgbClr>
                  </a:solidFill>
                  <a:effectLst/>
                  <a:uLnTx/>
                  <a:uFillTx/>
                  <a:latin typeface="Arial"/>
                  <a:ea typeface="微软雅黑"/>
                  <a:cs typeface="+mn-cs"/>
                </a:rPr>
                <a:t> 1000mg/m2 </a:t>
              </a:r>
              <a:r>
                <a:rPr kumimoji="0" lang="zh-CN" altLang="en-US" sz="1600" b="0" i="0" u="none" strike="noStrike" kern="1200" cap="none" spc="0" normalizeH="0" baseline="0" noProof="0" dirty="0">
                  <a:ln>
                    <a:noFill/>
                  </a:ln>
                  <a:solidFill>
                    <a:srgbClr val="4472C4">
                      <a:lumMod val="50000"/>
                    </a:srgbClr>
                  </a:solidFill>
                  <a:effectLst/>
                  <a:uLnTx/>
                  <a:uFillTx/>
                  <a:latin typeface="Arial"/>
                  <a:ea typeface="微软雅黑"/>
                  <a:cs typeface="+mn-cs"/>
                </a:rPr>
                <a:t>或 </a:t>
              </a:r>
              <a:r>
                <a:rPr kumimoji="0" lang="en-US" altLang="zh-CN" sz="1600" b="0" i="0" u="none" strike="noStrike" kern="1200" cap="none" spc="0" normalizeH="0" baseline="0" noProof="0" dirty="0">
                  <a:ln>
                    <a:noFill/>
                  </a:ln>
                  <a:solidFill>
                    <a:srgbClr val="4472C4">
                      <a:lumMod val="50000"/>
                    </a:srgbClr>
                  </a:solidFill>
                  <a:effectLst/>
                  <a:uLnTx/>
                  <a:uFillTx/>
                  <a:latin typeface="Arial"/>
                  <a:ea typeface="微软雅黑"/>
                  <a:cs typeface="+mn-cs"/>
                </a:rPr>
                <a:t>1250mg/m2 </a:t>
              </a:r>
              <a:r>
                <a:rPr kumimoji="0" lang="zh-CN" altLang="en-US" sz="1600" b="0" i="0" u="none" strike="noStrike" kern="1200" cap="none" spc="0" normalizeH="0" baseline="0" noProof="0" dirty="0">
                  <a:ln>
                    <a:noFill/>
                  </a:ln>
                  <a:solidFill>
                    <a:srgbClr val="4472C4">
                      <a:lumMod val="50000"/>
                    </a:srgbClr>
                  </a:solidFill>
                  <a:effectLst/>
                  <a:uLnTx/>
                  <a:uFillTx/>
                  <a:latin typeface="Arial"/>
                  <a:ea typeface="微软雅黑"/>
                  <a:cs typeface="+mn-cs"/>
                </a:rPr>
                <a:t>一天</a:t>
              </a:r>
              <a:r>
                <a:rPr kumimoji="0" lang="en-US" altLang="zh-CN" sz="1600" b="0" i="0" u="none" strike="noStrike" kern="1200" cap="none" spc="0" normalizeH="0" baseline="0" noProof="0" dirty="0">
                  <a:ln>
                    <a:noFill/>
                  </a:ln>
                  <a:solidFill>
                    <a:srgbClr val="4472C4">
                      <a:lumMod val="50000"/>
                    </a:srgbClr>
                  </a:solidFill>
                  <a:effectLst/>
                  <a:uLnTx/>
                  <a:uFillTx/>
                  <a:latin typeface="Arial"/>
                  <a:ea typeface="微软雅黑"/>
                  <a:cs typeface="+mn-cs"/>
                </a:rPr>
                <a:t>2</a:t>
              </a:r>
              <a:r>
                <a:rPr kumimoji="0" lang="zh-CN" altLang="en-US" sz="1600" b="0" i="0" u="none" strike="noStrike" kern="1200" cap="none" spc="0" normalizeH="0" baseline="0" noProof="0" dirty="0">
                  <a:ln>
                    <a:noFill/>
                  </a:ln>
                  <a:solidFill>
                    <a:srgbClr val="4472C4">
                      <a:lumMod val="50000"/>
                    </a:srgbClr>
                  </a:solidFill>
                  <a:effectLst/>
                  <a:uLnTx/>
                  <a:uFillTx/>
                  <a:latin typeface="Arial"/>
                  <a:ea typeface="微软雅黑"/>
                  <a:cs typeface="+mn-cs"/>
                </a:rPr>
                <a:t>次 口服</a:t>
              </a:r>
              <a:endParaRPr kumimoji="0" lang="en-US" altLang="zh-CN" sz="1600" b="0" i="0" u="none" strike="noStrike" kern="1200" cap="none" spc="0" normalizeH="0" baseline="0" noProof="0" dirty="0">
                <a:ln>
                  <a:noFill/>
                </a:ln>
                <a:solidFill>
                  <a:srgbClr val="4472C4">
                    <a:lumMod val="50000"/>
                  </a:srgbClr>
                </a:solidFill>
                <a:effectLst/>
                <a:uLnTx/>
                <a:uFillTx/>
                <a:latin typeface="Arial"/>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4472C4">
                      <a:lumMod val="50000"/>
                    </a:srgbClr>
                  </a:solidFill>
                  <a:effectLst/>
                  <a:uLnTx/>
                  <a:uFillTx/>
                  <a:latin typeface="Arial"/>
                  <a:ea typeface="微软雅黑"/>
                  <a:cs typeface="+mn-cs"/>
                </a:rPr>
                <a:t>第</a:t>
              </a:r>
              <a:r>
                <a:rPr kumimoji="0" lang="en-US" altLang="zh-CN" sz="1600" b="0" i="0" u="none" strike="noStrike" kern="1200" cap="none" spc="0" normalizeH="0" baseline="0" noProof="0" dirty="0">
                  <a:ln>
                    <a:noFill/>
                  </a:ln>
                  <a:solidFill>
                    <a:srgbClr val="4472C4">
                      <a:lumMod val="50000"/>
                    </a:srgbClr>
                  </a:solidFill>
                  <a:effectLst/>
                  <a:uLnTx/>
                  <a:uFillTx/>
                  <a:latin typeface="Arial"/>
                  <a:ea typeface="微软雅黑"/>
                  <a:cs typeface="+mn-cs"/>
                </a:rPr>
                <a:t>1</a:t>
              </a:r>
              <a:r>
                <a:rPr kumimoji="0" lang="zh-CN" altLang="en-US" sz="1600" b="0" i="0" u="none" strike="noStrike" kern="1200" cap="none" spc="0" normalizeH="0" baseline="0" noProof="0" dirty="0">
                  <a:ln>
                    <a:noFill/>
                  </a:ln>
                  <a:solidFill>
                    <a:srgbClr val="4472C4">
                      <a:lumMod val="50000"/>
                    </a:srgbClr>
                  </a:solidFill>
                  <a:effectLst/>
                  <a:uLnTx/>
                  <a:uFillTx/>
                  <a:latin typeface="Arial"/>
                  <a:ea typeface="微软雅黑"/>
                  <a:cs typeface="+mn-cs"/>
                </a:rPr>
                <a:t>天：联合贝伐珠单抗 </a:t>
              </a:r>
              <a:r>
                <a:rPr kumimoji="0" lang="en-US" altLang="zh-CN" sz="1600" b="0" i="0" u="none" strike="noStrike" kern="1200" cap="none" spc="0" normalizeH="0" baseline="0" noProof="0" dirty="0">
                  <a:ln>
                    <a:noFill/>
                  </a:ln>
                  <a:solidFill>
                    <a:srgbClr val="4472C4">
                      <a:lumMod val="50000"/>
                    </a:srgbClr>
                  </a:solidFill>
                  <a:effectLst/>
                  <a:uLnTx/>
                  <a:uFillTx/>
                  <a:latin typeface="Arial"/>
                  <a:ea typeface="微软雅黑"/>
                  <a:cs typeface="+mn-cs"/>
                </a:rPr>
                <a:t>7.5 mg/kg </a:t>
              </a:r>
              <a:r>
                <a:rPr kumimoji="0" lang="zh-CN" altLang="en-US" sz="1600" b="0" i="0" u="none" strike="noStrike" kern="1200" cap="none" spc="0" normalizeH="0" baseline="0" noProof="0" dirty="0">
                  <a:ln>
                    <a:noFill/>
                  </a:ln>
                  <a:solidFill>
                    <a:srgbClr val="4472C4">
                      <a:lumMod val="50000"/>
                    </a:srgbClr>
                  </a:solidFill>
                  <a:effectLst/>
                  <a:uLnTx/>
                  <a:uFillTx/>
                  <a:latin typeface="Arial"/>
                  <a:ea typeface="微软雅黑"/>
                  <a:cs typeface="+mn-cs"/>
                </a:rPr>
                <a:t>静脉注射</a:t>
              </a:r>
              <a:endParaRPr kumimoji="0" lang="en-US" altLang="zh-CN" sz="1600" b="0" i="0" u="none" strike="noStrike" kern="1200" cap="none" spc="0" normalizeH="0" baseline="0" noProof="0" dirty="0">
                <a:ln>
                  <a:noFill/>
                </a:ln>
                <a:solidFill>
                  <a:srgbClr val="4472C4">
                    <a:lumMod val="50000"/>
                  </a:srgbClr>
                </a:solidFill>
                <a:effectLst/>
                <a:uLnTx/>
                <a:uFillTx/>
                <a:latin typeface="Arial"/>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4472C4">
                      <a:lumMod val="50000"/>
                    </a:srgbClr>
                  </a:solidFill>
                  <a:effectLst/>
                  <a:uLnTx/>
                  <a:uFillTx/>
                  <a:latin typeface="Arial"/>
                  <a:ea typeface="微软雅黑"/>
                  <a:cs typeface="+mn-cs"/>
                </a:rPr>
                <a:t>每</a:t>
              </a:r>
              <a:r>
                <a:rPr kumimoji="0" lang="en-US" altLang="zh-CN" sz="1600" b="0" i="0" u="none" strike="noStrike" kern="1200" cap="none" spc="0" normalizeH="0" baseline="0" noProof="0" dirty="0">
                  <a:ln>
                    <a:noFill/>
                  </a:ln>
                  <a:solidFill>
                    <a:srgbClr val="4472C4">
                      <a:lumMod val="50000"/>
                    </a:srgbClr>
                  </a:solidFill>
                  <a:effectLst/>
                  <a:uLnTx/>
                  <a:uFillTx/>
                  <a:latin typeface="Arial"/>
                  <a:ea typeface="微软雅黑"/>
                  <a:cs typeface="+mn-cs"/>
                </a:rPr>
                <a:t>21</a:t>
              </a:r>
              <a:r>
                <a:rPr kumimoji="0" lang="zh-CN" altLang="en-US" sz="1600" b="0" i="0" u="none" strike="noStrike" kern="1200" cap="none" spc="0" normalizeH="0" baseline="0" noProof="0" dirty="0">
                  <a:ln>
                    <a:noFill/>
                  </a:ln>
                  <a:solidFill>
                    <a:srgbClr val="4472C4">
                      <a:lumMod val="50000"/>
                    </a:srgbClr>
                  </a:solidFill>
                  <a:effectLst/>
                  <a:uLnTx/>
                  <a:uFillTx/>
                  <a:latin typeface="Arial"/>
                  <a:ea typeface="微软雅黑"/>
                  <a:cs typeface="+mn-cs"/>
                </a:rPr>
                <a:t>天为一周期</a:t>
              </a:r>
              <a:endParaRPr kumimoji="0" lang="en-US" altLang="zh-CN" sz="1600" b="0" i="0" u="none" strike="noStrike" kern="1200" cap="none" spc="0" normalizeH="0" baseline="0" noProof="0" dirty="0">
                <a:ln>
                  <a:noFill/>
                </a:ln>
                <a:solidFill>
                  <a:srgbClr val="4472C4">
                    <a:lumMod val="50000"/>
                  </a:srgbClr>
                </a:solidFill>
                <a:effectLst/>
                <a:uLnTx/>
                <a:uFillTx/>
                <a:latin typeface="Arial"/>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4472C4">
                      <a:lumMod val="50000"/>
                    </a:srgbClr>
                  </a:solidFill>
                  <a:effectLst/>
                  <a:uLnTx/>
                  <a:uFillTx/>
                  <a:latin typeface="Arial"/>
                  <a:ea typeface="微软雅黑"/>
                  <a:cs typeface="+mn-cs"/>
                </a:rPr>
                <a:t>N=430</a:t>
              </a:r>
            </a:p>
          </p:txBody>
        </p:sp>
        <p:cxnSp>
          <p:nvCxnSpPr>
            <p:cNvPr id="10" name="Straight Arrow Connector 9">
              <a:extLst>
                <a:ext uri="{FF2B5EF4-FFF2-40B4-BE49-F238E27FC236}">
                  <a16:creationId xmlns:a16="http://schemas.microsoft.com/office/drawing/2014/main" id="{D1E14DB4-E979-D3BC-89AA-818256C5C1FD}"/>
                </a:ext>
              </a:extLst>
            </p:cNvPr>
            <p:cNvCxnSpPr>
              <a:stCxn id="6" idx="3"/>
              <a:endCxn id="7" idx="1"/>
            </p:cNvCxnSpPr>
            <p:nvPr/>
          </p:nvCxnSpPr>
          <p:spPr>
            <a:xfrm flipV="1">
              <a:off x="4377308" y="1958917"/>
              <a:ext cx="1168744" cy="75324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11" name="Straight Arrow Connector 10">
              <a:extLst>
                <a:ext uri="{FF2B5EF4-FFF2-40B4-BE49-F238E27FC236}">
                  <a16:creationId xmlns:a16="http://schemas.microsoft.com/office/drawing/2014/main" id="{734D4639-7AC5-5B3C-96D7-B16C289D2114}"/>
                </a:ext>
              </a:extLst>
            </p:cNvPr>
            <p:cNvCxnSpPr>
              <a:cxnSpLocks/>
              <a:stCxn id="6" idx="3"/>
              <a:endCxn id="8" idx="1"/>
            </p:cNvCxnSpPr>
            <p:nvPr/>
          </p:nvCxnSpPr>
          <p:spPr>
            <a:xfrm>
              <a:off x="4377308" y="2712157"/>
              <a:ext cx="1168744" cy="712236"/>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4281509999"/>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0B6AC4D-EDA5-F59F-3C00-5290E3959664}"/>
              </a:ext>
            </a:extLst>
          </p:cNvPr>
          <p:cNvSpPr>
            <a:spLocks noGrp="1"/>
          </p:cNvSpPr>
          <p:nvPr>
            <p:ph type="body" sz="quarter" idx="10"/>
          </p:nvPr>
        </p:nvSpPr>
        <p:spPr/>
        <p:txBody>
          <a:bodyPr/>
          <a:lstStyle/>
          <a:p>
            <a:r>
              <a:rPr lang="en-US" dirty="0"/>
              <a:t>FTD/</a:t>
            </a:r>
            <a:r>
              <a:rPr lang="en-US" dirty="0" err="1"/>
              <a:t>TPI+bev</a:t>
            </a:r>
            <a:r>
              <a:rPr lang="en-US" dirty="0"/>
              <a:t> </a:t>
            </a:r>
            <a:r>
              <a:rPr lang="zh-CN" altLang="en-US" dirty="0"/>
              <a:t>对比 </a:t>
            </a:r>
            <a:r>
              <a:rPr lang="en-US" altLang="zh-CN" dirty="0" err="1"/>
              <a:t>cape+bev</a:t>
            </a:r>
            <a:r>
              <a:rPr lang="en-US" altLang="zh-CN" dirty="0"/>
              <a:t> </a:t>
            </a:r>
            <a:r>
              <a:rPr lang="zh-CN" altLang="en-US" dirty="0"/>
              <a:t>在中位 </a:t>
            </a:r>
            <a:r>
              <a:rPr lang="en-US" altLang="zh-CN" dirty="0"/>
              <a:t>OS </a:t>
            </a:r>
            <a:r>
              <a:rPr lang="zh-CN" altLang="en-US" dirty="0"/>
              <a:t>上未取得优势</a:t>
            </a:r>
            <a:endParaRPr lang="en-US" dirty="0"/>
          </a:p>
        </p:txBody>
      </p:sp>
      <p:sp>
        <p:nvSpPr>
          <p:cNvPr id="3" name="Text Placeholder 2">
            <a:extLst>
              <a:ext uri="{FF2B5EF4-FFF2-40B4-BE49-F238E27FC236}">
                <a16:creationId xmlns:a16="http://schemas.microsoft.com/office/drawing/2014/main" id="{20346A18-2B88-6923-D806-14EA99155275}"/>
              </a:ext>
            </a:extLst>
          </p:cNvPr>
          <p:cNvSpPr>
            <a:spLocks noGrp="1"/>
          </p:cNvSpPr>
          <p:nvPr>
            <p:ph type="body" sz="quarter" idx="11"/>
          </p:nvPr>
        </p:nvSpPr>
        <p:spPr/>
        <p:txBody>
          <a:bodyPr/>
          <a:lstStyle/>
          <a:p>
            <a:r>
              <a:rPr lang="en-US" altLang="zh-CN" dirty="0"/>
              <a:t>Alfredo </a:t>
            </a:r>
            <a:r>
              <a:rPr lang="en-US" altLang="zh-CN" dirty="0" err="1"/>
              <a:t>Falcone,et</a:t>
            </a:r>
            <a:r>
              <a:rPr lang="en-US" altLang="zh-CN" dirty="0"/>
              <a:t> al. 2023 ASCO abstract 3512</a:t>
            </a:r>
            <a:endParaRPr lang="zh-CN" altLang="en-US" dirty="0"/>
          </a:p>
        </p:txBody>
      </p:sp>
      <p:sp>
        <p:nvSpPr>
          <p:cNvPr id="4" name="Text Placeholder 3">
            <a:extLst>
              <a:ext uri="{FF2B5EF4-FFF2-40B4-BE49-F238E27FC236}">
                <a16:creationId xmlns:a16="http://schemas.microsoft.com/office/drawing/2014/main" id="{3867CEEA-3906-95F5-4D22-9F1E8272CA9B}"/>
              </a:ext>
            </a:extLst>
          </p:cNvPr>
          <p:cNvSpPr>
            <a:spLocks noGrp="1"/>
          </p:cNvSpPr>
          <p:nvPr>
            <p:ph type="body" sz="quarter" idx="12"/>
          </p:nvPr>
        </p:nvSpPr>
        <p:spPr/>
        <p:txBody>
          <a:bodyPr/>
          <a:lstStyle/>
          <a:p>
            <a:endParaRPr lang="en-US" dirty="0"/>
          </a:p>
        </p:txBody>
      </p:sp>
      <p:pic>
        <p:nvPicPr>
          <p:cNvPr id="5" name="Picture 2">
            <a:extLst>
              <a:ext uri="{FF2B5EF4-FFF2-40B4-BE49-F238E27FC236}">
                <a16:creationId xmlns:a16="http://schemas.microsoft.com/office/drawing/2014/main" id="{D50751DC-58B5-20ED-BCCF-28C1B370A593}"/>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217217" y="926263"/>
            <a:ext cx="10084060" cy="54707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65274275"/>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088DF25-E54A-26A9-0681-AE56CAE0CA5F}"/>
              </a:ext>
            </a:extLst>
          </p:cNvPr>
          <p:cNvSpPr>
            <a:spLocks noGrp="1"/>
          </p:cNvSpPr>
          <p:nvPr>
            <p:ph type="body" sz="quarter" idx="10"/>
          </p:nvPr>
        </p:nvSpPr>
        <p:spPr/>
        <p:txBody>
          <a:bodyPr/>
          <a:lstStyle/>
          <a:p>
            <a:r>
              <a:rPr lang="zh-CN" altLang="en-US" dirty="0"/>
              <a:t>在全人群中与延长 </a:t>
            </a:r>
            <a:r>
              <a:rPr lang="en-US" altLang="zh-CN" dirty="0"/>
              <a:t>OS </a:t>
            </a:r>
            <a:r>
              <a:rPr lang="zh-CN" altLang="en-US" dirty="0"/>
              <a:t>显著相关的因素</a:t>
            </a:r>
            <a:endParaRPr lang="en-US" dirty="0"/>
          </a:p>
        </p:txBody>
      </p:sp>
      <p:sp>
        <p:nvSpPr>
          <p:cNvPr id="3" name="Text Placeholder 2">
            <a:extLst>
              <a:ext uri="{FF2B5EF4-FFF2-40B4-BE49-F238E27FC236}">
                <a16:creationId xmlns:a16="http://schemas.microsoft.com/office/drawing/2014/main" id="{94349FE9-C8CD-A4B7-E186-2FFA7FBAEDEB}"/>
              </a:ext>
            </a:extLst>
          </p:cNvPr>
          <p:cNvSpPr>
            <a:spLocks noGrp="1"/>
          </p:cNvSpPr>
          <p:nvPr>
            <p:ph type="body" sz="quarter" idx="11"/>
          </p:nvPr>
        </p:nvSpPr>
        <p:spPr/>
        <p:txBody>
          <a:bodyPr/>
          <a:lstStyle/>
          <a:p>
            <a:r>
              <a:rPr lang="en-US" altLang="zh-CN" dirty="0"/>
              <a:t>Alfredo </a:t>
            </a:r>
            <a:r>
              <a:rPr lang="en-US" altLang="zh-CN" dirty="0" err="1"/>
              <a:t>Falcone,et</a:t>
            </a:r>
            <a:r>
              <a:rPr lang="en-US" altLang="zh-CN" dirty="0"/>
              <a:t> al. 2023 ASCO abstract 3512</a:t>
            </a:r>
            <a:endParaRPr lang="zh-CN" altLang="en-US" dirty="0"/>
          </a:p>
        </p:txBody>
      </p:sp>
      <p:sp>
        <p:nvSpPr>
          <p:cNvPr id="4" name="Text Placeholder 3">
            <a:extLst>
              <a:ext uri="{FF2B5EF4-FFF2-40B4-BE49-F238E27FC236}">
                <a16:creationId xmlns:a16="http://schemas.microsoft.com/office/drawing/2014/main" id="{E4F618E6-64D8-D207-0D6F-C8E9F071DCDC}"/>
              </a:ext>
            </a:extLst>
          </p:cNvPr>
          <p:cNvSpPr>
            <a:spLocks noGrp="1"/>
          </p:cNvSpPr>
          <p:nvPr>
            <p:ph type="body" sz="quarter" idx="12"/>
          </p:nvPr>
        </p:nvSpPr>
        <p:spPr/>
        <p:txBody>
          <a:bodyPr/>
          <a:lstStyle/>
          <a:p>
            <a:endParaRPr lang="en-US"/>
          </a:p>
        </p:txBody>
      </p:sp>
      <p:pic>
        <p:nvPicPr>
          <p:cNvPr id="7" name="Picture 2">
            <a:extLst>
              <a:ext uri="{FF2B5EF4-FFF2-40B4-BE49-F238E27FC236}">
                <a16:creationId xmlns:a16="http://schemas.microsoft.com/office/drawing/2014/main" id="{D4FE53D4-4B6F-4571-C257-BA9445D53503}"/>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846206" y="1079500"/>
            <a:ext cx="10499588" cy="5131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95420822"/>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77A4427-6DB5-FEB3-5E2F-1C19885A6E39}"/>
              </a:ext>
            </a:extLst>
          </p:cNvPr>
          <p:cNvSpPr>
            <a:spLocks noGrp="1"/>
          </p:cNvSpPr>
          <p:nvPr>
            <p:ph type="body" sz="quarter" idx="10"/>
          </p:nvPr>
        </p:nvSpPr>
        <p:spPr/>
        <p:txBody>
          <a:bodyPr/>
          <a:lstStyle/>
          <a:p>
            <a:r>
              <a:rPr lang="zh-CN" altLang="en-US" dirty="0"/>
              <a:t>总结</a:t>
            </a:r>
            <a:endParaRPr lang="en-US" dirty="0"/>
          </a:p>
        </p:txBody>
      </p:sp>
      <p:sp>
        <p:nvSpPr>
          <p:cNvPr id="3" name="Text Placeholder 2">
            <a:extLst>
              <a:ext uri="{FF2B5EF4-FFF2-40B4-BE49-F238E27FC236}">
                <a16:creationId xmlns:a16="http://schemas.microsoft.com/office/drawing/2014/main" id="{8618F9EA-9A1A-27B4-ECAB-2A2C4F59963E}"/>
              </a:ext>
            </a:extLst>
          </p:cNvPr>
          <p:cNvSpPr>
            <a:spLocks noGrp="1"/>
          </p:cNvSpPr>
          <p:nvPr>
            <p:ph type="body" sz="quarter" idx="11"/>
          </p:nvPr>
        </p:nvSpPr>
        <p:spPr/>
        <p:txBody>
          <a:bodyPr/>
          <a:lstStyle/>
          <a:p>
            <a:r>
              <a:rPr lang="en-US" altLang="zh-CN" dirty="0"/>
              <a:t>Alfredo </a:t>
            </a:r>
            <a:r>
              <a:rPr lang="en-US" altLang="zh-CN" dirty="0" err="1"/>
              <a:t>Falcone,et</a:t>
            </a:r>
            <a:r>
              <a:rPr lang="en-US" altLang="zh-CN" dirty="0"/>
              <a:t> al. 2023 ASCO abstract 3512</a:t>
            </a:r>
            <a:endParaRPr lang="zh-CN" altLang="en-US" dirty="0"/>
          </a:p>
        </p:txBody>
      </p:sp>
      <p:sp>
        <p:nvSpPr>
          <p:cNvPr id="4" name="Text Placeholder 3">
            <a:extLst>
              <a:ext uri="{FF2B5EF4-FFF2-40B4-BE49-F238E27FC236}">
                <a16:creationId xmlns:a16="http://schemas.microsoft.com/office/drawing/2014/main" id="{5519852D-FEB0-9A11-4251-F58ED985AFEA}"/>
              </a:ext>
            </a:extLst>
          </p:cNvPr>
          <p:cNvSpPr>
            <a:spLocks noGrp="1"/>
          </p:cNvSpPr>
          <p:nvPr>
            <p:ph type="body" sz="quarter" idx="12"/>
          </p:nvPr>
        </p:nvSpPr>
        <p:spPr/>
        <p:txBody>
          <a:bodyPr/>
          <a:lstStyle/>
          <a:p>
            <a:pPr marL="342900" indent="-342900">
              <a:buFont typeface="Arial" panose="020B0604020202020204" pitchFamily="34" charset="0"/>
              <a:buChar char="•"/>
            </a:pPr>
            <a:r>
              <a:rPr lang="zh-CN" altLang="en-US" dirty="0"/>
              <a:t>这是一项在不适用强化治疗人群中探索两种治疗方案的最大的</a:t>
            </a:r>
            <a:r>
              <a:rPr lang="en-US" altLang="zh-CN" dirty="0"/>
              <a:t>3</a:t>
            </a:r>
            <a:r>
              <a:rPr lang="zh-CN" altLang="en-US" dirty="0"/>
              <a:t>期研究</a:t>
            </a:r>
            <a:endParaRPr lang="en-US" altLang="zh-CN" dirty="0"/>
          </a:p>
          <a:p>
            <a:pPr marL="342900" indent="-342900">
              <a:buFont typeface="Arial" panose="020B0604020202020204" pitchFamily="34" charset="0"/>
              <a:buChar char="•"/>
            </a:pPr>
            <a:r>
              <a:rPr lang="en-US" altLang="zh-CN" dirty="0"/>
              <a:t>FTD/</a:t>
            </a:r>
            <a:r>
              <a:rPr lang="en-US" altLang="zh-CN" dirty="0" err="1"/>
              <a:t>TPI+bev</a:t>
            </a:r>
            <a:r>
              <a:rPr lang="en-US" altLang="zh-CN" dirty="0"/>
              <a:t> </a:t>
            </a:r>
            <a:r>
              <a:rPr lang="zh-CN" altLang="en-US" dirty="0"/>
              <a:t>一线治疗 </a:t>
            </a:r>
            <a:r>
              <a:rPr lang="en-US" altLang="zh-CN" dirty="0"/>
              <a:t>mCRC </a:t>
            </a:r>
            <a:r>
              <a:rPr lang="zh-CN" altLang="en-US" dirty="0"/>
              <a:t>的 </a:t>
            </a:r>
            <a:r>
              <a:rPr lang="en-US" altLang="zh-CN" dirty="0"/>
              <a:t>PFS </a:t>
            </a:r>
            <a:r>
              <a:rPr lang="zh-CN" altLang="en-US" dirty="0"/>
              <a:t>和 </a:t>
            </a:r>
            <a:r>
              <a:rPr lang="en-US" altLang="zh-CN" dirty="0"/>
              <a:t>OS </a:t>
            </a:r>
            <a:r>
              <a:rPr lang="zh-CN" altLang="en-US" dirty="0"/>
              <a:t>并不优于 </a:t>
            </a:r>
            <a:r>
              <a:rPr lang="en-US" altLang="zh-CN" dirty="0" err="1"/>
              <a:t>cape+bev</a:t>
            </a:r>
            <a:endParaRPr lang="en-US" altLang="zh-CN" dirty="0"/>
          </a:p>
          <a:p>
            <a:pPr marL="342900" indent="-342900">
              <a:buFont typeface="Arial" panose="020B0604020202020204" pitchFamily="34" charset="0"/>
              <a:buChar char="•"/>
            </a:pPr>
            <a:r>
              <a:rPr lang="zh-CN" altLang="en-US" dirty="0"/>
              <a:t>两个治疗组的死亡风险相似</a:t>
            </a:r>
            <a:endParaRPr lang="en-US" altLang="zh-CN" dirty="0"/>
          </a:p>
          <a:p>
            <a:pPr marL="342900" indent="-342900">
              <a:buFont typeface="Arial" panose="020B0604020202020204" pitchFamily="34" charset="0"/>
              <a:buChar char="•"/>
            </a:pPr>
            <a:r>
              <a:rPr lang="zh-CN" altLang="en-US" dirty="0"/>
              <a:t>调整预后因素后，两组治疗效果均不显著（</a:t>
            </a:r>
            <a:r>
              <a:rPr lang="en-US" altLang="zh-CN" dirty="0"/>
              <a:t>HR, 1.08</a:t>
            </a:r>
            <a:r>
              <a:rPr lang="zh-CN" altLang="en-US" dirty="0"/>
              <a:t>；</a:t>
            </a:r>
            <a:r>
              <a:rPr lang="en-US" altLang="zh-CN" dirty="0"/>
              <a:t>95%CI</a:t>
            </a:r>
            <a:r>
              <a:rPr lang="zh-CN" altLang="en-US" dirty="0"/>
              <a:t>，</a:t>
            </a:r>
            <a:r>
              <a:rPr lang="en-US" altLang="zh-CN" dirty="0"/>
              <a:t>0.92, 1.28</a:t>
            </a:r>
            <a:r>
              <a:rPr lang="zh-CN" altLang="en-US" dirty="0"/>
              <a:t>），与主要 </a:t>
            </a:r>
            <a:r>
              <a:rPr lang="en-US" altLang="zh-CN" dirty="0"/>
              <a:t>OS </a:t>
            </a:r>
            <a:r>
              <a:rPr lang="zh-CN" altLang="en-US" dirty="0"/>
              <a:t>分析一致</a:t>
            </a:r>
            <a:endParaRPr lang="en-US" altLang="zh-CN" dirty="0"/>
          </a:p>
          <a:p>
            <a:pPr marL="342900" indent="-342900">
              <a:buFont typeface="Arial" panose="020B0604020202020204" pitchFamily="34" charset="0"/>
              <a:buChar char="•"/>
            </a:pPr>
            <a:r>
              <a:rPr lang="zh-CN" altLang="en-US" dirty="0"/>
              <a:t>没有发现新的安全信号。如前所述，</a:t>
            </a:r>
            <a:r>
              <a:rPr lang="en-US" altLang="zh-CN" dirty="0"/>
              <a:t>FTD/</a:t>
            </a:r>
            <a:r>
              <a:rPr lang="en-US" altLang="zh-CN" dirty="0" err="1"/>
              <a:t>TPI+bev</a:t>
            </a:r>
            <a:r>
              <a:rPr lang="en-US" altLang="zh-CN" dirty="0"/>
              <a:t> </a:t>
            </a:r>
            <a:r>
              <a:rPr lang="zh-CN" altLang="en-US" dirty="0"/>
              <a:t>组和 </a:t>
            </a:r>
            <a:r>
              <a:rPr lang="en-US" altLang="zh-CN" dirty="0" err="1"/>
              <a:t>cape+bev</a:t>
            </a:r>
            <a:r>
              <a:rPr lang="en-US" altLang="zh-CN" dirty="0"/>
              <a:t> </a:t>
            </a:r>
            <a:r>
              <a:rPr lang="zh-CN" altLang="en-US" dirty="0"/>
              <a:t>组最常见的严重紧急不良事件分别是中性粒细胞减少（</a:t>
            </a:r>
            <a:r>
              <a:rPr lang="en-US" altLang="zh-CN" dirty="0"/>
              <a:t>54%</a:t>
            </a:r>
            <a:r>
              <a:rPr lang="zh-CN" altLang="en-US" dirty="0"/>
              <a:t> </a:t>
            </a:r>
            <a:r>
              <a:rPr lang="en-US" altLang="zh-CN" dirty="0"/>
              <a:t>vs</a:t>
            </a:r>
            <a:r>
              <a:rPr lang="zh-CN" altLang="en-US" dirty="0"/>
              <a:t> </a:t>
            </a:r>
            <a:r>
              <a:rPr lang="en-US" altLang="zh-CN" dirty="0"/>
              <a:t>1%</a:t>
            </a:r>
            <a:r>
              <a:rPr lang="zh-CN" altLang="en-US" dirty="0"/>
              <a:t>）、中性粒细胞计数下降（</a:t>
            </a:r>
            <a:r>
              <a:rPr lang="en-US" altLang="zh-CN" dirty="0"/>
              <a:t>19%</a:t>
            </a:r>
            <a:r>
              <a:rPr lang="zh-CN" altLang="en-US" dirty="0"/>
              <a:t> </a:t>
            </a:r>
            <a:r>
              <a:rPr lang="en-US" altLang="zh-CN" dirty="0"/>
              <a:t>vs</a:t>
            </a:r>
            <a:r>
              <a:rPr lang="zh-CN" altLang="en-US" dirty="0"/>
              <a:t> </a:t>
            </a:r>
            <a:r>
              <a:rPr lang="en-US" altLang="zh-CN" dirty="0"/>
              <a:t>1%</a:t>
            </a:r>
            <a:r>
              <a:rPr lang="zh-CN" altLang="en-US" dirty="0"/>
              <a:t>）、贫血（</a:t>
            </a:r>
            <a:r>
              <a:rPr lang="en-US" altLang="zh-CN" dirty="0"/>
              <a:t>16%</a:t>
            </a:r>
            <a:r>
              <a:rPr lang="zh-CN" altLang="en-US" dirty="0"/>
              <a:t> </a:t>
            </a:r>
            <a:r>
              <a:rPr lang="en-US" altLang="zh-CN" dirty="0"/>
              <a:t>vs</a:t>
            </a:r>
            <a:r>
              <a:rPr lang="zh-CN" altLang="en-US" dirty="0"/>
              <a:t> </a:t>
            </a:r>
            <a:r>
              <a:rPr lang="en-US" altLang="zh-CN" dirty="0"/>
              <a:t>4%</a:t>
            </a:r>
            <a:r>
              <a:rPr lang="zh-CN" altLang="en-US" dirty="0"/>
              <a:t>）、手足综合征（</a:t>
            </a:r>
            <a:r>
              <a:rPr lang="en-US" altLang="zh-CN" dirty="0"/>
              <a:t>0%</a:t>
            </a:r>
            <a:r>
              <a:rPr lang="zh-CN" altLang="en-US" dirty="0"/>
              <a:t> </a:t>
            </a:r>
            <a:r>
              <a:rPr lang="en-US" altLang="zh-CN" dirty="0"/>
              <a:t>vs</a:t>
            </a:r>
            <a:r>
              <a:rPr lang="zh-CN" altLang="en-US" dirty="0"/>
              <a:t> </a:t>
            </a:r>
            <a:r>
              <a:rPr lang="en-US" altLang="zh-CN" dirty="0"/>
              <a:t>15%</a:t>
            </a:r>
            <a:r>
              <a:rPr lang="zh-CN" altLang="en-US" dirty="0"/>
              <a:t>）</a:t>
            </a:r>
            <a:endParaRPr lang="en-US" altLang="zh-CN" dirty="0"/>
          </a:p>
          <a:p>
            <a:pPr marL="342900" indent="-342900">
              <a:buFont typeface="Arial" panose="020B0604020202020204" pitchFamily="34" charset="0"/>
              <a:buChar char="•"/>
            </a:pPr>
            <a:r>
              <a:rPr lang="en-US" altLang="zh-CN" dirty="0"/>
              <a:t>FTD/</a:t>
            </a:r>
            <a:r>
              <a:rPr lang="en-US" altLang="zh-CN" dirty="0" err="1"/>
              <a:t>TPI+bev</a:t>
            </a:r>
            <a:r>
              <a:rPr lang="en-US" altLang="zh-CN" dirty="0"/>
              <a:t> </a:t>
            </a:r>
            <a:r>
              <a:rPr lang="zh-CN" altLang="en-US" dirty="0"/>
              <a:t>具有不同的可管理的安全性，可能是 </a:t>
            </a:r>
            <a:r>
              <a:rPr lang="en-US" altLang="zh-CN" dirty="0" err="1"/>
              <a:t>cape+bev</a:t>
            </a:r>
            <a:r>
              <a:rPr lang="en-US" altLang="zh-CN" dirty="0"/>
              <a:t> </a:t>
            </a:r>
            <a:r>
              <a:rPr lang="zh-CN" altLang="en-US" dirty="0"/>
              <a:t>在该人群中具有可行性的替代方案</a:t>
            </a:r>
            <a:endParaRPr lang="en-US" dirty="0"/>
          </a:p>
        </p:txBody>
      </p:sp>
      <p:pic>
        <p:nvPicPr>
          <p:cNvPr id="5" name="Graphic 4" descr="House with solid fill">
            <a:hlinkClick r:id="rId2" action="ppaction://hlinksldjump"/>
            <a:extLst>
              <a:ext uri="{FF2B5EF4-FFF2-40B4-BE49-F238E27FC236}">
                <a16:creationId xmlns:a16="http://schemas.microsoft.com/office/drawing/2014/main" id="{C8E9BD2C-791B-FFE3-A325-6684D7AB3536}"/>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047804" y="5959350"/>
            <a:ext cx="567642" cy="567642"/>
          </a:xfrm>
          <a:prstGeom prst="rect">
            <a:avLst/>
          </a:prstGeom>
        </p:spPr>
      </p:pic>
    </p:spTree>
    <p:extLst>
      <p:ext uri="{BB962C8B-B14F-4D97-AF65-F5344CB8AC3E}">
        <p14:creationId xmlns:p14="http://schemas.microsoft.com/office/powerpoint/2010/main" val="390374224"/>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7FA7AF5-731F-ED2F-CE15-2B0EDA1FBB8D}"/>
              </a:ext>
            </a:extLst>
          </p:cNvPr>
          <p:cNvSpPr>
            <a:spLocks noGrp="1"/>
          </p:cNvSpPr>
          <p:nvPr>
            <p:ph type="title"/>
          </p:nvPr>
        </p:nvSpPr>
        <p:spPr/>
        <p:txBody>
          <a:bodyPr>
            <a:normAutofit fontScale="90000"/>
          </a:bodyPr>
          <a:lstStyle/>
          <a:p>
            <a:r>
              <a:rPr lang="zh-CN" altLang="en-US" dirty="0"/>
              <a:t>呋喹替尼联合研究者选择的化疗作为转移性结直肠癌二线治疗：一项多中心、单臂的</a:t>
            </a:r>
            <a:r>
              <a:rPr lang="en-US" altLang="zh-CN" dirty="0"/>
              <a:t>2</a:t>
            </a:r>
            <a:r>
              <a:rPr lang="zh-CN" altLang="en-US" dirty="0"/>
              <a:t>期研究</a:t>
            </a:r>
          </a:p>
        </p:txBody>
      </p:sp>
      <p:sp>
        <p:nvSpPr>
          <p:cNvPr id="3" name="文本占位符 2">
            <a:extLst>
              <a:ext uri="{FF2B5EF4-FFF2-40B4-BE49-F238E27FC236}">
                <a16:creationId xmlns:a16="http://schemas.microsoft.com/office/drawing/2014/main" id="{E985E624-1F9B-BBF9-A1A1-2ACCA2B35963}"/>
              </a:ext>
            </a:extLst>
          </p:cNvPr>
          <p:cNvSpPr>
            <a:spLocks noGrp="1"/>
          </p:cNvSpPr>
          <p:nvPr>
            <p:ph type="body" sz="quarter" idx="10"/>
          </p:nvPr>
        </p:nvSpPr>
        <p:spPr/>
        <p:txBody>
          <a:bodyPr/>
          <a:lstStyle/>
          <a:p>
            <a:r>
              <a:rPr lang="en-US" altLang="zh-CN" sz="1600" dirty="0" err="1"/>
              <a:t>Wensi</a:t>
            </a:r>
            <a:r>
              <a:rPr lang="en-US" altLang="zh-CN" sz="1600" dirty="0"/>
              <a:t> Zhao, </a:t>
            </a:r>
            <a:r>
              <a:rPr lang="en-US" altLang="zh-CN" sz="1600" dirty="0" err="1"/>
              <a:t>Liping</a:t>
            </a:r>
            <a:r>
              <a:rPr lang="en-US" altLang="zh-CN" sz="1600" dirty="0"/>
              <a:t> Li, </a:t>
            </a:r>
            <a:r>
              <a:rPr lang="en-US" altLang="zh-CN" sz="1600" dirty="0" err="1"/>
              <a:t>Junping</a:t>
            </a:r>
            <a:r>
              <a:rPr lang="en-US" altLang="zh-CN" sz="1600" dirty="0"/>
              <a:t> Huang, Jun Li, Wei Gong, </a:t>
            </a:r>
            <a:r>
              <a:rPr lang="en-US" altLang="zh-CN" sz="1600" dirty="0" err="1"/>
              <a:t>Lilin</a:t>
            </a:r>
            <a:r>
              <a:rPr lang="en-US" altLang="zh-CN" sz="1600" dirty="0"/>
              <a:t> He, Yuan Chen, </a:t>
            </a:r>
            <a:r>
              <a:rPr lang="en-US" altLang="zh-CN" sz="1600" dirty="0" err="1"/>
              <a:t>Songlin</a:t>
            </a:r>
            <a:r>
              <a:rPr lang="en-US" altLang="zh-CN" sz="1600" dirty="0"/>
              <a:t> Wang, </a:t>
            </a:r>
            <a:r>
              <a:rPr lang="en-US" altLang="zh-CN" sz="1600" dirty="0" err="1"/>
              <a:t>Xiongjie</a:t>
            </a:r>
            <a:r>
              <a:rPr lang="en-US" altLang="zh-CN" sz="1600" dirty="0"/>
              <a:t> Yu, Qi Han, </a:t>
            </a:r>
            <a:r>
              <a:rPr lang="en-US" altLang="zh-CN" sz="1600" dirty="0" err="1"/>
              <a:t>Shaobo</a:t>
            </a:r>
            <a:r>
              <a:rPr lang="en-US" altLang="zh-CN" sz="1600" dirty="0"/>
              <a:t> </a:t>
            </a:r>
            <a:r>
              <a:rPr lang="en-US" altLang="zh-CN" sz="1600" dirty="0" err="1"/>
              <a:t>Ke</a:t>
            </a:r>
            <a:r>
              <a:rPr lang="en-US" altLang="zh-CN" sz="1600" dirty="0"/>
              <a:t>, Wei Shi, </a:t>
            </a:r>
            <a:r>
              <a:rPr lang="en-US" altLang="zh-CN" sz="1600" dirty="0" err="1"/>
              <a:t>Yongshun</a:t>
            </a:r>
            <a:r>
              <a:rPr lang="en-US" altLang="zh-CN" sz="1600" dirty="0"/>
              <a:t> Chen</a:t>
            </a:r>
            <a:endParaRPr lang="zh-CN" altLang="en-US" sz="1600" dirty="0"/>
          </a:p>
        </p:txBody>
      </p:sp>
      <p:sp>
        <p:nvSpPr>
          <p:cNvPr id="4" name="文本占位符 3">
            <a:extLst>
              <a:ext uri="{FF2B5EF4-FFF2-40B4-BE49-F238E27FC236}">
                <a16:creationId xmlns:a16="http://schemas.microsoft.com/office/drawing/2014/main" id="{639FC6EE-1CD6-1415-8A7A-920A66720BF6}"/>
              </a:ext>
            </a:extLst>
          </p:cNvPr>
          <p:cNvSpPr>
            <a:spLocks noGrp="1"/>
          </p:cNvSpPr>
          <p:nvPr>
            <p:ph type="body" sz="quarter" idx="11"/>
          </p:nvPr>
        </p:nvSpPr>
        <p:spPr/>
        <p:txBody>
          <a:bodyPr/>
          <a:lstStyle/>
          <a:p>
            <a:r>
              <a:rPr lang="en-US" altLang="zh-CN" dirty="0"/>
              <a:t>Abstract 3582 – Poster Session</a:t>
            </a:r>
            <a:endParaRPr lang="zh-CN" altLang="en-US" dirty="0"/>
          </a:p>
        </p:txBody>
      </p:sp>
    </p:spTree>
    <p:extLst>
      <p:ext uri="{BB962C8B-B14F-4D97-AF65-F5344CB8AC3E}">
        <p14:creationId xmlns:p14="http://schemas.microsoft.com/office/powerpoint/2010/main" val="254464213"/>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研究背景</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en-US" altLang="zh-CN" dirty="0" err="1"/>
              <a:t>Wensi</a:t>
            </a:r>
            <a:r>
              <a:rPr lang="en-US" altLang="zh-CN" dirty="0"/>
              <a:t> Zhao,</a:t>
            </a:r>
            <a:r>
              <a:rPr lang="zh-CN" altLang="en-US" dirty="0"/>
              <a:t> </a:t>
            </a:r>
            <a:r>
              <a:rPr lang="en-US" altLang="zh-CN" dirty="0"/>
              <a:t>et</a:t>
            </a:r>
            <a:r>
              <a:rPr lang="zh-CN" altLang="en-US" dirty="0"/>
              <a:t> </a:t>
            </a:r>
            <a:r>
              <a:rPr lang="en-US" altLang="zh-CN" dirty="0"/>
              <a:t>al.</a:t>
            </a:r>
            <a:r>
              <a:rPr lang="zh-CN" altLang="en-US" dirty="0"/>
              <a:t> </a:t>
            </a:r>
            <a:r>
              <a:rPr lang="en-US" altLang="zh-CN" dirty="0"/>
              <a:t>2023</a:t>
            </a:r>
            <a:r>
              <a:rPr lang="zh-CN" altLang="en-US" dirty="0"/>
              <a:t> </a:t>
            </a:r>
            <a:r>
              <a:rPr lang="en-US" altLang="zh-CN" dirty="0"/>
              <a:t>ASCO,</a:t>
            </a:r>
            <a:r>
              <a:rPr lang="zh-CN" altLang="en-US" dirty="0"/>
              <a:t> </a:t>
            </a:r>
            <a:r>
              <a:rPr lang="en-US" altLang="zh-CN" dirty="0"/>
              <a:t>abstract</a:t>
            </a:r>
            <a:r>
              <a:rPr lang="zh-CN" altLang="en-US" dirty="0"/>
              <a:t> </a:t>
            </a:r>
            <a:r>
              <a:rPr lang="en-US" altLang="zh-CN" dirty="0"/>
              <a:t>3582</a:t>
            </a:r>
            <a:endParaRPr lang="zh-CN" altLang="en-US" dirty="0"/>
          </a:p>
        </p:txBody>
      </p:sp>
      <p:sp>
        <p:nvSpPr>
          <p:cNvPr id="4" name="文本占位符 3">
            <a:extLst>
              <a:ext uri="{FF2B5EF4-FFF2-40B4-BE49-F238E27FC236}">
                <a16:creationId xmlns:a16="http://schemas.microsoft.com/office/drawing/2014/main" id="{46F2D972-3489-7B83-96F7-D0A44F9C6259}"/>
              </a:ext>
            </a:extLst>
          </p:cNvPr>
          <p:cNvSpPr>
            <a:spLocks noGrp="1"/>
          </p:cNvSpPr>
          <p:nvPr>
            <p:ph type="body" sz="quarter" idx="12"/>
          </p:nvPr>
        </p:nvSpPr>
        <p:spPr/>
        <p:txBody>
          <a:bodyPr/>
          <a:lstStyle/>
          <a:p>
            <a:pPr marL="342900" indent="-342900">
              <a:buFont typeface="Arial" panose="020B0604020202020204" pitchFamily="34" charset="0"/>
              <a:buChar char="•"/>
            </a:pPr>
            <a:r>
              <a:rPr lang="zh-CN" altLang="en-US" dirty="0"/>
              <a:t>化疗联合抗抗血管生成药物在实体瘤中取得更佳疗效</a:t>
            </a:r>
            <a:endParaRPr lang="en-US" altLang="zh-CN" dirty="0"/>
          </a:p>
          <a:p>
            <a:pPr marL="342900" indent="-342900">
              <a:buFont typeface="Arial" panose="020B0604020202020204" pitchFamily="34" charset="0"/>
              <a:buChar char="•"/>
            </a:pPr>
            <a:r>
              <a:rPr lang="zh-CN" altLang="en-US" dirty="0"/>
              <a:t>呋喹替尼是一个高选择性的小分子 </a:t>
            </a:r>
            <a:r>
              <a:rPr lang="en-US" altLang="zh-CN" dirty="0"/>
              <a:t>VEGFR </a:t>
            </a:r>
            <a:r>
              <a:rPr lang="zh-CN" altLang="en-US" dirty="0"/>
              <a:t>抑制剂，在中国已被批准用于转移性结直肠癌（</a:t>
            </a:r>
            <a:r>
              <a:rPr lang="en-US" altLang="zh-CN" dirty="0"/>
              <a:t>mCRC</a:t>
            </a:r>
            <a:r>
              <a:rPr lang="zh-CN" altLang="en-US" dirty="0"/>
              <a:t>）的三线治疗</a:t>
            </a:r>
            <a:endParaRPr lang="en-US" altLang="zh-CN" dirty="0"/>
          </a:p>
          <a:p>
            <a:pPr marL="342900" indent="-342900">
              <a:buFont typeface="Arial" panose="020B0604020202020204" pitchFamily="34" charset="0"/>
              <a:buChar char="•"/>
            </a:pPr>
            <a:r>
              <a:rPr lang="zh-CN" altLang="en-US" dirty="0"/>
              <a:t>我们评估了呋喹替尼联合化疗作为 </a:t>
            </a:r>
            <a:r>
              <a:rPr lang="en-US" altLang="zh-CN" dirty="0"/>
              <a:t>mCRC </a:t>
            </a:r>
            <a:r>
              <a:rPr lang="zh-CN" altLang="en-US" dirty="0"/>
              <a:t>的二线治疗</a:t>
            </a:r>
          </a:p>
        </p:txBody>
      </p:sp>
    </p:spTree>
    <p:extLst>
      <p:ext uri="{BB962C8B-B14F-4D97-AF65-F5344CB8AC3E}">
        <p14:creationId xmlns:p14="http://schemas.microsoft.com/office/powerpoint/2010/main" val="258556629"/>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1C25DC0-31C0-BC58-192C-80E65CBD7ED7}"/>
              </a:ext>
            </a:extLst>
          </p:cNvPr>
          <p:cNvSpPr>
            <a:spLocks noGrp="1"/>
          </p:cNvSpPr>
          <p:nvPr>
            <p:ph type="body" sz="quarter" idx="10"/>
          </p:nvPr>
        </p:nvSpPr>
        <p:spPr/>
        <p:txBody>
          <a:bodyPr/>
          <a:lstStyle/>
          <a:p>
            <a:r>
              <a:rPr lang="zh-CN" altLang="en-US" dirty="0"/>
              <a:t>研究方法</a:t>
            </a:r>
            <a:endParaRPr lang="en-US" dirty="0"/>
          </a:p>
        </p:txBody>
      </p:sp>
      <p:sp>
        <p:nvSpPr>
          <p:cNvPr id="3" name="Text Placeholder 2">
            <a:extLst>
              <a:ext uri="{FF2B5EF4-FFF2-40B4-BE49-F238E27FC236}">
                <a16:creationId xmlns:a16="http://schemas.microsoft.com/office/drawing/2014/main" id="{F8CB6530-30F4-8002-4042-710FB5898DE5}"/>
              </a:ext>
            </a:extLst>
          </p:cNvPr>
          <p:cNvSpPr>
            <a:spLocks noGrp="1"/>
          </p:cNvSpPr>
          <p:nvPr>
            <p:ph type="body" sz="quarter" idx="11"/>
          </p:nvPr>
        </p:nvSpPr>
        <p:spPr/>
        <p:txBody>
          <a:bodyPr/>
          <a:lstStyle/>
          <a:p>
            <a:r>
              <a:rPr lang="en-US" altLang="zh-CN" dirty="0" err="1"/>
              <a:t>Wensi</a:t>
            </a:r>
            <a:r>
              <a:rPr lang="en-US" altLang="zh-CN" dirty="0"/>
              <a:t> Zhao,</a:t>
            </a:r>
            <a:r>
              <a:rPr lang="zh-CN" altLang="en-US" dirty="0"/>
              <a:t> </a:t>
            </a:r>
            <a:r>
              <a:rPr lang="en-US" altLang="zh-CN" dirty="0"/>
              <a:t>et</a:t>
            </a:r>
            <a:r>
              <a:rPr lang="zh-CN" altLang="en-US" dirty="0"/>
              <a:t> </a:t>
            </a:r>
            <a:r>
              <a:rPr lang="en-US" altLang="zh-CN" dirty="0"/>
              <a:t>al.</a:t>
            </a:r>
            <a:r>
              <a:rPr lang="zh-CN" altLang="en-US" dirty="0"/>
              <a:t> </a:t>
            </a:r>
            <a:r>
              <a:rPr lang="en-US" altLang="zh-CN" dirty="0"/>
              <a:t>2023</a:t>
            </a:r>
            <a:r>
              <a:rPr lang="zh-CN" altLang="en-US" dirty="0"/>
              <a:t> </a:t>
            </a:r>
            <a:r>
              <a:rPr lang="en-US" altLang="zh-CN" dirty="0"/>
              <a:t>ASCO,</a:t>
            </a:r>
            <a:r>
              <a:rPr lang="zh-CN" altLang="en-US" dirty="0"/>
              <a:t> </a:t>
            </a:r>
            <a:r>
              <a:rPr lang="en-US" altLang="zh-CN" dirty="0"/>
              <a:t>abstract</a:t>
            </a:r>
            <a:r>
              <a:rPr lang="zh-CN" altLang="en-US" dirty="0"/>
              <a:t> </a:t>
            </a:r>
            <a:r>
              <a:rPr lang="en-US" altLang="zh-CN" dirty="0"/>
              <a:t>3582</a:t>
            </a:r>
            <a:endParaRPr lang="zh-CN" altLang="en-US" dirty="0"/>
          </a:p>
        </p:txBody>
      </p:sp>
      <p:sp>
        <p:nvSpPr>
          <p:cNvPr id="4" name="Text Placeholder 3">
            <a:extLst>
              <a:ext uri="{FF2B5EF4-FFF2-40B4-BE49-F238E27FC236}">
                <a16:creationId xmlns:a16="http://schemas.microsoft.com/office/drawing/2014/main" id="{213F76A2-A052-4A0B-97CA-9DC98ABE924F}"/>
              </a:ext>
            </a:extLst>
          </p:cNvPr>
          <p:cNvSpPr>
            <a:spLocks noGrp="1"/>
          </p:cNvSpPr>
          <p:nvPr>
            <p:ph type="body" sz="quarter" idx="12"/>
          </p:nvPr>
        </p:nvSpPr>
        <p:spPr>
          <a:xfrm>
            <a:off x="801688" y="1079500"/>
            <a:ext cx="10499589" cy="5518150"/>
          </a:xfrm>
        </p:spPr>
        <p:txBody>
          <a:bodyPr/>
          <a:lstStyle/>
          <a:p>
            <a:pPr marL="342900" indent="-342900">
              <a:buFont typeface="Arial" panose="020B0604020202020204" pitchFamily="34" charset="0"/>
              <a:buChar char="•"/>
            </a:pPr>
            <a:r>
              <a:rPr lang="zh-CN" altLang="en-US" dirty="0"/>
              <a:t>一项开放、多中心、单臂、</a:t>
            </a:r>
            <a:r>
              <a:rPr lang="en-US" altLang="zh-CN" dirty="0"/>
              <a:t>II</a:t>
            </a:r>
            <a:r>
              <a:rPr lang="zh-CN" altLang="en-US" dirty="0"/>
              <a:t>期研究（</a:t>
            </a:r>
            <a:r>
              <a:rPr lang="en-US" altLang="zh-CN" dirty="0"/>
              <a:t>ChiCTR2200059280</a:t>
            </a:r>
            <a:r>
              <a:rPr lang="zh-CN" altLang="en-US" dirty="0"/>
              <a:t>）</a:t>
            </a:r>
            <a:endParaRPr lang="en-US" altLang="zh-CN"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grpSp>
        <p:nvGrpSpPr>
          <p:cNvPr id="11" name="Group 10">
            <a:extLst>
              <a:ext uri="{FF2B5EF4-FFF2-40B4-BE49-F238E27FC236}">
                <a16:creationId xmlns:a16="http://schemas.microsoft.com/office/drawing/2014/main" id="{A1FA6E05-7E9A-2774-702B-B9A670650026}"/>
              </a:ext>
            </a:extLst>
          </p:cNvPr>
          <p:cNvGrpSpPr/>
          <p:nvPr/>
        </p:nvGrpSpPr>
        <p:grpSpPr>
          <a:xfrm>
            <a:off x="999247" y="1987995"/>
            <a:ext cx="9918085" cy="3352060"/>
            <a:chOff x="527346" y="1526959"/>
            <a:chExt cx="9918085" cy="3352060"/>
          </a:xfrm>
        </p:grpSpPr>
        <p:sp>
          <p:nvSpPr>
            <p:cNvPr id="5" name="Rectangle: Rounded Corners 4">
              <a:extLst>
                <a:ext uri="{FF2B5EF4-FFF2-40B4-BE49-F238E27FC236}">
                  <a16:creationId xmlns:a16="http://schemas.microsoft.com/office/drawing/2014/main" id="{B5D677F7-66AF-F0CF-D1CA-CA032D0A3D5E}"/>
                </a:ext>
              </a:extLst>
            </p:cNvPr>
            <p:cNvSpPr/>
            <p:nvPr/>
          </p:nvSpPr>
          <p:spPr>
            <a:xfrm>
              <a:off x="535576" y="1526959"/>
              <a:ext cx="3082835" cy="2809909"/>
            </a:xfrm>
            <a:prstGeom prst="roundRect">
              <a:avLst>
                <a:gd name="adj" fmla="val 1098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white"/>
                  </a:solidFill>
                  <a:effectLst/>
                  <a:uLnTx/>
                  <a:uFillTx/>
                  <a:latin typeface="Arial"/>
                  <a:ea typeface="微软雅黑"/>
                  <a:cs typeface="+mn-cs"/>
                </a:rPr>
                <a:t>关键入组标准</a:t>
              </a:r>
              <a:endParaRPr kumimoji="0" lang="en-US" altLang="zh-CN" sz="1600" b="1" i="0" u="none" strike="noStrike" kern="1200" cap="none" spc="0" normalizeH="0" baseline="0" noProof="0" dirty="0">
                <a:ln>
                  <a:noFill/>
                </a:ln>
                <a:solidFill>
                  <a:prstClr val="white"/>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Arial"/>
                  <a:ea typeface="微软雅黑"/>
                  <a:cs typeface="+mn-cs"/>
                </a:rPr>
                <a:t>18</a:t>
              </a:r>
              <a:r>
                <a:rPr kumimoji="0" lang="zh-CN" altLang="en-US" sz="1600" b="0" i="0" u="none" strike="noStrike" kern="1200" cap="none" spc="0" normalizeH="0" baseline="0" noProof="0" dirty="0">
                  <a:ln>
                    <a:noFill/>
                  </a:ln>
                  <a:solidFill>
                    <a:prstClr val="white"/>
                  </a:solidFill>
                  <a:effectLst/>
                  <a:uLnTx/>
                  <a:uFillTx/>
                  <a:latin typeface="Arial"/>
                  <a:ea typeface="微软雅黑"/>
                  <a:cs typeface="+mn-cs"/>
                </a:rPr>
                <a:t>岁及以上的男性或女性</a:t>
              </a:r>
              <a:endParaRPr kumimoji="0" lang="en-US" altLang="zh-CN" sz="1600" b="0" i="0" u="none" strike="noStrike" kern="1200" cap="none" spc="0" normalizeH="0" baseline="0" noProof="0" dirty="0">
                <a:ln>
                  <a:noFill/>
                </a:ln>
                <a:solidFill>
                  <a:prstClr val="white"/>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solidFill>
                  <a:effectLst/>
                  <a:uLnTx/>
                  <a:uFillTx/>
                  <a:latin typeface="Arial"/>
                  <a:ea typeface="微软雅黑"/>
                  <a:cs typeface="+mn-cs"/>
                </a:rPr>
                <a:t>组织学确认的</a:t>
              </a:r>
              <a:r>
                <a:rPr kumimoji="0" lang="en-US" altLang="zh-CN" sz="1600" b="0" i="0" u="none" strike="noStrike" kern="1200" cap="none" spc="0" normalizeH="0" baseline="0" noProof="0" dirty="0">
                  <a:ln>
                    <a:noFill/>
                  </a:ln>
                  <a:solidFill>
                    <a:prstClr val="white"/>
                  </a:solidFill>
                  <a:effectLst/>
                  <a:uLnTx/>
                  <a:uFillTx/>
                  <a:latin typeface="Arial"/>
                  <a:ea typeface="微软雅黑"/>
                  <a:cs typeface="+mn-cs"/>
                </a:rPr>
                <a:t>mCRC</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solidFill>
                  <a:effectLst/>
                  <a:uLnTx/>
                  <a:uFillTx/>
                  <a:latin typeface="Arial"/>
                  <a:ea typeface="微软雅黑"/>
                  <a:cs typeface="+mn-cs"/>
                </a:rPr>
                <a:t>已接受一线标准治疗（氟尿嘧啶、奥沙利铂、伊立替康）</a:t>
              </a:r>
              <a:endParaRPr kumimoji="0" lang="en-US" altLang="zh-CN" sz="1600" b="0" i="0" u="none" strike="noStrike" kern="1200" cap="none" spc="0" normalizeH="0" baseline="0" noProof="0" dirty="0">
                <a:ln>
                  <a:noFill/>
                </a:ln>
                <a:solidFill>
                  <a:prstClr val="white"/>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Arial"/>
                  <a:ea typeface="微软雅黑"/>
                  <a:cs typeface="+mn-cs"/>
                </a:rPr>
                <a:t>ECOG PS 0-2</a:t>
              </a:r>
              <a:r>
                <a:rPr kumimoji="0" lang="zh-CN" altLang="en-US" sz="1600" b="0" i="0" u="none" strike="noStrike" kern="1200" cap="none" spc="0" normalizeH="0" baseline="0" noProof="0" dirty="0">
                  <a:ln>
                    <a:noFill/>
                  </a:ln>
                  <a:solidFill>
                    <a:prstClr val="white"/>
                  </a:solidFill>
                  <a:effectLst/>
                  <a:uLnTx/>
                  <a:uFillTx/>
                  <a:latin typeface="Arial"/>
                  <a:ea typeface="微软雅黑"/>
                  <a:cs typeface="+mn-cs"/>
                </a:rPr>
                <a:t>分</a:t>
              </a:r>
              <a:endParaRPr kumimoji="0" lang="en-US" altLang="zh-CN" sz="1600" b="0" i="0" u="none" strike="noStrike" kern="1200" cap="none" spc="0" normalizeH="0" baseline="0" noProof="0" dirty="0">
                <a:ln>
                  <a:noFill/>
                </a:ln>
                <a:solidFill>
                  <a:prstClr val="white"/>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Arial"/>
                  <a:ea typeface="微软雅黑"/>
                  <a:cs typeface="+mn-cs"/>
                </a:rPr>
                <a:t>MSS</a:t>
              </a:r>
              <a:r>
                <a:rPr kumimoji="0" lang="zh-CN" altLang="en-US" sz="1600" b="0" i="0" u="none" strike="noStrike" kern="1200" cap="none" spc="0" normalizeH="0" baseline="0" noProof="0" dirty="0">
                  <a:ln>
                    <a:noFill/>
                  </a:ln>
                  <a:solidFill>
                    <a:prstClr val="white"/>
                  </a:solidFill>
                  <a:effectLst/>
                  <a:uLnTx/>
                  <a:uFillTx/>
                  <a:latin typeface="Arial"/>
                  <a:ea typeface="微软雅黑"/>
                  <a:cs typeface="+mn-cs"/>
                </a:rPr>
                <a:t>状态</a:t>
              </a:r>
              <a:endParaRPr kumimoji="0" lang="en-US" altLang="zh-CN" sz="1600" b="0" i="0" u="none" strike="noStrike" kern="1200" cap="none" spc="0" normalizeH="0" baseline="0" noProof="0" dirty="0">
                <a:ln>
                  <a:noFill/>
                </a:ln>
                <a:solidFill>
                  <a:prstClr val="white"/>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solidFill>
                  <a:effectLst/>
                  <a:uLnTx/>
                  <a:uFillTx/>
                  <a:latin typeface="Arial"/>
                  <a:ea typeface="微软雅黑"/>
                  <a:cs typeface="+mn-cs"/>
                </a:rPr>
                <a:t>至少</a:t>
              </a:r>
              <a:r>
                <a:rPr kumimoji="0" lang="en-US" altLang="zh-CN" sz="1600" b="0" i="0" u="none" strike="noStrike" kern="1200" cap="none" spc="0" normalizeH="0" baseline="0" noProof="0" dirty="0">
                  <a:ln>
                    <a:noFill/>
                  </a:ln>
                  <a:solidFill>
                    <a:prstClr val="white"/>
                  </a:solidFill>
                  <a:effectLst/>
                  <a:uLnTx/>
                  <a:uFillTx/>
                  <a:latin typeface="Arial"/>
                  <a:ea typeface="微软雅黑"/>
                  <a:cs typeface="+mn-cs"/>
                </a:rPr>
                <a:t>1</a:t>
              </a:r>
              <a:r>
                <a:rPr kumimoji="0" lang="zh-CN" altLang="en-US" sz="1600" b="0" i="0" u="none" strike="noStrike" kern="1200" cap="none" spc="0" normalizeH="0" baseline="0" noProof="0" dirty="0">
                  <a:ln>
                    <a:noFill/>
                  </a:ln>
                  <a:solidFill>
                    <a:prstClr val="white"/>
                  </a:solidFill>
                  <a:effectLst/>
                  <a:uLnTx/>
                  <a:uFillTx/>
                  <a:latin typeface="Arial"/>
                  <a:ea typeface="微软雅黑"/>
                  <a:cs typeface="+mn-cs"/>
                </a:rPr>
                <a:t>个可测量病灶（</a:t>
              </a:r>
              <a:r>
                <a:rPr kumimoji="0" lang="en-US" altLang="zh-CN" sz="1600" b="0" i="0" u="none" strike="noStrike" kern="1200" cap="none" spc="0" normalizeH="0" baseline="0" noProof="0" dirty="0">
                  <a:ln>
                    <a:noFill/>
                  </a:ln>
                  <a:solidFill>
                    <a:prstClr val="white"/>
                  </a:solidFill>
                  <a:effectLst/>
                  <a:uLnTx/>
                  <a:uFillTx/>
                  <a:latin typeface="Arial"/>
                  <a:ea typeface="微软雅黑"/>
                  <a:cs typeface="+mn-cs"/>
                </a:rPr>
                <a:t>RECIST 1.1</a:t>
              </a:r>
              <a:r>
                <a:rPr kumimoji="0" lang="zh-CN" altLang="en-US" sz="1600" b="0" i="0" u="none" strike="noStrike" kern="1200" cap="none" spc="0" normalizeH="0" baseline="0" noProof="0" dirty="0">
                  <a:ln>
                    <a:noFill/>
                  </a:ln>
                  <a:solidFill>
                    <a:prstClr val="white"/>
                  </a:solidFill>
                  <a:effectLst/>
                  <a:uLnTx/>
                  <a:uFillTx/>
                  <a:latin typeface="Arial"/>
                  <a:ea typeface="微软雅黑"/>
                  <a:cs typeface="+mn-cs"/>
                </a:rPr>
                <a:t>）</a:t>
              </a:r>
              <a:endParaRPr kumimoji="0" lang="en-US" altLang="zh-CN" sz="1600" b="0" i="0" u="none" strike="noStrike" kern="1200" cap="none" spc="0" normalizeH="0" baseline="0" noProof="0" dirty="0">
                <a:ln>
                  <a:noFill/>
                </a:ln>
                <a:solidFill>
                  <a:prstClr val="white"/>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solidFill>
                  <a:effectLst/>
                  <a:uLnTx/>
                  <a:uFillTx/>
                  <a:latin typeface="Arial"/>
                  <a:ea typeface="微软雅黑"/>
                  <a:cs typeface="+mn-cs"/>
                </a:rPr>
                <a:t>预期寿命≥</a:t>
              </a:r>
              <a:r>
                <a:rPr kumimoji="0" lang="en-US" altLang="zh-CN" sz="1600" b="0" i="0" u="none" strike="noStrike" kern="1200" cap="none" spc="0" normalizeH="0" baseline="0" noProof="0" dirty="0">
                  <a:ln>
                    <a:noFill/>
                  </a:ln>
                  <a:solidFill>
                    <a:prstClr val="white"/>
                  </a:solidFill>
                  <a:effectLst/>
                  <a:uLnTx/>
                  <a:uFillTx/>
                  <a:latin typeface="Arial"/>
                  <a:ea typeface="微软雅黑"/>
                  <a:cs typeface="+mn-cs"/>
                </a:rPr>
                <a:t>3</a:t>
              </a:r>
              <a:r>
                <a:rPr kumimoji="0" lang="zh-CN" altLang="en-US" sz="1600" b="0" i="0" u="none" strike="noStrike" kern="1200" cap="none" spc="0" normalizeH="0" baseline="0" noProof="0" dirty="0">
                  <a:ln>
                    <a:noFill/>
                  </a:ln>
                  <a:solidFill>
                    <a:prstClr val="white"/>
                  </a:solidFill>
                  <a:effectLst/>
                  <a:uLnTx/>
                  <a:uFillTx/>
                  <a:latin typeface="Arial"/>
                  <a:ea typeface="微软雅黑"/>
                  <a:cs typeface="+mn-cs"/>
                </a:rPr>
                <a:t>月</a:t>
              </a:r>
              <a:endParaRPr kumimoji="0" lang="en-US" sz="16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6" name="TextBox 5">
              <a:extLst>
                <a:ext uri="{FF2B5EF4-FFF2-40B4-BE49-F238E27FC236}">
                  <a16:creationId xmlns:a16="http://schemas.microsoft.com/office/drawing/2014/main" id="{00CC9A9B-B8B6-2C40-F405-A0C7CFB1844B}"/>
                </a:ext>
              </a:extLst>
            </p:cNvPr>
            <p:cNvSpPr txBox="1"/>
            <p:nvPr/>
          </p:nvSpPr>
          <p:spPr>
            <a:xfrm>
              <a:off x="3618411" y="1724318"/>
              <a:ext cx="3155251"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呋喹替尼（</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5~3mg</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D1-21</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Q4W</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a:t>
              </a:r>
              <a:endParaRPr kumimoji="0" lang="en-US" altLang="zh-CN" sz="1400" b="0" i="0" u="none" strike="noStrike" kern="1200" cap="none" spc="0" normalizeH="0" baseline="0" noProof="0" dirty="0">
                <a:ln>
                  <a:noFill/>
                </a:ln>
                <a:solidFill>
                  <a:prstClr val="black"/>
                </a:solidFill>
                <a:effectLst/>
                <a:uLnTx/>
                <a:uFillTx/>
                <a:latin typeface="Arial"/>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研究者选择化疗（氟尿嘧啶</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伊立替康</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奥沙利铂，</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Q3W</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a:t>
              </a:r>
              <a:endParaRPr kumimoji="0" lang="en-US" sz="14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7" name="Rectangle: Rounded Corners 6">
              <a:extLst>
                <a:ext uri="{FF2B5EF4-FFF2-40B4-BE49-F238E27FC236}">
                  <a16:creationId xmlns:a16="http://schemas.microsoft.com/office/drawing/2014/main" id="{D5E70A6F-A6D9-A051-30B2-DB5A487D6F5A}"/>
                </a:ext>
              </a:extLst>
            </p:cNvPr>
            <p:cNvSpPr/>
            <p:nvPr/>
          </p:nvSpPr>
          <p:spPr>
            <a:xfrm>
              <a:off x="7412119" y="1526960"/>
              <a:ext cx="3033312" cy="2809908"/>
            </a:xfrm>
            <a:prstGeom prst="roundRect">
              <a:avLst>
                <a:gd name="adj" fmla="val 1098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主要终点</a:t>
              </a: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a:t>
              </a: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PFS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次要终点</a:t>
              </a: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a:t>
              </a: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ORR</a:t>
              </a: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a:t>
              </a: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DCR</a:t>
              </a: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a:t>
              </a: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OS</a:t>
              </a: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、安全性</a:t>
              </a:r>
              <a:endParaRPr kumimoji="0" lang="en-US" altLang="zh-CN" sz="1800" b="0" i="0" u="none" strike="noStrike" kern="1200" cap="none" spc="0" normalizeH="0" baseline="0" noProof="0" dirty="0">
                <a:ln>
                  <a:noFill/>
                </a:ln>
                <a:solidFill>
                  <a:prstClr val="white"/>
                </a:solidFill>
                <a:effectLst/>
                <a:uLnTx/>
                <a:uFillTx/>
                <a:latin typeface="Arial"/>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探索性终点</a:t>
              </a: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：生物标志物评估</a:t>
              </a:r>
              <a:endParaRPr kumimoji="0" lang="en-US" sz="18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8" name="TextBox 7">
              <a:extLst>
                <a:ext uri="{FF2B5EF4-FFF2-40B4-BE49-F238E27FC236}">
                  <a16:creationId xmlns:a16="http://schemas.microsoft.com/office/drawing/2014/main" id="{589E9283-3DA4-07B8-C5DA-097422AB8663}"/>
                </a:ext>
              </a:extLst>
            </p:cNvPr>
            <p:cNvSpPr txBox="1"/>
            <p:nvPr/>
          </p:nvSpPr>
          <p:spPr>
            <a:xfrm>
              <a:off x="3618411" y="3112346"/>
              <a:ext cx="4010297" cy="307777"/>
            </a:xfrm>
            <a:prstGeom prst="rect">
              <a:avLst/>
            </a:prstGeom>
            <a:noFill/>
          </p:spPr>
          <p:txBody>
            <a:bodyPr wrap="square" rtlCol="0">
              <a:spAutoFit/>
            </a:bodyPr>
            <a:lstStyle>
              <a:defPPr>
                <a:defRPr lang="zh-CN"/>
              </a:defPPr>
              <a:lvl1pPr>
                <a:defRPr sz="1400"/>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采集外周血</a:t>
              </a:r>
              <a:endParaRPr kumimoji="0" lang="en-US" altLang="zh-CN" sz="14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9" name="TextBox 8">
              <a:extLst>
                <a:ext uri="{FF2B5EF4-FFF2-40B4-BE49-F238E27FC236}">
                  <a16:creationId xmlns:a16="http://schemas.microsoft.com/office/drawing/2014/main" id="{1C0327B6-13BE-97AD-6CA9-0FE7E8D38B2E}"/>
                </a:ext>
              </a:extLst>
            </p:cNvPr>
            <p:cNvSpPr txBox="1"/>
            <p:nvPr/>
          </p:nvSpPr>
          <p:spPr>
            <a:xfrm>
              <a:off x="527346" y="4355799"/>
              <a:ext cx="6626671" cy="523220"/>
            </a:xfrm>
            <a:prstGeom prst="rect">
              <a:avLst/>
            </a:prstGeom>
            <a:noFill/>
          </p:spPr>
          <p:txBody>
            <a:bodyPr wrap="square" rtlCol="0">
              <a:spAutoFit/>
            </a:bodyPr>
            <a:lstStyle>
              <a:defPPr>
                <a:defRPr lang="zh-CN"/>
              </a:defPPr>
              <a:lvl1pPr>
                <a:defRPr sz="1400"/>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ECOG PS</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：东部肿瘤合作组织体力状态评估；</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MSS</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：微卫星稳定；</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PFS</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：无进展生存期；</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ORR</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：客观缓解率；</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DCR</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：疾病控制率；</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OS</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：总生存期</a:t>
              </a:r>
              <a:endParaRPr kumimoji="0" lang="en-US" altLang="zh-CN" sz="14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10" name="Arrow: Right 9">
              <a:extLst>
                <a:ext uri="{FF2B5EF4-FFF2-40B4-BE49-F238E27FC236}">
                  <a16:creationId xmlns:a16="http://schemas.microsoft.com/office/drawing/2014/main" id="{66008164-33A5-C9BB-5F3D-69FF6D913B7B}"/>
                </a:ext>
              </a:extLst>
            </p:cNvPr>
            <p:cNvSpPr/>
            <p:nvPr/>
          </p:nvSpPr>
          <p:spPr>
            <a:xfrm>
              <a:off x="3664597" y="2193563"/>
              <a:ext cx="3701336" cy="119461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微软雅黑"/>
                <a:cs typeface="+mn-cs"/>
              </a:endParaRPr>
            </a:p>
          </p:txBody>
        </p:sp>
      </p:grpSp>
    </p:spTree>
    <p:extLst>
      <p:ext uri="{BB962C8B-B14F-4D97-AF65-F5344CB8AC3E}">
        <p14:creationId xmlns:p14="http://schemas.microsoft.com/office/powerpoint/2010/main" val="3543901630"/>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3122EBC-29F1-B653-347B-09A19045A97B}"/>
              </a:ext>
            </a:extLst>
          </p:cNvPr>
          <p:cNvSpPr>
            <a:spLocks noGrp="1"/>
          </p:cNvSpPr>
          <p:nvPr>
            <p:ph type="body" sz="quarter" idx="10"/>
          </p:nvPr>
        </p:nvSpPr>
        <p:spPr/>
        <p:txBody>
          <a:bodyPr/>
          <a:lstStyle/>
          <a:p>
            <a:r>
              <a:rPr lang="zh-CN" altLang="en-US" dirty="0"/>
              <a:t>基线特征（表</a:t>
            </a:r>
            <a:r>
              <a:rPr lang="en-US" altLang="zh-CN" dirty="0"/>
              <a:t>1</a:t>
            </a:r>
            <a:r>
              <a:rPr lang="zh-CN" altLang="en-US" dirty="0"/>
              <a:t>）</a:t>
            </a:r>
            <a:endParaRPr lang="en-US" dirty="0"/>
          </a:p>
        </p:txBody>
      </p:sp>
      <p:sp>
        <p:nvSpPr>
          <p:cNvPr id="3" name="Text Placeholder 2">
            <a:extLst>
              <a:ext uri="{FF2B5EF4-FFF2-40B4-BE49-F238E27FC236}">
                <a16:creationId xmlns:a16="http://schemas.microsoft.com/office/drawing/2014/main" id="{3E536FE8-80DC-F8DC-AF1A-130E021F66AF}"/>
              </a:ext>
            </a:extLst>
          </p:cNvPr>
          <p:cNvSpPr>
            <a:spLocks noGrp="1"/>
          </p:cNvSpPr>
          <p:nvPr>
            <p:ph type="body" sz="quarter" idx="11"/>
          </p:nvPr>
        </p:nvSpPr>
        <p:spPr/>
        <p:txBody>
          <a:bodyPr/>
          <a:lstStyle/>
          <a:p>
            <a:r>
              <a:rPr lang="en-US" altLang="zh-CN" dirty="0" err="1"/>
              <a:t>Wensi</a:t>
            </a:r>
            <a:r>
              <a:rPr lang="en-US" altLang="zh-CN" dirty="0"/>
              <a:t> Zhao,</a:t>
            </a:r>
            <a:r>
              <a:rPr lang="zh-CN" altLang="en-US" dirty="0"/>
              <a:t> </a:t>
            </a:r>
            <a:r>
              <a:rPr lang="en-US" altLang="zh-CN" dirty="0"/>
              <a:t>et</a:t>
            </a:r>
            <a:r>
              <a:rPr lang="zh-CN" altLang="en-US" dirty="0"/>
              <a:t> </a:t>
            </a:r>
            <a:r>
              <a:rPr lang="en-US" altLang="zh-CN" dirty="0"/>
              <a:t>al.</a:t>
            </a:r>
            <a:r>
              <a:rPr lang="zh-CN" altLang="en-US" dirty="0"/>
              <a:t> </a:t>
            </a:r>
            <a:r>
              <a:rPr lang="en-US" altLang="zh-CN" dirty="0"/>
              <a:t>2023</a:t>
            </a:r>
            <a:r>
              <a:rPr lang="zh-CN" altLang="en-US" dirty="0"/>
              <a:t> </a:t>
            </a:r>
            <a:r>
              <a:rPr lang="en-US" altLang="zh-CN" dirty="0"/>
              <a:t>ASCO,</a:t>
            </a:r>
            <a:r>
              <a:rPr lang="zh-CN" altLang="en-US" dirty="0"/>
              <a:t> </a:t>
            </a:r>
            <a:r>
              <a:rPr lang="en-US" altLang="zh-CN" dirty="0"/>
              <a:t>abstract</a:t>
            </a:r>
            <a:r>
              <a:rPr lang="zh-CN" altLang="en-US" dirty="0"/>
              <a:t> </a:t>
            </a:r>
            <a:r>
              <a:rPr lang="en-US" altLang="zh-CN" dirty="0"/>
              <a:t>3582</a:t>
            </a:r>
            <a:endParaRPr lang="zh-CN" altLang="en-US" dirty="0"/>
          </a:p>
        </p:txBody>
      </p:sp>
      <p:pic>
        <p:nvPicPr>
          <p:cNvPr id="5" name="Picture 2">
            <a:extLst>
              <a:ext uri="{FF2B5EF4-FFF2-40B4-BE49-F238E27FC236}">
                <a16:creationId xmlns:a16="http://schemas.microsoft.com/office/drawing/2014/main" id="{703BE22B-F973-8F42-568F-B28E3C8237DC}"/>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560458" y="1204180"/>
            <a:ext cx="11226909" cy="4875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86556836"/>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637C1C8-483E-6BBE-8126-F42F22CE1D6C}"/>
              </a:ext>
            </a:extLst>
          </p:cNvPr>
          <p:cNvSpPr>
            <a:spLocks noGrp="1"/>
          </p:cNvSpPr>
          <p:nvPr>
            <p:ph type="body" sz="quarter" idx="10"/>
          </p:nvPr>
        </p:nvSpPr>
        <p:spPr/>
        <p:txBody>
          <a:bodyPr/>
          <a:lstStyle/>
          <a:p>
            <a:r>
              <a:rPr lang="zh-CN" altLang="en-US" dirty="0"/>
              <a:t>有效性结果</a:t>
            </a:r>
            <a:endParaRPr lang="en-US" dirty="0"/>
          </a:p>
        </p:txBody>
      </p:sp>
      <p:sp>
        <p:nvSpPr>
          <p:cNvPr id="3" name="Text Placeholder 2">
            <a:extLst>
              <a:ext uri="{FF2B5EF4-FFF2-40B4-BE49-F238E27FC236}">
                <a16:creationId xmlns:a16="http://schemas.microsoft.com/office/drawing/2014/main" id="{6BFAB8AE-5517-B9C4-7DFC-B45869DBC249}"/>
              </a:ext>
            </a:extLst>
          </p:cNvPr>
          <p:cNvSpPr>
            <a:spLocks noGrp="1"/>
          </p:cNvSpPr>
          <p:nvPr>
            <p:ph type="body" sz="quarter" idx="11"/>
          </p:nvPr>
        </p:nvSpPr>
        <p:spPr/>
        <p:txBody>
          <a:bodyPr/>
          <a:lstStyle/>
          <a:p>
            <a:r>
              <a:rPr lang="en-US" altLang="zh-CN" dirty="0" err="1"/>
              <a:t>Wensi</a:t>
            </a:r>
            <a:r>
              <a:rPr lang="en-US" altLang="zh-CN" dirty="0"/>
              <a:t> Zhao,</a:t>
            </a:r>
            <a:r>
              <a:rPr lang="zh-CN" altLang="en-US" dirty="0"/>
              <a:t> </a:t>
            </a:r>
            <a:r>
              <a:rPr lang="en-US" altLang="zh-CN" dirty="0"/>
              <a:t>et</a:t>
            </a:r>
            <a:r>
              <a:rPr lang="zh-CN" altLang="en-US" dirty="0"/>
              <a:t> </a:t>
            </a:r>
            <a:r>
              <a:rPr lang="en-US" altLang="zh-CN" dirty="0"/>
              <a:t>al.</a:t>
            </a:r>
            <a:r>
              <a:rPr lang="zh-CN" altLang="en-US" dirty="0"/>
              <a:t> </a:t>
            </a:r>
            <a:r>
              <a:rPr lang="en-US" altLang="zh-CN" dirty="0"/>
              <a:t>2023</a:t>
            </a:r>
            <a:r>
              <a:rPr lang="zh-CN" altLang="en-US" dirty="0"/>
              <a:t> </a:t>
            </a:r>
            <a:r>
              <a:rPr lang="en-US" altLang="zh-CN" dirty="0"/>
              <a:t>ASCO,</a:t>
            </a:r>
            <a:r>
              <a:rPr lang="zh-CN" altLang="en-US" dirty="0"/>
              <a:t> </a:t>
            </a:r>
            <a:r>
              <a:rPr lang="en-US" altLang="zh-CN" dirty="0"/>
              <a:t>abstract</a:t>
            </a:r>
            <a:r>
              <a:rPr lang="zh-CN" altLang="en-US" dirty="0"/>
              <a:t> </a:t>
            </a:r>
            <a:r>
              <a:rPr lang="en-US" altLang="zh-CN" dirty="0"/>
              <a:t>3582</a:t>
            </a:r>
            <a:endParaRPr lang="zh-CN" altLang="en-US" dirty="0"/>
          </a:p>
        </p:txBody>
      </p:sp>
      <p:sp>
        <p:nvSpPr>
          <p:cNvPr id="4" name="Text Placeholder 3">
            <a:extLst>
              <a:ext uri="{FF2B5EF4-FFF2-40B4-BE49-F238E27FC236}">
                <a16:creationId xmlns:a16="http://schemas.microsoft.com/office/drawing/2014/main" id="{ABEDA193-055E-AA2F-B6E8-413F4E0C7AD7}"/>
              </a:ext>
            </a:extLst>
          </p:cNvPr>
          <p:cNvSpPr>
            <a:spLocks noGrp="1"/>
          </p:cNvSpPr>
          <p:nvPr>
            <p:ph type="body" sz="quarter" idx="12"/>
          </p:nvPr>
        </p:nvSpPr>
        <p:spPr/>
        <p:txBody>
          <a:bodyPr/>
          <a:lstStyle/>
          <a:p>
            <a:pPr marL="342900" indent="-342900">
              <a:buFont typeface="Arial" panose="020B0604020202020204" pitchFamily="34" charset="0"/>
              <a:buChar char="•"/>
            </a:pPr>
            <a:r>
              <a:rPr lang="zh-CN" altLang="en-US" dirty="0"/>
              <a:t>数据截至</a:t>
            </a:r>
            <a:r>
              <a:rPr lang="en-US" altLang="zh-CN" dirty="0"/>
              <a:t>2023</a:t>
            </a:r>
            <a:r>
              <a:rPr lang="zh-CN" altLang="en-US" dirty="0"/>
              <a:t>年</a:t>
            </a:r>
            <a:r>
              <a:rPr lang="en-US" altLang="zh-CN" dirty="0"/>
              <a:t>5</a:t>
            </a:r>
            <a:r>
              <a:rPr lang="zh-CN" altLang="en-US" dirty="0"/>
              <a:t>月</a:t>
            </a:r>
            <a:r>
              <a:rPr lang="en-US" altLang="zh-CN" dirty="0"/>
              <a:t>15</a:t>
            </a:r>
            <a:r>
              <a:rPr lang="zh-CN" altLang="en-US" dirty="0"/>
              <a:t>日，</a:t>
            </a:r>
            <a:r>
              <a:rPr lang="en-US" altLang="zh-CN" dirty="0"/>
              <a:t>37</a:t>
            </a:r>
            <a:r>
              <a:rPr lang="zh-CN" altLang="en-US" dirty="0"/>
              <a:t>例患者疗效数据可评估。基线特征如表</a:t>
            </a:r>
            <a:r>
              <a:rPr lang="en-US" altLang="zh-CN" dirty="0"/>
              <a:t>1</a:t>
            </a:r>
            <a:r>
              <a:rPr lang="zh-CN" altLang="en-US" dirty="0"/>
              <a:t>所示。</a:t>
            </a:r>
            <a:endParaRPr lang="en-US" altLang="zh-CN" dirty="0"/>
          </a:p>
          <a:p>
            <a:pPr marL="342900" indent="-342900">
              <a:buFont typeface="Arial" panose="020B0604020202020204" pitchFamily="34" charset="0"/>
              <a:buChar char="•"/>
            </a:pPr>
            <a:r>
              <a:rPr lang="zh-CN" altLang="en-US" dirty="0"/>
              <a:t>中位随访时间</a:t>
            </a:r>
            <a:r>
              <a:rPr lang="en-US" altLang="zh-CN" dirty="0"/>
              <a:t>10.2</a:t>
            </a:r>
            <a:r>
              <a:rPr lang="zh-CN" altLang="en-US" dirty="0"/>
              <a:t>个月（</a:t>
            </a:r>
            <a:r>
              <a:rPr lang="en-US" altLang="zh-CN" dirty="0"/>
              <a:t>IQR 6.7-21.4</a:t>
            </a:r>
            <a:r>
              <a:rPr lang="zh-CN" altLang="en-US" dirty="0"/>
              <a:t>）， </a:t>
            </a:r>
            <a:r>
              <a:rPr lang="en-US" altLang="zh-CN" dirty="0" err="1"/>
              <a:t>mPFS</a:t>
            </a:r>
            <a:r>
              <a:rPr lang="en-US" altLang="zh-CN" dirty="0"/>
              <a:t> </a:t>
            </a:r>
            <a:r>
              <a:rPr lang="zh-CN" altLang="en-US" dirty="0"/>
              <a:t>和 </a:t>
            </a:r>
            <a:r>
              <a:rPr lang="en-US" altLang="zh-CN" dirty="0" err="1"/>
              <a:t>mOS</a:t>
            </a:r>
            <a:r>
              <a:rPr lang="en-US" altLang="zh-CN" dirty="0"/>
              <a:t> </a:t>
            </a:r>
            <a:r>
              <a:rPr lang="zh-CN" altLang="en-US" dirty="0"/>
              <a:t>均未达到（</a:t>
            </a:r>
            <a:r>
              <a:rPr lang="en-US" altLang="zh-CN" dirty="0"/>
              <a:t>NR</a:t>
            </a:r>
            <a:r>
              <a:rPr lang="zh-CN" altLang="en-US" dirty="0"/>
              <a:t>）（图</a:t>
            </a:r>
            <a:r>
              <a:rPr lang="en-US" altLang="zh-CN" dirty="0"/>
              <a:t>1</a:t>
            </a:r>
            <a:r>
              <a:rPr lang="zh-CN" altLang="en-US" dirty="0"/>
              <a:t>）。</a:t>
            </a:r>
            <a:r>
              <a:rPr lang="en-US" altLang="zh-CN" dirty="0"/>
              <a:t>56.8% </a:t>
            </a:r>
            <a:r>
              <a:rPr lang="zh-CN" altLang="en-US" dirty="0"/>
              <a:t>（</a:t>
            </a:r>
            <a:r>
              <a:rPr lang="en-US" altLang="zh-CN" dirty="0"/>
              <a:t>21/37</a:t>
            </a:r>
            <a:r>
              <a:rPr lang="zh-CN" altLang="en-US" dirty="0"/>
              <a:t>）患者出现靶病灶大小退缩</a:t>
            </a:r>
            <a:endParaRPr lang="en-US" altLang="zh-CN" dirty="0"/>
          </a:p>
          <a:p>
            <a:pPr marL="342900" indent="-342900">
              <a:buFont typeface="Arial" panose="020B0604020202020204" pitchFamily="34" charset="0"/>
              <a:buChar char="•"/>
            </a:pPr>
            <a:r>
              <a:rPr lang="en-US" altLang="zh-CN" dirty="0"/>
              <a:t>15</a:t>
            </a:r>
            <a:r>
              <a:rPr lang="zh-CN" altLang="en-US" dirty="0"/>
              <a:t>名患者达到 </a:t>
            </a:r>
            <a:r>
              <a:rPr lang="en-US" altLang="zh-CN" dirty="0"/>
              <a:t>PR</a:t>
            </a:r>
            <a:r>
              <a:rPr lang="zh-CN" altLang="en-US" dirty="0"/>
              <a:t>。</a:t>
            </a:r>
            <a:r>
              <a:rPr lang="en-US" altLang="zh-CN" dirty="0"/>
              <a:t>ORR </a:t>
            </a:r>
            <a:r>
              <a:rPr lang="zh-CN" altLang="en-US" dirty="0"/>
              <a:t>为</a:t>
            </a:r>
            <a:r>
              <a:rPr lang="en-US" altLang="zh-CN" dirty="0"/>
              <a:t>40.5% </a:t>
            </a:r>
            <a:r>
              <a:rPr lang="zh-CN" altLang="en-US" dirty="0"/>
              <a:t>（</a:t>
            </a:r>
            <a:r>
              <a:rPr lang="en-US" altLang="zh-CN" dirty="0"/>
              <a:t>15/37</a:t>
            </a:r>
            <a:r>
              <a:rPr lang="zh-CN" altLang="en-US" dirty="0"/>
              <a:t>；</a:t>
            </a:r>
            <a:r>
              <a:rPr lang="en-US" altLang="zh-CN" dirty="0"/>
              <a:t>95%CI</a:t>
            </a:r>
            <a:r>
              <a:rPr lang="zh-CN" altLang="en-US" dirty="0"/>
              <a:t>，</a:t>
            </a:r>
            <a:r>
              <a:rPr lang="en-US" altLang="zh-CN" dirty="0"/>
              <a:t>25.2-57.8</a:t>
            </a:r>
            <a:r>
              <a:rPr lang="zh-CN" altLang="en-US" dirty="0"/>
              <a:t>）。</a:t>
            </a:r>
            <a:r>
              <a:rPr lang="en-US" altLang="zh-CN" dirty="0"/>
              <a:t>DCR</a:t>
            </a:r>
            <a:r>
              <a:rPr lang="zh-CN" altLang="en-US" dirty="0"/>
              <a:t>为</a:t>
            </a:r>
            <a:r>
              <a:rPr lang="en-US" altLang="zh-CN" dirty="0"/>
              <a:t>91.9%</a:t>
            </a:r>
            <a:r>
              <a:rPr lang="zh-CN" altLang="en-US" dirty="0"/>
              <a:t>（</a:t>
            </a:r>
            <a:r>
              <a:rPr lang="en-US" altLang="zh-CN" dirty="0"/>
              <a:t>34/37</a:t>
            </a:r>
            <a:r>
              <a:rPr lang="zh-CN" altLang="en-US" dirty="0"/>
              <a:t>；</a:t>
            </a:r>
            <a:r>
              <a:rPr lang="en-US" altLang="zh-CN" dirty="0"/>
              <a:t>95%CI</a:t>
            </a:r>
            <a:r>
              <a:rPr lang="zh-CN" altLang="en-US" dirty="0"/>
              <a:t>，</a:t>
            </a:r>
            <a:r>
              <a:rPr lang="en-US" altLang="zh-CN" dirty="0"/>
              <a:t>77.0-97.9</a:t>
            </a:r>
            <a:r>
              <a:rPr lang="zh-CN" altLang="en-US" dirty="0"/>
              <a:t>）</a:t>
            </a:r>
            <a:endParaRPr lang="en-US" altLang="zh-CN" dirty="0"/>
          </a:p>
        </p:txBody>
      </p:sp>
      <p:pic>
        <p:nvPicPr>
          <p:cNvPr id="5" name="Picture 2">
            <a:extLst>
              <a:ext uri="{FF2B5EF4-FFF2-40B4-BE49-F238E27FC236}">
                <a16:creationId xmlns:a16="http://schemas.microsoft.com/office/drawing/2014/main" id="{0BE39BAF-0051-7F55-6C2B-E83472BE2E71}"/>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801688" y="2645546"/>
            <a:ext cx="10312896" cy="3648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21831081"/>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E113357-6738-2B11-7C1C-29DD015B641B}"/>
              </a:ext>
            </a:extLst>
          </p:cNvPr>
          <p:cNvSpPr>
            <a:spLocks noGrp="1"/>
          </p:cNvSpPr>
          <p:nvPr>
            <p:ph type="body" sz="quarter" idx="10"/>
          </p:nvPr>
        </p:nvSpPr>
        <p:spPr/>
        <p:txBody>
          <a:bodyPr/>
          <a:lstStyle/>
          <a:p>
            <a:r>
              <a:rPr lang="zh-CN" altLang="en-US" dirty="0"/>
              <a:t>安全性结果</a:t>
            </a:r>
            <a:endParaRPr lang="en-US" dirty="0"/>
          </a:p>
        </p:txBody>
      </p:sp>
      <p:sp>
        <p:nvSpPr>
          <p:cNvPr id="3" name="Text Placeholder 2">
            <a:extLst>
              <a:ext uri="{FF2B5EF4-FFF2-40B4-BE49-F238E27FC236}">
                <a16:creationId xmlns:a16="http://schemas.microsoft.com/office/drawing/2014/main" id="{C85A3887-A12B-816B-A059-C415CB29AD3F}"/>
              </a:ext>
            </a:extLst>
          </p:cNvPr>
          <p:cNvSpPr>
            <a:spLocks noGrp="1"/>
          </p:cNvSpPr>
          <p:nvPr>
            <p:ph type="body" sz="quarter" idx="11"/>
          </p:nvPr>
        </p:nvSpPr>
        <p:spPr/>
        <p:txBody>
          <a:bodyPr/>
          <a:lstStyle/>
          <a:p>
            <a:r>
              <a:rPr lang="en-US" altLang="zh-CN" dirty="0" err="1"/>
              <a:t>Wensi</a:t>
            </a:r>
            <a:r>
              <a:rPr lang="en-US" altLang="zh-CN" dirty="0"/>
              <a:t> Zhao,</a:t>
            </a:r>
            <a:r>
              <a:rPr lang="zh-CN" altLang="en-US" dirty="0"/>
              <a:t> </a:t>
            </a:r>
            <a:r>
              <a:rPr lang="en-US" altLang="zh-CN" dirty="0"/>
              <a:t>et</a:t>
            </a:r>
            <a:r>
              <a:rPr lang="zh-CN" altLang="en-US" dirty="0"/>
              <a:t> </a:t>
            </a:r>
            <a:r>
              <a:rPr lang="en-US" altLang="zh-CN" dirty="0"/>
              <a:t>al.</a:t>
            </a:r>
            <a:r>
              <a:rPr lang="zh-CN" altLang="en-US" dirty="0"/>
              <a:t> </a:t>
            </a:r>
            <a:r>
              <a:rPr lang="en-US" altLang="zh-CN" dirty="0"/>
              <a:t>2023</a:t>
            </a:r>
            <a:r>
              <a:rPr lang="zh-CN" altLang="en-US" dirty="0"/>
              <a:t> </a:t>
            </a:r>
            <a:r>
              <a:rPr lang="en-US" altLang="zh-CN" dirty="0"/>
              <a:t>ASCO,</a:t>
            </a:r>
            <a:r>
              <a:rPr lang="zh-CN" altLang="en-US" dirty="0"/>
              <a:t> </a:t>
            </a:r>
            <a:r>
              <a:rPr lang="en-US" altLang="zh-CN" dirty="0"/>
              <a:t>abstract</a:t>
            </a:r>
            <a:r>
              <a:rPr lang="zh-CN" altLang="en-US" dirty="0"/>
              <a:t> </a:t>
            </a:r>
            <a:r>
              <a:rPr lang="en-US" altLang="zh-CN" dirty="0"/>
              <a:t>3582</a:t>
            </a:r>
            <a:endParaRPr lang="zh-CN" altLang="en-US" dirty="0"/>
          </a:p>
        </p:txBody>
      </p:sp>
      <p:sp>
        <p:nvSpPr>
          <p:cNvPr id="4" name="Text Placeholder 3">
            <a:extLst>
              <a:ext uri="{FF2B5EF4-FFF2-40B4-BE49-F238E27FC236}">
                <a16:creationId xmlns:a16="http://schemas.microsoft.com/office/drawing/2014/main" id="{EAEA8001-E241-9E9B-3816-6F06B6441FEF}"/>
              </a:ext>
            </a:extLst>
          </p:cNvPr>
          <p:cNvSpPr>
            <a:spLocks noGrp="1"/>
          </p:cNvSpPr>
          <p:nvPr>
            <p:ph type="body" sz="quarter" idx="12"/>
          </p:nvPr>
        </p:nvSpPr>
        <p:spPr/>
        <p:txBody>
          <a:bodyPr/>
          <a:lstStyle/>
          <a:p>
            <a:pPr marL="342900" indent="-342900">
              <a:buFont typeface="Arial" panose="020B0604020202020204" pitchFamily="34" charset="0"/>
              <a:buChar char="•"/>
            </a:pPr>
            <a:r>
              <a:rPr lang="zh-CN" altLang="en-US" dirty="0"/>
              <a:t>最常见的</a:t>
            </a:r>
            <a:r>
              <a:rPr lang="en-US" altLang="zh-CN" dirty="0"/>
              <a:t>TRAEs</a:t>
            </a:r>
            <a:r>
              <a:rPr lang="zh-CN" altLang="en-US" dirty="0"/>
              <a:t>为中性粒细胞减少（</a:t>
            </a:r>
            <a:r>
              <a:rPr lang="en-US" altLang="zh-CN" dirty="0"/>
              <a:t>67.6%)</a:t>
            </a:r>
          </a:p>
          <a:p>
            <a:pPr marL="342900" indent="-342900">
              <a:buFont typeface="Arial" panose="020B0604020202020204" pitchFamily="34" charset="0"/>
              <a:buChar char="•"/>
            </a:pPr>
            <a:r>
              <a:rPr lang="en-US" altLang="zh-CN" dirty="0"/>
              <a:t>24.3%</a:t>
            </a:r>
            <a:r>
              <a:rPr lang="zh-CN" altLang="en-US" dirty="0"/>
              <a:t>患者发生过</a:t>
            </a:r>
            <a:r>
              <a:rPr lang="en-US" altLang="zh-CN" dirty="0"/>
              <a:t>3/4</a:t>
            </a:r>
            <a:r>
              <a:rPr lang="zh-CN" altLang="en-US" dirty="0"/>
              <a:t>级</a:t>
            </a:r>
            <a:r>
              <a:rPr lang="en-US" altLang="zh-CN" dirty="0"/>
              <a:t>TRAEs</a:t>
            </a:r>
            <a:r>
              <a:rPr lang="zh-CN" altLang="en-US" dirty="0"/>
              <a:t>，包括中性粒细胞减少（</a:t>
            </a:r>
            <a:r>
              <a:rPr lang="en-US" altLang="zh-CN" dirty="0"/>
              <a:t>21.6%</a:t>
            </a:r>
            <a:r>
              <a:rPr lang="zh-CN" altLang="en-US" dirty="0"/>
              <a:t>）、白细胞减少（</a:t>
            </a:r>
            <a:r>
              <a:rPr lang="en-US" altLang="zh-CN" dirty="0"/>
              <a:t>10.8%</a:t>
            </a:r>
            <a:r>
              <a:rPr lang="zh-CN" altLang="en-US" dirty="0"/>
              <a:t>）、血小板减少（</a:t>
            </a:r>
            <a:r>
              <a:rPr lang="en-US" altLang="zh-CN" dirty="0"/>
              <a:t>5.4%</a:t>
            </a:r>
            <a:r>
              <a:rPr lang="zh-CN" altLang="en-US" dirty="0"/>
              <a:t>）、蛋白尿（</a:t>
            </a:r>
            <a:r>
              <a:rPr lang="en-US" altLang="zh-CN" dirty="0"/>
              <a:t>5.4%</a:t>
            </a:r>
            <a:r>
              <a:rPr lang="zh-CN" altLang="en-US" dirty="0"/>
              <a:t>）、腹泻（</a:t>
            </a:r>
            <a:r>
              <a:rPr lang="en-US" altLang="zh-CN" dirty="0"/>
              <a:t>2.7%</a:t>
            </a:r>
            <a:r>
              <a:rPr lang="zh-CN" altLang="en-US" dirty="0"/>
              <a:t>）和手足综合征（</a:t>
            </a:r>
            <a:r>
              <a:rPr lang="en-US" altLang="zh-CN" dirty="0"/>
              <a:t>2.7%</a:t>
            </a:r>
            <a:r>
              <a:rPr lang="zh-CN" altLang="en-US" dirty="0"/>
              <a:t>）</a:t>
            </a:r>
            <a:endParaRPr lang="en-US" altLang="zh-CN" dirty="0"/>
          </a:p>
          <a:p>
            <a:pPr marL="342900" indent="-342900">
              <a:buFont typeface="Arial" panose="020B0604020202020204" pitchFamily="34" charset="0"/>
              <a:buChar char="•"/>
            </a:pPr>
            <a:r>
              <a:rPr lang="zh-CN" altLang="en-US" dirty="0"/>
              <a:t>没有治疗相关死亡报告</a:t>
            </a:r>
            <a:endParaRPr lang="en-US" dirty="0"/>
          </a:p>
        </p:txBody>
      </p:sp>
    </p:spTree>
    <p:extLst>
      <p:ext uri="{BB962C8B-B14F-4D97-AF65-F5344CB8AC3E}">
        <p14:creationId xmlns:p14="http://schemas.microsoft.com/office/powerpoint/2010/main" val="2775083218"/>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42B738A-B8A2-8334-F40D-88DF8FD9E94C}"/>
              </a:ext>
            </a:extLst>
          </p:cNvPr>
          <p:cNvSpPr>
            <a:spLocks noGrp="1"/>
          </p:cNvSpPr>
          <p:nvPr>
            <p:ph type="body" sz="quarter" idx="10"/>
          </p:nvPr>
        </p:nvSpPr>
        <p:spPr/>
        <p:txBody>
          <a:bodyPr/>
          <a:lstStyle/>
          <a:p>
            <a:r>
              <a:rPr lang="zh-CN" altLang="en-US" dirty="0"/>
              <a:t>结论与展望</a:t>
            </a:r>
            <a:endParaRPr lang="en-US" dirty="0"/>
          </a:p>
        </p:txBody>
      </p:sp>
      <p:sp>
        <p:nvSpPr>
          <p:cNvPr id="3" name="Text Placeholder 2">
            <a:extLst>
              <a:ext uri="{FF2B5EF4-FFF2-40B4-BE49-F238E27FC236}">
                <a16:creationId xmlns:a16="http://schemas.microsoft.com/office/drawing/2014/main" id="{13D2CA02-6FD6-755C-D7BC-3C8921E7D6AB}"/>
              </a:ext>
            </a:extLst>
          </p:cNvPr>
          <p:cNvSpPr>
            <a:spLocks noGrp="1"/>
          </p:cNvSpPr>
          <p:nvPr>
            <p:ph type="body" sz="quarter" idx="11"/>
          </p:nvPr>
        </p:nvSpPr>
        <p:spPr/>
        <p:txBody>
          <a:bodyPr/>
          <a:lstStyle/>
          <a:p>
            <a:r>
              <a:rPr lang="en-US" altLang="zh-CN" dirty="0" err="1"/>
              <a:t>Wensi</a:t>
            </a:r>
            <a:r>
              <a:rPr lang="en-US" altLang="zh-CN" dirty="0"/>
              <a:t> Zhao,</a:t>
            </a:r>
            <a:r>
              <a:rPr lang="zh-CN" altLang="en-US" dirty="0"/>
              <a:t> </a:t>
            </a:r>
            <a:r>
              <a:rPr lang="en-US" altLang="zh-CN" dirty="0"/>
              <a:t>et</a:t>
            </a:r>
            <a:r>
              <a:rPr lang="zh-CN" altLang="en-US" dirty="0"/>
              <a:t> </a:t>
            </a:r>
            <a:r>
              <a:rPr lang="en-US" altLang="zh-CN" dirty="0"/>
              <a:t>al.</a:t>
            </a:r>
            <a:r>
              <a:rPr lang="zh-CN" altLang="en-US" dirty="0"/>
              <a:t> </a:t>
            </a:r>
            <a:r>
              <a:rPr lang="en-US" altLang="zh-CN" dirty="0"/>
              <a:t>2023</a:t>
            </a:r>
            <a:r>
              <a:rPr lang="zh-CN" altLang="en-US" dirty="0"/>
              <a:t> </a:t>
            </a:r>
            <a:r>
              <a:rPr lang="en-US" altLang="zh-CN" dirty="0"/>
              <a:t>ASCO,</a:t>
            </a:r>
            <a:r>
              <a:rPr lang="zh-CN" altLang="en-US" dirty="0"/>
              <a:t> </a:t>
            </a:r>
            <a:r>
              <a:rPr lang="en-US" altLang="zh-CN" dirty="0"/>
              <a:t>abstract</a:t>
            </a:r>
            <a:r>
              <a:rPr lang="zh-CN" altLang="en-US" dirty="0"/>
              <a:t> </a:t>
            </a:r>
            <a:r>
              <a:rPr lang="en-US" altLang="zh-CN" dirty="0"/>
              <a:t>3582</a:t>
            </a:r>
            <a:endParaRPr lang="zh-CN" altLang="en-US" dirty="0"/>
          </a:p>
        </p:txBody>
      </p:sp>
      <p:sp>
        <p:nvSpPr>
          <p:cNvPr id="4" name="Text Placeholder 3">
            <a:extLst>
              <a:ext uri="{FF2B5EF4-FFF2-40B4-BE49-F238E27FC236}">
                <a16:creationId xmlns:a16="http://schemas.microsoft.com/office/drawing/2014/main" id="{8BE245EE-AE63-7C1F-8AF0-F3E3ECB5CF32}"/>
              </a:ext>
            </a:extLst>
          </p:cNvPr>
          <p:cNvSpPr>
            <a:spLocks noGrp="1"/>
          </p:cNvSpPr>
          <p:nvPr>
            <p:ph type="body" sz="quarter" idx="12"/>
          </p:nvPr>
        </p:nvSpPr>
        <p:spPr/>
        <p:txBody>
          <a:bodyPr/>
          <a:lstStyle/>
          <a:p>
            <a:pPr marL="342900" indent="-342900">
              <a:buFont typeface="Arial" panose="020B0604020202020204" pitchFamily="34" charset="0"/>
              <a:buChar char="•"/>
            </a:pPr>
            <a:r>
              <a:rPr lang="zh-CN" altLang="en-US" b="1" dirty="0"/>
              <a:t>结论：</a:t>
            </a:r>
            <a:endParaRPr lang="en-US" altLang="zh-CN" b="1" dirty="0"/>
          </a:p>
          <a:p>
            <a:pPr marL="1028700" lvl="1" indent="-342900"/>
            <a:r>
              <a:rPr lang="zh-CN" altLang="en-US" dirty="0"/>
              <a:t>呋喹替尼联合研究者选择的化疗序贯呋喹替尼维持治疗在</a:t>
            </a:r>
            <a:r>
              <a:rPr lang="en-US" altLang="zh-CN" dirty="0"/>
              <a:t> mCRC </a:t>
            </a:r>
            <a:r>
              <a:rPr lang="zh-CN" altLang="en-US" dirty="0"/>
              <a:t>患者二线治疗中显示出有前景的疗效和可管理的安全性数据</a:t>
            </a:r>
            <a:endParaRPr lang="en-US" altLang="zh-CN"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zh-CN" altLang="en-US" b="1" dirty="0"/>
              <a:t>未来研究方向：</a:t>
            </a:r>
            <a:endParaRPr lang="en-US" altLang="zh-CN" b="1" dirty="0"/>
          </a:p>
          <a:p>
            <a:pPr marL="1028700" lvl="1" indent="-342900"/>
            <a:r>
              <a:rPr lang="zh-CN" altLang="en-US" dirty="0"/>
              <a:t>需要更长的随访时间来完成疗效和安全性评价</a:t>
            </a:r>
            <a:endParaRPr lang="en-US" altLang="zh-CN" dirty="0"/>
          </a:p>
          <a:p>
            <a:pPr marL="1028700" lvl="1" indent="-342900"/>
            <a:r>
              <a:rPr lang="zh-CN" altLang="en-US" dirty="0"/>
              <a:t>将探索有用的生物标志物</a:t>
            </a:r>
            <a:endParaRPr lang="en-US" dirty="0"/>
          </a:p>
        </p:txBody>
      </p:sp>
      <p:pic>
        <p:nvPicPr>
          <p:cNvPr id="5" name="Graphic 4" descr="House with solid fill">
            <a:hlinkClick r:id="rId2" action="ppaction://hlinksldjump"/>
            <a:extLst>
              <a:ext uri="{FF2B5EF4-FFF2-40B4-BE49-F238E27FC236}">
                <a16:creationId xmlns:a16="http://schemas.microsoft.com/office/drawing/2014/main" id="{70DBF639-E944-6736-C3FF-DE931FBC4FCB}"/>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047804" y="5959350"/>
            <a:ext cx="567642" cy="567642"/>
          </a:xfrm>
          <a:prstGeom prst="rect">
            <a:avLst/>
          </a:prstGeom>
        </p:spPr>
      </p:pic>
    </p:spTree>
    <p:extLst>
      <p:ext uri="{BB962C8B-B14F-4D97-AF65-F5344CB8AC3E}">
        <p14:creationId xmlns:p14="http://schemas.microsoft.com/office/powerpoint/2010/main" val="1476064610"/>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7FA7AF5-731F-ED2F-CE15-2B0EDA1FBB8D}"/>
              </a:ext>
            </a:extLst>
          </p:cNvPr>
          <p:cNvSpPr>
            <a:spLocks noGrp="1"/>
          </p:cNvSpPr>
          <p:nvPr>
            <p:ph type="title"/>
          </p:nvPr>
        </p:nvSpPr>
        <p:spPr/>
        <p:txBody>
          <a:bodyPr>
            <a:normAutofit fontScale="90000"/>
          </a:bodyPr>
          <a:lstStyle/>
          <a:p>
            <a:r>
              <a:rPr lang="en-US" altLang="zh-CN" dirty="0"/>
              <a:t>III</a:t>
            </a:r>
            <a:r>
              <a:rPr lang="zh-CN" altLang="en-US" dirty="0"/>
              <a:t>期 </a:t>
            </a:r>
            <a:r>
              <a:rPr lang="en-US" altLang="zh-CN" dirty="0"/>
              <a:t>FRESCO-2 </a:t>
            </a:r>
            <a:r>
              <a:rPr lang="zh-CN" altLang="en-US" dirty="0"/>
              <a:t>研究中呋喹替尼的特别关注不良事件分析</a:t>
            </a:r>
          </a:p>
        </p:txBody>
      </p:sp>
      <p:sp>
        <p:nvSpPr>
          <p:cNvPr id="3" name="文本占位符 2">
            <a:extLst>
              <a:ext uri="{FF2B5EF4-FFF2-40B4-BE49-F238E27FC236}">
                <a16:creationId xmlns:a16="http://schemas.microsoft.com/office/drawing/2014/main" id="{E985E624-1F9B-BBF9-A1A1-2ACCA2B35963}"/>
              </a:ext>
            </a:extLst>
          </p:cNvPr>
          <p:cNvSpPr>
            <a:spLocks noGrp="1"/>
          </p:cNvSpPr>
          <p:nvPr>
            <p:ph type="body" sz="quarter" idx="10"/>
          </p:nvPr>
        </p:nvSpPr>
        <p:spPr/>
        <p:txBody>
          <a:bodyPr/>
          <a:lstStyle/>
          <a:p>
            <a:r>
              <a:rPr lang="en-US" altLang="zh-CN" sz="1600" dirty="0"/>
              <a:t>Cathy Eng, Arvind </a:t>
            </a:r>
            <a:r>
              <a:rPr lang="en-US" altLang="zh-CN" sz="1600" dirty="0" err="1"/>
              <a:t>Dasari</a:t>
            </a:r>
            <a:r>
              <a:rPr lang="en-US" altLang="zh-CN" sz="1600" dirty="0"/>
              <a:t>, Sara </a:t>
            </a:r>
            <a:r>
              <a:rPr lang="en-US" altLang="zh-CN" sz="1600" dirty="0" err="1"/>
              <a:t>Lonardi</a:t>
            </a:r>
            <a:r>
              <a:rPr lang="en-US" altLang="zh-CN" sz="1600" dirty="0"/>
              <a:t>, </a:t>
            </a:r>
            <a:r>
              <a:rPr lang="en-US" altLang="zh-CN" sz="1600" dirty="0" err="1"/>
              <a:t>RoCio</a:t>
            </a:r>
            <a:r>
              <a:rPr lang="en-US" altLang="zh-CN" sz="1600" dirty="0"/>
              <a:t> </a:t>
            </a:r>
            <a:r>
              <a:rPr lang="en-US" altLang="zh-CN" sz="1600" dirty="0" err="1"/>
              <a:t>Gracia-Carbonero</a:t>
            </a:r>
            <a:r>
              <a:rPr lang="en-US" altLang="zh-CN" sz="1600" dirty="0"/>
              <a:t>, Elena </a:t>
            </a:r>
            <a:r>
              <a:rPr lang="en-US" altLang="zh-CN" sz="1600" dirty="0" err="1"/>
              <a:t>Elez</a:t>
            </a:r>
            <a:r>
              <a:rPr lang="en-US" altLang="zh-CN" sz="1600" dirty="0"/>
              <a:t>, Takayuki Yoshino, Alberto </a:t>
            </a:r>
            <a:r>
              <a:rPr lang="en-US" altLang="zh-CN" sz="1600" dirty="0" err="1"/>
              <a:t>Sobrero</a:t>
            </a:r>
            <a:r>
              <a:rPr lang="en-US" altLang="zh-CN" sz="1600" dirty="0"/>
              <a:t>, James Yao, Pilar Garcia-Alfonso, </a:t>
            </a:r>
            <a:r>
              <a:rPr lang="en-US" altLang="zh-CN" sz="1600" dirty="0" err="1"/>
              <a:t>Judit</a:t>
            </a:r>
            <a:r>
              <a:rPr lang="en-US" altLang="zh-CN" sz="1600" dirty="0"/>
              <a:t>, Kocsis, Antonio </a:t>
            </a:r>
            <a:r>
              <a:rPr lang="en-US" altLang="zh-CN" sz="1600" dirty="0" err="1"/>
              <a:t>Cubillo</a:t>
            </a:r>
            <a:r>
              <a:rPr lang="en-US" altLang="zh-CN" sz="1600" dirty="0"/>
              <a:t> </a:t>
            </a:r>
            <a:r>
              <a:rPr lang="en-US" altLang="zh-CN" sz="1600" dirty="0" err="1"/>
              <a:t>Gracian</a:t>
            </a:r>
            <a:r>
              <a:rPr lang="en-US" altLang="zh-CN" sz="1600" dirty="0"/>
              <a:t>, Andrea </a:t>
            </a:r>
            <a:r>
              <a:rPr lang="en-US" altLang="zh-CN" sz="1600" dirty="0" err="1"/>
              <a:t>Sartore</a:t>
            </a:r>
            <a:r>
              <a:rPr lang="en-US" altLang="zh-CN" sz="1600" dirty="0"/>
              <a:t>-Bianchi, </a:t>
            </a:r>
            <a:r>
              <a:rPr lang="en-US" altLang="zh-CN" sz="1600" dirty="0" err="1"/>
              <a:t>Taroh</a:t>
            </a:r>
            <a:r>
              <a:rPr lang="en-US" altLang="zh-CN" sz="1600" dirty="0"/>
              <a:t> Satoh, </a:t>
            </a:r>
            <a:r>
              <a:rPr lang="en-US" altLang="zh-CN" sz="1600" dirty="0" err="1"/>
              <a:t>Violaine</a:t>
            </a:r>
            <a:r>
              <a:rPr lang="en-US" altLang="zh-CN" sz="1600" dirty="0"/>
              <a:t> </a:t>
            </a:r>
            <a:r>
              <a:rPr lang="en-US" altLang="zh-CN" sz="1600" dirty="0" err="1"/>
              <a:t>Randrian</a:t>
            </a:r>
            <a:r>
              <a:rPr lang="en-US" altLang="zh-CN" sz="1600" dirty="0"/>
              <a:t>, Jiri  </a:t>
            </a:r>
            <a:r>
              <a:rPr lang="en-US" altLang="zh-CN" sz="1600" dirty="0" err="1"/>
              <a:t>Tomasek</a:t>
            </a:r>
            <a:r>
              <a:rPr lang="en-US" altLang="zh-CN" sz="1600" dirty="0"/>
              <a:t> Geoff Chong, Zhao Yang, Ferdinand Guevara, William </a:t>
            </a:r>
            <a:r>
              <a:rPr lang="en-US" altLang="zh-CN" sz="1600" dirty="0" err="1"/>
              <a:t>Schelman</a:t>
            </a:r>
            <a:r>
              <a:rPr lang="en-US" altLang="zh-CN" sz="1600" dirty="0"/>
              <a:t>, </a:t>
            </a:r>
            <a:r>
              <a:rPr lang="en-US" altLang="zh-CN" sz="1600" dirty="0" err="1"/>
              <a:t>Josep</a:t>
            </a:r>
            <a:r>
              <a:rPr lang="en-US" altLang="zh-CN" sz="1600" dirty="0"/>
              <a:t> </a:t>
            </a:r>
            <a:r>
              <a:rPr lang="en-US" altLang="zh-CN" sz="1600" dirty="0" err="1"/>
              <a:t>Tabernero</a:t>
            </a:r>
            <a:endParaRPr lang="en-US" altLang="zh-CN" sz="1600" dirty="0"/>
          </a:p>
        </p:txBody>
      </p:sp>
      <p:sp>
        <p:nvSpPr>
          <p:cNvPr id="4" name="文本占位符 3">
            <a:extLst>
              <a:ext uri="{FF2B5EF4-FFF2-40B4-BE49-F238E27FC236}">
                <a16:creationId xmlns:a16="http://schemas.microsoft.com/office/drawing/2014/main" id="{639FC6EE-1CD6-1415-8A7A-920A66720BF6}"/>
              </a:ext>
            </a:extLst>
          </p:cNvPr>
          <p:cNvSpPr>
            <a:spLocks noGrp="1"/>
          </p:cNvSpPr>
          <p:nvPr>
            <p:ph type="body" sz="quarter" idx="11"/>
          </p:nvPr>
        </p:nvSpPr>
        <p:spPr/>
        <p:txBody>
          <a:bodyPr/>
          <a:lstStyle/>
          <a:p>
            <a:r>
              <a:rPr lang="en-US" altLang="zh-CN" dirty="0"/>
              <a:t>Abstract 3601-Poster Session</a:t>
            </a:r>
          </a:p>
        </p:txBody>
      </p:sp>
    </p:spTree>
    <p:extLst>
      <p:ext uri="{BB962C8B-B14F-4D97-AF65-F5344CB8AC3E}">
        <p14:creationId xmlns:p14="http://schemas.microsoft.com/office/powerpoint/2010/main" val="1631762100"/>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latin typeface="+mn-lt"/>
                <a:ea typeface="+mn-ea"/>
                <a:cs typeface="+mn-ea"/>
                <a:sym typeface="+mn-lt"/>
              </a:rPr>
              <a:t>背景</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zh-CN" altLang="zh-CN" sz="1000" dirty="0">
                <a:effectLst/>
                <a:ea typeface="+mn-ea"/>
                <a:cs typeface="+mn-ea"/>
                <a:sym typeface="+mn-lt"/>
              </a:rPr>
              <a:t>Cathy</a:t>
            </a:r>
            <a:r>
              <a:rPr lang="en-US" altLang="zh-CN" sz="1000" dirty="0">
                <a:effectLst/>
                <a:ea typeface="+mn-ea"/>
                <a:cs typeface="+mn-ea"/>
                <a:sym typeface="+mn-lt"/>
              </a:rPr>
              <a:t> </a:t>
            </a:r>
            <a:r>
              <a:rPr lang="zh-CN" altLang="zh-CN" sz="1000" dirty="0">
                <a:effectLst/>
                <a:ea typeface="+mn-ea"/>
                <a:cs typeface="+mn-ea"/>
                <a:sym typeface="+mn-lt"/>
              </a:rPr>
              <a:t>Eng</a:t>
            </a:r>
            <a:r>
              <a:rPr lang="en-US" altLang="zh-CN" sz="1000" dirty="0">
                <a:effectLst/>
                <a:ea typeface="+mn-ea"/>
                <a:cs typeface="+mn-ea"/>
                <a:sym typeface="+mn-lt"/>
              </a:rPr>
              <a:t>, et al. 2023 ASCO Abstract 3601</a:t>
            </a:r>
            <a:endParaRPr lang="zh-CN" altLang="zh-CN" sz="1000" dirty="0">
              <a:effectLst/>
              <a:ea typeface="+mn-ea"/>
              <a:cs typeface="+mn-ea"/>
              <a:sym typeface="+mn-lt"/>
            </a:endParaRPr>
          </a:p>
        </p:txBody>
      </p:sp>
      <p:sp>
        <p:nvSpPr>
          <p:cNvPr id="4" name="文本占位符 3">
            <a:extLst>
              <a:ext uri="{FF2B5EF4-FFF2-40B4-BE49-F238E27FC236}">
                <a16:creationId xmlns:a16="http://schemas.microsoft.com/office/drawing/2014/main" id="{46F2D972-3489-7B83-96F7-D0A44F9C6259}"/>
              </a:ext>
            </a:extLst>
          </p:cNvPr>
          <p:cNvSpPr>
            <a:spLocks noGrp="1"/>
          </p:cNvSpPr>
          <p:nvPr>
            <p:ph type="body" sz="quarter" idx="12"/>
          </p:nvPr>
        </p:nvSpPr>
        <p:spPr/>
        <p:txBody>
          <a:bodyPr/>
          <a:lstStyle/>
          <a:p>
            <a:pPr marL="342900" indent="-342900">
              <a:lnSpc>
                <a:spcPct val="120000"/>
              </a:lnSpc>
              <a:spcAft>
                <a:spcPts val="600"/>
              </a:spcAft>
              <a:buFont typeface="Arial" panose="020B0604020202020204" pitchFamily="34" charset="0"/>
              <a:buChar char="•"/>
            </a:pPr>
            <a:r>
              <a:rPr lang="zh-CN" altLang="en-US" sz="1600" dirty="0">
                <a:latin typeface="+mn-lt"/>
                <a:ea typeface="+mn-ea"/>
                <a:cs typeface="+mn-ea"/>
                <a:sym typeface="+mn-lt"/>
              </a:rPr>
              <a:t>呋喹替尼是一种高选择性、强效的口服酪氨酸激酶抑制剂，</a:t>
            </a:r>
            <a:r>
              <a:rPr lang="en-US" altLang="zh-CN" sz="1600" dirty="0">
                <a:latin typeface="+mn-lt"/>
                <a:ea typeface="+mn-ea"/>
                <a:cs typeface="+mn-ea"/>
                <a:sym typeface="+mn-lt"/>
              </a:rPr>
              <a:t> </a:t>
            </a:r>
            <a:r>
              <a:rPr lang="zh-CN" altLang="en-US" sz="1600" dirty="0">
                <a:latin typeface="+mn-lt"/>
                <a:ea typeface="+mn-ea"/>
                <a:cs typeface="+mn-ea"/>
                <a:sym typeface="+mn-lt"/>
              </a:rPr>
              <a:t>可抑制</a:t>
            </a:r>
            <a:r>
              <a:rPr lang="en-US" altLang="zh-CN" sz="1600" dirty="0">
                <a:latin typeface="+mn-lt"/>
                <a:ea typeface="+mn-ea"/>
                <a:cs typeface="+mn-ea"/>
                <a:sym typeface="+mn-lt"/>
              </a:rPr>
              <a:t>3</a:t>
            </a:r>
            <a:r>
              <a:rPr lang="zh-CN" altLang="en-US" sz="1600" dirty="0">
                <a:latin typeface="+mn-lt"/>
                <a:ea typeface="+mn-ea"/>
                <a:cs typeface="+mn-ea"/>
                <a:sym typeface="+mn-lt"/>
              </a:rPr>
              <a:t>种 </a:t>
            </a:r>
            <a:r>
              <a:rPr lang="en-US" altLang="zh-CN" sz="1600" dirty="0">
                <a:latin typeface="+mn-lt"/>
                <a:ea typeface="+mn-ea"/>
                <a:cs typeface="+mn-ea"/>
                <a:sym typeface="+mn-lt"/>
              </a:rPr>
              <a:t>VEGF </a:t>
            </a:r>
            <a:r>
              <a:rPr lang="zh-CN" altLang="en-US" sz="1600" dirty="0">
                <a:latin typeface="+mn-lt"/>
                <a:ea typeface="+mn-ea"/>
                <a:cs typeface="+mn-ea"/>
                <a:sym typeface="+mn-lt"/>
              </a:rPr>
              <a:t>受体（</a:t>
            </a:r>
            <a:r>
              <a:rPr lang="en-US" altLang="zh-CN" sz="1600" dirty="0">
                <a:latin typeface="+mn-lt"/>
                <a:ea typeface="+mn-ea"/>
                <a:cs typeface="+mn-ea"/>
                <a:sym typeface="+mn-lt"/>
              </a:rPr>
              <a:t>VEGF R-1</a:t>
            </a:r>
            <a:r>
              <a:rPr lang="zh-CN" altLang="en-US" sz="1600" dirty="0">
                <a:latin typeface="+mn-lt"/>
                <a:ea typeface="+mn-ea"/>
                <a:cs typeface="+mn-ea"/>
                <a:sym typeface="+mn-lt"/>
              </a:rPr>
              <a:t>，</a:t>
            </a:r>
            <a:r>
              <a:rPr lang="en-US" altLang="zh-CN" sz="1600" dirty="0">
                <a:latin typeface="+mn-lt"/>
                <a:ea typeface="+mn-ea"/>
                <a:cs typeface="+mn-ea"/>
                <a:sym typeface="+mn-lt"/>
              </a:rPr>
              <a:t>-2</a:t>
            </a:r>
            <a:r>
              <a:rPr lang="zh-CN" altLang="en-US" sz="1600" dirty="0">
                <a:latin typeface="+mn-lt"/>
                <a:ea typeface="+mn-ea"/>
                <a:cs typeface="+mn-ea"/>
                <a:sym typeface="+mn-lt"/>
              </a:rPr>
              <a:t>，</a:t>
            </a:r>
            <a:r>
              <a:rPr lang="en-US" altLang="zh-CN" sz="1600" dirty="0">
                <a:latin typeface="+mn-lt"/>
                <a:ea typeface="+mn-ea"/>
                <a:cs typeface="+mn-ea"/>
                <a:sym typeface="+mn-lt"/>
              </a:rPr>
              <a:t>-3 </a:t>
            </a:r>
            <a:r>
              <a:rPr lang="zh-CN" altLang="en-US" sz="1600" dirty="0">
                <a:latin typeface="+mn-lt"/>
                <a:ea typeface="+mn-ea"/>
                <a:cs typeface="+mn-ea"/>
                <a:sym typeface="+mn-lt"/>
              </a:rPr>
              <a:t>），对其他受体激酶的抑制作用较弱或无抑制作用</a:t>
            </a:r>
            <a:r>
              <a:rPr lang="en-US" altLang="zh-CN" sz="1600" baseline="30000" dirty="0">
                <a:latin typeface="+mn-lt"/>
                <a:ea typeface="+mn-ea"/>
                <a:cs typeface="+mn-ea"/>
                <a:sym typeface="+mn-lt"/>
              </a:rPr>
              <a:t>1</a:t>
            </a:r>
          </a:p>
          <a:p>
            <a:pPr marL="342900" indent="-342900">
              <a:lnSpc>
                <a:spcPct val="120000"/>
              </a:lnSpc>
              <a:spcAft>
                <a:spcPts val="600"/>
              </a:spcAft>
              <a:buFont typeface="Arial" panose="020B0604020202020204" pitchFamily="34" charset="0"/>
              <a:buChar char="•"/>
            </a:pPr>
            <a:r>
              <a:rPr lang="zh-CN" altLang="en-US" sz="1600" dirty="0">
                <a:latin typeface="+mn-lt"/>
                <a:ea typeface="+mn-ea"/>
                <a:cs typeface="+mn-ea"/>
                <a:sym typeface="+mn-lt"/>
              </a:rPr>
              <a:t>基于在中国开展的 </a:t>
            </a:r>
            <a:r>
              <a:rPr lang="en-US" altLang="zh-CN" sz="1600" dirty="0">
                <a:latin typeface="+mn-lt"/>
                <a:ea typeface="+mn-ea"/>
                <a:cs typeface="+mn-ea"/>
                <a:sym typeface="+mn-lt"/>
              </a:rPr>
              <a:t>III </a:t>
            </a:r>
            <a:r>
              <a:rPr lang="zh-CN" altLang="en-US" sz="1600" dirty="0">
                <a:latin typeface="+mn-lt"/>
                <a:ea typeface="+mn-ea"/>
                <a:cs typeface="+mn-ea"/>
                <a:sym typeface="+mn-lt"/>
              </a:rPr>
              <a:t>期 </a:t>
            </a:r>
            <a:r>
              <a:rPr lang="en-US" altLang="zh-CN" sz="1600" dirty="0">
                <a:latin typeface="+mn-lt"/>
                <a:ea typeface="+mn-ea"/>
                <a:cs typeface="+mn-ea"/>
                <a:sym typeface="+mn-lt"/>
              </a:rPr>
              <a:t>FRESCO </a:t>
            </a:r>
            <a:r>
              <a:rPr lang="zh-CN" altLang="en-US" sz="1600" dirty="0">
                <a:latin typeface="+mn-lt"/>
                <a:ea typeface="+mn-ea"/>
                <a:cs typeface="+mn-ea"/>
                <a:sym typeface="+mn-lt"/>
              </a:rPr>
              <a:t>研究（</a:t>
            </a:r>
            <a:r>
              <a:rPr lang="en-US" altLang="zh-CN" sz="1600" dirty="0">
                <a:latin typeface="+mn-lt"/>
                <a:ea typeface="+mn-ea"/>
                <a:cs typeface="+mn-ea"/>
                <a:sym typeface="+mn-lt"/>
              </a:rPr>
              <a:t>NCT02314819</a:t>
            </a:r>
            <a:r>
              <a:rPr lang="zh-CN" altLang="en-US" sz="1600" dirty="0">
                <a:latin typeface="+mn-lt"/>
                <a:ea typeface="+mn-ea"/>
                <a:cs typeface="+mn-ea"/>
                <a:sym typeface="+mn-lt"/>
              </a:rPr>
              <a:t>）的结果，呋喹替尼在中国被批准用于转移性结直肠癌患者的≥</a:t>
            </a:r>
            <a:r>
              <a:rPr lang="en-US" altLang="zh-CN" sz="1600" dirty="0">
                <a:latin typeface="+mn-lt"/>
                <a:ea typeface="+mn-ea"/>
                <a:cs typeface="+mn-ea"/>
                <a:sym typeface="+mn-lt"/>
              </a:rPr>
              <a:t>3</a:t>
            </a:r>
            <a:r>
              <a:rPr lang="zh-CN" altLang="en-US" sz="1600" dirty="0">
                <a:latin typeface="+mn-lt"/>
                <a:ea typeface="+mn-ea"/>
                <a:cs typeface="+mn-ea"/>
                <a:sym typeface="+mn-lt"/>
              </a:rPr>
              <a:t>线治疗</a:t>
            </a:r>
            <a:r>
              <a:rPr lang="en-US" altLang="zh-CN" sz="1600" baseline="30000" dirty="0">
                <a:latin typeface="+mn-lt"/>
                <a:ea typeface="+mn-ea"/>
                <a:cs typeface="+mn-ea"/>
                <a:sym typeface="+mn-lt"/>
              </a:rPr>
              <a:t>2</a:t>
            </a:r>
            <a:endParaRPr lang="zh-CN" altLang="en-US" sz="1600" baseline="30000" dirty="0">
              <a:latin typeface="+mn-lt"/>
              <a:ea typeface="+mn-ea"/>
              <a:cs typeface="+mn-ea"/>
              <a:sym typeface="+mn-lt"/>
            </a:endParaRPr>
          </a:p>
          <a:p>
            <a:pPr marL="342900" indent="-342900">
              <a:lnSpc>
                <a:spcPct val="120000"/>
              </a:lnSpc>
              <a:spcAft>
                <a:spcPts val="600"/>
              </a:spcAft>
              <a:buFont typeface="Arial" panose="020B0604020202020204" pitchFamily="34" charset="0"/>
              <a:buChar char="•"/>
            </a:pPr>
            <a:r>
              <a:rPr lang="zh-CN" altLang="en-US" sz="1600" dirty="0">
                <a:latin typeface="+mn-lt"/>
                <a:ea typeface="+mn-ea"/>
                <a:cs typeface="+mn-ea"/>
                <a:sym typeface="+mn-lt"/>
              </a:rPr>
              <a:t>与 </a:t>
            </a:r>
            <a:r>
              <a:rPr lang="en-US" altLang="zh-CN" sz="1600" dirty="0">
                <a:latin typeface="+mn-lt"/>
                <a:ea typeface="+mn-ea"/>
                <a:cs typeface="+mn-ea"/>
                <a:sym typeface="+mn-lt"/>
              </a:rPr>
              <a:t>FRESCO </a:t>
            </a:r>
            <a:r>
              <a:rPr lang="zh-CN" altLang="en-US" sz="1600" dirty="0">
                <a:latin typeface="+mn-lt"/>
                <a:ea typeface="+mn-ea"/>
                <a:cs typeface="+mn-ea"/>
                <a:sym typeface="+mn-lt"/>
              </a:rPr>
              <a:t>研究相比，在美国、欧洲、日本和澳大利亚开展的全球 </a:t>
            </a:r>
            <a:r>
              <a:rPr lang="en-US" altLang="zh-CN" sz="1600" dirty="0">
                <a:latin typeface="+mn-lt"/>
                <a:ea typeface="+mn-ea"/>
                <a:cs typeface="+mn-ea"/>
                <a:sym typeface="+mn-lt"/>
              </a:rPr>
              <a:t>3</a:t>
            </a:r>
            <a:r>
              <a:rPr lang="zh-CN" altLang="en-US" sz="1600" dirty="0">
                <a:latin typeface="+mn-lt"/>
                <a:ea typeface="+mn-ea"/>
                <a:cs typeface="+mn-ea"/>
                <a:sym typeface="+mn-lt"/>
              </a:rPr>
              <a:t>期 </a:t>
            </a:r>
            <a:r>
              <a:rPr lang="en-US" altLang="zh-CN" sz="1600" dirty="0">
                <a:latin typeface="+mn-lt"/>
                <a:ea typeface="+mn-ea"/>
                <a:cs typeface="+mn-ea"/>
                <a:sym typeface="+mn-lt"/>
              </a:rPr>
              <a:t>FRESCO-2 </a:t>
            </a:r>
            <a:r>
              <a:rPr lang="zh-CN" altLang="en-US" sz="1600" dirty="0">
                <a:latin typeface="+mn-lt"/>
                <a:ea typeface="+mn-ea"/>
                <a:cs typeface="+mn-ea"/>
                <a:sym typeface="+mn-lt"/>
              </a:rPr>
              <a:t>研究（</a:t>
            </a:r>
            <a:r>
              <a:rPr lang="en-US" altLang="zh-CN" sz="1600" dirty="0">
                <a:latin typeface="+mn-lt"/>
                <a:ea typeface="+mn-ea"/>
                <a:cs typeface="+mn-ea"/>
                <a:sym typeface="+mn-lt"/>
              </a:rPr>
              <a:t>NCT04322539</a:t>
            </a:r>
            <a:r>
              <a:rPr lang="zh-CN" altLang="en-US" sz="1600" dirty="0">
                <a:latin typeface="+mn-lt"/>
                <a:ea typeface="+mn-ea"/>
                <a:cs typeface="+mn-ea"/>
                <a:sym typeface="+mn-lt"/>
              </a:rPr>
              <a:t>）中随机了 </a:t>
            </a:r>
            <a:r>
              <a:rPr lang="en-US" altLang="zh-CN" sz="1600" dirty="0">
                <a:latin typeface="+mn-lt"/>
                <a:ea typeface="+mn-ea"/>
                <a:cs typeface="+mn-ea"/>
                <a:sym typeface="+mn-lt"/>
              </a:rPr>
              <a:t>691 </a:t>
            </a:r>
            <a:r>
              <a:rPr lang="zh-CN" altLang="en-US" sz="1600" dirty="0">
                <a:latin typeface="+mn-lt"/>
                <a:ea typeface="+mn-ea"/>
                <a:cs typeface="+mn-ea"/>
                <a:sym typeface="+mn-lt"/>
              </a:rPr>
              <a:t>例既往接受更多种治疗方案的晚期结直肠癌患者，反应了当前全球的治疗现状</a:t>
            </a:r>
          </a:p>
          <a:p>
            <a:pPr marL="342900" indent="-342900">
              <a:lnSpc>
                <a:spcPct val="120000"/>
              </a:lnSpc>
              <a:spcAft>
                <a:spcPts val="600"/>
              </a:spcAft>
              <a:buFont typeface="Arial" panose="020B0604020202020204" pitchFamily="34" charset="0"/>
              <a:buChar char="•"/>
            </a:pPr>
            <a:r>
              <a:rPr lang="zh-CN" altLang="en-US" sz="1600" dirty="0">
                <a:latin typeface="+mn-lt"/>
                <a:ea typeface="+mn-ea"/>
                <a:cs typeface="+mn-ea"/>
                <a:sym typeface="+mn-lt"/>
              </a:rPr>
              <a:t>在 </a:t>
            </a:r>
            <a:r>
              <a:rPr lang="en-US" altLang="zh-CN" sz="1600" dirty="0">
                <a:latin typeface="+mn-lt"/>
                <a:ea typeface="+mn-ea"/>
                <a:cs typeface="+mn-ea"/>
                <a:sym typeface="+mn-lt"/>
              </a:rPr>
              <a:t>FRESCO-2 </a:t>
            </a:r>
            <a:r>
              <a:rPr lang="zh-CN" altLang="en-US" sz="1600" dirty="0">
                <a:latin typeface="+mn-lt"/>
                <a:ea typeface="+mn-ea"/>
                <a:cs typeface="+mn-ea"/>
                <a:sym typeface="+mn-lt"/>
              </a:rPr>
              <a:t>研究中，与安慰剂加最佳支持治疗（</a:t>
            </a:r>
            <a:r>
              <a:rPr lang="en-US" altLang="zh-CN" sz="1600" dirty="0">
                <a:latin typeface="+mn-lt"/>
                <a:ea typeface="+mn-ea"/>
                <a:cs typeface="+mn-ea"/>
                <a:sym typeface="+mn-lt"/>
              </a:rPr>
              <a:t>BSC</a:t>
            </a:r>
            <a:r>
              <a:rPr lang="zh-CN" altLang="en-US" sz="1600" dirty="0">
                <a:latin typeface="+mn-lt"/>
                <a:ea typeface="+mn-ea"/>
                <a:cs typeface="+mn-ea"/>
                <a:sym typeface="+mn-lt"/>
              </a:rPr>
              <a:t>）相比，呋喹替尼加 </a:t>
            </a:r>
            <a:r>
              <a:rPr lang="en-US" altLang="zh-CN" sz="1600" dirty="0">
                <a:latin typeface="+mn-lt"/>
                <a:ea typeface="+mn-ea"/>
                <a:cs typeface="+mn-ea"/>
                <a:sym typeface="+mn-lt"/>
              </a:rPr>
              <a:t>BSC </a:t>
            </a:r>
            <a:r>
              <a:rPr lang="zh-CN" altLang="en-US" sz="1600" dirty="0">
                <a:latin typeface="+mn-lt"/>
                <a:ea typeface="+mn-ea"/>
                <a:cs typeface="+mn-ea"/>
                <a:sym typeface="+mn-lt"/>
              </a:rPr>
              <a:t>的 </a:t>
            </a:r>
            <a:r>
              <a:rPr lang="en-US" altLang="zh-CN" sz="1600" dirty="0">
                <a:latin typeface="+mn-lt"/>
                <a:ea typeface="+mn-ea"/>
                <a:cs typeface="+mn-ea"/>
                <a:sym typeface="+mn-lt"/>
              </a:rPr>
              <a:t>OS</a:t>
            </a:r>
            <a:r>
              <a:rPr lang="zh-CN" altLang="en-US" sz="1600" dirty="0">
                <a:latin typeface="+mn-lt"/>
                <a:ea typeface="+mn-ea"/>
                <a:cs typeface="+mn-ea"/>
                <a:sym typeface="+mn-lt"/>
              </a:rPr>
              <a:t>和 </a:t>
            </a:r>
            <a:r>
              <a:rPr lang="en-US" altLang="zh-CN" sz="1600" dirty="0">
                <a:latin typeface="+mn-lt"/>
                <a:ea typeface="+mn-ea"/>
                <a:cs typeface="+mn-ea"/>
                <a:sym typeface="+mn-lt"/>
              </a:rPr>
              <a:t>PFS</a:t>
            </a:r>
            <a:r>
              <a:rPr lang="zh-CN" altLang="en-US" sz="1600" dirty="0">
                <a:latin typeface="+mn-lt"/>
                <a:ea typeface="+mn-ea"/>
                <a:cs typeface="+mn-ea"/>
                <a:sym typeface="+mn-lt"/>
              </a:rPr>
              <a:t>（图</a:t>
            </a:r>
            <a:r>
              <a:rPr lang="en-US" altLang="zh-CN" sz="1600" dirty="0">
                <a:latin typeface="+mn-lt"/>
                <a:ea typeface="+mn-ea"/>
                <a:cs typeface="+mn-ea"/>
                <a:sym typeface="+mn-lt"/>
              </a:rPr>
              <a:t>1</a:t>
            </a:r>
            <a:r>
              <a:rPr lang="zh-CN" altLang="en-US" sz="1600" dirty="0">
                <a:latin typeface="+mn-lt"/>
                <a:ea typeface="+mn-ea"/>
                <a:cs typeface="+mn-ea"/>
                <a:sym typeface="+mn-lt"/>
              </a:rPr>
              <a:t>）显示出有统计学意义和临床意义的改善，且具有可耐受的安全性</a:t>
            </a:r>
            <a:r>
              <a:rPr lang="en-US" altLang="zh-CN" sz="1600" baseline="30000" dirty="0">
                <a:latin typeface="+mn-lt"/>
                <a:ea typeface="+mn-ea"/>
                <a:cs typeface="+mn-ea"/>
                <a:sym typeface="+mn-lt"/>
              </a:rPr>
              <a:t>3</a:t>
            </a:r>
            <a:r>
              <a:rPr lang="zh-CN" altLang="en-US" sz="1600" dirty="0">
                <a:latin typeface="+mn-lt"/>
                <a:ea typeface="+mn-ea"/>
                <a:cs typeface="+mn-ea"/>
                <a:sym typeface="+mn-lt"/>
              </a:rPr>
              <a:t>，生活质量未见恶化</a:t>
            </a:r>
            <a:r>
              <a:rPr lang="en-US" altLang="zh-CN" sz="1600" baseline="30000" dirty="0">
                <a:latin typeface="+mn-lt"/>
                <a:ea typeface="+mn-ea"/>
                <a:cs typeface="+mn-ea"/>
                <a:sym typeface="+mn-lt"/>
              </a:rPr>
              <a:t>4</a:t>
            </a:r>
            <a:endParaRPr lang="zh-CN" altLang="en-US" sz="1600" baseline="30000" dirty="0">
              <a:latin typeface="+mn-lt"/>
              <a:ea typeface="+mn-ea"/>
              <a:cs typeface="+mn-ea"/>
              <a:sym typeface="+mn-lt"/>
            </a:endParaRPr>
          </a:p>
          <a:p>
            <a:pPr marL="342900" indent="-342900">
              <a:lnSpc>
                <a:spcPct val="120000"/>
              </a:lnSpc>
              <a:spcAft>
                <a:spcPts val="600"/>
              </a:spcAft>
              <a:buFont typeface="Arial" panose="020B0604020202020204" pitchFamily="34" charset="0"/>
              <a:buChar char="•"/>
            </a:pPr>
            <a:r>
              <a:rPr lang="zh-CN" altLang="en-US" sz="1600" dirty="0">
                <a:latin typeface="+mn-lt"/>
                <a:ea typeface="+mn-ea"/>
                <a:cs typeface="+mn-ea"/>
                <a:sym typeface="+mn-lt"/>
              </a:rPr>
              <a:t>此次报告了 </a:t>
            </a:r>
            <a:r>
              <a:rPr lang="en-US" altLang="zh-CN" sz="1600" dirty="0">
                <a:latin typeface="+mn-lt"/>
                <a:ea typeface="+mn-ea"/>
                <a:cs typeface="+mn-ea"/>
                <a:sym typeface="+mn-lt"/>
              </a:rPr>
              <a:t>FRESCO-2 </a:t>
            </a:r>
            <a:r>
              <a:rPr lang="zh-CN" altLang="en-US" sz="1600" dirty="0">
                <a:latin typeface="+mn-lt"/>
                <a:ea typeface="+mn-ea"/>
                <a:cs typeface="+mn-ea"/>
                <a:sym typeface="+mn-lt"/>
              </a:rPr>
              <a:t>研究中呋喹替尼组和安慰剂组特别关注的治疗中出现的不良事件（</a:t>
            </a:r>
            <a:r>
              <a:rPr lang="en-US" altLang="zh-CN" sz="1600" dirty="0">
                <a:latin typeface="+mn-lt"/>
                <a:ea typeface="+mn-ea"/>
                <a:cs typeface="+mn-ea"/>
                <a:sym typeface="+mn-lt"/>
              </a:rPr>
              <a:t>AESIs</a:t>
            </a:r>
            <a:r>
              <a:rPr lang="zh-CN" altLang="en-US" sz="1600" dirty="0">
                <a:latin typeface="+mn-lt"/>
                <a:ea typeface="+mn-ea"/>
                <a:cs typeface="+mn-ea"/>
                <a:sym typeface="+mn-lt"/>
              </a:rPr>
              <a:t>），以进一步显示呋喹替尼的安全性</a:t>
            </a:r>
          </a:p>
          <a:p>
            <a:pPr marL="342900" indent="-342900">
              <a:lnSpc>
                <a:spcPct val="120000"/>
              </a:lnSpc>
              <a:spcAft>
                <a:spcPts val="600"/>
              </a:spcAft>
              <a:buFont typeface="Arial" panose="020B0604020202020204" pitchFamily="34" charset="0"/>
              <a:buChar char="•"/>
            </a:pPr>
            <a:endParaRPr lang="en-US" altLang="zh-CN" sz="1600" dirty="0">
              <a:latin typeface="+mn-lt"/>
              <a:ea typeface="+mn-ea"/>
              <a:cs typeface="+mn-ea"/>
              <a:sym typeface="+mn-lt"/>
            </a:endParaRPr>
          </a:p>
          <a:p>
            <a:pPr marL="342900" indent="-342900">
              <a:lnSpc>
                <a:spcPct val="120000"/>
              </a:lnSpc>
              <a:spcAft>
                <a:spcPts val="600"/>
              </a:spcAft>
              <a:buFont typeface="Arial" panose="020B0604020202020204" pitchFamily="34" charset="0"/>
              <a:buChar char="•"/>
            </a:pPr>
            <a:endParaRPr lang="en-US" altLang="zh-CN" sz="1600" dirty="0">
              <a:latin typeface="+mn-lt"/>
              <a:ea typeface="+mn-ea"/>
              <a:cs typeface="+mn-ea"/>
              <a:sym typeface="+mn-lt"/>
            </a:endParaRPr>
          </a:p>
          <a:p>
            <a:pPr marL="342900" indent="-342900">
              <a:lnSpc>
                <a:spcPct val="120000"/>
              </a:lnSpc>
              <a:spcAft>
                <a:spcPts val="600"/>
              </a:spcAft>
              <a:buFont typeface="Arial" panose="020B0604020202020204" pitchFamily="34" charset="0"/>
              <a:buChar char="•"/>
            </a:pPr>
            <a:endParaRPr lang="zh-CN" altLang="en-US" sz="1600" dirty="0">
              <a:latin typeface="+mn-lt"/>
              <a:ea typeface="+mn-ea"/>
              <a:cs typeface="+mn-ea"/>
              <a:sym typeface="+mn-lt"/>
            </a:endParaRPr>
          </a:p>
        </p:txBody>
      </p:sp>
      <p:pic>
        <p:nvPicPr>
          <p:cNvPr id="6" name="图片 5">
            <a:extLst>
              <a:ext uri="{FF2B5EF4-FFF2-40B4-BE49-F238E27FC236}">
                <a16:creationId xmlns:a16="http://schemas.microsoft.com/office/drawing/2014/main" id="{606D5678-720F-DD2A-FACF-002CA4A273A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03707" y="4326225"/>
            <a:ext cx="5556582" cy="2043738"/>
          </a:xfrm>
          <a:prstGeom prst="rect">
            <a:avLst/>
          </a:prstGeom>
        </p:spPr>
      </p:pic>
      <p:sp>
        <p:nvSpPr>
          <p:cNvPr id="7" name="文本框 6">
            <a:extLst>
              <a:ext uri="{FF2B5EF4-FFF2-40B4-BE49-F238E27FC236}">
                <a16:creationId xmlns:a16="http://schemas.microsoft.com/office/drawing/2014/main" id="{7CA53D89-478F-F39F-5D7E-4ED54ECFA1EF}"/>
              </a:ext>
            </a:extLst>
          </p:cNvPr>
          <p:cNvSpPr txBox="1"/>
          <p:nvPr/>
        </p:nvSpPr>
        <p:spPr>
          <a:xfrm>
            <a:off x="88900" y="6360815"/>
            <a:ext cx="6818812"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1. </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Sun</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 Q, </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et</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 </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al.</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 </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Cancer</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 </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Bio</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l </a:t>
            </a:r>
            <a:r>
              <a:rPr kumimoji="0" lang="en-US" altLang="zh-CN" sz="1000" b="0" i="0" u="none" strike="noStrike" kern="1200" cap="none" spc="0" normalizeH="0" baseline="0" noProof="0" dirty="0" err="1">
                <a:ln>
                  <a:noFill/>
                </a:ln>
                <a:solidFill>
                  <a:prstClr val="black"/>
                </a:solidFill>
                <a:effectLst/>
                <a:uLnTx/>
                <a:uFillTx/>
                <a:latin typeface="Arial"/>
                <a:ea typeface="微软雅黑"/>
                <a:cs typeface="+mn-ea"/>
                <a:sym typeface="+mn-lt"/>
              </a:rPr>
              <a:t>Ther</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 2014;15:1635-45.</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ea"/>
                <a:sym typeface="+mn-lt"/>
              </a:rPr>
              <a:t> </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2. </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Li</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 </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J,</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 </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et</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 </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al.</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 </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JAMA</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 </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2018</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319</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2486</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96</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 3. </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Dasari</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 </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A</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 </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et</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 </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al.</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 </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ESMO</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 </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2022</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 </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Annals</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 of </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Oncology</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 </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2022</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33</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(7):</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S1391</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2</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 4.</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Sobrero</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 </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A,</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 </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et</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 </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al.</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 A</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SCO</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-AI </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202</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3. </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Poster</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 </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presentation</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 </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D4</a:t>
            </a:r>
          </a:p>
        </p:txBody>
      </p:sp>
    </p:spTree>
    <p:extLst>
      <p:ext uri="{BB962C8B-B14F-4D97-AF65-F5344CB8AC3E}">
        <p14:creationId xmlns:p14="http://schemas.microsoft.com/office/powerpoint/2010/main" val="2319806268"/>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74F17A29-4C4F-8754-3524-6CA86FC5B28C}"/>
              </a:ext>
            </a:extLst>
          </p:cNvPr>
          <p:cNvSpPr>
            <a:spLocks noGrp="1"/>
          </p:cNvSpPr>
          <p:nvPr>
            <p:ph type="body" sz="quarter" idx="10"/>
          </p:nvPr>
        </p:nvSpPr>
        <p:spPr/>
        <p:txBody>
          <a:bodyPr/>
          <a:lstStyle/>
          <a:p>
            <a:r>
              <a:rPr lang="zh-CN" altLang="en-US" dirty="0">
                <a:latin typeface="+mn-lt"/>
                <a:ea typeface="+mn-ea"/>
                <a:cs typeface="+mn-ea"/>
                <a:sym typeface="+mn-lt"/>
              </a:rPr>
              <a:t>方法</a:t>
            </a:r>
          </a:p>
        </p:txBody>
      </p:sp>
      <p:sp>
        <p:nvSpPr>
          <p:cNvPr id="3" name="文本占位符 2">
            <a:extLst>
              <a:ext uri="{FF2B5EF4-FFF2-40B4-BE49-F238E27FC236}">
                <a16:creationId xmlns:a16="http://schemas.microsoft.com/office/drawing/2014/main" id="{679FA86A-7CBF-24A1-3B82-2B8A2786D57C}"/>
              </a:ext>
            </a:extLst>
          </p:cNvPr>
          <p:cNvSpPr>
            <a:spLocks noGrp="1"/>
          </p:cNvSpPr>
          <p:nvPr>
            <p:ph type="body" sz="quarter" idx="11"/>
          </p:nvPr>
        </p:nvSpPr>
        <p:spPr/>
        <p:txBody>
          <a:bodyPr/>
          <a:lstStyle/>
          <a:p>
            <a:r>
              <a:rPr lang="zh-CN" altLang="zh-CN" sz="1000" dirty="0">
                <a:effectLst/>
                <a:ea typeface="+mn-ea"/>
                <a:cs typeface="+mn-ea"/>
                <a:sym typeface="+mn-lt"/>
              </a:rPr>
              <a:t>Cathy</a:t>
            </a:r>
            <a:r>
              <a:rPr lang="en-US" altLang="zh-CN" sz="1000" dirty="0">
                <a:effectLst/>
                <a:ea typeface="+mn-ea"/>
                <a:cs typeface="+mn-ea"/>
                <a:sym typeface="+mn-lt"/>
              </a:rPr>
              <a:t> </a:t>
            </a:r>
            <a:r>
              <a:rPr lang="zh-CN" altLang="zh-CN" sz="1000" dirty="0">
                <a:effectLst/>
                <a:ea typeface="+mn-ea"/>
                <a:cs typeface="+mn-ea"/>
                <a:sym typeface="+mn-lt"/>
              </a:rPr>
              <a:t>Eng</a:t>
            </a:r>
            <a:r>
              <a:rPr lang="en-US" altLang="zh-CN" sz="1000" dirty="0">
                <a:effectLst/>
                <a:ea typeface="+mn-ea"/>
                <a:cs typeface="+mn-ea"/>
                <a:sym typeface="+mn-lt"/>
              </a:rPr>
              <a:t>, et al. 2023 ASCO Abstract 3601</a:t>
            </a:r>
            <a:endParaRPr lang="zh-CN" altLang="zh-CN" sz="1000" dirty="0">
              <a:effectLst/>
              <a:ea typeface="+mn-ea"/>
              <a:cs typeface="+mn-ea"/>
              <a:sym typeface="+mn-lt"/>
            </a:endParaRPr>
          </a:p>
        </p:txBody>
      </p:sp>
      <p:sp>
        <p:nvSpPr>
          <p:cNvPr id="4" name="文本占位符 3">
            <a:extLst>
              <a:ext uri="{FF2B5EF4-FFF2-40B4-BE49-F238E27FC236}">
                <a16:creationId xmlns:a16="http://schemas.microsoft.com/office/drawing/2014/main" id="{374069B3-DD56-5310-8E4B-A724799835C9}"/>
              </a:ext>
            </a:extLst>
          </p:cNvPr>
          <p:cNvSpPr>
            <a:spLocks noGrp="1"/>
          </p:cNvSpPr>
          <p:nvPr>
            <p:ph type="body" sz="quarter" idx="12"/>
          </p:nvPr>
        </p:nvSpPr>
        <p:spPr>
          <a:xfrm>
            <a:off x="846205" y="977900"/>
            <a:ext cx="10499589" cy="4902200"/>
          </a:xfrm>
        </p:spPr>
        <p:txBody>
          <a:bodyPr/>
          <a:lstStyle/>
          <a:p>
            <a:pPr marL="342900" indent="-342900">
              <a:lnSpc>
                <a:spcPct val="120000"/>
              </a:lnSpc>
              <a:spcAft>
                <a:spcPts val="600"/>
              </a:spcAft>
              <a:buFont typeface="Arial" panose="020B0604020202020204" pitchFamily="34" charset="0"/>
              <a:buChar char="•"/>
            </a:pPr>
            <a:r>
              <a:rPr lang="zh-CN" altLang="en-US" dirty="0">
                <a:solidFill>
                  <a:schemeClr val="tx1"/>
                </a:solidFill>
                <a:latin typeface="+mn-lt"/>
                <a:ea typeface="+mn-ea"/>
                <a:cs typeface="+mn-ea"/>
                <a:sym typeface="+mn-lt"/>
              </a:rPr>
              <a:t>符合条件的患者接受了所有标准治疗，包括氟尿嘧啶，奥沙利铂和伊立替康为基础的化疗、抗</a:t>
            </a:r>
            <a:r>
              <a:rPr lang="en-US" altLang="zh-CN" dirty="0">
                <a:solidFill>
                  <a:schemeClr val="tx1"/>
                </a:solidFill>
                <a:latin typeface="+mn-lt"/>
                <a:ea typeface="+mn-ea"/>
                <a:cs typeface="+mn-ea"/>
                <a:sym typeface="+mn-lt"/>
              </a:rPr>
              <a:t>VEGF</a:t>
            </a:r>
            <a:r>
              <a:rPr lang="zh-CN" altLang="en-US" dirty="0">
                <a:solidFill>
                  <a:schemeClr val="tx1"/>
                </a:solidFill>
                <a:latin typeface="+mn-lt"/>
                <a:ea typeface="+mn-ea"/>
                <a:cs typeface="+mn-ea"/>
                <a:sym typeface="+mn-lt"/>
              </a:rPr>
              <a:t>治疗、抗</a:t>
            </a:r>
            <a:r>
              <a:rPr lang="en-US" altLang="zh-CN" dirty="0">
                <a:solidFill>
                  <a:schemeClr val="tx1"/>
                </a:solidFill>
                <a:latin typeface="+mn-lt"/>
                <a:ea typeface="+mn-ea"/>
                <a:cs typeface="+mn-ea"/>
                <a:sym typeface="+mn-lt"/>
              </a:rPr>
              <a:t>EGFR</a:t>
            </a:r>
            <a:r>
              <a:rPr lang="zh-CN" altLang="en-US" dirty="0">
                <a:solidFill>
                  <a:schemeClr val="tx1"/>
                </a:solidFill>
                <a:latin typeface="+mn-lt"/>
                <a:ea typeface="+mn-ea"/>
                <a:cs typeface="+mn-ea"/>
                <a:sym typeface="+mn-lt"/>
              </a:rPr>
              <a:t>治疗（如果是 </a:t>
            </a:r>
            <a:r>
              <a:rPr lang="en-US" altLang="zh-CN" dirty="0">
                <a:solidFill>
                  <a:schemeClr val="tx1"/>
                </a:solidFill>
                <a:latin typeface="+mn-lt"/>
                <a:ea typeface="+mn-ea"/>
                <a:cs typeface="+mn-ea"/>
                <a:sym typeface="+mn-lt"/>
              </a:rPr>
              <a:t>RAS </a:t>
            </a:r>
            <a:r>
              <a:rPr lang="zh-CN" altLang="en-US" dirty="0">
                <a:solidFill>
                  <a:schemeClr val="tx1"/>
                </a:solidFill>
                <a:latin typeface="+mn-lt"/>
                <a:ea typeface="+mn-ea"/>
                <a:cs typeface="+mn-ea"/>
                <a:sym typeface="+mn-lt"/>
              </a:rPr>
              <a:t>野生型）、接受</a:t>
            </a:r>
            <a:r>
              <a:rPr kumimoji="0" lang="en-US" altLang="zh-CN" sz="2000" b="0" i="0" u="none" strike="noStrike" kern="0" cap="none" spc="0" normalizeH="0" baseline="0" noProof="0" dirty="0">
                <a:ln>
                  <a:noFill/>
                </a:ln>
                <a:solidFill>
                  <a:schemeClr val="tx1"/>
                </a:solidFill>
                <a:effectLst/>
                <a:uLnTx/>
                <a:uFillTx/>
                <a:latin typeface="+mn-lt"/>
                <a:ea typeface="+mn-ea"/>
                <a:cs typeface="+mn-ea"/>
                <a:sym typeface="+mn-lt"/>
              </a:rPr>
              <a:t>TAS-102</a:t>
            </a:r>
            <a:r>
              <a:rPr lang="zh-CN" altLang="en-US" dirty="0">
                <a:solidFill>
                  <a:schemeClr val="tx1"/>
                </a:solidFill>
                <a:latin typeface="+mn-lt"/>
                <a:ea typeface="+mn-ea"/>
                <a:cs typeface="+mn-ea"/>
                <a:sym typeface="+mn-lt"/>
              </a:rPr>
              <a:t>或瑞戈非尼后进展或不耐受</a:t>
            </a:r>
            <a:endParaRPr lang="en-US" altLang="zh-CN" dirty="0">
              <a:solidFill>
                <a:schemeClr val="tx1"/>
              </a:solidFill>
              <a:latin typeface="+mn-lt"/>
              <a:ea typeface="+mn-ea"/>
              <a:cs typeface="+mn-ea"/>
              <a:sym typeface="+mn-lt"/>
            </a:endParaRPr>
          </a:p>
          <a:p>
            <a:pPr marL="1028700" lvl="1" indent="-342900">
              <a:lnSpc>
                <a:spcPct val="120000"/>
              </a:lnSpc>
              <a:spcAft>
                <a:spcPts val="600"/>
              </a:spcAft>
            </a:pPr>
            <a:r>
              <a:rPr lang="zh-CN" altLang="en-US" dirty="0">
                <a:latin typeface="+mn-lt"/>
                <a:ea typeface="+mn-ea"/>
                <a:cs typeface="+mn-ea"/>
                <a:sym typeface="+mn-lt"/>
              </a:rPr>
              <a:t>存在 </a:t>
            </a:r>
            <a:r>
              <a:rPr lang="en-US" altLang="zh-CN" dirty="0" err="1">
                <a:latin typeface="+mn-lt"/>
                <a:ea typeface="+mn-ea"/>
                <a:cs typeface="+mn-ea"/>
                <a:sym typeface="+mn-lt"/>
              </a:rPr>
              <a:t>MSl</a:t>
            </a:r>
            <a:r>
              <a:rPr lang="en-US" altLang="zh-CN" dirty="0">
                <a:latin typeface="+mn-lt"/>
                <a:ea typeface="+mn-ea"/>
                <a:cs typeface="+mn-ea"/>
                <a:sym typeface="+mn-lt"/>
              </a:rPr>
              <a:t>-H /</a:t>
            </a:r>
            <a:r>
              <a:rPr lang="zh-CN" altLang="en-US" dirty="0">
                <a:latin typeface="+mn-lt"/>
                <a:ea typeface="+mn-ea"/>
                <a:cs typeface="+mn-ea"/>
                <a:sym typeface="+mn-lt"/>
              </a:rPr>
              <a:t> </a:t>
            </a:r>
            <a:r>
              <a:rPr lang="en-US" altLang="zh-CN" dirty="0" err="1">
                <a:latin typeface="+mn-lt"/>
                <a:ea typeface="+mn-ea"/>
                <a:cs typeface="+mn-ea"/>
                <a:sym typeface="+mn-lt"/>
              </a:rPr>
              <a:t>dMMR</a:t>
            </a:r>
            <a:r>
              <a:rPr lang="zh-CN" altLang="en-US" dirty="0">
                <a:latin typeface="+mn-lt"/>
                <a:ea typeface="+mn-ea"/>
                <a:cs typeface="+mn-ea"/>
                <a:sym typeface="+mn-lt"/>
              </a:rPr>
              <a:t>的患者</a:t>
            </a:r>
            <a:r>
              <a:rPr lang="en-US" altLang="zh-CN" dirty="0">
                <a:latin typeface="+mn-lt"/>
                <a:ea typeface="+mn-ea"/>
                <a:cs typeface="+mn-ea"/>
                <a:sym typeface="+mn-lt"/>
              </a:rPr>
              <a:t> </a:t>
            </a:r>
            <a:r>
              <a:rPr lang="zh-CN" altLang="en-US" dirty="0">
                <a:latin typeface="+mn-lt"/>
                <a:ea typeface="+mn-ea"/>
                <a:cs typeface="+mn-ea"/>
                <a:sym typeface="+mn-lt"/>
              </a:rPr>
              <a:t>或 </a:t>
            </a:r>
            <a:r>
              <a:rPr lang="en-US" altLang="zh-CN" dirty="0">
                <a:latin typeface="+mn-lt"/>
                <a:ea typeface="+mn-ea"/>
                <a:cs typeface="+mn-ea"/>
                <a:sym typeface="+mn-lt"/>
              </a:rPr>
              <a:t>BRAFV600E </a:t>
            </a:r>
            <a:r>
              <a:rPr lang="zh-CN" altLang="en-US" dirty="0">
                <a:latin typeface="+mn-lt"/>
                <a:ea typeface="+mn-ea"/>
                <a:cs typeface="+mn-ea"/>
                <a:sym typeface="+mn-lt"/>
              </a:rPr>
              <a:t>突变的患者还必须分别接受过免疫检查点抑制剂或 </a:t>
            </a:r>
            <a:r>
              <a:rPr lang="en-US" altLang="zh-CN" dirty="0">
                <a:latin typeface="+mn-lt"/>
                <a:ea typeface="+mn-ea"/>
                <a:cs typeface="+mn-ea"/>
                <a:sym typeface="+mn-lt"/>
              </a:rPr>
              <a:t>BRAF </a:t>
            </a:r>
            <a:r>
              <a:rPr lang="zh-CN" altLang="en-US" dirty="0">
                <a:latin typeface="+mn-lt"/>
                <a:ea typeface="+mn-ea"/>
                <a:cs typeface="+mn-ea"/>
                <a:sym typeface="+mn-lt"/>
              </a:rPr>
              <a:t>抑制剂治疗</a:t>
            </a:r>
          </a:p>
          <a:p>
            <a:pPr marL="342900" indent="-342900">
              <a:lnSpc>
                <a:spcPct val="120000"/>
              </a:lnSpc>
              <a:spcAft>
                <a:spcPts val="600"/>
              </a:spcAft>
              <a:buFont typeface="Arial" panose="020B0604020202020204" pitchFamily="34" charset="0"/>
              <a:buChar char="•"/>
            </a:pPr>
            <a:r>
              <a:rPr lang="zh-CN" altLang="en-US" dirty="0">
                <a:solidFill>
                  <a:schemeClr val="tx1"/>
                </a:solidFill>
                <a:latin typeface="+mn-lt"/>
                <a:ea typeface="+mn-ea"/>
                <a:cs typeface="+mn-ea"/>
                <a:sym typeface="+mn-lt"/>
              </a:rPr>
              <a:t>治疗中出现的 </a:t>
            </a:r>
            <a:r>
              <a:rPr lang="en-US" altLang="zh-CN" dirty="0" err="1">
                <a:solidFill>
                  <a:schemeClr val="tx1"/>
                </a:solidFill>
                <a:latin typeface="+mn-lt"/>
                <a:ea typeface="+mn-ea"/>
                <a:cs typeface="+mn-ea"/>
                <a:sym typeface="+mn-lt"/>
              </a:rPr>
              <a:t>AESls</a:t>
            </a:r>
            <a:r>
              <a:rPr lang="en-US" altLang="zh-CN" dirty="0">
                <a:solidFill>
                  <a:schemeClr val="tx1"/>
                </a:solidFill>
                <a:latin typeface="+mn-lt"/>
                <a:ea typeface="+mn-ea"/>
                <a:cs typeface="+mn-ea"/>
                <a:sym typeface="+mn-lt"/>
              </a:rPr>
              <a:t> </a:t>
            </a:r>
            <a:r>
              <a:rPr lang="zh-CN" altLang="en-US" dirty="0">
                <a:solidFill>
                  <a:schemeClr val="tx1"/>
                </a:solidFill>
                <a:latin typeface="+mn-lt"/>
                <a:ea typeface="+mn-ea"/>
                <a:cs typeface="+mn-ea"/>
                <a:sym typeface="+mn-lt"/>
              </a:rPr>
              <a:t>定义为接受至少一剂研究药物的患者在接受研究治疗期间至治疗结束后最多</a:t>
            </a:r>
            <a:r>
              <a:rPr lang="en-US" altLang="zh-CN" dirty="0">
                <a:solidFill>
                  <a:schemeClr val="tx1"/>
                </a:solidFill>
                <a:latin typeface="+mn-lt"/>
                <a:ea typeface="+mn-ea"/>
                <a:cs typeface="+mn-ea"/>
                <a:sym typeface="+mn-lt"/>
              </a:rPr>
              <a:t>30</a:t>
            </a:r>
            <a:r>
              <a:rPr lang="zh-CN" altLang="en-US" dirty="0">
                <a:solidFill>
                  <a:schemeClr val="tx1"/>
                </a:solidFill>
                <a:latin typeface="+mn-lt"/>
                <a:ea typeface="+mn-ea"/>
                <a:cs typeface="+mn-ea"/>
                <a:sym typeface="+mn-lt"/>
              </a:rPr>
              <a:t>天内发生的</a:t>
            </a:r>
            <a:r>
              <a:rPr lang="en-US" altLang="zh-CN" dirty="0">
                <a:solidFill>
                  <a:schemeClr val="tx1"/>
                </a:solidFill>
                <a:latin typeface="+mn-lt"/>
                <a:ea typeface="+mn-ea"/>
                <a:cs typeface="+mn-ea"/>
                <a:sym typeface="+mn-lt"/>
              </a:rPr>
              <a:t>AEs</a:t>
            </a:r>
            <a:r>
              <a:rPr lang="zh-CN" altLang="en-US" dirty="0">
                <a:solidFill>
                  <a:schemeClr val="tx1"/>
                </a:solidFill>
                <a:latin typeface="+mn-lt"/>
                <a:ea typeface="+mn-ea"/>
                <a:cs typeface="+mn-ea"/>
                <a:sym typeface="+mn-lt"/>
              </a:rPr>
              <a:t>。</a:t>
            </a:r>
            <a:r>
              <a:rPr lang="en-US" altLang="zh-CN" dirty="0" err="1">
                <a:solidFill>
                  <a:schemeClr val="tx1"/>
                </a:solidFill>
                <a:latin typeface="+mn-lt"/>
                <a:ea typeface="+mn-ea"/>
                <a:cs typeface="+mn-ea"/>
                <a:sym typeface="+mn-lt"/>
              </a:rPr>
              <a:t>AESls</a:t>
            </a:r>
            <a:r>
              <a:rPr lang="en-US" altLang="zh-CN" dirty="0">
                <a:solidFill>
                  <a:schemeClr val="tx1"/>
                </a:solidFill>
                <a:latin typeface="+mn-lt"/>
                <a:ea typeface="+mn-ea"/>
                <a:cs typeface="+mn-ea"/>
                <a:sym typeface="+mn-lt"/>
              </a:rPr>
              <a:t> </a:t>
            </a:r>
            <a:r>
              <a:rPr lang="zh-CN" altLang="en-US" dirty="0">
                <a:solidFill>
                  <a:schemeClr val="tx1"/>
                </a:solidFill>
                <a:latin typeface="+mn-lt"/>
                <a:ea typeface="+mn-ea"/>
                <a:cs typeface="+mn-ea"/>
                <a:sym typeface="+mn-lt"/>
              </a:rPr>
              <a:t>包括以下 </a:t>
            </a:r>
            <a:r>
              <a:rPr lang="en-US" altLang="zh-CN" dirty="0">
                <a:solidFill>
                  <a:schemeClr val="tx1"/>
                </a:solidFill>
                <a:latin typeface="+mn-lt"/>
                <a:ea typeface="+mn-ea"/>
                <a:cs typeface="+mn-ea"/>
                <a:sym typeface="+mn-lt"/>
              </a:rPr>
              <a:t>10 </a:t>
            </a:r>
            <a:r>
              <a:rPr lang="zh-CN" altLang="en-US" dirty="0">
                <a:solidFill>
                  <a:schemeClr val="tx1"/>
                </a:solidFill>
                <a:latin typeface="+mn-lt"/>
                <a:ea typeface="+mn-ea"/>
                <a:cs typeface="+mn-ea"/>
                <a:sym typeface="+mn-lt"/>
              </a:rPr>
              <a:t>个类别：皮肤毒性、高血压、甲状腺功能障碍、蛋白尿、肝功能检查异常、出血、感染、栓塞和血栓事件、胃肠道穿孔和左心室射血分数下降</a:t>
            </a:r>
            <a:endParaRPr lang="en-US" altLang="zh-CN" dirty="0">
              <a:solidFill>
                <a:schemeClr val="tx1"/>
              </a:solidFill>
              <a:latin typeface="+mn-lt"/>
              <a:ea typeface="+mn-ea"/>
              <a:cs typeface="+mn-ea"/>
              <a:sym typeface="+mn-lt"/>
            </a:endParaRPr>
          </a:p>
          <a:p>
            <a:pPr marL="1028700" lvl="1" indent="-342900">
              <a:lnSpc>
                <a:spcPct val="120000"/>
              </a:lnSpc>
              <a:spcAft>
                <a:spcPts val="600"/>
              </a:spcAft>
            </a:pPr>
            <a:r>
              <a:rPr lang="zh-CN" altLang="en-US" dirty="0">
                <a:latin typeface="+mn-lt"/>
                <a:ea typeface="+mn-ea"/>
                <a:cs typeface="+mn-ea"/>
                <a:sym typeface="+mn-lt"/>
              </a:rPr>
              <a:t>这些治疗中出现的 </a:t>
            </a:r>
            <a:r>
              <a:rPr lang="en-US" altLang="zh-CN" dirty="0" err="1">
                <a:latin typeface="+mn-lt"/>
                <a:ea typeface="+mn-ea"/>
                <a:cs typeface="+mn-ea"/>
                <a:sym typeface="+mn-lt"/>
              </a:rPr>
              <a:t>AESls</a:t>
            </a:r>
            <a:r>
              <a:rPr lang="en-US" altLang="zh-CN" dirty="0">
                <a:latin typeface="+mn-lt"/>
                <a:ea typeface="+mn-ea"/>
                <a:cs typeface="+mn-ea"/>
                <a:sym typeface="+mn-lt"/>
              </a:rPr>
              <a:t> </a:t>
            </a:r>
            <a:r>
              <a:rPr lang="zh-CN" altLang="en-US" dirty="0">
                <a:latin typeface="+mn-lt"/>
                <a:ea typeface="+mn-ea"/>
                <a:cs typeface="+mn-ea"/>
                <a:sym typeface="+mn-lt"/>
              </a:rPr>
              <a:t>根据研究者手册中定义的 </a:t>
            </a:r>
            <a:r>
              <a:rPr lang="en-US" altLang="zh-CN" dirty="0">
                <a:latin typeface="+mn-lt"/>
                <a:ea typeface="+mn-ea"/>
                <a:cs typeface="+mn-ea"/>
                <a:sym typeface="+mn-lt"/>
              </a:rPr>
              <a:t>MedDRA SMQ </a:t>
            </a:r>
            <a:r>
              <a:rPr lang="zh-CN" altLang="en-US" dirty="0">
                <a:latin typeface="+mn-lt"/>
                <a:ea typeface="+mn-ea"/>
                <a:cs typeface="+mn-ea"/>
                <a:sym typeface="+mn-lt"/>
              </a:rPr>
              <a:t>搜索条件进一步筛选</a:t>
            </a:r>
            <a:endParaRPr lang="en-US" altLang="zh-CN" dirty="0">
              <a:latin typeface="+mn-lt"/>
              <a:ea typeface="+mn-ea"/>
              <a:cs typeface="+mn-ea"/>
              <a:sym typeface="+mn-lt"/>
            </a:endParaRPr>
          </a:p>
          <a:p>
            <a:pPr marL="1028700" lvl="1" indent="-342900">
              <a:lnSpc>
                <a:spcPct val="120000"/>
              </a:lnSpc>
              <a:spcAft>
                <a:spcPts val="600"/>
              </a:spcAft>
            </a:pPr>
            <a:r>
              <a:rPr lang="zh-CN" altLang="en-US" dirty="0">
                <a:latin typeface="+mn-lt"/>
                <a:ea typeface="+mn-ea"/>
                <a:cs typeface="+mn-ea"/>
                <a:sym typeface="+mn-lt"/>
              </a:rPr>
              <a:t>根据 </a:t>
            </a:r>
            <a:r>
              <a:rPr lang="en-US" altLang="zh-CN" dirty="0">
                <a:latin typeface="+mn-lt"/>
                <a:ea typeface="+mn-ea"/>
                <a:cs typeface="+mn-ea"/>
                <a:sym typeface="+mn-lt"/>
              </a:rPr>
              <a:t>VEGFR </a:t>
            </a:r>
            <a:r>
              <a:rPr lang="zh-CN" altLang="en-US" dirty="0">
                <a:latin typeface="+mn-lt"/>
                <a:ea typeface="+mn-ea"/>
                <a:cs typeface="+mn-ea"/>
                <a:sym typeface="+mn-lt"/>
              </a:rPr>
              <a:t>酪氨酸激酶抑制剂药物类别选择 </a:t>
            </a:r>
            <a:r>
              <a:rPr lang="en-US" altLang="zh-CN" dirty="0" err="1">
                <a:latin typeface="+mn-lt"/>
                <a:ea typeface="+mn-ea"/>
                <a:cs typeface="+mn-ea"/>
                <a:sym typeface="+mn-lt"/>
              </a:rPr>
              <a:t>AESls</a:t>
            </a:r>
            <a:r>
              <a:rPr lang="zh-CN" altLang="en-US" dirty="0">
                <a:latin typeface="+mn-lt"/>
                <a:ea typeface="+mn-ea"/>
                <a:cs typeface="+mn-ea"/>
                <a:sym typeface="+mn-lt"/>
              </a:rPr>
              <a:t>，评估其发生频率、首次发生时间和频率随时间的变化</a:t>
            </a:r>
            <a:endParaRPr lang="en-US" altLang="zh-CN" dirty="0">
              <a:latin typeface="+mn-lt"/>
              <a:ea typeface="+mn-ea"/>
              <a:cs typeface="+mn-ea"/>
              <a:sym typeface="+mn-lt"/>
            </a:endParaRPr>
          </a:p>
        </p:txBody>
      </p:sp>
    </p:spTree>
    <p:extLst>
      <p:ext uri="{BB962C8B-B14F-4D97-AF65-F5344CB8AC3E}">
        <p14:creationId xmlns:p14="http://schemas.microsoft.com/office/powerpoint/2010/main" val="487199365"/>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B7192AE0-7938-2471-372C-EFE2B6EE6FAB}"/>
              </a:ext>
            </a:extLst>
          </p:cNvPr>
          <p:cNvSpPr>
            <a:spLocks noGrp="1"/>
          </p:cNvSpPr>
          <p:nvPr>
            <p:ph type="body" sz="quarter" idx="10"/>
          </p:nvPr>
        </p:nvSpPr>
        <p:spPr/>
        <p:txBody>
          <a:bodyPr/>
          <a:lstStyle/>
          <a:p>
            <a:r>
              <a:rPr lang="zh-CN" altLang="en-US" dirty="0">
                <a:latin typeface="+mn-lt"/>
                <a:ea typeface="+mn-ea"/>
                <a:cs typeface="+mn-ea"/>
                <a:sym typeface="+mn-lt"/>
              </a:rPr>
              <a:t>结果</a:t>
            </a:r>
          </a:p>
        </p:txBody>
      </p:sp>
      <p:sp>
        <p:nvSpPr>
          <p:cNvPr id="3" name="文本占位符 2">
            <a:extLst>
              <a:ext uri="{FF2B5EF4-FFF2-40B4-BE49-F238E27FC236}">
                <a16:creationId xmlns:a16="http://schemas.microsoft.com/office/drawing/2014/main" id="{F624408A-694B-B56C-F492-6AD6375DA829}"/>
              </a:ext>
            </a:extLst>
          </p:cNvPr>
          <p:cNvSpPr>
            <a:spLocks noGrp="1"/>
          </p:cNvSpPr>
          <p:nvPr>
            <p:ph type="body" sz="quarter" idx="11"/>
          </p:nvPr>
        </p:nvSpPr>
        <p:spPr/>
        <p:txBody>
          <a:bodyPr/>
          <a:lstStyle/>
          <a:p>
            <a:r>
              <a:rPr lang="zh-CN" altLang="zh-CN" sz="1000" dirty="0">
                <a:effectLst/>
                <a:ea typeface="+mn-ea"/>
                <a:cs typeface="+mn-ea"/>
                <a:sym typeface="+mn-lt"/>
              </a:rPr>
              <a:t>Cathy</a:t>
            </a:r>
            <a:r>
              <a:rPr lang="en-US" altLang="zh-CN" sz="1000" dirty="0">
                <a:effectLst/>
                <a:ea typeface="+mn-ea"/>
                <a:cs typeface="+mn-ea"/>
                <a:sym typeface="+mn-lt"/>
              </a:rPr>
              <a:t> </a:t>
            </a:r>
            <a:r>
              <a:rPr lang="zh-CN" altLang="zh-CN" sz="1000" dirty="0">
                <a:effectLst/>
                <a:ea typeface="+mn-ea"/>
                <a:cs typeface="+mn-ea"/>
                <a:sym typeface="+mn-lt"/>
              </a:rPr>
              <a:t>Eng</a:t>
            </a:r>
            <a:r>
              <a:rPr lang="en-US" altLang="zh-CN" sz="1000" dirty="0">
                <a:effectLst/>
                <a:ea typeface="+mn-ea"/>
                <a:cs typeface="+mn-ea"/>
                <a:sym typeface="+mn-lt"/>
              </a:rPr>
              <a:t>, et al. 2023 ASCO Abstract 3601</a:t>
            </a:r>
            <a:endParaRPr lang="zh-CN" altLang="zh-CN" sz="1000" dirty="0">
              <a:effectLst/>
              <a:ea typeface="+mn-ea"/>
              <a:cs typeface="+mn-ea"/>
              <a:sym typeface="+mn-lt"/>
            </a:endParaRPr>
          </a:p>
        </p:txBody>
      </p:sp>
      <p:sp>
        <p:nvSpPr>
          <p:cNvPr id="4" name="文本占位符 3">
            <a:extLst>
              <a:ext uri="{FF2B5EF4-FFF2-40B4-BE49-F238E27FC236}">
                <a16:creationId xmlns:a16="http://schemas.microsoft.com/office/drawing/2014/main" id="{5F33D3E2-8124-F599-BC36-807094A2F005}"/>
              </a:ext>
            </a:extLst>
          </p:cNvPr>
          <p:cNvSpPr>
            <a:spLocks noGrp="1"/>
          </p:cNvSpPr>
          <p:nvPr>
            <p:ph type="body" sz="quarter" idx="12"/>
          </p:nvPr>
        </p:nvSpPr>
        <p:spPr/>
        <p:txBody>
          <a:bodyPr/>
          <a:lstStyle/>
          <a:p>
            <a:pPr marL="342900" indent="-342900">
              <a:lnSpc>
                <a:spcPct val="120000"/>
              </a:lnSpc>
              <a:spcAft>
                <a:spcPts val="600"/>
              </a:spcAft>
              <a:buFont typeface="Arial" panose="020B0604020202020204" pitchFamily="34" charset="0"/>
              <a:buChar char="•"/>
            </a:pPr>
            <a:r>
              <a:rPr lang="zh-CN" altLang="en-US" dirty="0">
                <a:solidFill>
                  <a:schemeClr val="tx1"/>
                </a:solidFill>
                <a:latin typeface="+mn-lt"/>
                <a:ea typeface="+mn-ea"/>
                <a:cs typeface="+mn-ea"/>
                <a:sym typeface="+mn-lt"/>
              </a:rPr>
              <a:t>安全性人群包括</a:t>
            </a:r>
            <a:r>
              <a:rPr lang="en-US" altLang="zh-CN" dirty="0">
                <a:solidFill>
                  <a:schemeClr val="tx1"/>
                </a:solidFill>
                <a:latin typeface="+mn-lt"/>
                <a:ea typeface="+mn-ea"/>
                <a:cs typeface="+mn-ea"/>
                <a:sym typeface="+mn-lt"/>
              </a:rPr>
              <a:t>686</a:t>
            </a:r>
            <a:r>
              <a:rPr lang="zh-CN" altLang="en-US" dirty="0">
                <a:solidFill>
                  <a:schemeClr val="tx1"/>
                </a:solidFill>
                <a:latin typeface="+mn-lt"/>
                <a:ea typeface="+mn-ea"/>
                <a:cs typeface="+mn-ea"/>
                <a:sym typeface="+mn-lt"/>
              </a:rPr>
              <a:t>例接受了至少一剂研究药物的患者，本次呈现的所有结果均以安全性人群为基础</a:t>
            </a:r>
            <a:endParaRPr lang="en-US" altLang="zh-CN" dirty="0">
              <a:solidFill>
                <a:schemeClr val="tx1"/>
              </a:solidFill>
              <a:latin typeface="+mn-lt"/>
              <a:ea typeface="+mn-ea"/>
              <a:cs typeface="+mn-ea"/>
              <a:sym typeface="+mn-lt"/>
            </a:endParaRPr>
          </a:p>
          <a:p>
            <a:pPr marL="342900" indent="-342900">
              <a:lnSpc>
                <a:spcPct val="120000"/>
              </a:lnSpc>
              <a:spcAft>
                <a:spcPts val="600"/>
              </a:spcAft>
              <a:buFont typeface="Arial" panose="020B0604020202020204" pitchFamily="34" charset="0"/>
              <a:buChar char="•"/>
            </a:pPr>
            <a:r>
              <a:rPr lang="zh-CN" altLang="en-US" dirty="0">
                <a:solidFill>
                  <a:schemeClr val="tx1"/>
                </a:solidFill>
                <a:latin typeface="+mn-lt"/>
                <a:ea typeface="+mn-ea"/>
                <a:cs typeface="+mn-ea"/>
                <a:sym typeface="+mn-lt"/>
              </a:rPr>
              <a:t>基线人口统计学和疾病特征在治疗组间均衡（表</a:t>
            </a:r>
            <a:r>
              <a:rPr lang="en-US" altLang="zh-CN" dirty="0">
                <a:solidFill>
                  <a:schemeClr val="tx1"/>
                </a:solidFill>
                <a:latin typeface="+mn-lt"/>
                <a:ea typeface="+mn-ea"/>
                <a:cs typeface="+mn-ea"/>
                <a:sym typeface="+mn-lt"/>
              </a:rPr>
              <a:t>1</a:t>
            </a:r>
            <a:r>
              <a:rPr lang="zh-CN" altLang="en-US" dirty="0">
                <a:solidFill>
                  <a:schemeClr val="tx1"/>
                </a:solidFill>
                <a:latin typeface="+mn-lt"/>
                <a:ea typeface="+mn-ea"/>
                <a:cs typeface="+mn-ea"/>
                <a:sym typeface="+mn-lt"/>
              </a:rPr>
              <a:t>）</a:t>
            </a:r>
          </a:p>
          <a:p>
            <a:pPr marL="342900" indent="-342900">
              <a:lnSpc>
                <a:spcPct val="120000"/>
              </a:lnSpc>
              <a:spcAft>
                <a:spcPts val="600"/>
              </a:spcAft>
              <a:buFont typeface="Arial" panose="020B0604020202020204" pitchFamily="34" charset="0"/>
              <a:buChar char="•"/>
            </a:pPr>
            <a:endParaRPr lang="zh-CN" altLang="en-US" dirty="0">
              <a:latin typeface="+mn-lt"/>
              <a:ea typeface="+mn-ea"/>
              <a:cs typeface="+mn-ea"/>
              <a:sym typeface="+mn-lt"/>
            </a:endParaRPr>
          </a:p>
        </p:txBody>
      </p:sp>
      <p:pic>
        <p:nvPicPr>
          <p:cNvPr id="6" name="图片 5">
            <a:extLst>
              <a:ext uri="{FF2B5EF4-FFF2-40B4-BE49-F238E27FC236}">
                <a16:creationId xmlns:a16="http://schemas.microsoft.com/office/drawing/2014/main" id="{32A524A8-9A9D-664E-D18D-06F89F5B5B3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01688" y="2468394"/>
            <a:ext cx="7116614" cy="3928596"/>
          </a:xfrm>
          <a:prstGeom prst="rect">
            <a:avLst/>
          </a:prstGeom>
        </p:spPr>
      </p:pic>
      <p:sp>
        <p:nvSpPr>
          <p:cNvPr id="7" name="文本框 6">
            <a:extLst>
              <a:ext uri="{FF2B5EF4-FFF2-40B4-BE49-F238E27FC236}">
                <a16:creationId xmlns:a16="http://schemas.microsoft.com/office/drawing/2014/main" id="{9273A23A-A989-4C55-9254-316BAFD0F88A}"/>
              </a:ext>
            </a:extLst>
          </p:cNvPr>
          <p:cNvSpPr txBox="1"/>
          <p:nvPr/>
        </p:nvSpPr>
        <p:spPr>
          <a:xfrm>
            <a:off x="751070" y="2392194"/>
            <a:ext cx="6096000" cy="369332"/>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ea"/>
                <a:sym typeface="+mn-lt"/>
              </a:rPr>
              <a:t>表</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ea"/>
                <a:sym typeface="+mn-lt"/>
              </a:rPr>
              <a:t>1 </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ea"/>
                <a:sym typeface="+mn-lt"/>
              </a:rPr>
              <a:t>基线人口统计和疾病特征</a:t>
            </a:r>
          </a:p>
        </p:txBody>
      </p:sp>
    </p:spTree>
    <p:extLst>
      <p:ext uri="{BB962C8B-B14F-4D97-AF65-F5344CB8AC3E}">
        <p14:creationId xmlns:p14="http://schemas.microsoft.com/office/powerpoint/2010/main" val="2315309701"/>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D4A26909-E5DF-1101-7235-04BDDD065B86}"/>
              </a:ext>
            </a:extLst>
          </p:cNvPr>
          <p:cNvSpPr>
            <a:spLocks noGrp="1"/>
          </p:cNvSpPr>
          <p:nvPr>
            <p:ph type="body" sz="quarter" idx="10"/>
          </p:nvPr>
        </p:nvSpPr>
        <p:spPr/>
        <p:txBody>
          <a:bodyPr/>
          <a:lstStyle/>
          <a:p>
            <a:r>
              <a:rPr lang="zh-CN" altLang="en-US" dirty="0">
                <a:latin typeface="+mn-lt"/>
                <a:ea typeface="+mn-ea"/>
                <a:cs typeface="+mn-ea"/>
                <a:sym typeface="+mn-lt"/>
              </a:rPr>
              <a:t>研究设计和主要结果</a:t>
            </a:r>
          </a:p>
        </p:txBody>
      </p:sp>
      <p:sp>
        <p:nvSpPr>
          <p:cNvPr id="3" name="文本占位符 2">
            <a:extLst>
              <a:ext uri="{FF2B5EF4-FFF2-40B4-BE49-F238E27FC236}">
                <a16:creationId xmlns:a16="http://schemas.microsoft.com/office/drawing/2014/main" id="{2B6FB328-0927-E502-225B-5DF1FA3B86F6}"/>
              </a:ext>
            </a:extLst>
          </p:cNvPr>
          <p:cNvSpPr>
            <a:spLocks noGrp="1"/>
          </p:cNvSpPr>
          <p:nvPr>
            <p:ph type="body" sz="quarter" idx="11"/>
          </p:nvPr>
        </p:nvSpPr>
        <p:spPr/>
        <p:txBody>
          <a:bodyPr/>
          <a:lstStyle/>
          <a:p>
            <a:r>
              <a:rPr lang="zh-CN" altLang="zh-CN" sz="1000" dirty="0">
                <a:effectLst/>
                <a:ea typeface="+mn-ea"/>
                <a:cs typeface="+mn-ea"/>
                <a:sym typeface="+mn-lt"/>
              </a:rPr>
              <a:t>Cathy</a:t>
            </a:r>
            <a:r>
              <a:rPr lang="en-US" altLang="zh-CN" sz="1000" dirty="0">
                <a:effectLst/>
                <a:ea typeface="+mn-ea"/>
                <a:cs typeface="+mn-ea"/>
                <a:sym typeface="+mn-lt"/>
              </a:rPr>
              <a:t> </a:t>
            </a:r>
            <a:r>
              <a:rPr lang="zh-CN" altLang="zh-CN" sz="1000" dirty="0">
                <a:effectLst/>
                <a:ea typeface="+mn-ea"/>
                <a:cs typeface="+mn-ea"/>
                <a:sym typeface="+mn-lt"/>
              </a:rPr>
              <a:t>Eng</a:t>
            </a:r>
            <a:r>
              <a:rPr lang="en-US" altLang="zh-CN" sz="1000" dirty="0">
                <a:effectLst/>
                <a:ea typeface="+mn-ea"/>
                <a:cs typeface="+mn-ea"/>
                <a:sym typeface="+mn-lt"/>
              </a:rPr>
              <a:t>, et al. 2023 ASCO Abstract 3601</a:t>
            </a:r>
            <a:endParaRPr lang="zh-CN" altLang="zh-CN" sz="1000" dirty="0">
              <a:effectLst/>
              <a:ea typeface="+mn-ea"/>
              <a:cs typeface="+mn-ea"/>
              <a:sym typeface="+mn-lt"/>
            </a:endParaRPr>
          </a:p>
        </p:txBody>
      </p:sp>
      <p:sp>
        <p:nvSpPr>
          <p:cNvPr id="15" name="文本占位符 14">
            <a:extLst>
              <a:ext uri="{FF2B5EF4-FFF2-40B4-BE49-F238E27FC236}">
                <a16:creationId xmlns:a16="http://schemas.microsoft.com/office/drawing/2014/main" id="{ADF514C3-B5ED-DB23-880F-B1A274C726E5}"/>
              </a:ext>
            </a:extLst>
          </p:cNvPr>
          <p:cNvSpPr txBox="1">
            <a:spLocks noGrp="1"/>
          </p:cNvSpPr>
          <p:nvPr>
            <p:ph type="body" sz="quarter" idx="12"/>
          </p:nvPr>
        </p:nvSpPr>
        <p:spPr>
          <a:xfrm>
            <a:off x="427283" y="4385223"/>
            <a:ext cx="3348895" cy="738664"/>
          </a:xfrm>
          <a:prstGeom prst="rect">
            <a:avLst/>
          </a:prstGeom>
          <a:noFill/>
        </p:spPr>
        <p:txBody>
          <a:bodyPr wrap="square" rtlCol="0">
            <a:spAutoFit/>
          </a:bodyPr>
          <a:lstStyle/>
          <a:p>
            <a:r>
              <a:rPr lang="zh-CN" altLang="en-US" sz="1200" dirty="0">
                <a:latin typeface="+mn-lt"/>
                <a:ea typeface="+mn-ea"/>
                <a:cs typeface="+mn-ea"/>
                <a:sym typeface="+mn-lt"/>
              </a:rPr>
              <a:t>研究终点</a:t>
            </a:r>
            <a:endParaRPr lang="en-US" altLang="zh-CN" sz="1200" dirty="0">
              <a:latin typeface="+mn-lt"/>
              <a:ea typeface="+mn-ea"/>
              <a:cs typeface="+mn-ea"/>
              <a:sym typeface="+mn-lt"/>
            </a:endParaRPr>
          </a:p>
          <a:p>
            <a:pPr marL="171450" indent="-171450">
              <a:buFont typeface="Arial" panose="020B0604020202020204" pitchFamily="34" charset="0"/>
              <a:buChar char="•"/>
            </a:pPr>
            <a:r>
              <a:rPr lang="zh-CN" altLang="en-US" sz="1200" dirty="0">
                <a:latin typeface="+mn-lt"/>
                <a:ea typeface="+mn-ea"/>
                <a:cs typeface="+mn-ea"/>
                <a:sym typeface="+mn-lt"/>
              </a:rPr>
              <a:t>主要终点：</a:t>
            </a:r>
            <a:r>
              <a:rPr lang="en-US" altLang="zh-CN" sz="1200" dirty="0">
                <a:latin typeface="+mn-lt"/>
                <a:ea typeface="+mn-ea"/>
                <a:cs typeface="+mn-ea"/>
                <a:sym typeface="+mn-lt"/>
              </a:rPr>
              <a:t>OS</a:t>
            </a:r>
          </a:p>
          <a:p>
            <a:pPr marL="171450" indent="-171450">
              <a:buFont typeface="Arial" panose="020B0604020202020204" pitchFamily="34" charset="0"/>
              <a:buChar char="•"/>
            </a:pPr>
            <a:r>
              <a:rPr lang="zh-CN" altLang="en-US" sz="1200" dirty="0">
                <a:latin typeface="+mn-lt"/>
                <a:ea typeface="+mn-ea"/>
                <a:cs typeface="+mn-ea"/>
                <a:sym typeface="+mn-lt"/>
              </a:rPr>
              <a:t>关键次要终点：</a:t>
            </a:r>
            <a:r>
              <a:rPr lang="en-US" altLang="zh-CN" sz="1200" dirty="0">
                <a:latin typeface="+mn-lt"/>
                <a:ea typeface="+mn-ea"/>
                <a:cs typeface="+mn-ea"/>
                <a:sym typeface="+mn-lt"/>
              </a:rPr>
              <a:t>PFS</a:t>
            </a:r>
          </a:p>
          <a:p>
            <a:pPr marL="171450" indent="-171450">
              <a:buFont typeface="Arial" panose="020B0604020202020204" pitchFamily="34" charset="0"/>
              <a:buChar char="•"/>
            </a:pPr>
            <a:r>
              <a:rPr lang="zh-CN" altLang="en-US" sz="1200" dirty="0">
                <a:latin typeface="+mn-lt"/>
                <a:ea typeface="+mn-ea"/>
                <a:cs typeface="+mn-ea"/>
                <a:sym typeface="+mn-lt"/>
              </a:rPr>
              <a:t>其他次要终点：</a:t>
            </a:r>
            <a:r>
              <a:rPr lang="en-US" altLang="zh-CN" sz="1200" dirty="0">
                <a:latin typeface="+mn-lt"/>
                <a:ea typeface="+mn-ea"/>
                <a:cs typeface="+mn-ea"/>
                <a:sym typeface="+mn-lt"/>
              </a:rPr>
              <a:t>ORR</a:t>
            </a:r>
            <a:r>
              <a:rPr lang="zh-CN" altLang="en-US" sz="1200" dirty="0">
                <a:latin typeface="+mn-lt"/>
                <a:ea typeface="+mn-ea"/>
                <a:cs typeface="+mn-ea"/>
                <a:sym typeface="+mn-lt"/>
              </a:rPr>
              <a:t>、</a:t>
            </a:r>
            <a:r>
              <a:rPr lang="en-US" altLang="zh-CN" sz="1200" dirty="0">
                <a:latin typeface="+mn-lt"/>
                <a:ea typeface="+mn-ea"/>
                <a:cs typeface="+mn-ea"/>
                <a:sym typeface="+mn-lt"/>
              </a:rPr>
              <a:t>DCR</a:t>
            </a:r>
            <a:r>
              <a:rPr lang="zh-CN" altLang="en-US" sz="1200" dirty="0">
                <a:latin typeface="+mn-lt"/>
                <a:ea typeface="+mn-ea"/>
                <a:cs typeface="+mn-ea"/>
                <a:sym typeface="+mn-lt"/>
              </a:rPr>
              <a:t>、安全性</a:t>
            </a:r>
          </a:p>
        </p:txBody>
      </p:sp>
      <p:sp>
        <p:nvSpPr>
          <p:cNvPr id="16" name="文本占位符 14">
            <a:extLst>
              <a:ext uri="{FF2B5EF4-FFF2-40B4-BE49-F238E27FC236}">
                <a16:creationId xmlns:a16="http://schemas.microsoft.com/office/drawing/2014/main" id="{73F07963-C3D9-8477-2596-C92E7AC4AA02}"/>
              </a:ext>
            </a:extLst>
          </p:cNvPr>
          <p:cNvSpPr txBox="1">
            <a:spLocks/>
          </p:cNvSpPr>
          <p:nvPr/>
        </p:nvSpPr>
        <p:spPr>
          <a:xfrm>
            <a:off x="334963" y="5331370"/>
            <a:ext cx="3142799" cy="553998"/>
          </a:xfrm>
          <a:prstGeom prst="rect">
            <a:avLst/>
          </a:prstGeom>
          <a:noFill/>
        </p:spPr>
        <p:txBody>
          <a:bodyPr wrap="square" lIns="0" tIns="0" rIns="0" bIns="0" rtlCol="0">
            <a:spAutoFit/>
          </a:bodyPr>
          <a:lstStyle>
            <a:lvl1pPr marL="0" indent="0" algn="l" defTabSz="914400" rtl="0" eaLnBrk="1" latinLnBrk="0" hangingPunct="1">
              <a:lnSpc>
                <a:spcPct val="100000"/>
              </a:lnSpc>
              <a:spcBef>
                <a:spcPts val="0"/>
              </a:spcBef>
              <a:buFont typeface="Arial" panose="020B0604020202020204" pitchFamily="34" charset="0"/>
              <a:buNone/>
              <a:defRPr sz="2000" b="0" kern="1200">
                <a:solidFill>
                  <a:srgbClr val="404040"/>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1200" b="0" i="0" u="none" strike="noStrike" kern="1200" cap="none" spc="0" normalizeH="0" baseline="0" noProof="0" dirty="0">
                <a:ln>
                  <a:noFill/>
                </a:ln>
                <a:solidFill>
                  <a:srgbClr val="404040"/>
                </a:solidFill>
                <a:effectLst/>
                <a:uLnTx/>
                <a:uFillTx/>
                <a:latin typeface="Arial"/>
                <a:ea typeface="微软雅黑"/>
                <a:cs typeface="+mn-ea"/>
                <a:sym typeface="+mn-lt"/>
              </a:rPr>
              <a:t>根据 </a:t>
            </a:r>
            <a:r>
              <a:rPr kumimoji="0" lang="en-US" altLang="zh-CN" sz="1200" b="0" i="0" u="none" strike="noStrike" kern="1200" cap="none" spc="0" normalizeH="0" baseline="0" noProof="0" dirty="0">
                <a:ln>
                  <a:noFill/>
                </a:ln>
                <a:solidFill>
                  <a:srgbClr val="404040"/>
                </a:solidFill>
                <a:effectLst/>
                <a:uLnTx/>
                <a:uFillTx/>
                <a:latin typeface="Arial"/>
                <a:ea typeface="微软雅黑"/>
                <a:cs typeface="+mn-ea"/>
                <a:sym typeface="+mn-lt"/>
              </a:rPr>
              <a:t>MedDRA v25.0 </a:t>
            </a:r>
            <a:r>
              <a:rPr kumimoji="0" lang="zh-CN" altLang="en-US" sz="1200" b="0" i="0" u="none" strike="noStrike" kern="1200" cap="none" spc="0" normalizeH="0" baseline="0" noProof="0" dirty="0">
                <a:ln>
                  <a:noFill/>
                </a:ln>
                <a:solidFill>
                  <a:srgbClr val="404040"/>
                </a:solidFill>
                <a:effectLst/>
                <a:uLnTx/>
                <a:uFillTx/>
                <a:latin typeface="Arial"/>
                <a:ea typeface="微软雅黑"/>
                <a:cs typeface="+mn-ea"/>
                <a:sym typeface="+mn-lt"/>
              </a:rPr>
              <a:t>和 </a:t>
            </a:r>
            <a:r>
              <a:rPr kumimoji="0" lang="en-US" altLang="zh-CN" sz="1200" b="0" i="0" u="none" strike="noStrike" kern="1200" cap="none" spc="0" normalizeH="0" baseline="0" noProof="0" dirty="0">
                <a:ln>
                  <a:noFill/>
                </a:ln>
                <a:solidFill>
                  <a:srgbClr val="404040"/>
                </a:solidFill>
                <a:effectLst/>
                <a:uLnTx/>
                <a:uFillTx/>
                <a:latin typeface="Arial"/>
                <a:ea typeface="微软雅黑"/>
                <a:cs typeface="+mn-ea"/>
                <a:sym typeface="+mn-lt"/>
              </a:rPr>
              <a:t>NCI-CTCAE v5.0 </a:t>
            </a:r>
            <a:r>
              <a:rPr kumimoji="0" lang="zh-CN" altLang="en-US" sz="1200" b="0" i="0" u="none" strike="noStrike" kern="1200" cap="none" spc="0" normalizeH="0" baseline="0" noProof="0" dirty="0">
                <a:ln>
                  <a:noFill/>
                </a:ln>
                <a:solidFill>
                  <a:srgbClr val="404040"/>
                </a:solidFill>
                <a:effectLst/>
                <a:uLnTx/>
                <a:uFillTx/>
                <a:latin typeface="Arial"/>
                <a:ea typeface="微软雅黑"/>
                <a:cs typeface="+mn-ea"/>
                <a:sym typeface="+mn-lt"/>
              </a:rPr>
              <a:t>对</a:t>
            </a:r>
            <a:r>
              <a:rPr kumimoji="0" lang="en-US" altLang="zh-CN" sz="1200" b="0" i="0" u="none" strike="noStrike" kern="1200" cap="none" spc="0" normalizeH="0" baseline="0" noProof="0" dirty="0">
                <a:ln>
                  <a:noFill/>
                </a:ln>
                <a:solidFill>
                  <a:srgbClr val="404040"/>
                </a:solidFill>
                <a:effectLst/>
                <a:uLnTx/>
                <a:uFillTx/>
                <a:latin typeface="Arial"/>
                <a:ea typeface="微软雅黑"/>
                <a:cs typeface="+mn-ea"/>
                <a:sym typeface="+mn-lt"/>
              </a:rPr>
              <a:t>AE</a:t>
            </a:r>
            <a:r>
              <a:rPr kumimoji="0" lang="zh-CN" altLang="en-US" sz="1200" b="0" i="0" u="none" strike="noStrike" kern="1200" cap="none" spc="0" normalizeH="0" baseline="0" noProof="0" dirty="0">
                <a:ln>
                  <a:noFill/>
                </a:ln>
                <a:solidFill>
                  <a:srgbClr val="404040"/>
                </a:solidFill>
                <a:effectLst/>
                <a:uLnTx/>
                <a:uFillTx/>
                <a:latin typeface="Arial"/>
                <a:ea typeface="微软雅黑"/>
                <a:cs typeface="+mn-ea"/>
                <a:sym typeface="+mn-lt"/>
              </a:rPr>
              <a:t>进行编码和分级</a:t>
            </a:r>
            <a:endParaRPr kumimoji="0" lang="en-US" altLang="zh-CN" sz="1200" b="0" i="0" u="none" strike="noStrike" kern="1200" cap="none" spc="0" normalizeH="0" baseline="0" noProof="0" dirty="0">
              <a:ln>
                <a:noFill/>
              </a:ln>
              <a:solidFill>
                <a:srgbClr val="404040"/>
              </a:solidFill>
              <a:effectLst/>
              <a:uLnTx/>
              <a:uFillTx/>
              <a:latin typeface="Arial"/>
              <a:ea typeface="微软雅黑"/>
              <a:cs typeface="+mn-ea"/>
              <a:sym typeface="+mn-l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1200" b="0" i="0" u="none" strike="noStrike" kern="1200" cap="none" spc="0" normalizeH="0" baseline="0" noProof="0" dirty="0">
                <a:ln>
                  <a:noFill/>
                </a:ln>
                <a:solidFill>
                  <a:srgbClr val="404040"/>
                </a:solidFill>
                <a:effectLst/>
                <a:uLnTx/>
                <a:uFillTx/>
                <a:latin typeface="Arial"/>
                <a:ea typeface="微软雅黑"/>
                <a:cs typeface="+mn-ea"/>
                <a:sym typeface="+mn-lt"/>
              </a:rPr>
              <a:t>临床相关毒性归类为各自的</a:t>
            </a:r>
            <a:r>
              <a:rPr kumimoji="0" lang="en-US" altLang="zh-CN" sz="1200" b="0" i="0" u="none" strike="noStrike" kern="1200" cap="none" spc="0" normalizeH="0" baseline="0" noProof="0" dirty="0">
                <a:ln>
                  <a:noFill/>
                </a:ln>
                <a:solidFill>
                  <a:srgbClr val="404040"/>
                </a:solidFill>
                <a:effectLst/>
                <a:uLnTx/>
                <a:uFillTx/>
                <a:latin typeface="Arial"/>
                <a:ea typeface="微软雅黑"/>
                <a:cs typeface="+mn-ea"/>
                <a:sym typeface="+mn-lt"/>
              </a:rPr>
              <a:t>AESI </a:t>
            </a:r>
            <a:r>
              <a:rPr kumimoji="0" lang="zh-CN" altLang="en-US" sz="1200" b="0" i="0" u="none" strike="noStrike" kern="1200" cap="none" spc="0" normalizeH="0" baseline="0" noProof="0" dirty="0">
                <a:ln>
                  <a:noFill/>
                </a:ln>
                <a:solidFill>
                  <a:srgbClr val="404040"/>
                </a:solidFill>
                <a:effectLst/>
                <a:uLnTx/>
                <a:uFillTx/>
                <a:latin typeface="Arial"/>
                <a:ea typeface="微软雅黑"/>
                <a:cs typeface="+mn-ea"/>
                <a:sym typeface="+mn-lt"/>
              </a:rPr>
              <a:t>类别</a:t>
            </a:r>
          </a:p>
        </p:txBody>
      </p:sp>
      <p:grpSp>
        <p:nvGrpSpPr>
          <p:cNvPr id="20" name="组合 19">
            <a:extLst>
              <a:ext uri="{FF2B5EF4-FFF2-40B4-BE49-F238E27FC236}">
                <a16:creationId xmlns:a16="http://schemas.microsoft.com/office/drawing/2014/main" id="{6B437B64-C370-53A0-31AB-DFCBE4E6DAA8}"/>
              </a:ext>
            </a:extLst>
          </p:cNvPr>
          <p:cNvGrpSpPr/>
          <p:nvPr/>
        </p:nvGrpSpPr>
        <p:grpSpPr>
          <a:xfrm>
            <a:off x="223270" y="1401163"/>
            <a:ext cx="4026213" cy="2823271"/>
            <a:chOff x="-86520" y="1354316"/>
            <a:chExt cx="3967673" cy="2368263"/>
          </a:xfrm>
        </p:grpSpPr>
        <p:sp>
          <p:nvSpPr>
            <p:cNvPr id="4" name="矩形: 圆角 3">
              <a:extLst>
                <a:ext uri="{FF2B5EF4-FFF2-40B4-BE49-F238E27FC236}">
                  <a16:creationId xmlns:a16="http://schemas.microsoft.com/office/drawing/2014/main" id="{8A51F838-97E0-214F-987B-0D90719C838C}"/>
                </a:ext>
              </a:extLst>
            </p:cNvPr>
            <p:cNvSpPr/>
            <p:nvPr/>
          </p:nvSpPr>
          <p:spPr>
            <a:xfrm>
              <a:off x="878972" y="1354316"/>
              <a:ext cx="2131612" cy="1350365"/>
            </a:xfrm>
            <a:prstGeom prst="roundRect">
              <a:avLst>
                <a:gd name="adj" fmla="val 3719"/>
              </a:avLst>
            </a:prstGeom>
            <a:solidFill>
              <a:sysClr val="window" lastClr="FFFFFF">
                <a:lumMod val="95000"/>
              </a:sysClr>
            </a:solidFill>
            <a:ln w="28575" cap="flat" cmpd="sng" algn="ctr">
              <a:noFill/>
              <a:prstDash val="solid"/>
            </a:ln>
            <a:effectLst/>
          </p:spPr>
          <p:txBody>
            <a:bodyPr lIns="216000" rIns="216000" rtlCol="0" anchor="ctr"/>
            <a:lstStyle/>
            <a:p>
              <a:pPr marL="0" marR="0" lvl="0" indent="0" algn="l" defTabSz="914400" rtl="0" eaLnBrk="1" fontAlgn="auto" latinLnBrk="0" hangingPunct="1">
                <a:lnSpc>
                  <a:spcPct val="120000"/>
                </a:lnSpc>
                <a:spcBef>
                  <a:spcPts val="300"/>
                </a:spcBef>
                <a:spcAft>
                  <a:spcPts val="0"/>
                </a:spcAft>
                <a:buClrTx/>
                <a:buSzTx/>
                <a:buFontTx/>
                <a:buNone/>
                <a:tabLst/>
                <a:defRPr/>
              </a:pPr>
              <a:r>
                <a:rPr kumimoji="0" lang="en-US" altLang="zh-CN" sz="1200" b="0" i="0" u="none" strike="noStrike" kern="0" cap="none" spc="0" normalizeH="0" baseline="0" noProof="0" dirty="0">
                  <a:ln>
                    <a:noFill/>
                  </a:ln>
                  <a:solidFill>
                    <a:prstClr val="black"/>
                  </a:solidFill>
                  <a:effectLst/>
                  <a:uLnTx/>
                  <a:uFillTx/>
                  <a:latin typeface="Arial"/>
                  <a:ea typeface="微软雅黑"/>
                  <a:cs typeface="+mn-ea"/>
                  <a:sym typeface="+mn-lt"/>
                </a:rPr>
                <a:t>FRESCO-2</a:t>
              </a:r>
            </a:p>
            <a:p>
              <a:pPr marL="0" marR="0" lvl="0" indent="0" algn="l" defTabSz="914400" rtl="0" eaLnBrk="1" fontAlgn="auto" latinLnBrk="0" hangingPunct="1">
                <a:lnSpc>
                  <a:spcPct val="120000"/>
                </a:lnSpc>
                <a:spcBef>
                  <a:spcPts val="300"/>
                </a:spcBef>
                <a:spcAft>
                  <a:spcPts val="0"/>
                </a:spcAft>
                <a:buClrTx/>
                <a:buSzTx/>
                <a:buFontTx/>
                <a:buNone/>
                <a:tabLst/>
                <a:defRPr/>
              </a:pPr>
              <a:r>
                <a:rPr kumimoji="0" lang="zh-CN" altLang="zh-CN" sz="1200" b="0" i="0" u="none" strike="noStrike" kern="1200" cap="none" spc="0" normalizeH="0" baseline="0" noProof="0" dirty="0">
                  <a:ln>
                    <a:noFill/>
                  </a:ln>
                  <a:solidFill>
                    <a:prstClr val="black"/>
                  </a:solidFill>
                  <a:effectLst/>
                  <a:uLnTx/>
                  <a:uFillTx/>
                  <a:latin typeface="Arial"/>
                  <a:ea typeface="微软雅黑"/>
                  <a:cs typeface="+mn-ea"/>
                  <a:sym typeface="+mn-lt"/>
                </a:rPr>
                <a:t>（NCT04322539）</a:t>
              </a:r>
              <a:endParaRPr kumimoji="0" lang="en-US" altLang="zh-CN" sz="1200" b="0" i="0" u="none" strike="noStrike" kern="0" cap="none" spc="0" normalizeH="0" baseline="0" noProof="0" dirty="0">
                <a:ln>
                  <a:noFill/>
                </a:ln>
                <a:solidFill>
                  <a:prstClr val="black"/>
                </a:solidFill>
                <a:effectLst/>
                <a:uLnTx/>
                <a:uFillTx/>
                <a:latin typeface="Arial"/>
                <a:ea typeface="微软雅黑"/>
                <a:cs typeface="+mn-ea"/>
                <a:sym typeface="+mn-lt"/>
              </a:endParaRPr>
            </a:p>
            <a:p>
              <a:pPr marL="0" marR="0" lvl="0" indent="0" algn="l" defTabSz="914400" rtl="0" eaLnBrk="1" fontAlgn="auto" latinLnBrk="0" hangingPunct="1">
                <a:lnSpc>
                  <a:spcPct val="120000"/>
                </a:lnSpc>
                <a:spcBef>
                  <a:spcPts val="300"/>
                </a:spcBef>
                <a:spcAft>
                  <a:spcPts val="0"/>
                </a:spcAft>
                <a:buClrTx/>
                <a:buSzTx/>
                <a:buFontTx/>
                <a:buNone/>
                <a:tabLst/>
                <a:defRPr/>
              </a:pPr>
              <a:r>
                <a:rPr kumimoji="0" lang="zh-CN" altLang="en-US" sz="1200" b="0" i="0" u="none" strike="noStrike" kern="0" cap="none" spc="0" normalizeH="0" baseline="0" noProof="0" dirty="0">
                  <a:ln>
                    <a:noFill/>
                  </a:ln>
                  <a:solidFill>
                    <a:prstClr val="black"/>
                  </a:solidFill>
                  <a:effectLst/>
                  <a:uLnTx/>
                  <a:uFillTx/>
                  <a:latin typeface="Arial"/>
                  <a:ea typeface="微软雅黑"/>
                  <a:cs typeface="+mn-ea"/>
                  <a:sym typeface="+mn-lt"/>
                </a:rPr>
                <a:t>全球、多中心、随机、安慰剂对照的</a:t>
              </a:r>
              <a:r>
                <a:rPr kumimoji="0" lang="en-US" altLang="zh-CN" sz="1200" b="0" i="0" u="none" strike="noStrike" kern="0" cap="none" spc="0" normalizeH="0" baseline="0" noProof="0" dirty="0">
                  <a:ln>
                    <a:noFill/>
                  </a:ln>
                  <a:solidFill>
                    <a:prstClr val="black"/>
                  </a:solidFill>
                  <a:effectLst/>
                  <a:uLnTx/>
                  <a:uFillTx/>
                  <a:latin typeface="Arial"/>
                  <a:ea typeface="微软雅黑"/>
                  <a:cs typeface="+mn-ea"/>
                  <a:sym typeface="+mn-lt"/>
                </a:rPr>
                <a:t>III</a:t>
              </a:r>
              <a:r>
                <a:rPr kumimoji="0" lang="zh-CN" altLang="en-US" sz="1200" b="0" i="0" u="none" strike="noStrike" kern="0" cap="none" spc="0" normalizeH="0" baseline="0" noProof="0" dirty="0">
                  <a:ln>
                    <a:noFill/>
                  </a:ln>
                  <a:solidFill>
                    <a:prstClr val="black"/>
                  </a:solidFill>
                  <a:effectLst/>
                  <a:uLnTx/>
                  <a:uFillTx/>
                  <a:latin typeface="Arial"/>
                  <a:ea typeface="微软雅黑"/>
                  <a:cs typeface="+mn-ea"/>
                  <a:sym typeface="+mn-lt"/>
                </a:rPr>
                <a:t>期研究</a:t>
              </a:r>
              <a:endParaRPr kumimoji="0" lang="en-US" altLang="zh-CN" sz="1200" b="0" i="0" u="none" strike="noStrike" kern="0" cap="none" spc="0" normalizeH="0" baseline="0" noProof="0" dirty="0">
                <a:ln>
                  <a:noFill/>
                </a:ln>
                <a:solidFill>
                  <a:prstClr val="black"/>
                </a:solidFill>
                <a:effectLst/>
                <a:uLnTx/>
                <a:uFillTx/>
                <a:latin typeface="Arial"/>
                <a:ea typeface="微软雅黑"/>
                <a:cs typeface="+mn-ea"/>
                <a:sym typeface="+mn-lt"/>
              </a:endParaRPr>
            </a:p>
          </p:txBody>
        </p:sp>
        <p:grpSp>
          <p:nvGrpSpPr>
            <p:cNvPr id="18" name="组合 17">
              <a:extLst>
                <a:ext uri="{FF2B5EF4-FFF2-40B4-BE49-F238E27FC236}">
                  <a16:creationId xmlns:a16="http://schemas.microsoft.com/office/drawing/2014/main" id="{D6AAAF79-60A1-3597-B2D3-9F014D803996}"/>
                </a:ext>
              </a:extLst>
            </p:cNvPr>
            <p:cNvGrpSpPr/>
            <p:nvPr/>
          </p:nvGrpSpPr>
          <p:grpSpPr>
            <a:xfrm>
              <a:off x="-86520" y="2837405"/>
              <a:ext cx="3967673" cy="885174"/>
              <a:chOff x="-86519" y="2837405"/>
              <a:chExt cx="3878246" cy="603224"/>
            </a:xfrm>
          </p:grpSpPr>
          <p:sp>
            <p:nvSpPr>
              <p:cNvPr id="14" name="矩形: 圆角 13">
                <a:extLst>
                  <a:ext uri="{FF2B5EF4-FFF2-40B4-BE49-F238E27FC236}">
                    <a16:creationId xmlns:a16="http://schemas.microsoft.com/office/drawing/2014/main" id="{05A86711-3D23-59FB-0613-7BEE1A865102}"/>
                  </a:ext>
                </a:extLst>
              </p:cNvPr>
              <p:cNvSpPr/>
              <p:nvPr/>
            </p:nvSpPr>
            <p:spPr>
              <a:xfrm>
                <a:off x="-86519" y="2837405"/>
                <a:ext cx="1727906" cy="597919"/>
              </a:xfrm>
              <a:prstGeom prst="roundRect">
                <a:avLst>
                  <a:gd name="adj" fmla="val 3719"/>
                </a:avLst>
              </a:prstGeom>
              <a:solidFill>
                <a:srgbClr val="E12726"/>
              </a:solidFill>
              <a:ln w="28575" cap="flat" cmpd="sng" algn="ctr">
                <a:noFill/>
                <a:prstDash val="solid"/>
              </a:ln>
              <a:effectLst/>
            </p:spPr>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white"/>
                    </a:solidFill>
                    <a:effectLst/>
                    <a:uLnTx/>
                    <a:uFillTx/>
                    <a:latin typeface="Arial"/>
                    <a:ea typeface="微软雅黑"/>
                    <a:cs typeface="+mn-ea"/>
                    <a:sym typeface="+mn-lt"/>
                  </a:rPr>
                  <a:t>呋喹替尼 </a:t>
                </a:r>
                <a:r>
                  <a:rPr kumimoji="0" lang="en-US" altLang="zh-CN" sz="1200" b="0" i="0" u="none" strike="noStrike" kern="0" cap="none" spc="0" normalizeH="0" baseline="0" noProof="0" dirty="0">
                    <a:ln>
                      <a:noFill/>
                    </a:ln>
                    <a:solidFill>
                      <a:prstClr val="white"/>
                    </a:solidFill>
                    <a:effectLst/>
                    <a:uLnTx/>
                    <a:uFillTx/>
                    <a:latin typeface="Arial"/>
                    <a:ea typeface="微软雅黑"/>
                    <a:cs typeface="+mn-ea"/>
                    <a:sym typeface="+mn-lt"/>
                  </a:rPr>
                  <a:t>5mg PO QD </a:t>
                </a:r>
              </a:p>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1200" b="0" i="0" u="none" strike="noStrike" kern="0" cap="none" spc="0" normalizeH="0" baseline="0" noProof="0" dirty="0">
                    <a:ln>
                      <a:noFill/>
                    </a:ln>
                    <a:solidFill>
                      <a:prstClr val="white"/>
                    </a:solidFill>
                    <a:effectLst/>
                    <a:uLnTx/>
                    <a:uFillTx/>
                    <a:latin typeface="Arial"/>
                    <a:ea typeface="微软雅黑"/>
                    <a:cs typeface="+mn-ea"/>
                    <a:sym typeface="+mn-lt"/>
                  </a:rPr>
                  <a:t>(</a:t>
                </a:r>
                <a:r>
                  <a:rPr kumimoji="0" lang="zh-CN" altLang="en-US" sz="1200" b="0" i="0" u="none" strike="noStrike" kern="0" cap="none" spc="0" normalizeH="0" baseline="0" noProof="0" dirty="0">
                    <a:ln>
                      <a:noFill/>
                    </a:ln>
                    <a:solidFill>
                      <a:prstClr val="white"/>
                    </a:solidFill>
                    <a:effectLst/>
                    <a:uLnTx/>
                    <a:uFillTx/>
                    <a:latin typeface="Arial"/>
                    <a:ea typeface="微软雅黑"/>
                    <a:cs typeface="+mn-ea"/>
                    <a:sym typeface="+mn-lt"/>
                  </a:rPr>
                  <a:t>连续服用 </a:t>
                </a:r>
                <a:r>
                  <a:rPr kumimoji="0" lang="en-US" altLang="zh-CN" sz="1200" b="0" i="0" u="none" strike="noStrike" kern="0" cap="none" spc="0" normalizeH="0" baseline="0" noProof="0" dirty="0">
                    <a:ln>
                      <a:noFill/>
                    </a:ln>
                    <a:solidFill>
                      <a:prstClr val="white"/>
                    </a:solidFill>
                    <a:effectLst/>
                    <a:uLnTx/>
                    <a:uFillTx/>
                    <a:latin typeface="Arial"/>
                    <a:ea typeface="微软雅黑"/>
                    <a:cs typeface="+mn-ea"/>
                    <a:sym typeface="+mn-lt"/>
                  </a:rPr>
                  <a:t>3 </a:t>
                </a:r>
                <a:r>
                  <a:rPr kumimoji="0" lang="zh-CN" altLang="en-US" sz="1200" b="0" i="0" u="none" strike="noStrike" kern="0" cap="none" spc="0" normalizeH="0" baseline="0" noProof="0" dirty="0">
                    <a:ln>
                      <a:noFill/>
                    </a:ln>
                    <a:solidFill>
                      <a:prstClr val="white"/>
                    </a:solidFill>
                    <a:effectLst/>
                    <a:uLnTx/>
                    <a:uFillTx/>
                    <a:latin typeface="Arial"/>
                    <a:ea typeface="微软雅黑"/>
                    <a:cs typeface="+mn-ea"/>
                    <a:sym typeface="+mn-lt"/>
                  </a:rPr>
                  <a:t>周，停 </a:t>
                </a:r>
                <a:r>
                  <a:rPr kumimoji="0" lang="en-US" altLang="zh-CN" sz="1200" b="0" i="0" u="none" strike="noStrike" kern="0" cap="none" spc="0" normalizeH="0" baseline="0" noProof="0" dirty="0">
                    <a:ln>
                      <a:noFill/>
                    </a:ln>
                    <a:solidFill>
                      <a:prstClr val="white"/>
                    </a:solidFill>
                    <a:effectLst/>
                    <a:uLnTx/>
                    <a:uFillTx/>
                    <a:latin typeface="Arial"/>
                    <a:ea typeface="微软雅黑"/>
                    <a:cs typeface="+mn-ea"/>
                    <a:sym typeface="+mn-lt"/>
                  </a:rPr>
                  <a:t>1 </a:t>
                </a:r>
                <a:r>
                  <a:rPr kumimoji="0" lang="zh-CN" altLang="en-US" sz="1200" b="0" i="0" u="none" strike="noStrike" kern="0" cap="none" spc="0" normalizeH="0" baseline="0" noProof="0" dirty="0">
                    <a:ln>
                      <a:noFill/>
                    </a:ln>
                    <a:solidFill>
                      <a:prstClr val="white"/>
                    </a:solidFill>
                    <a:effectLst/>
                    <a:uLnTx/>
                    <a:uFillTx/>
                    <a:latin typeface="Arial"/>
                    <a:ea typeface="微软雅黑"/>
                    <a:cs typeface="+mn-ea"/>
                    <a:sym typeface="+mn-lt"/>
                  </a:rPr>
                  <a:t>周</a:t>
                </a:r>
                <a:r>
                  <a:rPr kumimoji="0" lang="en-US" altLang="zh-CN" sz="1200" b="0" i="0" u="none" strike="noStrike" kern="0" cap="none" spc="0" normalizeH="0" baseline="0" noProof="0" dirty="0">
                    <a:ln>
                      <a:noFill/>
                    </a:ln>
                    <a:solidFill>
                      <a:prstClr val="white"/>
                    </a:solidFill>
                    <a:effectLst/>
                    <a:uLnTx/>
                    <a:uFillTx/>
                    <a:latin typeface="Arial"/>
                    <a:ea typeface="微软雅黑"/>
                    <a:cs typeface="+mn-ea"/>
                    <a:sym typeface="+mn-lt"/>
                  </a:rPr>
                  <a:t>) + BSC</a:t>
                </a:r>
              </a:p>
            </p:txBody>
          </p:sp>
          <p:sp>
            <p:nvSpPr>
              <p:cNvPr id="17" name="矩形: 圆角 16">
                <a:extLst>
                  <a:ext uri="{FF2B5EF4-FFF2-40B4-BE49-F238E27FC236}">
                    <a16:creationId xmlns:a16="http://schemas.microsoft.com/office/drawing/2014/main" id="{69D6B758-BBF8-D784-9AF4-680879CE7A53}"/>
                  </a:ext>
                </a:extLst>
              </p:cNvPr>
              <p:cNvSpPr/>
              <p:nvPr/>
            </p:nvSpPr>
            <p:spPr>
              <a:xfrm>
                <a:off x="2063821" y="2842710"/>
                <a:ext cx="1727906" cy="597919"/>
              </a:xfrm>
              <a:prstGeom prst="roundRect">
                <a:avLst>
                  <a:gd name="adj" fmla="val 3719"/>
                </a:avLst>
              </a:prstGeom>
              <a:solidFill>
                <a:sysClr val="window" lastClr="FFFFFF">
                  <a:lumMod val="65000"/>
                </a:sysClr>
              </a:solidFill>
              <a:ln w="28575" cap="flat" cmpd="sng" algn="ctr">
                <a:noFill/>
                <a:prstDash val="solid"/>
              </a:ln>
              <a:effectLst/>
            </p:spPr>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white"/>
                    </a:solidFill>
                    <a:effectLst/>
                    <a:uLnTx/>
                    <a:uFillTx/>
                    <a:latin typeface="Arial"/>
                    <a:ea typeface="微软雅黑"/>
                    <a:cs typeface="+mn-ea"/>
                    <a:sym typeface="+mn-lt"/>
                  </a:rPr>
                  <a:t>安慰剂 </a:t>
                </a:r>
                <a:r>
                  <a:rPr kumimoji="0" lang="en-US" altLang="zh-CN" sz="1200" b="0" i="0" u="none" strike="noStrike" kern="0" cap="none" spc="0" normalizeH="0" baseline="0" noProof="0" dirty="0">
                    <a:ln>
                      <a:noFill/>
                    </a:ln>
                    <a:solidFill>
                      <a:prstClr val="white"/>
                    </a:solidFill>
                    <a:effectLst/>
                    <a:uLnTx/>
                    <a:uFillTx/>
                    <a:latin typeface="Arial"/>
                    <a:ea typeface="微软雅黑"/>
                    <a:cs typeface="+mn-ea"/>
                    <a:sym typeface="+mn-lt"/>
                  </a:rPr>
                  <a:t>5mg PO QD </a:t>
                </a:r>
              </a:p>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1200" b="0" i="0" u="none" strike="noStrike" kern="0" cap="none" spc="0" normalizeH="0" baseline="0" noProof="0" dirty="0">
                    <a:ln>
                      <a:noFill/>
                    </a:ln>
                    <a:solidFill>
                      <a:prstClr val="white"/>
                    </a:solidFill>
                    <a:effectLst/>
                    <a:uLnTx/>
                    <a:uFillTx/>
                    <a:latin typeface="Arial"/>
                    <a:ea typeface="微软雅黑"/>
                    <a:cs typeface="+mn-ea"/>
                    <a:sym typeface="+mn-lt"/>
                  </a:rPr>
                  <a:t>(</a:t>
                </a:r>
                <a:r>
                  <a:rPr kumimoji="0" lang="zh-CN" altLang="en-US" sz="1200" b="0" i="0" u="none" strike="noStrike" kern="0" cap="none" spc="0" normalizeH="0" baseline="0" noProof="0" dirty="0">
                    <a:ln>
                      <a:noFill/>
                    </a:ln>
                    <a:solidFill>
                      <a:prstClr val="white"/>
                    </a:solidFill>
                    <a:effectLst/>
                    <a:uLnTx/>
                    <a:uFillTx/>
                    <a:latin typeface="Arial"/>
                    <a:ea typeface="微软雅黑"/>
                    <a:cs typeface="+mn-ea"/>
                    <a:sym typeface="+mn-lt"/>
                  </a:rPr>
                  <a:t>连续服用 </a:t>
                </a:r>
                <a:r>
                  <a:rPr kumimoji="0" lang="en-US" altLang="zh-CN" sz="1200" b="0" i="0" u="none" strike="noStrike" kern="0" cap="none" spc="0" normalizeH="0" baseline="0" noProof="0" dirty="0">
                    <a:ln>
                      <a:noFill/>
                    </a:ln>
                    <a:solidFill>
                      <a:prstClr val="white"/>
                    </a:solidFill>
                    <a:effectLst/>
                    <a:uLnTx/>
                    <a:uFillTx/>
                    <a:latin typeface="Arial"/>
                    <a:ea typeface="微软雅黑"/>
                    <a:cs typeface="+mn-ea"/>
                    <a:sym typeface="+mn-lt"/>
                  </a:rPr>
                  <a:t>3 </a:t>
                </a:r>
                <a:r>
                  <a:rPr kumimoji="0" lang="zh-CN" altLang="en-US" sz="1200" b="0" i="0" u="none" strike="noStrike" kern="0" cap="none" spc="0" normalizeH="0" baseline="0" noProof="0" dirty="0">
                    <a:ln>
                      <a:noFill/>
                    </a:ln>
                    <a:solidFill>
                      <a:prstClr val="white"/>
                    </a:solidFill>
                    <a:effectLst/>
                    <a:uLnTx/>
                    <a:uFillTx/>
                    <a:latin typeface="Arial"/>
                    <a:ea typeface="微软雅黑"/>
                    <a:cs typeface="+mn-ea"/>
                    <a:sym typeface="+mn-lt"/>
                  </a:rPr>
                  <a:t>周，停 </a:t>
                </a:r>
                <a:r>
                  <a:rPr kumimoji="0" lang="en-US" altLang="zh-CN" sz="1200" b="0" i="0" u="none" strike="noStrike" kern="0" cap="none" spc="0" normalizeH="0" baseline="0" noProof="0" dirty="0">
                    <a:ln>
                      <a:noFill/>
                    </a:ln>
                    <a:solidFill>
                      <a:prstClr val="white"/>
                    </a:solidFill>
                    <a:effectLst/>
                    <a:uLnTx/>
                    <a:uFillTx/>
                    <a:latin typeface="Arial"/>
                    <a:ea typeface="微软雅黑"/>
                    <a:cs typeface="+mn-ea"/>
                    <a:sym typeface="+mn-lt"/>
                  </a:rPr>
                  <a:t>1 </a:t>
                </a:r>
                <a:r>
                  <a:rPr kumimoji="0" lang="zh-CN" altLang="en-US" sz="1200" b="0" i="0" u="none" strike="noStrike" kern="0" cap="none" spc="0" normalizeH="0" baseline="0" noProof="0" dirty="0">
                    <a:ln>
                      <a:noFill/>
                    </a:ln>
                    <a:solidFill>
                      <a:prstClr val="white"/>
                    </a:solidFill>
                    <a:effectLst/>
                    <a:uLnTx/>
                    <a:uFillTx/>
                    <a:latin typeface="Arial"/>
                    <a:ea typeface="微软雅黑"/>
                    <a:cs typeface="+mn-ea"/>
                    <a:sym typeface="+mn-lt"/>
                  </a:rPr>
                  <a:t>周</a:t>
                </a:r>
                <a:r>
                  <a:rPr kumimoji="0" lang="en-US" altLang="zh-CN" sz="1200" b="0" i="0" u="none" strike="noStrike" kern="0" cap="none" spc="0" normalizeH="0" baseline="0" noProof="0" dirty="0">
                    <a:ln>
                      <a:noFill/>
                    </a:ln>
                    <a:solidFill>
                      <a:prstClr val="white"/>
                    </a:solidFill>
                    <a:effectLst/>
                    <a:uLnTx/>
                    <a:uFillTx/>
                    <a:latin typeface="Arial"/>
                    <a:ea typeface="微软雅黑"/>
                    <a:cs typeface="+mn-ea"/>
                    <a:sym typeface="+mn-lt"/>
                  </a:rPr>
                  <a:t>) + BSC</a:t>
                </a:r>
              </a:p>
            </p:txBody>
          </p:sp>
        </p:grpSp>
        <p:sp>
          <p:nvSpPr>
            <p:cNvPr id="19" name="椭圆 18">
              <a:extLst>
                <a:ext uri="{FF2B5EF4-FFF2-40B4-BE49-F238E27FC236}">
                  <a16:creationId xmlns:a16="http://schemas.microsoft.com/office/drawing/2014/main" id="{6EBE47DF-3F0F-EF87-F5A8-BCDC3CBEDDBC}"/>
                </a:ext>
              </a:extLst>
            </p:cNvPr>
            <p:cNvSpPr/>
            <p:nvPr/>
          </p:nvSpPr>
          <p:spPr>
            <a:xfrm>
              <a:off x="1742214" y="2704681"/>
              <a:ext cx="323857" cy="332549"/>
            </a:xfrm>
            <a:prstGeom prst="ellipse">
              <a:avLst/>
            </a:prstGeom>
            <a:solidFill>
              <a:sysClr val="window" lastClr="FFFFFF"/>
            </a:solidFill>
            <a:ln w="6350" cap="flat" cmpd="sng" algn="ctr">
              <a:solidFill>
                <a:sysClr val="window" lastClr="FFFFFF">
                  <a:lumMod val="85000"/>
                </a:sysClr>
              </a:solid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0" cap="none" spc="0" normalizeH="0" baseline="0" noProof="0" dirty="0">
                  <a:ln>
                    <a:noFill/>
                  </a:ln>
                  <a:solidFill>
                    <a:prstClr val="black"/>
                  </a:solidFill>
                  <a:effectLst/>
                  <a:uLnTx/>
                  <a:uFillTx/>
                  <a:latin typeface="Arial"/>
                  <a:ea typeface="微软雅黑"/>
                  <a:cs typeface="+mn-ea"/>
                  <a:sym typeface="+mn-lt"/>
                </a:rPr>
                <a:t>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0" cap="none" spc="0" normalizeH="0" baseline="0" noProof="0" dirty="0">
                  <a:ln>
                    <a:noFill/>
                  </a:ln>
                  <a:solidFill>
                    <a:prstClr val="black"/>
                  </a:solidFill>
                  <a:effectLst/>
                  <a:uLnTx/>
                  <a:uFillTx/>
                  <a:latin typeface="Arial"/>
                  <a:ea typeface="微软雅黑"/>
                  <a:cs typeface="+mn-ea"/>
                  <a:sym typeface="+mn-lt"/>
                </a:rPr>
                <a:t>2:1</a:t>
              </a:r>
              <a:endParaRPr kumimoji="0" lang="zh-CN" altLang="en-US" sz="1200" b="0" i="0" u="none" strike="noStrike" kern="0" cap="none" spc="0" normalizeH="0" baseline="0" noProof="0" dirty="0">
                <a:ln>
                  <a:noFill/>
                </a:ln>
                <a:solidFill>
                  <a:prstClr val="black"/>
                </a:solidFill>
                <a:effectLst/>
                <a:uLnTx/>
                <a:uFillTx/>
                <a:latin typeface="Arial"/>
                <a:ea typeface="微软雅黑"/>
                <a:cs typeface="+mn-ea"/>
                <a:sym typeface="+mn-lt"/>
              </a:endParaRPr>
            </a:p>
          </p:txBody>
        </p:sp>
      </p:grpSp>
      <p:pic>
        <p:nvPicPr>
          <p:cNvPr id="21" name="图片 20">
            <a:extLst>
              <a:ext uri="{FF2B5EF4-FFF2-40B4-BE49-F238E27FC236}">
                <a16:creationId xmlns:a16="http://schemas.microsoft.com/office/drawing/2014/main" id="{4E2FFD92-B64B-FEFB-2D99-E65AEBCEB10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06904" y="1977501"/>
            <a:ext cx="7386284" cy="3429346"/>
          </a:xfrm>
          <a:prstGeom prst="rect">
            <a:avLst/>
          </a:prstGeom>
        </p:spPr>
      </p:pic>
      <p:sp>
        <p:nvSpPr>
          <p:cNvPr id="23" name="文本框 22">
            <a:extLst>
              <a:ext uri="{FF2B5EF4-FFF2-40B4-BE49-F238E27FC236}">
                <a16:creationId xmlns:a16="http://schemas.microsoft.com/office/drawing/2014/main" id="{FD43E664-0A40-EAE9-E9D3-91DF9F6B2324}"/>
              </a:ext>
            </a:extLst>
          </p:cNvPr>
          <p:cNvSpPr txBox="1"/>
          <p:nvPr/>
        </p:nvSpPr>
        <p:spPr>
          <a:xfrm>
            <a:off x="665039" y="720800"/>
            <a:ext cx="10260815" cy="65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ea"/>
                <a:sym typeface="+mn-lt"/>
              </a:rPr>
              <a:t>问题：在</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ea"/>
                <a:sym typeface="+mn-lt"/>
              </a:rPr>
              <a:t>FRESCO-2</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ea"/>
                <a:sym typeface="+mn-lt"/>
              </a:rPr>
              <a:t>研究中，对于经过多种方案治疗且存在合并症的患者，呋喹替尼组与安慰剂组中的治疗中出现的特别关注的不良事件（</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ea"/>
                <a:sym typeface="+mn-lt"/>
              </a:rPr>
              <a:t>AESI</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ea"/>
                <a:sym typeface="+mn-lt"/>
              </a:rPr>
              <a:t>）有哪些？</a:t>
            </a:r>
          </a:p>
        </p:txBody>
      </p:sp>
      <p:sp>
        <p:nvSpPr>
          <p:cNvPr id="25" name="文本框 24">
            <a:extLst>
              <a:ext uri="{FF2B5EF4-FFF2-40B4-BE49-F238E27FC236}">
                <a16:creationId xmlns:a16="http://schemas.microsoft.com/office/drawing/2014/main" id="{D45A39C8-01C3-775C-F070-309E7B9B986A}"/>
              </a:ext>
            </a:extLst>
          </p:cNvPr>
          <p:cNvSpPr txBox="1"/>
          <p:nvPr/>
        </p:nvSpPr>
        <p:spPr>
          <a:xfrm>
            <a:off x="5152046" y="1985999"/>
            <a:ext cx="6096000" cy="338554"/>
          </a:xfrm>
          <a:prstGeom prst="rect">
            <a:avLst/>
          </a:prstGeom>
          <a:solidFill>
            <a:srgbClr val="E1F5F6"/>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solidFill>
                <a:effectLst/>
                <a:uLnTx/>
                <a:uFillTx/>
                <a:latin typeface="Arial"/>
                <a:ea typeface="微软雅黑"/>
                <a:cs typeface="+mn-ea"/>
                <a:sym typeface="+mn-lt"/>
              </a:rPr>
              <a:t>主要结果：随时间变化的任意级别的治疗中出现的</a:t>
            </a:r>
            <a:r>
              <a:rPr kumimoji="0" lang="en-US" altLang="zh-CN" sz="1600" b="0" i="0" u="none" strike="noStrike" kern="1200" cap="none" spc="0" normalizeH="0" baseline="0" noProof="0" dirty="0">
                <a:ln>
                  <a:noFill/>
                </a:ln>
                <a:solidFill>
                  <a:prstClr val="black"/>
                </a:solidFill>
                <a:effectLst/>
                <a:uLnTx/>
                <a:uFillTx/>
                <a:latin typeface="Arial"/>
                <a:ea typeface="微软雅黑"/>
                <a:cs typeface="+mn-ea"/>
                <a:sym typeface="+mn-lt"/>
              </a:rPr>
              <a:t>AESIs</a:t>
            </a:r>
            <a:r>
              <a:rPr kumimoji="0" lang="zh-CN" altLang="en-US" sz="1600" b="0" i="0" u="none" strike="noStrike" kern="1200" cap="none" spc="0" normalizeH="0" baseline="0" noProof="0" dirty="0">
                <a:ln>
                  <a:noFill/>
                </a:ln>
                <a:solidFill>
                  <a:prstClr val="black"/>
                </a:solidFill>
                <a:effectLst/>
                <a:uLnTx/>
                <a:uFillTx/>
                <a:latin typeface="Arial"/>
                <a:ea typeface="微软雅黑"/>
                <a:cs typeface="+mn-ea"/>
                <a:sym typeface="+mn-lt"/>
              </a:rPr>
              <a:t>的发生率</a:t>
            </a:r>
          </a:p>
        </p:txBody>
      </p:sp>
      <p:sp>
        <p:nvSpPr>
          <p:cNvPr id="27" name="文本框 26">
            <a:extLst>
              <a:ext uri="{FF2B5EF4-FFF2-40B4-BE49-F238E27FC236}">
                <a16:creationId xmlns:a16="http://schemas.microsoft.com/office/drawing/2014/main" id="{AFBB2391-C0B3-CCEE-5F7F-29DB0349D65C}"/>
              </a:ext>
            </a:extLst>
          </p:cNvPr>
          <p:cNvSpPr txBox="1"/>
          <p:nvPr/>
        </p:nvSpPr>
        <p:spPr>
          <a:xfrm>
            <a:off x="4389183" y="5521101"/>
            <a:ext cx="7015417" cy="728533"/>
          </a:xfrm>
          <a:prstGeom prst="rect">
            <a:avLst/>
          </a:prstGeom>
          <a:noFill/>
        </p:spPr>
        <p:txBody>
          <a:bodyPr wrap="square">
            <a:spAutoFit/>
          </a:bodyPr>
          <a:lstStyle/>
          <a:p>
            <a:pPr marL="285750" marR="0" lvl="0" indent="-285750" algn="l" defTabSz="914400" rtl="0" eaLnBrk="1" fontAlgn="auto" latinLnBrk="0" hangingPunct="1">
              <a:lnSpc>
                <a:spcPct val="120000"/>
              </a:lnSpc>
              <a:spcBef>
                <a:spcPts val="0"/>
              </a:spcBef>
              <a:spcAft>
                <a:spcPts val="600"/>
              </a:spcAft>
              <a:buClrTx/>
              <a:buSzTx/>
              <a:buFont typeface="Arial" panose="020B0604020202020204" pitchFamily="34" charset="0"/>
              <a:buChar char="•"/>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ea"/>
                <a:sym typeface="+mn-lt"/>
              </a:rPr>
              <a:t>呋喹替尼具有可控的安全性，通过适当的监测和治疗，包括高血压、手足综合征和蛋白尿在内的 </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ea"/>
                <a:sym typeface="+mn-lt"/>
              </a:rPr>
              <a:t>AESIs </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ea"/>
                <a:sym typeface="+mn-lt"/>
              </a:rPr>
              <a:t>得到了较好的控制</a:t>
            </a:r>
          </a:p>
        </p:txBody>
      </p:sp>
    </p:spTree>
    <p:extLst>
      <p:ext uri="{BB962C8B-B14F-4D97-AF65-F5344CB8AC3E}">
        <p14:creationId xmlns:p14="http://schemas.microsoft.com/office/powerpoint/2010/main" val="2585018132"/>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396A2235-4DE5-DD68-101B-556B4BAF27A4}"/>
              </a:ext>
            </a:extLst>
          </p:cNvPr>
          <p:cNvSpPr>
            <a:spLocks noGrp="1"/>
          </p:cNvSpPr>
          <p:nvPr>
            <p:ph type="body" sz="quarter" idx="10"/>
          </p:nvPr>
        </p:nvSpPr>
        <p:spPr/>
        <p:txBody>
          <a:bodyPr/>
          <a:lstStyle/>
          <a:p>
            <a:r>
              <a:rPr lang="zh-CN" altLang="en-US" dirty="0">
                <a:latin typeface="+mn-lt"/>
                <a:ea typeface="+mn-ea"/>
                <a:cs typeface="+mn-ea"/>
                <a:sym typeface="+mn-lt"/>
              </a:rPr>
              <a:t>结果</a:t>
            </a:r>
          </a:p>
        </p:txBody>
      </p:sp>
      <p:sp>
        <p:nvSpPr>
          <p:cNvPr id="3" name="文本占位符 2">
            <a:extLst>
              <a:ext uri="{FF2B5EF4-FFF2-40B4-BE49-F238E27FC236}">
                <a16:creationId xmlns:a16="http://schemas.microsoft.com/office/drawing/2014/main" id="{D6B56286-CB02-989D-EF8D-1B56BE1E06D3}"/>
              </a:ext>
            </a:extLst>
          </p:cNvPr>
          <p:cNvSpPr>
            <a:spLocks noGrp="1"/>
          </p:cNvSpPr>
          <p:nvPr>
            <p:ph type="body" sz="quarter" idx="11"/>
          </p:nvPr>
        </p:nvSpPr>
        <p:spPr/>
        <p:txBody>
          <a:bodyPr/>
          <a:lstStyle/>
          <a:p>
            <a:r>
              <a:rPr lang="zh-CN" altLang="zh-CN" sz="1000" dirty="0">
                <a:effectLst/>
                <a:ea typeface="+mn-ea"/>
                <a:cs typeface="+mn-ea"/>
                <a:sym typeface="+mn-lt"/>
              </a:rPr>
              <a:t>Cathy</a:t>
            </a:r>
            <a:r>
              <a:rPr lang="en-US" altLang="zh-CN" sz="1000" dirty="0">
                <a:effectLst/>
                <a:ea typeface="+mn-ea"/>
                <a:cs typeface="+mn-ea"/>
                <a:sym typeface="+mn-lt"/>
              </a:rPr>
              <a:t> </a:t>
            </a:r>
            <a:r>
              <a:rPr lang="zh-CN" altLang="zh-CN" sz="1000" dirty="0">
                <a:effectLst/>
                <a:ea typeface="+mn-ea"/>
                <a:cs typeface="+mn-ea"/>
                <a:sym typeface="+mn-lt"/>
              </a:rPr>
              <a:t>Eng</a:t>
            </a:r>
            <a:r>
              <a:rPr lang="en-US" altLang="zh-CN" sz="1000" dirty="0">
                <a:effectLst/>
                <a:ea typeface="+mn-ea"/>
                <a:cs typeface="+mn-ea"/>
                <a:sym typeface="+mn-lt"/>
              </a:rPr>
              <a:t>, et al. 2023 ASCO Abstract 3601</a:t>
            </a:r>
            <a:endParaRPr lang="zh-CN" altLang="zh-CN" sz="1000" dirty="0">
              <a:effectLst/>
              <a:ea typeface="+mn-ea"/>
              <a:cs typeface="+mn-ea"/>
              <a:sym typeface="+mn-lt"/>
            </a:endParaRPr>
          </a:p>
        </p:txBody>
      </p:sp>
      <p:sp>
        <p:nvSpPr>
          <p:cNvPr id="4" name="文本占位符 3">
            <a:extLst>
              <a:ext uri="{FF2B5EF4-FFF2-40B4-BE49-F238E27FC236}">
                <a16:creationId xmlns:a16="http://schemas.microsoft.com/office/drawing/2014/main" id="{282B8C86-EC35-957F-953C-06975BF4A19E}"/>
              </a:ext>
            </a:extLst>
          </p:cNvPr>
          <p:cNvSpPr>
            <a:spLocks noGrp="1"/>
          </p:cNvSpPr>
          <p:nvPr>
            <p:ph type="body" sz="quarter" idx="12"/>
          </p:nvPr>
        </p:nvSpPr>
        <p:spPr/>
        <p:txBody>
          <a:bodyPr/>
          <a:lstStyle/>
          <a:p>
            <a:pPr marL="342900" indent="-342900">
              <a:lnSpc>
                <a:spcPct val="120000"/>
              </a:lnSpc>
              <a:spcAft>
                <a:spcPts val="600"/>
              </a:spcAft>
              <a:buFont typeface="Arial" panose="020B0604020202020204" pitchFamily="34" charset="0"/>
              <a:buChar char="•"/>
            </a:pPr>
            <a:r>
              <a:rPr lang="zh-CN" altLang="en-US" dirty="0">
                <a:latin typeface="+mn-lt"/>
                <a:ea typeface="+mn-ea"/>
                <a:cs typeface="+mn-ea"/>
                <a:sym typeface="+mn-lt"/>
              </a:rPr>
              <a:t>接受呋喹替尼和安慰剂的患者中，有任何病史报告的患者分别为</a:t>
            </a:r>
            <a:r>
              <a:rPr lang="en-US" altLang="zh-CN" dirty="0">
                <a:latin typeface="+mn-lt"/>
                <a:ea typeface="+mn-ea"/>
                <a:cs typeface="+mn-ea"/>
                <a:sym typeface="+mn-lt"/>
              </a:rPr>
              <a:t>430</a:t>
            </a:r>
            <a:r>
              <a:rPr lang="zh-CN" altLang="en-US" dirty="0">
                <a:latin typeface="+mn-lt"/>
                <a:ea typeface="+mn-ea"/>
                <a:cs typeface="+mn-ea"/>
                <a:sym typeface="+mn-lt"/>
              </a:rPr>
              <a:t>例（</a:t>
            </a:r>
            <a:r>
              <a:rPr lang="en-US" altLang="zh-CN" dirty="0">
                <a:latin typeface="+mn-lt"/>
                <a:ea typeface="+mn-ea"/>
                <a:cs typeface="+mn-ea"/>
                <a:sym typeface="+mn-lt"/>
              </a:rPr>
              <a:t>94.3%</a:t>
            </a:r>
            <a:r>
              <a:rPr lang="zh-CN" altLang="en-US" dirty="0">
                <a:latin typeface="+mn-lt"/>
                <a:ea typeface="+mn-ea"/>
                <a:cs typeface="+mn-ea"/>
                <a:sym typeface="+mn-lt"/>
              </a:rPr>
              <a:t>）和</a:t>
            </a:r>
            <a:r>
              <a:rPr lang="en-US" altLang="zh-CN" dirty="0">
                <a:latin typeface="+mn-lt"/>
                <a:ea typeface="+mn-ea"/>
                <a:cs typeface="+mn-ea"/>
                <a:sym typeface="+mn-lt"/>
              </a:rPr>
              <a:t>222</a:t>
            </a:r>
            <a:r>
              <a:rPr lang="zh-CN" altLang="en-US" dirty="0">
                <a:latin typeface="+mn-lt"/>
                <a:ea typeface="+mn-ea"/>
                <a:cs typeface="+mn-ea"/>
                <a:sym typeface="+mn-lt"/>
              </a:rPr>
              <a:t>例（</a:t>
            </a:r>
            <a:r>
              <a:rPr lang="en-US" altLang="zh-CN" dirty="0">
                <a:latin typeface="+mn-lt"/>
                <a:ea typeface="+mn-ea"/>
                <a:cs typeface="+mn-ea"/>
                <a:sym typeface="+mn-lt"/>
              </a:rPr>
              <a:t>96.5%</a:t>
            </a:r>
            <a:r>
              <a:rPr lang="zh-CN" altLang="en-US" dirty="0">
                <a:latin typeface="+mn-lt"/>
                <a:ea typeface="+mn-ea"/>
                <a:cs typeface="+mn-ea"/>
                <a:sym typeface="+mn-lt"/>
              </a:rPr>
              <a:t>）</a:t>
            </a:r>
          </a:p>
          <a:p>
            <a:pPr marL="342900" indent="-342900">
              <a:lnSpc>
                <a:spcPct val="120000"/>
              </a:lnSpc>
              <a:spcAft>
                <a:spcPts val="600"/>
              </a:spcAft>
              <a:buFont typeface="Arial" panose="020B0604020202020204" pitchFamily="34" charset="0"/>
              <a:buChar char="•"/>
            </a:pPr>
            <a:r>
              <a:rPr lang="zh-CN" altLang="en-US" dirty="0">
                <a:latin typeface="+mn-lt"/>
                <a:ea typeface="+mn-ea"/>
                <a:cs typeface="+mn-ea"/>
                <a:sym typeface="+mn-lt"/>
              </a:rPr>
              <a:t>基线时报告的患者最常见的病史包括高血压（</a:t>
            </a:r>
            <a:r>
              <a:rPr lang="en-US" altLang="zh-CN" dirty="0">
                <a:latin typeface="+mn-lt"/>
                <a:ea typeface="+mn-ea"/>
                <a:cs typeface="+mn-ea"/>
                <a:sym typeface="+mn-lt"/>
              </a:rPr>
              <a:t>50.6%</a:t>
            </a:r>
            <a:r>
              <a:rPr lang="zh-CN" altLang="en-US" dirty="0">
                <a:latin typeface="+mn-lt"/>
                <a:ea typeface="+mn-ea"/>
                <a:cs typeface="+mn-ea"/>
                <a:sym typeface="+mn-lt"/>
              </a:rPr>
              <a:t>）、甲状腺功能减退（</a:t>
            </a:r>
            <a:r>
              <a:rPr lang="en-US" altLang="zh-CN" dirty="0">
                <a:latin typeface="+mn-lt"/>
                <a:ea typeface="+mn-ea"/>
                <a:cs typeface="+mn-ea"/>
                <a:sym typeface="+mn-lt"/>
              </a:rPr>
              <a:t>7.6%</a:t>
            </a:r>
            <a:r>
              <a:rPr lang="zh-CN" altLang="en-US" dirty="0">
                <a:latin typeface="+mn-lt"/>
                <a:ea typeface="+mn-ea"/>
                <a:cs typeface="+mn-ea"/>
                <a:sym typeface="+mn-lt"/>
              </a:rPr>
              <a:t>）、蛋白尿（</a:t>
            </a:r>
            <a:r>
              <a:rPr lang="en-US" altLang="zh-CN" dirty="0">
                <a:latin typeface="+mn-lt"/>
                <a:ea typeface="+mn-ea"/>
                <a:cs typeface="+mn-ea"/>
                <a:sym typeface="+mn-lt"/>
              </a:rPr>
              <a:t>3.1%</a:t>
            </a:r>
            <a:r>
              <a:rPr lang="zh-CN" altLang="en-US" dirty="0">
                <a:latin typeface="+mn-lt"/>
                <a:ea typeface="+mn-ea"/>
                <a:cs typeface="+mn-ea"/>
                <a:sym typeface="+mn-lt"/>
              </a:rPr>
              <a:t>）、手足综合征（</a:t>
            </a:r>
            <a:r>
              <a:rPr lang="en-US" altLang="zh-CN" dirty="0">
                <a:latin typeface="+mn-lt"/>
                <a:ea typeface="+mn-ea"/>
                <a:cs typeface="+mn-ea"/>
                <a:sym typeface="+mn-lt"/>
              </a:rPr>
              <a:t>1.7%</a:t>
            </a:r>
            <a:r>
              <a:rPr lang="zh-CN" altLang="en-US" dirty="0">
                <a:latin typeface="+mn-lt"/>
                <a:ea typeface="+mn-ea"/>
                <a:cs typeface="+mn-ea"/>
                <a:sym typeface="+mn-lt"/>
              </a:rPr>
              <a:t>）</a:t>
            </a:r>
          </a:p>
          <a:p>
            <a:pPr marL="342900" indent="-342900">
              <a:lnSpc>
                <a:spcPct val="120000"/>
              </a:lnSpc>
              <a:spcAft>
                <a:spcPts val="600"/>
              </a:spcAft>
              <a:buFont typeface="Arial" panose="020B0604020202020204" pitchFamily="34" charset="0"/>
              <a:buChar char="•"/>
            </a:pPr>
            <a:endParaRPr lang="zh-CN" altLang="en-US" dirty="0">
              <a:latin typeface="+mn-lt"/>
              <a:ea typeface="+mn-ea"/>
              <a:cs typeface="+mn-ea"/>
              <a:sym typeface="+mn-lt"/>
            </a:endParaRPr>
          </a:p>
        </p:txBody>
      </p:sp>
      <p:pic>
        <p:nvPicPr>
          <p:cNvPr id="6" name="图片 5">
            <a:extLst>
              <a:ext uri="{FF2B5EF4-FFF2-40B4-BE49-F238E27FC236}">
                <a16:creationId xmlns:a16="http://schemas.microsoft.com/office/drawing/2014/main" id="{15CB798C-91FA-E6E0-8428-E326CEAE54F8}"/>
              </a:ext>
            </a:extLst>
          </p:cNvPr>
          <p:cNvPicPr>
            <a:picLocks noChangeAspect="1"/>
          </p:cNvPicPr>
          <p:nvPr/>
        </p:nvPicPr>
        <p:blipFill>
          <a:blip r:embed="rId3"/>
          <a:stretch>
            <a:fillRect/>
          </a:stretch>
        </p:blipFill>
        <p:spPr>
          <a:xfrm>
            <a:off x="768475" y="2771327"/>
            <a:ext cx="8611802" cy="3210373"/>
          </a:xfrm>
          <a:prstGeom prst="rect">
            <a:avLst/>
          </a:prstGeom>
        </p:spPr>
      </p:pic>
      <p:sp>
        <p:nvSpPr>
          <p:cNvPr id="7" name="文本框 6">
            <a:extLst>
              <a:ext uri="{FF2B5EF4-FFF2-40B4-BE49-F238E27FC236}">
                <a16:creationId xmlns:a16="http://schemas.microsoft.com/office/drawing/2014/main" id="{072860F8-34F5-5B73-B330-65811B588B53}"/>
              </a:ext>
            </a:extLst>
          </p:cNvPr>
          <p:cNvSpPr txBox="1"/>
          <p:nvPr/>
        </p:nvSpPr>
        <p:spPr>
          <a:xfrm>
            <a:off x="890723" y="2758627"/>
            <a:ext cx="6096000" cy="369332"/>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ea"/>
                <a:sym typeface="+mn-lt"/>
              </a:rPr>
              <a:t>表</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ea"/>
                <a:sym typeface="+mn-lt"/>
              </a:rPr>
              <a:t>2</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ea"/>
                <a:sym typeface="+mn-lt"/>
              </a:rPr>
              <a:t>：研究入组时报告的相关病史</a:t>
            </a:r>
          </a:p>
        </p:txBody>
      </p:sp>
    </p:spTree>
    <p:extLst>
      <p:ext uri="{BB962C8B-B14F-4D97-AF65-F5344CB8AC3E}">
        <p14:creationId xmlns:p14="http://schemas.microsoft.com/office/powerpoint/2010/main" val="1328648558"/>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D017212A-F5AE-27B8-D8C7-EEA5082B9AB6}"/>
              </a:ext>
            </a:extLst>
          </p:cNvPr>
          <p:cNvSpPr>
            <a:spLocks noGrp="1"/>
          </p:cNvSpPr>
          <p:nvPr>
            <p:ph type="body" sz="quarter" idx="10"/>
          </p:nvPr>
        </p:nvSpPr>
        <p:spPr/>
        <p:txBody>
          <a:bodyPr/>
          <a:lstStyle/>
          <a:p>
            <a:r>
              <a:rPr lang="zh-CN" altLang="en-US" dirty="0">
                <a:latin typeface="+mn-lt"/>
                <a:ea typeface="+mn-ea"/>
                <a:cs typeface="+mn-ea"/>
                <a:sym typeface="+mn-lt"/>
              </a:rPr>
              <a:t>剂量强度</a:t>
            </a:r>
            <a:endParaRPr lang="en-US" altLang="zh-CN" dirty="0">
              <a:latin typeface="+mn-lt"/>
              <a:ea typeface="+mn-ea"/>
              <a:cs typeface="+mn-ea"/>
              <a:sym typeface="+mn-lt"/>
            </a:endParaRPr>
          </a:p>
          <a:p>
            <a:endParaRPr lang="zh-CN" altLang="en-US" dirty="0">
              <a:latin typeface="+mn-lt"/>
              <a:ea typeface="+mn-ea"/>
              <a:cs typeface="+mn-ea"/>
              <a:sym typeface="+mn-lt"/>
            </a:endParaRPr>
          </a:p>
        </p:txBody>
      </p:sp>
      <p:sp>
        <p:nvSpPr>
          <p:cNvPr id="3" name="文本占位符 2">
            <a:extLst>
              <a:ext uri="{FF2B5EF4-FFF2-40B4-BE49-F238E27FC236}">
                <a16:creationId xmlns:a16="http://schemas.microsoft.com/office/drawing/2014/main" id="{9FF3C8D2-760B-1D15-DC57-F2FA78FE07B3}"/>
              </a:ext>
            </a:extLst>
          </p:cNvPr>
          <p:cNvSpPr>
            <a:spLocks noGrp="1"/>
          </p:cNvSpPr>
          <p:nvPr>
            <p:ph type="body" sz="quarter" idx="11"/>
          </p:nvPr>
        </p:nvSpPr>
        <p:spPr/>
        <p:txBody>
          <a:bodyPr/>
          <a:lstStyle/>
          <a:p>
            <a:r>
              <a:rPr lang="zh-CN" altLang="zh-CN" sz="1000" dirty="0">
                <a:effectLst/>
                <a:ea typeface="+mn-ea"/>
                <a:cs typeface="+mn-ea"/>
                <a:sym typeface="+mn-lt"/>
              </a:rPr>
              <a:t>Cathy</a:t>
            </a:r>
            <a:r>
              <a:rPr lang="en-US" altLang="zh-CN" sz="1000" dirty="0">
                <a:effectLst/>
                <a:ea typeface="+mn-ea"/>
                <a:cs typeface="+mn-ea"/>
                <a:sym typeface="+mn-lt"/>
              </a:rPr>
              <a:t> </a:t>
            </a:r>
            <a:r>
              <a:rPr lang="zh-CN" altLang="zh-CN" sz="1000" dirty="0">
                <a:effectLst/>
                <a:ea typeface="+mn-ea"/>
                <a:cs typeface="+mn-ea"/>
                <a:sym typeface="+mn-lt"/>
              </a:rPr>
              <a:t>Eng</a:t>
            </a:r>
            <a:r>
              <a:rPr lang="en-US" altLang="zh-CN" sz="1000" dirty="0">
                <a:effectLst/>
                <a:ea typeface="+mn-ea"/>
                <a:cs typeface="+mn-ea"/>
                <a:sym typeface="+mn-lt"/>
              </a:rPr>
              <a:t>, et al. 2023 ASCO Abstract 3601</a:t>
            </a:r>
            <a:endParaRPr lang="zh-CN" altLang="zh-CN" sz="1000" dirty="0">
              <a:effectLst/>
              <a:ea typeface="+mn-ea"/>
              <a:cs typeface="+mn-ea"/>
              <a:sym typeface="+mn-lt"/>
            </a:endParaRPr>
          </a:p>
        </p:txBody>
      </p:sp>
      <p:sp>
        <p:nvSpPr>
          <p:cNvPr id="4" name="文本占位符 3">
            <a:extLst>
              <a:ext uri="{FF2B5EF4-FFF2-40B4-BE49-F238E27FC236}">
                <a16:creationId xmlns:a16="http://schemas.microsoft.com/office/drawing/2014/main" id="{8E5B6CEE-3DAE-21C3-D803-F0A8B90A6AF9}"/>
              </a:ext>
            </a:extLst>
          </p:cNvPr>
          <p:cNvSpPr>
            <a:spLocks noGrp="1"/>
          </p:cNvSpPr>
          <p:nvPr>
            <p:ph type="body" sz="quarter" idx="12"/>
          </p:nvPr>
        </p:nvSpPr>
        <p:spPr/>
        <p:txBody>
          <a:bodyPr/>
          <a:lstStyle/>
          <a:p>
            <a:pPr marL="342900" indent="-342900">
              <a:lnSpc>
                <a:spcPct val="120000"/>
              </a:lnSpc>
              <a:spcAft>
                <a:spcPts val="600"/>
              </a:spcAft>
              <a:buFont typeface="Arial" panose="020B0604020202020204" pitchFamily="34" charset="0"/>
              <a:buChar char="•"/>
            </a:pPr>
            <a:r>
              <a:rPr lang="zh-CN" altLang="en-US" dirty="0">
                <a:latin typeface="+mn-lt"/>
                <a:ea typeface="+mn-ea"/>
                <a:cs typeface="+mn-ea"/>
                <a:sym typeface="+mn-lt"/>
              </a:rPr>
              <a:t>呋喹替尼组的中位暴露持续时间（</a:t>
            </a:r>
            <a:r>
              <a:rPr lang="en-US" altLang="zh-CN" dirty="0">
                <a:latin typeface="+mn-lt"/>
                <a:ea typeface="+mn-ea"/>
                <a:cs typeface="+mn-ea"/>
                <a:sym typeface="+mn-lt"/>
              </a:rPr>
              <a:t>3.06</a:t>
            </a:r>
            <a:r>
              <a:rPr lang="zh-CN" altLang="en-US" dirty="0">
                <a:latin typeface="+mn-lt"/>
                <a:ea typeface="+mn-ea"/>
                <a:cs typeface="+mn-ea"/>
                <a:sym typeface="+mn-lt"/>
              </a:rPr>
              <a:t>个月，范围</a:t>
            </a:r>
            <a:r>
              <a:rPr lang="en-US" altLang="zh-CN" dirty="0">
                <a:latin typeface="+mn-lt"/>
                <a:ea typeface="+mn-ea"/>
                <a:cs typeface="+mn-ea"/>
                <a:sym typeface="+mn-lt"/>
              </a:rPr>
              <a:t>1.84-5.55</a:t>
            </a:r>
            <a:r>
              <a:rPr lang="zh-CN" altLang="en-US" dirty="0">
                <a:latin typeface="+mn-lt"/>
                <a:ea typeface="+mn-ea"/>
                <a:cs typeface="+mn-ea"/>
                <a:sym typeface="+mn-lt"/>
              </a:rPr>
              <a:t>）长于安慰剂组（</a:t>
            </a:r>
            <a:r>
              <a:rPr lang="en-US" altLang="zh-CN" dirty="0">
                <a:latin typeface="+mn-lt"/>
                <a:ea typeface="+mn-ea"/>
                <a:cs typeface="+mn-ea"/>
                <a:sym typeface="+mn-lt"/>
              </a:rPr>
              <a:t>1.84</a:t>
            </a:r>
            <a:r>
              <a:rPr lang="zh-CN" altLang="en-US" dirty="0">
                <a:latin typeface="+mn-lt"/>
                <a:ea typeface="+mn-ea"/>
                <a:cs typeface="+mn-ea"/>
                <a:sym typeface="+mn-lt"/>
              </a:rPr>
              <a:t>个月，范围</a:t>
            </a:r>
            <a:r>
              <a:rPr lang="en-US" altLang="zh-CN" dirty="0">
                <a:latin typeface="+mn-lt"/>
                <a:ea typeface="+mn-ea"/>
                <a:cs typeface="+mn-ea"/>
                <a:sym typeface="+mn-lt"/>
              </a:rPr>
              <a:t>0.95-2.27</a:t>
            </a:r>
            <a:r>
              <a:rPr lang="zh-CN" altLang="en-US" dirty="0">
                <a:latin typeface="+mn-lt"/>
                <a:ea typeface="+mn-ea"/>
                <a:cs typeface="+mn-ea"/>
                <a:sym typeface="+mn-lt"/>
              </a:rPr>
              <a:t>）</a:t>
            </a:r>
          </a:p>
          <a:p>
            <a:pPr marL="342900" indent="-342900">
              <a:lnSpc>
                <a:spcPct val="120000"/>
              </a:lnSpc>
              <a:spcAft>
                <a:spcPts val="600"/>
              </a:spcAft>
              <a:buFont typeface="Arial" panose="020B0604020202020204" pitchFamily="34" charset="0"/>
              <a:buChar char="•"/>
            </a:pPr>
            <a:r>
              <a:rPr lang="zh-CN" altLang="en-US" dirty="0">
                <a:latin typeface="+mn-lt"/>
                <a:ea typeface="+mn-ea"/>
                <a:cs typeface="+mn-ea"/>
                <a:sym typeface="+mn-lt"/>
              </a:rPr>
              <a:t>呋喹替尼的每日目标剂量为</a:t>
            </a:r>
            <a:r>
              <a:rPr lang="en-US" altLang="zh-CN" dirty="0">
                <a:latin typeface="+mn-lt"/>
                <a:ea typeface="+mn-ea"/>
                <a:cs typeface="+mn-ea"/>
                <a:sym typeface="+mn-lt"/>
              </a:rPr>
              <a:t>3.75mg</a:t>
            </a:r>
            <a:r>
              <a:rPr lang="zh-CN" altLang="en-US" dirty="0">
                <a:latin typeface="+mn-lt"/>
                <a:ea typeface="+mn-ea"/>
                <a:cs typeface="+mn-ea"/>
                <a:sym typeface="+mn-lt"/>
              </a:rPr>
              <a:t>，按治疗周期的呋喹替尼每日中位剂量如图</a:t>
            </a:r>
            <a:r>
              <a:rPr lang="en-US" altLang="zh-CN" dirty="0">
                <a:latin typeface="+mn-lt"/>
                <a:ea typeface="+mn-ea"/>
                <a:cs typeface="+mn-ea"/>
                <a:sym typeface="+mn-lt"/>
              </a:rPr>
              <a:t>2</a:t>
            </a:r>
            <a:r>
              <a:rPr lang="zh-CN" altLang="en-US" dirty="0">
                <a:latin typeface="+mn-lt"/>
                <a:ea typeface="+mn-ea"/>
                <a:cs typeface="+mn-ea"/>
                <a:sym typeface="+mn-lt"/>
              </a:rPr>
              <a:t>显示</a:t>
            </a:r>
          </a:p>
        </p:txBody>
      </p:sp>
      <p:pic>
        <p:nvPicPr>
          <p:cNvPr id="6" name="图片 5">
            <a:extLst>
              <a:ext uri="{FF2B5EF4-FFF2-40B4-BE49-F238E27FC236}">
                <a16:creationId xmlns:a16="http://schemas.microsoft.com/office/drawing/2014/main" id="{96F1ED6E-0E4C-BF50-23B4-192D719CEF49}"/>
              </a:ext>
            </a:extLst>
          </p:cNvPr>
          <p:cNvPicPr>
            <a:picLocks noChangeAspect="1"/>
          </p:cNvPicPr>
          <p:nvPr/>
        </p:nvPicPr>
        <p:blipFill>
          <a:blip r:embed="rId3"/>
          <a:stretch>
            <a:fillRect/>
          </a:stretch>
        </p:blipFill>
        <p:spPr>
          <a:xfrm>
            <a:off x="801688" y="2788905"/>
            <a:ext cx="8411749" cy="3305636"/>
          </a:xfrm>
          <a:prstGeom prst="rect">
            <a:avLst/>
          </a:prstGeom>
        </p:spPr>
      </p:pic>
      <p:sp>
        <p:nvSpPr>
          <p:cNvPr id="7" name="文本框 6">
            <a:extLst>
              <a:ext uri="{FF2B5EF4-FFF2-40B4-BE49-F238E27FC236}">
                <a16:creationId xmlns:a16="http://schemas.microsoft.com/office/drawing/2014/main" id="{8B8B9441-F755-24FF-6973-CF64598F6E21}"/>
              </a:ext>
            </a:extLst>
          </p:cNvPr>
          <p:cNvSpPr txBox="1"/>
          <p:nvPr/>
        </p:nvSpPr>
        <p:spPr>
          <a:xfrm>
            <a:off x="801688" y="2788905"/>
            <a:ext cx="6259512" cy="369332"/>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ea"/>
                <a:sym typeface="+mn-lt"/>
              </a:rPr>
              <a:t>图</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ea"/>
                <a:sym typeface="+mn-lt"/>
              </a:rPr>
              <a:t>2</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ea"/>
                <a:sym typeface="+mn-lt"/>
              </a:rPr>
              <a:t>： 按治疗周期统计的呋喹替尼的每日中位剂量</a:t>
            </a:r>
          </a:p>
        </p:txBody>
      </p:sp>
    </p:spTree>
    <p:extLst>
      <p:ext uri="{BB962C8B-B14F-4D97-AF65-F5344CB8AC3E}">
        <p14:creationId xmlns:p14="http://schemas.microsoft.com/office/powerpoint/2010/main" val="4190760492"/>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96D8441F-58F9-E7F7-F126-A182931AFCA9}"/>
              </a:ext>
            </a:extLst>
          </p:cNvPr>
          <p:cNvSpPr>
            <a:spLocks noGrp="1"/>
          </p:cNvSpPr>
          <p:nvPr>
            <p:ph type="body" sz="quarter" idx="10"/>
          </p:nvPr>
        </p:nvSpPr>
        <p:spPr/>
        <p:txBody>
          <a:bodyPr/>
          <a:lstStyle/>
          <a:p>
            <a:r>
              <a:rPr lang="zh-CN" altLang="en-US" dirty="0">
                <a:latin typeface="+mn-lt"/>
                <a:ea typeface="+mn-ea"/>
                <a:cs typeface="+mn-ea"/>
                <a:sym typeface="+mn-lt"/>
              </a:rPr>
              <a:t>治疗期间出现的 </a:t>
            </a:r>
            <a:r>
              <a:rPr lang="en-US" altLang="zh-CN" dirty="0">
                <a:latin typeface="+mn-lt"/>
                <a:ea typeface="+mn-ea"/>
                <a:cs typeface="+mn-ea"/>
                <a:sym typeface="+mn-lt"/>
              </a:rPr>
              <a:t>AESIs</a:t>
            </a:r>
          </a:p>
          <a:p>
            <a:endParaRPr lang="zh-CN" altLang="en-US" dirty="0">
              <a:latin typeface="+mn-lt"/>
              <a:ea typeface="+mn-ea"/>
              <a:cs typeface="+mn-ea"/>
              <a:sym typeface="+mn-lt"/>
            </a:endParaRPr>
          </a:p>
        </p:txBody>
      </p:sp>
      <p:sp>
        <p:nvSpPr>
          <p:cNvPr id="3" name="文本占位符 2">
            <a:extLst>
              <a:ext uri="{FF2B5EF4-FFF2-40B4-BE49-F238E27FC236}">
                <a16:creationId xmlns:a16="http://schemas.microsoft.com/office/drawing/2014/main" id="{B38888D1-50BD-4E7F-8EE3-41137D056586}"/>
              </a:ext>
            </a:extLst>
          </p:cNvPr>
          <p:cNvSpPr>
            <a:spLocks noGrp="1"/>
          </p:cNvSpPr>
          <p:nvPr>
            <p:ph type="body" sz="quarter" idx="11"/>
          </p:nvPr>
        </p:nvSpPr>
        <p:spPr/>
        <p:txBody>
          <a:bodyPr/>
          <a:lstStyle/>
          <a:p>
            <a:r>
              <a:rPr lang="zh-CN" altLang="zh-CN" sz="1000" dirty="0">
                <a:effectLst/>
                <a:ea typeface="+mn-ea"/>
                <a:cs typeface="+mn-ea"/>
                <a:sym typeface="+mn-lt"/>
              </a:rPr>
              <a:t>Cathy</a:t>
            </a:r>
            <a:r>
              <a:rPr lang="en-US" altLang="zh-CN" sz="1000" dirty="0">
                <a:effectLst/>
                <a:ea typeface="+mn-ea"/>
                <a:cs typeface="+mn-ea"/>
                <a:sym typeface="+mn-lt"/>
              </a:rPr>
              <a:t> </a:t>
            </a:r>
            <a:r>
              <a:rPr lang="zh-CN" altLang="zh-CN" sz="1000" dirty="0">
                <a:effectLst/>
                <a:ea typeface="+mn-ea"/>
                <a:cs typeface="+mn-ea"/>
                <a:sym typeface="+mn-lt"/>
              </a:rPr>
              <a:t>Eng</a:t>
            </a:r>
            <a:r>
              <a:rPr lang="en-US" altLang="zh-CN" sz="1000" dirty="0">
                <a:effectLst/>
                <a:ea typeface="+mn-ea"/>
                <a:cs typeface="+mn-ea"/>
                <a:sym typeface="+mn-lt"/>
              </a:rPr>
              <a:t>, et al. 2023 ASCO Abstract 3601</a:t>
            </a:r>
            <a:endParaRPr lang="zh-CN" altLang="zh-CN" sz="1000" dirty="0">
              <a:effectLst/>
              <a:ea typeface="+mn-ea"/>
              <a:cs typeface="+mn-ea"/>
              <a:sym typeface="+mn-lt"/>
            </a:endParaRPr>
          </a:p>
        </p:txBody>
      </p:sp>
      <p:sp>
        <p:nvSpPr>
          <p:cNvPr id="4" name="文本占位符 3">
            <a:extLst>
              <a:ext uri="{FF2B5EF4-FFF2-40B4-BE49-F238E27FC236}">
                <a16:creationId xmlns:a16="http://schemas.microsoft.com/office/drawing/2014/main" id="{EE575417-F43C-0595-3753-9458EC6218EA}"/>
              </a:ext>
            </a:extLst>
          </p:cNvPr>
          <p:cNvSpPr>
            <a:spLocks noGrp="1"/>
          </p:cNvSpPr>
          <p:nvPr>
            <p:ph type="body" sz="quarter" idx="12"/>
          </p:nvPr>
        </p:nvSpPr>
        <p:spPr/>
        <p:txBody>
          <a:bodyPr/>
          <a:lstStyle/>
          <a:p>
            <a:pPr marL="342900" indent="-342900">
              <a:lnSpc>
                <a:spcPct val="120000"/>
              </a:lnSpc>
              <a:spcAft>
                <a:spcPts val="600"/>
              </a:spcAft>
              <a:buFont typeface="Arial" panose="020B0604020202020204" pitchFamily="34" charset="0"/>
              <a:buChar char="•"/>
            </a:pPr>
            <a:r>
              <a:rPr lang="zh-CN" altLang="en-US" dirty="0">
                <a:latin typeface="+mn-lt"/>
                <a:ea typeface="+mn-ea"/>
                <a:cs typeface="+mn-ea"/>
                <a:sym typeface="+mn-lt"/>
              </a:rPr>
              <a:t>呋喹替尼组和安慰剂组患者的任意级别 </a:t>
            </a:r>
            <a:r>
              <a:rPr lang="en-US" altLang="zh-CN" dirty="0">
                <a:latin typeface="+mn-lt"/>
                <a:ea typeface="+mn-ea"/>
                <a:cs typeface="+mn-ea"/>
                <a:sym typeface="+mn-lt"/>
              </a:rPr>
              <a:t>AESIs </a:t>
            </a:r>
            <a:r>
              <a:rPr lang="zh-CN" altLang="en-US" dirty="0">
                <a:latin typeface="+mn-lt"/>
                <a:ea typeface="+mn-ea"/>
                <a:cs typeface="+mn-ea"/>
                <a:sym typeface="+mn-lt"/>
              </a:rPr>
              <a:t>分别为</a:t>
            </a:r>
            <a:r>
              <a:rPr lang="en-US" altLang="zh-CN" dirty="0">
                <a:latin typeface="+mn-lt"/>
                <a:ea typeface="+mn-ea"/>
                <a:cs typeface="+mn-ea"/>
                <a:sym typeface="+mn-lt"/>
              </a:rPr>
              <a:t>368</a:t>
            </a:r>
            <a:r>
              <a:rPr lang="zh-CN" altLang="en-US" dirty="0">
                <a:latin typeface="+mn-lt"/>
                <a:ea typeface="+mn-ea"/>
                <a:cs typeface="+mn-ea"/>
                <a:sym typeface="+mn-lt"/>
              </a:rPr>
              <a:t>例（</a:t>
            </a:r>
            <a:r>
              <a:rPr lang="en-US" altLang="zh-CN" dirty="0">
                <a:latin typeface="+mn-lt"/>
                <a:ea typeface="+mn-ea"/>
                <a:cs typeface="+mn-ea"/>
                <a:sym typeface="+mn-lt"/>
              </a:rPr>
              <a:t>80.7%</a:t>
            </a:r>
            <a:r>
              <a:rPr lang="zh-CN" altLang="en-US" dirty="0">
                <a:latin typeface="+mn-lt"/>
                <a:ea typeface="+mn-ea"/>
                <a:cs typeface="+mn-ea"/>
                <a:sym typeface="+mn-lt"/>
              </a:rPr>
              <a:t>）和</a:t>
            </a:r>
            <a:r>
              <a:rPr lang="en-US" altLang="zh-CN" dirty="0">
                <a:latin typeface="+mn-lt"/>
                <a:ea typeface="+mn-ea"/>
                <a:cs typeface="+mn-ea"/>
                <a:sym typeface="+mn-lt"/>
              </a:rPr>
              <a:t>122</a:t>
            </a:r>
            <a:r>
              <a:rPr lang="zh-CN" altLang="en-US" dirty="0">
                <a:latin typeface="+mn-lt"/>
                <a:ea typeface="+mn-ea"/>
                <a:cs typeface="+mn-ea"/>
                <a:sym typeface="+mn-lt"/>
              </a:rPr>
              <a:t>例（</a:t>
            </a:r>
            <a:r>
              <a:rPr lang="en-US" altLang="zh-CN" dirty="0">
                <a:latin typeface="+mn-lt"/>
                <a:ea typeface="+mn-ea"/>
                <a:cs typeface="+mn-ea"/>
                <a:sym typeface="+mn-lt"/>
              </a:rPr>
              <a:t>53%</a:t>
            </a:r>
            <a:r>
              <a:rPr lang="zh-CN" altLang="en-US" dirty="0">
                <a:latin typeface="+mn-lt"/>
                <a:ea typeface="+mn-ea"/>
                <a:cs typeface="+mn-ea"/>
                <a:sym typeface="+mn-lt"/>
              </a:rPr>
              <a:t>）患者，≥</a:t>
            </a:r>
            <a:r>
              <a:rPr lang="en-US" altLang="zh-CN" dirty="0">
                <a:latin typeface="+mn-lt"/>
                <a:ea typeface="+mn-ea"/>
                <a:cs typeface="+mn-ea"/>
                <a:sym typeface="+mn-lt"/>
              </a:rPr>
              <a:t>3</a:t>
            </a:r>
            <a:r>
              <a:rPr lang="zh-CN" altLang="en-US" dirty="0">
                <a:latin typeface="+mn-lt"/>
                <a:ea typeface="+mn-ea"/>
                <a:cs typeface="+mn-ea"/>
                <a:sym typeface="+mn-lt"/>
              </a:rPr>
              <a:t>级 </a:t>
            </a:r>
            <a:r>
              <a:rPr lang="en-US" altLang="zh-CN" dirty="0">
                <a:latin typeface="+mn-lt"/>
                <a:ea typeface="+mn-ea"/>
                <a:cs typeface="+mn-ea"/>
                <a:sym typeface="+mn-lt"/>
              </a:rPr>
              <a:t>AESIs </a:t>
            </a:r>
            <a:r>
              <a:rPr lang="zh-CN" altLang="en-US" dirty="0">
                <a:latin typeface="+mn-lt"/>
                <a:ea typeface="+mn-ea"/>
                <a:cs typeface="+mn-ea"/>
                <a:sym typeface="+mn-lt"/>
              </a:rPr>
              <a:t>分别为</a:t>
            </a:r>
            <a:r>
              <a:rPr lang="en-US" altLang="zh-CN" dirty="0">
                <a:latin typeface="+mn-lt"/>
                <a:ea typeface="+mn-ea"/>
                <a:cs typeface="+mn-ea"/>
                <a:sym typeface="+mn-lt"/>
              </a:rPr>
              <a:t>169</a:t>
            </a:r>
            <a:r>
              <a:rPr lang="zh-CN" altLang="en-US" dirty="0">
                <a:latin typeface="+mn-lt"/>
                <a:ea typeface="+mn-ea"/>
                <a:cs typeface="+mn-ea"/>
                <a:sym typeface="+mn-lt"/>
              </a:rPr>
              <a:t>例（</a:t>
            </a:r>
            <a:r>
              <a:rPr lang="en-US" altLang="zh-CN" dirty="0">
                <a:latin typeface="+mn-lt"/>
                <a:ea typeface="+mn-ea"/>
                <a:cs typeface="+mn-ea"/>
                <a:sym typeface="+mn-lt"/>
              </a:rPr>
              <a:t>37.1%</a:t>
            </a:r>
            <a:r>
              <a:rPr lang="zh-CN" altLang="en-US" dirty="0">
                <a:latin typeface="+mn-lt"/>
                <a:ea typeface="+mn-ea"/>
                <a:cs typeface="+mn-ea"/>
                <a:sym typeface="+mn-lt"/>
              </a:rPr>
              <a:t>）和</a:t>
            </a:r>
            <a:r>
              <a:rPr lang="en-US" altLang="zh-CN" dirty="0">
                <a:latin typeface="+mn-lt"/>
                <a:ea typeface="+mn-ea"/>
                <a:cs typeface="+mn-ea"/>
                <a:sym typeface="+mn-lt"/>
              </a:rPr>
              <a:t>44</a:t>
            </a:r>
            <a:r>
              <a:rPr lang="zh-CN" altLang="en-US" dirty="0">
                <a:latin typeface="+mn-lt"/>
                <a:ea typeface="+mn-ea"/>
                <a:cs typeface="+mn-ea"/>
                <a:sym typeface="+mn-lt"/>
              </a:rPr>
              <a:t>（</a:t>
            </a:r>
            <a:r>
              <a:rPr lang="en-US" altLang="zh-CN" dirty="0">
                <a:latin typeface="+mn-lt"/>
                <a:ea typeface="+mn-ea"/>
                <a:cs typeface="+mn-ea"/>
                <a:sym typeface="+mn-lt"/>
              </a:rPr>
              <a:t>19.1%</a:t>
            </a:r>
            <a:r>
              <a:rPr lang="zh-CN" altLang="en-US" dirty="0">
                <a:latin typeface="+mn-lt"/>
                <a:ea typeface="+mn-ea"/>
                <a:cs typeface="+mn-ea"/>
                <a:sym typeface="+mn-lt"/>
              </a:rPr>
              <a:t>）例患者（表</a:t>
            </a:r>
            <a:r>
              <a:rPr lang="en-US" altLang="zh-CN" dirty="0">
                <a:latin typeface="+mn-lt"/>
                <a:ea typeface="+mn-ea"/>
                <a:cs typeface="+mn-ea"/>
                <a:sym typeface="+mn-lt"/>
              </a:rPr>
              <a:t>3</a:t>
            </a:r>
            <a:r>
              <a:rPr lang="zh-CN" altLang="en-US" dirty="0">
                <a:latin typeface="+mn-lt"/>
                <a:ea typeface="+mn-ea"/>
                <a:cs typeface="+mn-ea"/>
                <a:sym typeface="+mn-lt"/>
              </a:rPr>
              <a:t>）</a:t>
            </a:r>
          </a:p>
          <a:p>
            <a:pPr marL="342900" indent="-342900">
              <a:lnSpc>
                <a:spcPct val="120000"/>
              </a:lnSpc>
              <a:spcAft>
                <a:spcPts val="600"/>
              </a:spcAft>
              <a:buFont typeface="Arial" panose="020B0604020202020204" pitchFamily="34" charset="0"/>
              <a:buChar char="•"/>
            </a:pPr>
            <a:endParaRPr lang="zh-CN" altLang="en-US" dirty="0">
              <a:latin typeface="+mn-lt"/>
              <a:ea typeface="+mn-ea"/>
              <a:cs typeface="+mn-ea"/>
              <a:sym typeface="+mn-lt"/>
            </a:endParaRPr>
          </a:p>
        </p:txBody>
      </p:sp>
      <p:pic>
        <p:nvPicPr>
          <p:cNvPr id="6" name="图片 5">
            <a:extLst>
              <a:ext uri="{FF2B5EF4-FFF2-40B4-BE49-F238E27FC236}">
                <a16:creationId xmlns:a16="http://schemas.microsoft.com/office/drawing/2014/main" id="{1AF0D386-B405-4762-98C9-E7458197985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66885" y="2055375"/>
            <a:ext cx="6387412" cy="4093392"/>
          </a:xfrm>
          <a:prstGeom prst="rect">
            <a:avLst/>
          </a:prstGeom>
        </p:spPr>
      </p:pic>
      <p:sp>
        <p:nvSpPr>
          <p:cNvPr id="7" name="文本框 6">
            <a:extLst>
              <a:ext uri="{FF2B5EF4-FFF2-40B4-BE49-F238E27FC236}">
                <a16:creationId xmlns:a16="http://schemas.microsoft.com/office/drawing/2014/main" id="{4428424B-56D0-CD8D-0C8B-FEACF947831F}"/>
              </a:ext>
            </a:extLst>
          </p:cNvPr>
          <p:cNvSpPr txBox="1"/>
          <p:nvPr/>
        </p:nvSpPr>
        <p:spPr>
          <a:xfrm>
            <a:off x="1566885" y="1933712"/>
            <a:ext cx="6586515" cy="370325"/>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ea"/>
                <a:sym typeface="+mn-lt"/>
              </a:rPr>
              <a:t>表</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ea"/>
                <a:sym typeface="+mn-lt"/>
              </a:rPr>
              <a:t>3</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ea"/>
                <a:sym typeface="+mn-lt"/>
              </a:rPr>
              <a:t>：治疗中出现的</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ea"/>
                <a:sym typeface="+mn-lt"/>
              </a:rPr>
              <a:t>AESIs(</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ea"/>
                <a:sym typeface="+mn-lt"/>
              </a:rPr>
              <a:t>任意级别，≥</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ea"/>
                <a:sym typeface="+mn-lt"/>
              </a:rPr>
              <a:t>5%</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ea"/>
                <a:sym typeface="+mn-lt"/>
              </a:rPr>
              <a:t>的患者发生的发生率</a:t>
            </a:r>
          </a:p>
        </p:txBody>
      </p:sp>
    </p:spTree>
    <p:extLst>
      <p:ext uri="{BB962C8B-B14F-4D97-AF65-F5344CB8AC3E}">
        <p14:creationId xmlns:p14="http://schemas.microsoft.com/office/powerpoint/2010/main" val="4137066459"/>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6BFAE0D6-EE3B-E64C-65A6-AD074EB013DB}"/>
              </a:ext>
            </a:extLst>
          </p:cNvPr>
          <p:cNvSpPr>
            <a:spLocks noGrp="1"/>
          </p:cNvSpPr>
          <p:nvPr>
            <p:ph type="body" sz="quarter" idx="10"/>
          </p:nvPr>
        </p:nvSpPr>
        <p:spPr/>
        <p:txBody>
          <a:bodyPr/>
          <a:lstStyle/>
          <a:p>
            <a:r>
              <a:rPr lang="zh-CN" altLang="en-US" dirty="0">
                <a:latin typeface="+mn-lt"/>
                <a:ea typeface="+mn-ea"/>
                <a:cs typeface="+mn-ea"/>
                <a:sym typeface="+mn-lt"/>
              </a:rPr>
              <a:t>至首次出现治疗中发生的 </a:t>
            </a:r>
            <a:r>
              <a:rPr lang="en-US" altLang="zh-CN" dirty="0">
                <a:latin typeface="+mn-lt"/>
                <a:ea typeface="+mn-ea"/>
                <a:cs typeface="+mn-ea"/>
                <a:sym typeface="+mn-lt"/>
              </a:rPr>
              <a:t>AESI </a:t>
            </a:r>
            <a:r>
              <a:rPr lang="zh-CN" altLang="en-US" dirty="0">
                <a:latin typeface="+mn-lt"/>
                <a:ea typeface="+mn-ea"/>
                <a:cs typeface="+mn-ea"/>
                <a:sym typeface="+mn-lt"/>
              </a:rPr>
              <a:t>的时间</a:t>
            </a:r>
          </a:p>
          <a:p>
            <a:endParaRPr lang="zh-CN" altLang="en-US" dirty="0">
              <a:latin typeface="+mn-lt"/>
              <a:ea typeface="+mn-ea"/>
              <a:cs typeface="+mn-ea"/>
              <a:sym typeface="+mn-lt"/>
            </a:endParaRPr>
          </a:p>
        </p:txBody>
      </p:sp>
      <p:sp>
        <p:nvSpPr>
          <p:cNvPr id="3" name="文本占位符 2">
            <a:extLst>
              <a:ext uri="{FF2B5EF4-FFF2-40B4-BE49-F238E27FC236}">
                <a16:creationId xmlns:a16="http://schemas.microsoft.com/office/drawing/2014/main" id="{4A8050CD-5ED4-657B-8F56-26E2239FEF9D}"/>
              </a:ext>
            </a:extLst>
          </p:cNvPr>
          <p:cNvSpPr>
            <a:spLocks noGrp="1"/>
          </p:cNvSpPr>
          <p:nvPr>
            <p:ph type="body" sz="quarter" idx="11"/>
          </p:nvPr>
        </p:nvSpPr>
        <p:spPr/>
        <p:txBody>
          <a:bodyPr/>
          <a:lstStyle/>
          <a:p>
            <a:r>
              <a:rPr lang="zh-CN" altLang="zh-CN" sz="1000" dirty="0">
                <a:effectLst/>
                <a:ea typeface="+mn-ea"/>
                <a:cs typeface="+mn-ea"/>
                <a:sym typeface="+mn-lt"/>
              </a:rPr>
              <a:t>Cathy</a:t>
            </a:r>
            <a:r>
              <a:rPr lang="en-US" altLang="zh-CN" sz="1000" dirty="0">
                <a:effectLst/>
                <a:ea typeface="+mn-ea"/>
                <a:cs typeface="+mn-ea"/>
                <a:sym typeface="+mn-lt"/>
              </a:rPr>
              <a:t> </a:t>
            </a:r>
            <a:r>
              <a:rPr lang="zh-CN" altLang="zh-CN" sz="1000" dirty="0">
                <a:effectLst/>
                <a:ea typeface="+mn-ea"/>
                <a:cs typeface="+mn-ea"/>
                <a:sym typeface="+mn-lt"/>
              </a:rPr>
              <a:t>Eng</a:t>
            </a:r>
            <a:r>
              <a:rPr lang="en-US" altLang="zh-CN" sz="1000" dirty="0">
                <a:effectLst/>
                <a:ea typeface="+mn-ea"/>
                <a:cs typeface="+mn-ea"/>
                <a:sym typeface="+mn-lt"/>
              </a:rPr>
              <a:t>, et al. 2023 ASCO Abstract 3601</a:t>
            </a:r>
            <a:endParaRPr lang="zh-CN" altLang="zh-CN" sz="1000" dirty="0">
              <a:effectLst/>
              <a:ea typeface="+mn-ea"/>
              <a:cs typeface="+mn-ea"/>
              <a:sym typeface="+mn-lt"/>
            </a:endParaRPr>
          </a:p>
        </p:txBody>
      </p:sp>
      <p:sp>
        <p:nvSpPr>
          <p:cNvPr id="4" name="文本占位符 3">
            <a:extLst>
              <a:ext uri="{FF2B5EF4-FFF2-40B4-BE49-F238E27FC236}">
                <a16:creationId xmlns:a16="http://schemas.microsoft.com/office/drawing/2014/main" id="{4E5601D0-D92A-4E26-CE0D-3FE2260FFB6C}"/>
              </a:ext>
            </a:extLst>
          </p:cNvPr>
          <p:cNvSpPr>
            <a:spLocks noGrp="1"/>
          </p:cNvSpPr>
          <p:nvPr>
            <p:ph type="body" sz="quarter" idx="12"/>
          </p:nvPr>
        </p:nvSpPr>
        <p:spPr/>
        <p:txBody>
          <a:bodyPr/>
          <a:lstStyle/>
          <a:p>
            <a:pPr marL="342900" indent="-342900">
              <a:buFont typeface="Arial" panose="020B0604020202020204" pitchFamily="34" charset="0"/>
              <a:buChar char="•"/>
            </a:pPr>
            <a:r>
              <a:rPr lang="en-US" altLang="zh-CN" dirty="0">
                <a:latin typeface="+mn-lt"/>
                <a:ea typeface="+mn-ea"/>
                <a:cs typeface="+mn-ea"/>
                <a:sym typeface="+mn-lt"/>
              </a:rPr>
              <a:t>AESI </a:t>
            </a:r>
            <a:r>
              <a:rPr lang="zh-CN" altLang="en-US" dirty="0">
                <a:latin typeface="+mn-lt"/>
                <a:ea typeface="+mn-ea"/>
                <a:cs typeface="+mn-ea"/>
                <a:sym typeface="+mn-lt"/>
              </a:rPr>
              <a:t>的首次发生时间通常是在治疗的前几个周期，高血压、手足综合征、</a:t>
            </a:r>
            <a:r>
              <a:rPr lang="en-US" altLang="zh-CN" dirty="0">
                <a:latin typeface="+mn-lt"/>
                <a:ea typeface="+mn-ea"/>
                <a:cs typeface="+mn-ea"/>
                <a:sym typeface="+mn-lt"/>
              </a:rPr>
              <a:t>AST</a:t>
            </a:r>
            <a:r>
              <a:rPr lang="zh-CN" altLang="en-US" dirty="0">
                <a:latin typeface="+mn-lt"/>
                <a:ea typeface="+mn-ea"/>
                <a:cs typeface="+mn-ea"/>
                <a:sym typeface="+mn-lt"/>
              </a:rPr>
              <a:t>、</a:t>
            </a:r>
            <a:r>
              <a:rPr lang="en-US" altLang="zh-CN" dirty="0">
                <a:latin typeface="+mn-lt"/>
                <a:ea typeface="+mn-ea"/>
                <a:cs typeface="+mn-ea"/>
                <a:sym typeface="+mn-lt"/>
              </a:rPr>
              <a:t>ALT</a:t>
            </a:r>
            <a:r>
              <a:rPr lang="zh-CN" altLang="en-US" dirty="0">
                <a:latin typeface="+mn-lt"/>
                <a:ea typeface="+mn-ea"/>
                <a:cs typeface="+mn-ea"/>
                <a:sym typeface="+mn-lt"/>
              </a:rPr>
              <a:t>和胆红素升高在治疗的前两个周期发生更频繁（图</a:t>
            </a:r>
            <a:r>
              <a:rPr lang="en-US" altLang="zh-CN" dirty="0">
                <a:latin typeface="+mn-lt"/>
                <a:ea typeface="+mn-ea"/>
                <a:cs typeface="+mn-ea"/>
                <a:sym typeface="+mn-lt"/>
              </a:rPr>
              <a:t>3</a:t>
            </a:r>
            <a:r>
              <a:rPr lang="zh-CN" altLang="en-US" dirty="0">
                <a:latin typeface="+mn-lt"/>
                <a:ea typeface="+mn-ea"/>
                <a:cs typeface="+mn-ea"/>
                <a:sym typeface="+mn-lt"/>
              </a:rPr>
              <a:t>）</a:t>
            </a:r>
          </a:p>
          <a:p>
            <a:endParaRPr lang="zh-CN" altLang="en-US" dirty="0">
              <a:latin typeface="+mn-lt"/>
              <a:ea typeface="+mn-ea"/>
              <a:cs typeface="+mn-ea"/>
              <a:sym typeface="+mn-lt"/>
            </a:endParaRPr>
          </a:p>
        </p:txBody>
      </p:sp>
      <p:pic>
        <p:nvPicPr>
          <p:cNvPr id="6" name="图片 5">
            <a:extLst>
              <a:ext uri="{FF2B5EF4-FFF2-40B4-BE49-F238E27FC236}">
                <a16:creationId xmlns:a16="http://schemas.microsoft.com/office/drawing/2014/main" id="{F048F68F-E433-BEBC-F9CC-6FD9C82F6413}"/>
              </a:ext>
            </a:extLst>
          </p:cNvPr>
          <p:cNvPicPr>
            <a:picLocks noChangeAspect="1"/>
          </p:cNvPicPr>
          <p:nvPr/>
        </p:nvPicPr>
        <p:blipFill>
          <a:blip r:embed="rId3"/>
          <a:stretch>
            <a:fillRect/>
          </a:stretch>
        </p:blipFill>
        <p:spPr>
          <a:xfrm>
            <a:off x="1016817" y="1948194"/>
            <a:ext cx="10069330" cy="4448796"/>
          </a:xfrm>
          <a:prstGeom prst="rect">
            <a:avLst/>
          </a:prstGeom>
        </p:spPr>
      </p:pic>
      <p:sp>
        <p:nvSpPr>
          <p:cNvPr id="7" name="文本框 6">
            <a:extLst>
              <a:ext uri="{FF2B5EF4-FFF2-40B4-BE49-F238E27FC236}">
                <a16:creationId xmlns:a16="http://schemas.microsoft.com/office/drawing/2014/main" id="{FD9394A8-C081-EDA2-CFCD-EC7D36885512}"/>
              </a:ext>
            </a:extLst>
          </p:cNvPr>
          <p:cNvSpPr txBox="1"/>
          <p:nvPr/>
        </p:nvSpPr>
        <p:spPr>
          <a:xfrm>
            <a:off x="1244600" y="1948194"/>
            <a:ext cx="7213600" cy="369332"/>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ea"/>
                <a:sym typeface="+mn-lt"/>
              </a:rPr>
              <a:t>图</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ea"/>
                <a:sym typeface="+mn-lt"/>
              </a:rPr>
              <a:t>3</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ea"/>
                <a:sym typeface="+mn-lt"/>
              </a:rPr>
              <a:t>：至首次出现治疗中发生的 </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ea"/>
                <a:sym typeface="+mn-lt"/>
              </a:rPr>
              <a:t>AESI </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ea"/>
                <a:sym typeface="+mn-lt"/>
              </a:rPr>
              <a:t>的时间</a:t>
            </a:r>
          </a:p>
        </p:txBody>
      </p:sp>
    </p:spTree>
    <p:extLst>
      <p:ext uri="{BB962C8B-B14F-4D97-AF65-F5344CB8AC3E}">
        <p14:creationId xmlns:p14="http://schemas.microsoft.com/office/powerpoint/2010/main" val="2637975829"/>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49BD4631-5BEE-9857-901D-740D45B8F9B0}"/>
              </a:ext>
            </a:extLst>
          </p:cNvPr>
          <p:cNvSpPr>
            <a:spLocks noGrp="1"/>
          </p:cNvSpPr>
          <p:nvPr>
            <p:ph type="body" sz="quarter" idx="10"/>
          </p:nvPr>
        </p:nvSpPr>
        <p:spPr/>
        <p:txBody>
          <a:bodyPr/>
          <a:lstStyle/>
          <a:p>
            <a:r>
              <a:rPr lang="zh-CN" altLang="en-US" dirty="0">
                <a:latin typeface="+mn-lt"/>
                <a:ea typeface="+mn-ea"/>
                <a:cs typeface="+mn-ea"/>
                <a:sym typeface="+mn-lt"/>
              </a:rPr>
              <a:t>≥</a:t>
            </a:r>
            <a:r>
              <a:rPr lang="en-US" altLang="zh-CN" dirty="0">
                <a:latin typeface="+mn-lt"/>
                <a:ea typeface="+mn-ea"/>
                <a:cs typeface="+mn-ea"/>
                <a:sym typeface="+mn-lt"/>
              </a:rPr>
              <a:t>3</a:t>
            </a:r>
            <a:r>
              <a:rPr lang="zh-CN" altLang="en-US" dirty="0">
                <a:latin typeface="+mn-lt"/>
                <a:ea typeface="+mn-ea"/>
                <a:cs typeface="+mn-ea"/>
                <a:sym typeface="+mn-lt"/>
              </a:rPr>
              <a:t>级 治疗中出现的 </a:t>
            </a:r>
            <a:r>
              <a:rPr lang="en-US" altLang="zh-CN" dirty="0">
                <a:latin typeface="+mn-lt"/>
                <a:ea typeface="+mn-ea"/>
                <a:cs typeface="+mn-ea"/>
                <a:sym typeface="+mn-lt"/>
              </a:rPr>
              <a:t>AESI </a:t>
            </a:r>
            <a:r>
              <a:rPr lang="zh-CN" altLang="en-US" dirty="0">
                <a:latin typeface="+mn-lt"/>
                <a:ea typeface="+mn-ea"/>
                <a:cs typeface="+mn-ea"/>
                <a:sym typeface="+mn-lt"/>
              </a:rPr>
              <a:t>随时间的发生率</a:t>
            </a:r>
          </a:p>
        </p:txBody>
      </p:sp>
      <p:sp>
        <p:nvSpPr>
          <p:cNvPr id="3" name="文本占位符 2">
            <a:extLst>
              <a:ext uri="{FF2B5EF4-FFF2-40B4-BE49-F238E27FC236}">
                <a16:creationId xmlns:a16="http://schemas.microsoft.com/office/drawing/2014/main" id="{A1F6BE1D-DDAC-367A-CF31-06C31154D554}"/>
              </a:ext>
            </a:extLst>
          </p:cNvPr>
          <p:cNvSpPr>
            <a:spLocks noGrp="1"/>
          </p:cNvSpPr>
          <p:nvPr>
            <p:ph type="body" sz="quarter" idx="11"/>
          </p:nvPr>
        </p:nvSpPr>
        <p:spPr/>
        <p:txBody>
          <a:bodyPr/>
          <a:lstStyle/>
          <a:p>
            <a:r>
              <a:rPr lang="zh-CN" altLang="zh-CN" sz="1000" dirty="0">
                <a:effectLst/>
                <a:ea typeface="+mn-ea"/>
                <a:cs typeface="+mn-ea"/>
                <a:sym typeface="+mn-lt"/>
              </a:rPr>
              <a:t>Cathy</a:t>
            </a:r>
            <a:r>
              <a:rPr lang="en-US" altLang="zh-CN" sz="1000" dirty="0">
                <a:effectLst/>
                <a:ea typeface="+mn-ea"/>
                <a:cs typeface="+mn-ea"/>
                <a:sym typeface="+mn-lt"/>
              </a:rPr>
              <a:t> </a:t>
            </a:r>
            <a:r>
              <a:rPr lang="zh-CN" altLang="zh-CN" sz="1000" dirty="0">
                <a:effectLst/>
                <a:ea typeface="+mn-ea"/>
                <a:cs typeface="+mn-ea"/>
                <a:sym typeface="+mn-lt"/>
              </a:rPr>
              <a:t>Eng</a:t>
            </a:r>
            <a:r>
              <a:rPr lang="en-US" altLang="zh-CN" sz="1000" dirty="0">
                <a:effectLst/>
                <a:ea typeface="+mn-ea"/>
                <a:cs typeface="+mn-ea"/>
                <a:sym typeface="+mn-lt"/>
              </a:rPr>
              <a:t>, et al. 2023 ASCO Abstract 3601</a:t>
            </a:r>
            <a:endParaRPr lang="zh-CN" altLang="zh-CN" sz="1000" dirty="0">
              <a:effectLst/>
              <a:ea typeface="+mn-ea"/>
              <a:cs typeface="+mn-ea"/>
              <a:sym typeface="+mn-lt"/>
            </a:endParaRPr>
          </a:p>
        </p:txBody>
      </p:sp>
      <p:sp>
        <p:nvSpPr>
          <p:cNvPr id="4" name="文本占位符 3">
            <a:extLst>
              <a:ext uri="{FF2B5EF4-FFF2-40B4-BE49-F238E27FC236}">
                <a16:creationId xmlns:a16="http://schemas.microsoft.com/office/drawing/2014/main" id="{1FBAB80A-5B65-7909-5697-51130AEF5FB7}"/>
              </a:ext>
            </a:extLst>
          </p:cNvPr>
          <p:cNvSpPr>
            <a:spLocks noGrp="1"/>
          </p:cNvSpPr>
          <p:nvPr>
            <p:ph type="body" sz="quarter" idx="12"/>
          </p:nvPr>
        </p:nvSpPr>
        <p:spPr/>
        <p:txBody>
          <a:bodyPr/>
          <a:lstStyle/>
          <a:p>
            <a:pPr marL="342900" indent="-342900">
              <a:buFont typeface="Arial" panose="020B0604020202020204" pitchFamily="34" charset="0"/>
              <a:buChar char="•"/>
            </a:pPr>
            <a:r>
              <a:rPr lang="en-US" altLang="zh-CN" dirty="0">
                <a:latin typeface="+mn-lt"/>
                <a:ea typeface="+mn-ea"/>
                <a:cs typeface="+mn-ea"/>
                <a:sym typeface="+mn-lt"/>
              </a:rPr>
              <a:t>AESIs </a:t>
            </a:r>
            <a:r>
              <a:rPr lang="zh-CN" altLang="en-US" dirty="0">
                <a:latin typeface="+mn-lt"/>
                <a:ea typeface="+mn-ea"/>
                <a:cs typeface="+mn-ea"/>
                <a:sym typeface="+mn-lt"/>
              </a:rPr>
              <a:t>的发生率随时间的结果显示呋喹替尼具有可管理的安全性（图</a:t>
            </a:r>
            <a:r>
              <a:rPr lang="en-US" altLang="zh-CN" dirty="0">
                <a:latin typeface="+mn-lt"/>
                <a:ea typeface="+mn-ea"/>
                <a:cs typeface="+mn-ea"/>
                <a:sym typeface="+mn-lt"/>
              </a:rPr>
              <a:t>4</a:t>
            </a:r>
            <a:r>
              <a:rPr lang="zh-CN" altLang="en-US" dirty="0">
                <a:latin typeface="+mn-lt"/>
                <a:ea typeface="+mn-ea"/>
                <a:cs typeface="+mn-ea"/>
                <a:sym typeface="+mn-lt"/>
              </a:rPr>
              <a:t>）</a:t>
            </a:r>
          </a:p>
          <a:p>
            <a:endParaRPr lang="zh-CN" altLang="en-US" dirty="0">
              <a:latin typeface="+mn-lt"/>
              <a:ea typeface="+mn-ea"/>
              <a:cs typeface="+mn-ea"/>
              <a:sym typeface="+mn-lt"/>
            </a:endParaRPr>
          </a:p>
        </p:txBody>
      </p:sp>
      <p:pic>
        <p:nvPicPr>
          <p:cNvPr id="6" name="图片 5">
            <a:extLst>
              <a:ext uri="{FF2B5EF4-FFF2-40B4-BE49-F238E27FC236}">
                <a16:creationId xmlns:a16="http://schemas.microsoft.com/office/drawing/2014/main" id="{E21C9A88-B606-FF21-EE3D-08E211694E18}"/>
              </a:ext>
            </a:extLst>
          </p:cNvPr>
          <p:cNvPicPr>
            <a:picLocks noChangeAspect="1"/>
          </p:cNvPicPr>
          <p:nvPr/>
        </p:nvPicPr>
        <p:blipFill>
          <a:blip r:embed="rId3"/>
          <a:stretch>
            <a:fillRect/>
          </a:stretch>
        </p:blipFill>
        <p:spPr>
          <a:xfrm>
            <a:off x="801688" y="1668675"/>
            <a:ext cx="9945488" cy="3982006"/>
          </a:xfrm>
          <a:prstGeom prst="rect">
            <a:avLst/>
          </a:prstGeom>
        </p:spPr>
      </p:pic>
      <p:sp>
        <p:nvSpPr>
          <p:cNvPr id="7" name="文本框 6">
            <a:extLst>
              <a:ext uri="{FF2B5EF4-FFF2-40B4-BE49-F238E27FC236}">
                <a16:creationId xmlns:a16="http://schemas.microsoft.com/office/drawing/2014/main" id="{2A55E958-0C3E-81EB-C90E-61BAF0265DD7}"/>
              </a:ext>
            </a:extLst>
          </p:cNvPr>
          <p:cNvSpPr txBox="1"/>
          <p:nvPr/>
        </p:nvSpPr>
        <p:spPr>
          <a:xfrm>
            <a:off x="801688" y="1668675"/>
            <a:ext cx="7986712" cy="369332"/>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ea"/>
                <a:sym typeface="+mn-lt"/>
              </a:rPr>
              <a:t>图</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ea"/>
                <a:sym typeface="+mn-lt"/>
              </a:rPr>
              <a:t>4</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ea"/>
                <a:sym typeface="+mn-lt"/>
              </a:rPr>
              <a:t>：≥</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ea"/>
                <a:sym typeface="+mn-lt"/>
              </a:rPr>
              <a:t>3</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ea"/>
                <a:sym typeface="+mn-lt"/>
              </a:rPr>
              <a:t>级 治疗中出现的 </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ea"/>
                <a:sym typeface="+mn-lt"/>
              </a:rPr>
              <a:t>AESI </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ea"/>
                <a:sym typeface="+mn-lt"/>
              </a:rPr>
              <a:t>随时间的发生率</a:t>
            </a:r>
          </a:p>
        </p:txBody>
      </p:sp>
    </p:spTree>
    <p:extLst>
      <p:ext uri="{BB962C8B-B14F-4D97-AF65-F5344CB8AC3E}">
        <p14:creationId xmlns:p14="http://schemas.microsoft.com/office/powerpoint/2010/main" val="2227176911"/>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E296BF4B-958C-3A1B-2E23-51F6E971D464}"/>
              </a:ext>
            </a:extLst>
          </p:cNvPr>
          <p:cNvSpPr>
            <a:spLocks noGrp="1"/>
          </p:cNvSpPr>
          <p:nvPr>
            <p:ph type="body" sz="quarter" idx="10"/>
          </p:nvPr>
        </p:nvSpPr>
        <p:spPr/>
        <p:txBody>
          <a:bodyPr/>
          <a:lstStyle/>
          <a:p>
            <a:r>
              <a:rPr lang="zh-CN" altLang="en-US" dirty="0">
                <a:latin typeface="+mn-lt"/>
                <a:ea typeface="+mn-ea"/>
                <a:cs typeface="+mn-ea"/>
                <a:sym typeface="+mn-lt"/>
              </a:rPr>
              <a:t>选择的治疗中出现的导致减量和停药的 </a:t>
            </a:r>
            <a:r>
              <a:rPr lang="en-US" altLang="zh-CN" dirty="0">
                <a:latin typeface="+mn-lt"/>
                <a:ea typeface="+mn-ea"/>
                <a:cs typeface="+mn-ea"/>
                <a:sym typeface="+mn-lt"/>
              </a:rPr>
              <a:t>AESIs </a:t>
            </a:r>
            <a:endParaRPr lang="zh-CN" altLang="en-US" dirty="0">
              <a:latin typeface="+mn-lt"/>
              <a:ea typeface="+mn-ea"/>
              <a:cs typeface="+mn-ea"/>
              <a:sym typeface="+mn-lt"/>
            </a:endParaRPr>
          </a:p>
        </p:txBody>
      </p:sp>
      <p:sp>
        <p:nvSpPr>
          <p:cNvPr id="3" name="文本占位符 2">
            <a:extLst>
              <a:ext uri="{FF2B5EF4-FFF2-40B4-BE49-F238E27FC236}">
                <a16:creationId xmlns:a16="http://schemas.microsoft.com/office/drawing/2014/main" id="{5CB69DF0-C58C-35B4-D371-DB5AACB3A35B}"/>
              </a:ext>
            </a:extLst>
          </p:cNvPr>
          <p:cNvSpPr>
            <a:spLocks noGrp="1"/>
          </p:cNvSpPr>
          <p:nvPr>
            <p:ph type="body" sz="quarter" idx="11"/>
          </p:nvPr>
        </p:nvSpPr>
        <p:spPr/>
        <p:txBody>
          <a:bodyPr/>
          <a:lstStyle/>
          <a:p>
            <a:r>
              <a:rPr lang="zh-CN" altLang="zh-CN" sz="1000" dirty="0">
                <a:effectLst/>
                <a:ea typeface="+mn-ea"/>
                <a:cs typeface="+mn-ea"/>
                <a:sym typeface="+mn-lt"/>
              </a:rPr>
              <a:t>Cathy</a:t>
            </a:r>
            <a:r>
              <a:rPr lang="en-US" altLang="zh-CN" sz="1000" dirty="0">
                <a:effectLst/>
                <a:ea typeface="+mn-ea"/>
                <a:cs typeface="+mn-ea"/>
                <a:sym typeface="+mn-lt"/>
              </a:rPr>
              <a:t> </a:t>
            </a:r>
            <a:r>
              <a:rPr lang="zh-CN" altLang="zh-CN" sz="1000" dirty="0">
                <a:effectLst/>
                <a:ea typeface="+mn-ea"/>
                <a:cs typeface="+mn-ea"/>
                <a:sym typeface="+mn-lt"/>
              </a:rPr>
              <a:t>Eng</a:t>
            </a:r>
            <a:r>
              <a:rPr lang="en-US" altLang="zh-CN" sz="1000" dirty="0">
                <a:effectLst/>
                <a:ea typeface="+mn-ea"/>
                <a:cs typeface="+mn-ea"/>
                <a:sym typeface="+mn-lt"/>
              </a:rPr>
              <a:t>, et al. 2023 ASCO Abstract 3601</a:t>
            </a:r>
            <a:endParaRPr lang="zh-CN" altLang="zh-CN" sz="1000" dirty="0">
              <a:effectLst/>
              <a:ea typeface="+mn-ea"/>
              <a:cs typeface="+mn-ea"/>
              <a:sym typeface="+mn-lt"/>
            </a:endParaRPr>
          </a:p>
        </p:txBody>
      </p:sp>
      <p:sp>
        <p:nvSpPr>
          <p:cNvPr id="4" name="文本占位符 3">
            <a:extLst>
              <a:ext uri="{FF2B5EF4-FFF2-40B4-BE49-F238E27FC236}">
                <a16:creationId xmlns:a16="http://schemas.microsoft.com/office/drawing/2014/main" id="{76395559-B169-645F-C8D5-1A3D07784D36}"/>
              </a:ext>
            </a:extLst>
          </p:cNvPr>
          <p:cNvSpPr>
            <a:spLocks noGrp="1"/>
          </p:cNvSpPr>
          <p:nvPr>
            <p:ph type="body" sz="quarter" idx="12"/>
          </p:nvPr>
        </p:nvSpPr>
        <p:spPr/>
        <p:txBody>
          <a:bodyPr/>
          <a:lstStyle/>
          <a:p>
            <a:pPr marL="342900" indent="-342900">
              <a:buFont typeface="Arial" panose="020B0604020202020204" pitchFamily="34" charset="0"/>
              <a:buChar char="•"/>
            </a:pPr>
            <a:r>
              <a:rPr lang="zh-CN" altLang="en-US" dirty="0">
                <a:latin typeface="+mn-lt"/>
                <a:ea typeface="+mn-ea"/>
                <a:cs typeface="+mn-ea"/>
                <a:sym typeface="+mn-lt"/>
              </a:rPr>
              <a:t>≥</a:t>
            </a:r>
            <a:r>
              <a:rPr lang="en-US" altLang="zh-CN" dirty="0">
                <a:latin typeface="+mn-lt"/>
                <a:ea typeface="+mn-ea"/>
                <a:cs typeface="+mn-ea"/>
                <a:sym typeface="+mn-lt"/>
              </a:rPr>
              <a:t>3</a:t>
            </a:r>
            <a:r>
              <a:rPr lang="zh-CN" altLang="en-US" dirty="0">
                <a:latin typeface="+mn-lt"/>
                <a:ea typeface="+mn-ea"/>
                <a:cs typeface="+mn-ea"/>
                <a:sym typeface="+mn-lt"/>
              </a:rPr>
              <a:t>级</a:t>
            </a:r>
            <a:r>
              <a:rPr lang="en-US" altLang="zh-CN" dirty="0">
                <a:latin typeface="+mn-lt"/>
                <a:ea typeface="+mn-ea"/>
                <a:cs typeface="+mn-ea"/>
                <a:sym typeface="+mn-lt"/>
              </a:rPr>
              <a:t>AESIs </a:t>
            </a:r>
            <a:r>
              <a:rPr lang="zh-CN" altLang="en-US" dirty="0">
                <a:latin typeface="+mn-lt"/>
                <a:ea typeface="+mn-ea"/>
                <a:cs typeface="+mn-ea"/>
                <a:sym typeface="+mn-lt"/>
              </a:rPr>
              <a:t>导致的剂量减少和停药率（＜</a:t>
            </a:r>
            <a:r>
              <a:rPr lang="en-US" altLang="zh-CN" dirty="0">
                <a:latin typeface="+mn-lt"/>
                <a:ea typeface="+mn-ea"/>
                <a:cs typeface="+mn-ea"/>
                <a:sym typeface="+mn-lt"/>
              </a:rPr>
              <a:t>1%</a:t>
            </a:r>
            <a:r>
              <a:rPr lang="zh-CN" altLang="en-US" dirty="0">
                <a:latin typeface="+mn-lt"/>
                <a:ea typeface="+mn-ea"/>
                <a:cs typeface="+mn-ea"/>
                <a:sym typeface="+mn-lt"/>
              </a:rPr>
              <a:t>）较低，大部分的剂量减少是减量到</a:t>
            </a:r>
            <a:r>
              <a:rPr lang="en-US" altLang="zh-CN" dirty="0">
                <a:latin typeface="+mn-lt"/>
                <a:ea typeface="+mn-ea"/>
                <a:cs typeface="+mn-ea"/>
                <a:sym typeface="+mn-lt"/>
              </a:rPr>
              <a:t>4 mg</a:t>
            </a:r>
            <a:r>
              <a:rPr lang="zh-CN" altLang="en-US" dirty="0">
                <a:latin typeface="+mn-lt"/>
                <a:ea typeface="+mn-ea"/>
                <a:cs typeface="+mn-ea"/>
                <a:sym typeface="+mn-lt"/>
              </a:rPr>
              <a:t>，很少有患者需要进一步调整剂量</a:t>
            </a:r>
          </a:p>
          <a:p>
            <a:endParaRPr lang="zh-CN" altLang="en-US" dirty="0">
              <a:latin typeface="+mn-lt"/>
              <a:ea typeface="+mn-ea"/>
              <a:cs typeface="+mn-ea"/>
              <a:sym typeface="+mn-lt"/>
            </a:endParaRPr>
          </a:p>
        </p:txBody>
      </p:sp>
      <p:pic>
        <p:nvPicPr>
          <p:cNvPr id="6" name="图片 5">
            <a:extLst>
              <a:ext uri="{FF2B5EF4-FFF2-40B4-BE49-F238E27FC236}">
                <a16:creationId xmlns:a16="http://schemas.microsoft.com/office/drawing/2014/main" id="{C3909FA9-A5B5-D3E7-6C84-4A3B597BB2DE}"/>
              </a:ext>
            </a:extLst>
          </p:cNvPr>
          <p:cNvPicPr>
            <a:picLocks noChangeAspect="1"/>
          </p:cNvPicPr>
          <p:nvPr/>
        </p:nvPicPr>
        <p:blipFill>
          <a:blip r:embed="rId3"/>
          <a:stretch>
            <a:fillRect/>
          </a:stretch>
        </p:blipFill>
        <p:spPr>
          <a:xfrm>
            <a:off x="704315" y="1869525"/>
            <a:ext cx="9878804" cy="4220164"/>
          </a:xfrm>
          <a:prstGeom prst="rect">
            <a:avLst/>
          </a:prstGeom>
        </p:spPr>
      </p:pic>
      <p:sp>
        <p:nvSpPr>
          <p:cNvPr id="7" name="文本框 6">
            <a:extLst>
              <a:ext uri="{FF2B5EF4-FFF2-40B4-BE49-F238E27FC236}">
                <a16:creationId xmlns:a16="http://schemas.microsoft.com/office/drawing/2014/main" id="{583B5782-9968-22CA-E23F-5AD3A333C6A1}"/>
              </a:ext>
            </a:extLst>
          </p:cNvPr>
          <p:cNvSpPr txBox="1"/>
          <p:nvPr/>
        </p:nvSpPr>
        <p:spPr>
          <a:xfrm>
            <a:off x="704314" y="1831424"/>
            <a:ext cx="9231621" cy="646331"/>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ea"/>
                <a:sym typeface="+mn-lt"/>
              </a:rPr>
              <a:t>表</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ea"/>
                <a:sym typeface="+mn-lt"/>
              </a:rPr>
              <a:t>4</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ea"/>
                <a:sym typeface="+mn-lt"/>
              </a:rPr>
              <a:t>：选择的治疗中出现的导致减量和停药的 </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ea"/>
                <a:sym typeface="+mn-lt"/>
              </a:rPr>
              <a:t>AESIs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Arial"/>
              <a:ea typeface="微软雅黑"/>
              <a:cs typeface="+mn-ea"/>
              <a:sym typeface="+mn-lt"/>
            </a:endParaRPr>
          </a:p>
        </p:txBody>
      </p:sp>
    </p:spTree>
    <p:extLst>
      <p:ext uri="{BB962C8B-B14F-4D97-AF65-F5344CB8AC3E}">
        <p14:creationId xmlns:p14="http://schemas.microsoft.com/office/powerpoint/2010/main" val="228353252"/>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8A945684-B7DB-F2D2-34C9-D1413E5F7733}"/>
              </a:ext>
            </a:extLst>
          </p:cNvPr>
          <p:cNvSpPr>
            <a:spLocks noGrp="1"/>
          </p:cNvSpPr>
          <p:nvPr>
            <p:ph type="body" sz="quarter" idx="10"/>
          </p:nvPr>
        </p:nvSpPr>
        <p:spPr/>
        <p:txBody>
          <a:bodyPr/>
          <a:lstStyle/>
          <a:p>
            <a:r>
              <a:rPr lang="zh-CN" altLang="en-US" dirty="0">
                <a:latin typeface="+mn-lt"/>
                <a:ea typeface="+mn-ea"/>
                <a:cs typeface="+mn-ea"/>
                <a:sym typeface="+mn-lt"/>
              </a:rPr>
              <a:t>结论</a:t>
            </a:r>
          </a:p>
        </p:txBody>
      </p:sp>
      <p:sp>
        <p:nvSpPr>
          <p:cNvPr id="3" name="文本占位符 2">
            <a:extLst>
              <a:ext uri="{FF2B5EF4-FFF2-40B4-BE49-F238E27FC236}">
                <a16:creationId xmlns:a16="http://schemas.microsoft.com/office/drawing/2014/main" id="{57B54E79-B094-A44F-DA7A-EBFF4FC50768}"/>
              </a:ext>
            </a:extLst>
          </p:cNvPr>
          <p:cNvSpPr>
            <a:spLocks noGrp="1"/>
          </p:cNvSpPr>
          <p:nvPr>
            <p:ph type="body" sz="quarter" idx="11"/>
          </p:nvPr>
        </p:nvSpPr>
        <p:spPr/>
        <p:txBody>
          <a:bodyPr/>
          <a:lstStyle/>
          <a:p>
            <a:r>
              <a:rPr lang="zh-CN" altLang="zh-CN" sz="1000" dirty="0">
                <a:effectLst/>
                <a:ea typeface="+mn-ea"/>
                <a:cs typeface="+mn-ea"/>
                <a:sym typeface="+mn-lt"/>
              </a:rPr>
              <a:t>Cathy</a:t>
            </a:r>
            <a:r>
              <a:rPr lang="en-US" altLang="zh-CN" sz="1000" dirty="0">
                <a:effectLst/>
                <a:ea typeface="+mn-ea"/>
                <a:cs typeface="+mn-ea"/>
                <a:sym typeface="+mn-lt"/>
              </a:rPr>
              <a:t> </a:t>
            </a:r>
            <a:r>
              <a:rPr lang="zh-CN" altLang="zh-CN" sz="1000" dirty="0">
                <a:effectLst/>
                <a:ea typeface="+mn-ea"/>
                <a:cs typeface="+mn-ea"/>
                <a:sym typeface="+mn-lt"/>
              </a:rPr>
              <a:t>Eng</a:t>
            </a:r>
            <a:r>
              <a:rPr lang="en-US" altLang="zh-CN" sz="1000" dirty="0">
                <a:effectLst/>
                <a:ea typeface="+mn-ea"/>
                <a:cs typeface="+mn-ea"/>
                <a:sym typeface="+mn-lt"/>
              </a:rPr>
              <a:t>, et al. 2023 ASCO Abstract 3601</a:t>
            </a:r>
            <a:endParaRPr lang="zh-CN" altLang="zh-CN" sz="1000" dirty="0">
              <a:effectLst/>
              <a:ea typeface="+mn-ea"/>
              <a:cs typeface="+mn-ea"/>
              <a:sym typeface="+mn-lt"/>
            </a:endParaRPr>
          </a:p>
        </p:txBody>
      </p:sp>
      <p:sp>
        <p:nvSpPr>
          <p:cNvPr id="4" name="文本占位符 3">
            <a:extLst>
              <a:ext uri="{FF2B5EF4-FFF2-40B4-BE49-F238E27FC236}">
                <a16:creationId xmlns:a16="http://schemas.microsoft.com/office/drawing/2014/main" id="{032093F7-7354-0916-8FF2-E41B59787B3D}"/>
              </a:ext>
            </a:extLst>
          </p:cNvPr>
          <p:cNvSpPr>
            <a:spLocks noGrp="1"/>
          </p:cNvSpPr>
          <p:nvPr>
            <p:ph type="body" sz="quarter" idx="12"/>
          </p:nvPr>
        </p:nvSpPr>
        <p:spPr/>
        <p:txBody>
          <a:bodyPr/>
          <a:lstStyle/>
          <a:p>
            <a:pPr marL="342900" marR="0" lvl="0" indent="-342900" algn="l" defTabSz="1088639" rtl="0" eaLnBrk="0" fontAlgn="base" latinLnBrk="0" hangingPunct="0">
              <a:lnSpc>
                <a:spcPct val="120000"/>
              </a:lnSpc>
              <a:spcAft>
                <a:spcPts val="600"/>
              </a:spcAft>
              <a:buClr>
                <a:srgbClr val="000000"/>
              </a:buClr>
              <a:buSzPct val="100000"/>
              <a:buFont typeface="Arial" panose="020B0604020202020204" pitchFamily="34" charset="0"/>
              <a:buChar char="•"/>
              <a:tabLst/>
              <a:defRPr/>
            </a:pPr>
            <a:r>
              <a:rPr lang="en-US" altLang="zh-CN" dirty="0">
                <a:latin typeface="+mn-lt"/>
                <a:ea typeface="+mn-ea"/>
                <a:cs typeface="+mn-ea"/>
                <a:sym typeface="+mn-lt"/>
              </a:rPr>
              <a:t>FRESCO-2 </a:t>
            </a:r>
            <a:r>
              <a:rPr lang="zh-CN" altLang="en-US" dirty="0">
                <a:latin typeface="+mn-lt"/>
                <a:ea typeface="+mn-ea"/>
                <a:cs typeface="+mn-ea"/>
                <a:sym typeface="+mn-lt"/>
              </a:rPr>
              <a:t>研究呋喹替尼组中报告的最常见的（≥</a:t>
            </a:r>
            <a:r>
              <a:rPr lang="en-US" altLang="zh-CN" dirty="0">
                <a:latin typeface="+mn-lt"/>
                <a:ea typeface="+mn-ea"/>
                <a:cs typeface="+mn-ea"/>
                <a:sym typeface="+mn-lt"/>
              </a:rPr>
              <a:t>5%</a:t>
            </a:r>
            <a:r>
              <a:rPr lang="zh-CN" altLang="en-US" dirty="0">
                <a:latin typeface="+mn-lt"/>
                <a:ea typeface="+mn-ea"/>
                <a:cs typeface="+mn-ea"/>
                <a:sym typeface="+mn-lt"/>
              </a:rPr>
              <a:t>）的任意级别 </a:t>
            </a:r>
            <a:r>
              <a:rPr lang="en-US" altLang="zh-CN" dirty="0">
                <a:latin typeface="+mn-lt"/>
                <a:ea typeface="+mn-ea"/>
                <a:cs typeface="+mn-ea"/>
                <a:sym typeface="+mn-lt"/>
              </a:rPr>
              <a:t>AESIs </a:t>
            </a:r>
            <a:r>
              <a:rPr lang="zh-CN" altLang="en-US" dirty="0">
                <a:latin typeface="+mn-lt"/>
                <a:ea typeface="+mn-ea"/>
                <a:cs typeface="+mn-ea"/>
                <a:sym typeface="+mn-lt"/>
              </a:rPr>
              <a:t>包括高血压、皮肤毒性、肝功能检查异常和感染</a:t>
            </a:r>
          </a:p>
          <a:p>
            <a:pPr marL="342900" indent="-342900">
              <a:lnSpc>
                <a:spcPct val="120000"/>
              </a:lnSpc>
              <a:spcAft>
                <a:spcPts val="600"/>
              </a:spcAft>
              <a:buFont typeface="Arial" panose="020B0604020202020204" pitchFamily="34" charset="0"/>
              <a:buChar char="•"/>
            </a:pPr>
            <a:r>
              <a:rPr lang="zh-CN" altLang="en-US" dirty="0">
                <a:latin typeface="+mn-lt"/>
                <a:ea typeface="+mn-ea"/>
                <a:cs typeface="+mn-ea"/>
                <a:sym typeface="+mn-lt"/>
              </a:rPr>
              <a:t>与同类药物相比，因 ≥</a:t>
            </a:r>
            <a:r>
              <a:rPr lang="en-US" altLang="zh-CN" dirty="0">
                <a:latin typeface="+mn-lt"/>
                <a:ea typeface="+mn-ea"/>
                <a:cs typeface="+mn-ea"/>
                <a:sym typeface="+mn-lt"/>
              </a:rPr>
              <a:t>3</a:t>
            </a:r>
            <a:r>
              <a:rPr lang="zh-CN" altLang="en-US" dirty="0">
                <a:latin typeface="+mn-lt"/>
                <a:ea typeface="+mn-ea"/>
                <a:cs typeface="+mn-ea"/>
                <a:sym typeface="+mn-lt"/>
              </a:rPr>
              <a:t>级 </a:t>
            </a:r>
            <a:r>
              <a:rPr lang="en-US" altLang="zh-CN" dirty="0">
                <a:latin typeface="+mn-lt"/>
                <a:ea typeface="+mn-ea"/>
                <a:cs typeface="+mn-ea"/>
                <a:sym typeface="+mn-lt"/>
              </a:rPr>
              <a:t>AESIs </a:t>
            </a:r>
            <a:r>
              <a:rPr lang="zh-CN" altLang="en-US" dirty="0">
                <a:latin typeface="+mn-lt"/>
                <a:ea typeface="+mn-ea"/>
                <a:cs typeface="+mn-ea"/>
                <a:sym typeface="+mn-lt"/>
              </a:rPr>
              <a:t>导致的剂量减少和停药率较低</a:t>
            </a:r>
            <a:r>
              <a:rPr lang="en-US" altLang="zh-CN" baseline="30000" dirty="0">
                <a:latin typeface="+mn-lt"/>
                <a:ea typeface="+mn-ea"/>
                <a:cs typeface="+mn-ea"/>
                <a:sym typeface="+mn-lt"/>
              </a:rPr>
              <a:t>1</a:t>
            </a:r>
            <a:r>
              <a:rPr lang="zh-CN" altLang="en-US" dirty="0">
                <a:latin typeface="+mn-lt"/>
                <a:ea typeface="+mn-ea"/>
                <a:cs typeface="+mn-ea"/>
                <a:sym typeface="+mn-lt"/>
              </a:rPr>
              <a:t>，这表明呋喹替尼对于既往经过多种方案治疗且既往存在合并症的患者有良好的耐受性</a:t>
            </a:r>
          </a:p>
          <a:p>
            <a:pPr marL="342900" indent="-342900">
              <a:lnSpc>
                <a:spcPct val="120000"/>
              </a:lnSpc>
              <a:spcAft>
                <a:spcPts val="600"/>
              </a:spcAft>
              <a:buFont typeface="Arial" panose="020B0604020202020204" pitchFamily="34" charset="0"/>
              <a:buChar char="•"/>
            </a:pPr>
            <a:r>
              <a:rPr lang="zh-CN" altLang="en-US" dirty="0">
                <a:latin typeface="+mn-lt"/>
                <a:ea typeface="+mn-ea"/>
                <a:cs typeface="+mn-ea"/>
                <a:sym typeface="+mn-lt"/>
              </a:rPr>
              <a:t>主要的 </a:t>
            </a:r>
            <a:r>
              <a:rPr lang="en-US" altLang="zh-CN" dirty="0">
                <a:latin typeface="+mn-lt"/>
                <a:ea typeface="+mn-ea"/>
                <a:cs typeface="+mn-ea"/>
                <a:sym typeface="+mn-lt"/>
              </a:rPr>
              <a:t>AESIs</a:t>
            </a:r>
            <a:r>
              <a:rPr lang="zh-CN" altLang="en-US" dirty="0">
                <a:latin typeface="+mn-lt"/>
                <a:ea typeface="+mn-ea"/>
                <a:cs typeface="+mn-ea"/>
                <a:sym typeface="+mn-lt"/>
              </a:rPr>
              <a:t>，如高血压和手足综合征在首次发病时间上表现出可预测的趋势，大多数发生在治疗的前几个周期，在后续的治疗周期中发生率较低，这使得可以在管理相关毒性时做出合适的临床决策</a:t>
            </a:r>
            <a:endParaRPr lang="en-US" altLang="zh-CN" dirty="0">
              <a:latin typeface="+mn-lt"/>
              <a:ea typeface="+mn-ea"/>
              <a:cs typeface="+mn-ea"/>
              <a:sym typeface="+mn-lt"/>
            </a:endParaRPr>
          </a:p>
          <a:p>
            <a:pPr marL="342900" indent="-342900">
              <a:lnSpc>
                <a:spcPct val="120000"/>
              </a:lnSpc>
              <a:spcAft>
                <a:spcPts val="600"/>
              </a:spcAft>
              <a:buFont typeface="Arial" panose="020B0604020202020204" pitchFamily="34" charset="0"/>
              <a:buChar char="•"/>
            </a:pPr>
            <a:r>
              <a:rPr lang="zh-CN" altLang="en-US" dirty="0">
                <a:latin typeface="+mn-lt"/>
                <a:ea typeface="+mn-ea"/>
                <a:cs typeface="+mn-ea"/>
                <a:sym typeface="+mn-lt"/>
              </a:rPr>
              <a:t>总体而言，呋喹替尼具有可管理的安全性，并且与已知的呋喹替尼单药的安全性一致</a:t>
            </a:r>
          </a:p>
          <a:p>
            <a:pPr marL="342900" indent="-342900">
              <a:lnSpc>
                <a:spcPct val="120000"/>
              </a:lnSpc>
              <a:spcAft>
                <a:spcPts val="600"/>
              </a:spcAft>
              <a:buFont typeface="Arial" panose="020B0604020202020204" pitchFamily="34" charset="0"/>
              <a:buChar char="•"/>
            </a:pPr>
            <a:endParaRPr lang="zh-CN" altLang="en-US" dirty="0">
              <a:latin typeface="+mn-lt"/>
              <a:ea typeface="+mn-ea"/>
              <a:cs typeface="+mn-ea"/>
              <a:sym typeface="+mn-lt"/>
            </a:endParaRPr>
          </a:p>
        </p:txBody>
      </p:sp>
      <p:sp>
        <p:nvSpPr>
          <p:cNvPr id="6" name="文本框 5">
            <a:extLst>
              <a:ext uri="{FF2B5EF4-FFF2-40B4-BE49-F238E27FC236}">
                <a16:creationId xmlns:a16="http://schemas.microsoft.com/office/drawing/2014/main" id="{D015F9E7-F84C-3653-B8F8-F20D79C06F9C}"/>
              </a:ext>
            </a:extLst>
          </p:cNvPr>
          <p:cNvSpPr txBox="1"/>
          <p:nvPr/>
        </p:nvSpPr>
        <p:spPr>
          <a:xfrm>
            <a:off x="114300" y="6438503"/>
            <a:ext cx="6096000"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1.</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Grothey</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 </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A,et</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 </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al.</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 </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Lancet</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 </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2013</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381</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303</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12</a:t>
            </a:r>
          </a:p>
        </p:txBody>
      </p:sp>
      <p:pic>
        <p:nvPicPr>
          <p:cNvPr id="5" name="Graphic 4" descr="House with solid fill">
            <a:hlinkClick r:id="rId2" action="ppaction://hlinksldjump"/>
            <a:extLst>
              <a:ext uri="{FF2B5EF4-FFF2-40B4-BE49-F238E27FC236}">
                <a16:creationId xmlns:a16="http://schemas.microsoft.com/office/drawing/2014/main" id="{900D26E4-B24B-922D-2A26-E2DAD81B751A}"/>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047804" y="5959350"/>
            <a:ext cx="567642" cy="567642"/>
          </a:xfrm>
          <a:prstGeom prst="rect">
            <a:avLst/>
          </a:prstGeom>
        </p:spPr>
      </p:pic>
    </p:spTree>
    <p:extLst>
      <p:ext uri="{BB962C8B-B14F-4D97-AF65-F5344CB8AC3E}">
        <p14:creationId xmlns:p14="http://schemas.microsoft.com/office/powerpoint/2010/main" val="3079474608"/>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7FA7AF5-731F-ED2F-CE15-2B0EDA1FBB8D}"/>
              </a:ext>
            </a:extLst>
          </p:cNvPr>
          <p:cNvSpPr>
            <a:spLocks noGrp="1"/>
          </p:cNvSpPr>
          <p:nvPr>
            <p:ph type="title"/>
          </p:nvPr>
        </p:nvSpPr>
        <p:spPr>
          <a:xfrm>
            <a:off x="838200" y="1676400"/>
            <a:ext cx="10515600" cy="1436913"/>
          </a:xfrm>
        </p:spPr>
        <p:txBody>
          <a:bodyPr>
            <a:normAutofit fontScale="90000"/>
          </a:bodyPr>
          <a:lstStyle/>
          <a:p>
            <a:r>
              <a:rPr lang="zh-CN" altLang="en-US" dirty="0"/>
              <a:t>一项呋喹替尼治疗难治性转移性结直肠癌患者的全球 </a:t>
            </a:r>
            <a:r>
              <a:rPr lang="en-US" altLang="zh-CN" dirty="0"/>
              <a:t>III </a:t>
            </a:r>
            <a:r>
              <a:rPr lang="zh-CN" altLang="en-US" dirty="0"/>
              <a:t>期 </a:t>
            </a:r>
            <a:r>
              <a:rPr lang="en-US" altLang="zh-CN" dirty="0"/>
              <a:t>FRESCO-2 </a:t>
            </a:r>
            <a:r>
              <a:rPr lang="zh-CN" altLang="en-US" dirty="0"/>
              <a:t>研究中按既往治疗线数和类型的安全性和有效性亚组分析</a:t>
            </a:r>
          </a:p>
        </p:txBody>
      </p:sp>
      <p:sp>
        <p:nvSpPr>
          <p:cNvPr id="3" name="文本占位符 2">
            <a:extLst>
              <a:ext uri="{FF2B5EF4-FFF2-40B4-BE49-F238E27FC236}">
                <a16:creationId xmlns:a16="http://schemas.microsoft.com/office/drawing/2014/main" id="{E985E624-1F9B-BBF9-A1A1-2ACCA2B35963}"/>
              </a:ext>
            </a:extLst>
          </p:cNvPr>
          <p:cNvSpPr>
            <a:spLocks noGrp="1"/>
          </p:cNvSpPr>
          <p:nvPr>
            <p:ph type="body" sz="quarter" idx="10"/>
          </p:nvPr>
        </p:nvSpPr>
        <p:spPr/>
        <p:txBody>
          <a:bodyPr/>
          <a:lstStyle/>
          <a:p>
            <a:r>
              <a:rPr lang="zh-CN" altLang="zh-CN" sz="1600" dirty="0">
                <a:effectLst/>
                <a:latin typeface="+mn-lt"/>
                <a:ea typeface="+mn-ea"/>
                <a:cs typeface="+mn-ea"/>
                <a:sym typeface="+mn-lt"/>
              </a:rPr>
              <a:t>Arvind</a:t>
            </a:r>
            <a:r>
              <a:rPr lang="en-US" altLang="zh-CN" sz="1600" dirty="0">
                <a:effectLst/>
                <a:latin typeface="+mn-lt"/>
                <a:ea typeface="+mn-ea"/>
                <a:cs typeface="+mn-ea"/>
                <a:sym typeface="+mn-lt"/>
              </a:rPr>
              <a:t> </a:t>
            </a:r>
            <a:r>
              <a:rPr lang="zh-CN" altLang="zh-CN" sz="1600" dirty="0">
                <a:effectLst/>
                <a:latin typeface="+mn-lt"/>
                <a:ea typeface="+mn-ea"/>
                <a:cs typeface="+mn-ea"/>
                <a:sym typeface="+mn-lt"/>
              </a:rPr>
              <a:t>Dasari,</a:t>
            </a:r>
            <a:r>
              <a:rPr lang="en-US" altLang="zh-CN" sz="1600" dirty="0">
                <a:effectLst/>
                <a:latin typeface="+mn-lt"/>
                <a:ea typeface="+mn-ea"/>
                <a:cs typeface="+mn-ea"/>
                <a:sym typeface="+mn-lt"/>
              </a:rPr>
              <a:t> </a:t>
            </a:r>
            <a:r>
              <a:rPr lang="zh-CN" altLang="zh-CN" sz="1600" dirty="0">
                <a:effectLst/>
                <a:latin typeface="+mn-lt"/>
                <a:ea typeface="+mn-ea"/>
                <a:cs typeface="+mn-ea"/>
                <a:sym typeface="+mn-lt"/>
              </a:rPr>
              <a:t>Sara</a:t>
            </a:r>
            <a:r>
              <a:rPr lang="en-US" altLang="zh-CN" sz="1600" dirty="0">
                <a:effectLst/>
                <a:latin typeface="+mn-lt"/>
                <a:ea typeface="+mn-ea"/>
                <a:cs typeface="+mn-ea"/>
                <a:sym typeface="+mn-lt"/>
              </a:rPr>
              <a:t> </a:t>
            </a:r>
            <a:r>
              <a:rPr lang="zh-CN" altLang="zh-CN" sz="1600" dirty="0">
                <a:effectLst/>
                <a:latin typeface="+mn-lt"/>
                <a:ea typeface="+mn-ea"/>
                <a:cs typeface="+mn-ea"/>
                <a:sym typeface="+mn-lt"/>
              </a:rPr>
              <a:t>Lonardi,</a:t>
            </a:r>
            <a:r>
              <a:rPr lang="en-US" altLang="zh-CN" sz="1600" dirty="0">
                <a:effectLst/>
                <a:latin typeface="+mn-lt"/>
                <a:ea typeface="+mn-ea"/>
                <a:cs typeface="+mn-ea"/>
                <a:sym typeface="+mn-lt"/>
              </a:rPr>
              <a:t> </a:t>
            </a:r>
            <a:r>
              <a:rPr lang="zh-CN" altLang="zh-CN" sz="1600" dirty="0">
                <a:effectLst/>
                <a:latin typeface="+mn-lt"/>
                <a:ea typeface="+mn-ea"/>
                <a:cs typeface="+mn-ea"/>
                <a:sym typeface="+mn-lt"/>
              </a:rPr>
              <a:t>Rocio</a:t>
            </a:r>
            <a:r>
              <a:rPr lang="en-US" altLang="zh-CN" sz="1600" dirty="0">
                <a:effectLst/>
                <a:latin typeface="+mn-lt"/>
                <a:ea typeface="+mn-ea"/>
                <a:cs typeface="+mn-ea"/>
                <a:sym typeface="+mn-lt"/>
              </a:rPr>
              <a:t> </a:t>
            </a:r>
            <a:r>
              <a:rPr lang="zh-CN" altLang="zh-CN" sz="1600" dirty="0">
                <a:effectLst/>
                <a:latin typeface="+mn-lt"/>
                <a:ea typeface="+mn-ea"/>
                <a:cs typeface="+mn-ea"/>
                <a:sym typeface="+mn-lt"/>
              </a:rPr>
              <a:t>Garcia-</a:t>
            </a:r>
            <a:r>
              <a:rPr lang="en-US" altLang="zh-CN" sz="1600" dirty="0">
                <a:effectLst/>
                <a:latin typeface="+mn-lt"/>
                <a:ea typeface="+mn-ea"/>
                <a:cs typeface="+mn-ea"/>
                <a:sym typeface="+mn-lt"/>
              </a:rPr>
              <a:t>C</a:t>
            </a:r>
            <a:r>
              <a:rPr lang="zh-CN" altLang="zh-CN" sz="1600" dirty="0">
                <a:effectLst/>
                <a:latin typeface="+mn-lt"/>
                <a:ea typeface="+mn-ea"/>
                <a:cs typeface="+mn-ea"/>
                <a:sym typeface="+mn-lt"/>
              </a:rPr>
              <a:t>arbonero,</a:t>
            </a:r>
            <a:r>
              <a:rPr lang="en-US" altLang="zh-CN" sz="1600" dirty="0">
                <a:effectLst/>
                <a:latin typeface="+mn-lt"/>
                <a:ea typeface="+mn-ea"/>
                <a:cs typeface="+mn-ea"/>
                <a:sym typeface="+mn-lt"/>
              </a:rPr>
              <a:t> </a:t>
            </a:r>
            <a:r>
              <a:rPr lang="zh-CN" altLang="zh-CN" sz="1600" dirty="0">
                <a:effectLst/>
                <a:latin typeface="+mn-lt"/>
                <a:ea typeface="+mn-ea"/>
                <a:cs typeface="+mn-ea"/>
                <a:sym typeface="+mn-lt"/>
              </a:rPr>
              <a:t>Elena</a:t>
            </a:r>
            <a:r>
              <a:rPr lang="en-US" altLang="zh-CN" sz="1600" dirty="0">
                <a:effectLst/>
                <a:latin typeface="+mn-lt"/>
                <a:ea typeface="+mn-ea"/>
                <a:cs typeface="+mn-ea"/>
                <a:sym typeface="+mn-lt"/>
              </a:rPr>
              <a:t> </a:t>
            </a:r>
            <a:r>
              <a:rPr lang="zh-CN" altLang="zh-CN" sz="1600" dirty="0">
                <a:effectLst/>
                <a:latin typeface="+mn-lt"/>
                <a:ea typeface="+mn-ea"/>
                <a:cs typeface="+mn-ea"/>
                <a:sym typeface="+mn-lt"/>
              </a:rPr>
              <a:t>Elez，Takayuki</a:t>
            </a:r>
            <a:r>
              <a:rPr lang="en-US" altLang="zh-CN" sz="1600" dirty="0">
                <a:effectLst/>
                <a:latin typeface="+mn-lt"/>
                <a:ea typeface="+mn-ea"/>
                <a:cs typeface="+mn-ea"/>
                <a:sym typeface="+mn-lt"/>
              </a:rPr>
              <a:t> </a:t>
            </a:r>
            <a:r>
              <a:rPr lang="zh-CN" altLang="zh-CN" sz="1600" dirty="0">
                <a:effectLst/>
                <a:latin typeface="+mn-lt"/>
                <a:ea typeface="+mn-ea"/>
                <a:cs typeface="+mn-ea"/>
                <a:sym typeface="+mn-lt"/>
              </a:rPr>
              <a:t>Yoshino</a:t>
            </a:r>
            <a:r>
              <a:rPr lang="en-US" altLang="zh-CN" sz="1600" dirty="0">
                <a:effectLst/>
                <a:latin typeface="+mn-lt"/>
                <a:ea typeface="+mn-ea"/>
                <a:cs typeface="+mn-ea"/>
                <a:sym typeface="+mn-lt"/>
              </a:rPr>
              <a:t>, </a:t>
            </a:r>
            <a:r>
              <a:rPr lang="zh-CN" altLang="zh-CN" sz="1600" dirty="0">
                <a:effectLst/>
                <a:latin typeface="+mn-lt"/>
                <a:ea typeface="+mn-ea"/>
                <a:cs typeface="+mn-ea"/>
                <a:sym typeface="+mn-lt"/>
              </a:rPr>
              <a:t>Alberto</a:t>
            </a:r>
            <a:r>
              <a:rPr lang="en-US" altLang="zh-CN" sz="1600" dirty="0">
                <a:effectLst/>
                <a:latin typeface="+mn-lt"/>
                <a:ea typeface="+mn-ea"/>
                <a:cs typeface="+mn-ea"/>
                <a:sym typeface="+mn-lt"/>
              </a:rPr>
              <a:t> </a:t>
            </a:r>
            <a:r>
              <a:rPr lang="zh-CN" altLang="zh-CN" sz="1600" dirty="0">
                <a:effectLst/>
                <a:latin typeface="+mn-lt"/>
                <a:ea typeface="+mn-ea"/>
                <a:cs typeface="+mn-ea"/>
                <a:sym typeface="+mn-lt"/>
              </a:rPr>
              <a:t>Sobrero,</a:t>
            </a:r>
            <a:r>
              <a:rPr lang="en-US" altLang="zh-CN" sz="1600" dirty="0">
                <a:effectLst/>
                <a:latin typeface="+mn-lt"/>
                <a:ea typeface="+mn-ea"/>
                <a:cs typeface="+mn-ea"/>
                <a:sym typeface="+mn-lt"/>
              </a:rPr>
              <a:t> </a:t>
            </a:r>
            <a:r>
              <a:rPr lang="zh-CN" altLang="zh-CN" sz="1600" dirty="0">
                <a:effectLst/>
                <a:latin typeface="+mn-lt"/>
                <a:ea typeface="+mn-ea"/>
                <a:cs typeface="+mn-ea"/>
                <a:sym typeface="+mn-lt"/>
              </a:rPr>
              <a:t>James</a:t>
            </a:r>
            <a:r>
              <a:rPr lang="en-US" altLang="zh-CN" sz="1600" dirty="0">
                <a:effectLst/>
                <a:latin typeface="+mn-lt"/>
                <a:ea typeface="+mn-ea"/>
                <a:cs typeface="+mn-ea"/>
                <a:sym typeface="+mn-lt"/>
              </a:rPr>
              <a:t> </a:t>
            </a:r>
            <a:r>
              <a:rPr lang="zh-CN" altLang="zh-CN" sz="1600" dirty="0">
                <a:effectLst/>
                <a:latin typeface="+mn-lt"/>
                <a:ea typeface="+mn-ea"/>
                <a:cs typeface="+mn-ea"/>
                <a:sym typeface="+mn-lt"/>
              </a:rPr>
              <a:t>Yao</a:t>
            </a:r>
            <a:r>
              <a:rPr lang="en-US" altLang="zh-CN" sz="1600" dirty="0">
                <a:effectLst/>
                <a:latin typeface="+mn-lt"/>
                <a:ea typeface="+mn-ea"/>
                <a:cs typeface="+mn-ea"/>
                <a:sym typeface="+mn-lt"/>
              </a:rPr>
              <a:t>, </a:t>
            </a:r>
            <a:r>
              <a:rPr lang="zh-CN" altLang="zh-CN" sz="1600" dirty="0">
                <a:effectLst/>
                <a:latin typeface="+mn-lt"/>
                <a:ea typeface="+mn-ea"/>
                <a:cs typeface="+mn-ea"/>
                <a:sym typeface="+mn-lt"/>
              </a:rPr>
              <a:t>Pilar</a:t>
            </a:r>
            <a:r>
              <a:rPr lang="en-US" altLang="zh-CN" sz="1600" dirty="0">
                <a:effectLst/>
                <a:latin typeface="+mn-lt"/>
                <a:ea typeface="+mn-ea"/>
                <a:cs typeface="+mn-ea"/>
                <a:sym typeface="+mn-lt"/>
              </a:rPr>
              <a:t> </a:t>
            </a:r>
            <a:r>
              <a:rPr lang="zh-CN" altLang="zh-CN" sz="1600" dirty="0">
                <a:effectLst/>
                <a:latin typeface="+mn-lt"/>
                <a:ea typeface="+mn-ea"/>
                <a:cs typeface="+mn-ea"/>
                <a:sym typeface="+mn-lt"/>
              </a:rPr>
              <a:t>Garcia-Alfonso,</a:t>
            </a:r>
            <a:r>
              <a:rPr lang="en-US" altLang="zh-CN" sz="1600" dirty="0">
                <a:effectLst/>
                <a:latin typeface="+mn-lt"/>
                <a:ea typeface="+mn-ea"/>
                <a:cs typeface="+mn-ea"/>
                <a:sym typeface="+mn-lt"/>
              </a:rPr>
              <a:t> </a:t>
            </a:r>
            <a:r>
              <a:rPr lang="zh-CN" altLang="zh-CN" sz="1600" dirty="0">
                <a:effectLst/>
                <a:latin typeface="+mn-lt"/>
                <a:ea typeface="+mn-ea"/>
                <a:cs typeface="+mn-ea"/>
                <a:sym typeface="+mn-lt"/>
              </a:rPr>
              <a:t>Judit</a:t>
            </a:r>
            <a:r>
              <a:rPr lang="en-US" altLang="zh-CN" sz="1600" dirty="0">
                <a:effectLst/>
                <a:latin typeface="+mn-lt"/>
                <a:ea typeface="+mn-ea"/>
                <a:cs typeface="+mn-ea"/>
                <a:sym typeface="+mn-lt"/>
              </a:rPr>
              <a:t> </a:t>
            </a:r>
            <a:r>
              <a:rPr lang="zh-CN" altLang="zh-CN" sz="1600" dirty="0">
                <a:effectLst/>
                <a:latin typeface="+mn-lt"/>
                <a:ea typeface="+mn-ea"/>
                <a:cs typeface="+mn-ea"/>
                <a:sym typeface="+mn-lt"/>
              </a:rPr>
              <a:t>Kocsis,</a:t>
            </a:r>
            <a:r>
              <a:rPr lang="en-US" altLang="zh-CN" sz="1600" dirty="0">
                <a:effectLst/>
                <a:latin typeface="+mn-lt"/>
                <a:ea typeface="+mn-ea"/>
                <a:cs typeface="+mn-ea"/>
                <a:sym typeface="+mn-lt"/>
              </a:rPr>
              <a:t> </a:t>
            </a:r>
            <a:r>
              <a:rPr lang="zh-CN" altLang="zh-CN" sz="1600" dirty="0">
                <a:effectLst/>
                <a:latin typeface="+mn-lt"/>
                <a:ea typeface="+mn-ea"/>
                <a:cs typeface="+mn-ea"/>
                <a:sym typeface="+mn-lt"/>
              </a:rPr>
              <a:t>Antonio</a:t>
            </a:r>
            <a:r>
              <a:rPr lang="en-US" altLang="zh-CN" sz="1600" dirty="0">
                <a:effectLst/>
                <a:latin typeface="+mn-lt"/>
                <a:ea typeface="+mn-ea"/>
                <a:cs typeface="+mn-ea"/>
                <a:sym typeface="+mn-lt"/>
              </a:rPr>
              <a:t> </a:t>
            </a:r>
            <a:r>
              <a:rPr lang="zh-CN" altLang="zh-CN" sz="1600" dirty="0">
                <a:effectLst/>
                <a:latin typeface="+mn-lt"/>
                <a:ea typeface="+mn-ea"/>
                <a:cs typeface="+mn-ea"/>
                <a:sym typeface="+mn-lt"/>
              </a:rPr>
              <a:t>Cubillo</a:t>
            </a:r>
            <a:r>
              <a:rPr lang="en-US" altLang="zh-CN" sz="1600" dirty="0">
                <a:effectLst/>
                <a:latin typeface="+mn-lt"/>
                <a:ea typeface="+mn-ea"/>
                <a:cs typeface="+mn-ea"/>
                <a:sym typeface="+mn-lt"/>
              </a:rPr>
              <a:t> </a:t>
            </a:r>
            <a:r>
              <a:rPr lang="zh-CN" altLang="zh-CN" sz="1600" dirty="0">
                <a:effectLst/>
                <a:latin typeface="+mn-lt"/>
                <a:ea typeface="+mn-ea"/>
                <a:cs typeface="+mn-ea"/>
                <a:sym typeface="+mn-lt"/>
              </a:rPr>
              <a:t>Gracian</a:t>
            </a:r>
            <a:r>
              <a:rPr lang="en-US" altLang="zh-CN" sz="1600" dirty="0">
                <a:effectLst/>
                <a:latin typeface="+mn-lt"/>
                <a:ea typeface="+mn-ea"/>
                <a:cs typeface="+mn-ea"/>
                <a:sym typeface="+mn-lt"/>
              </a:rPr>
              <a:t>, </a:t>
            </a:r>
            <a:r>
              <a:rPr lang="zh-CN" altLang="zh-CN" sz="1600" dirty="0">
                <a:effectLst/>
                <a:latin typeface="+mn-lt"/>
                <a:ea typeface="+mn-ea"/>
                <a:cs typeface="+mn-ea"/>
                <a:sym typeface="+mn-lt"/>
              </a:rPr>
              <a:t>Andrea</a:t>
            </a:r>
            <a:r>
              <a:rPr lang="en-US" altLang="zh-CN" sz="1600" dirty="0">
                <a:effectLst/>
                <a:latin typeface="+mn-lt"/>
                <a:ea typeface="+mn-ea"/>
                <a:cs typeface="+mn-ea"/>
                <a:sym typeface="+mn-lt"/>
              </a:rPr>
              <a:t> </a:t>
            </a:r>
            <a:r>
              <a:rPr lang="zh-CN" altLang="zh-CN" sz="1600" dirty="0">
                <a:effectLst/>
                <a:latin typeface="+mn-lt"/>
                <a:ea typeface="+mn-ea"/>
                <a:cs typeface="+mn-ea"/>
                <a:sym typeface="+mn-lt"/>
              </a:rPr>
              <a:t>Sartore-Bianchi</a:t>
            </a:r>
            <a:r>
              <a:rPr lang="en-US" altLang="zh-CN" sz="1600" dirty="0">
                <a:effectLst/>
                <a:latin typeface="+mn-lt"/>
                <a:ea typeface="+mn-ea"/>
                <a:cs typeface="+mn-ea"/>
                <a:sym typeface="+mn-lt"/>
              </a:rPr>
              <a:t>, </a:t>
            </a:r>
            <a:r>
              <a:rPr lang="zh-CN" altLang="zh-CN" sz="1600" dirty="0">
                <a:effectLst/>
                <a:latin typeface="+mn-lt"/>
                <a:ea typeface="+mn-ea"/>
                <a:cs typeface="+mn-ea"/>
                <a:sym typeface="+mn-lt"/>
              </a:rPr>
              <a:t>Taroh</a:t>
            </a:r>
            <a:r>
              <a:rPr lang="en-US" altLang="zh-CN" sz="1600" dirty="0">
                <a:effectLst/>
                <a:latin typeface="+mn-lt"/>
                <a:ea typeface="+mn-ea"/>
                <a:cs typeface="+mn-ea"/>
                <a:sym typeface="+mn-lt"/>
              </a:rPr>
              <a:t> </a:t>
            </a:r>
            <a:r>
              <a:rPr lang="zh-CN" altLang="zh-CN" sz="1600" dirty="0">
                <a:effectLst/>
                <a:latin typeface="+mn-lt"/>
                <a:ea typeface="+mn-ea"/>
                <a:cs typeface="+mn-ea"/>
                <a:sym typeface="+mn-lt"/>
              </a:rPr>
              <a:t>Satoh,</a:t>
            </a:r>
            <a:r>
              <a:rPr lang="en-US" altLang="zh-CN" sz="1600" dirty="0">
                <a:effectLst/>
                <a:latin typeface="+mn-lt"/>
                <a:ea typeface="+mn-ea"/>
                <a:cs typeface="+mn-ea"/>
                <a:sym typeface="+mn-lt"/>
              </a:rPr>
              <a:t> </a:t>
            </a:r>
            <a:r>
              <a:rPr lang="zh-CN" altLang="zh-CN" sz="1600" dirty="0">
                <a:effectLst/>
                <a:latin typeface="+mn-lt"/>
                <a:ea typeface="+mn-ea"/>
                <a:cs typeface="+mn-ea"/>
                <a:sym typeface="+mn-lt"/>
              </a:rPr>
              <a:t>V</a:t>
            </a:r>
            <a:r>
              <a:rPr lang="en-US" altLang="zh-CN" sz="1600" dirty="0" err="1">
                <a:effectLst/>
                <a:latin typeface="+mn-lt"/>
                <a:ea typeface="+mn-ea"/>
                <a:cs typeface="+mn-ea"/>
                <a:sym typeface="+mn-lt"/>
              </a:rPr>
              <a:t>iol</a:t>
            </a:r>
            <a:r>
              <a:rPr lang="zh-CN" altLang="zh-CN" sz="1600" dirty="0">
                <a:effectLst/>
                <a:latin typeface="+mn-lt"/>
                <a:ea typeface="+mn-ea"/>
                <a:cs typeface="+mn-ea"/>
                <a:sym typeface="+mn-lt"/>
              </a:rPr>
              <a:t>aine</a:t>
            </a:r>
            <a:r>
              <a:rPr lang="en-US" altLang="zh-CN" sz="1600" dirty="0">
                <a:effectLst/>
                <a:latin typeface="+mn-lt"/>
                <a:ea typeface="+mn-ea"/>
                <a:cs typeface="+mn-ea"/>
                <a:sym typeface="+mn-lt"/>
              </a:rPr>
              <a:t> </a:t>
            </a:r>
            <a:r>
              <a:rPr lang="zh-CN" altLang="zh-CN" sz="1600" dirty="0">
                <a:effectLst/>
                <a:latin typeface="+mn-lt"/>
                <a:ea typeface="+mn-ea"/>
                <a:cs typeface="+mn-ea"/>
                <a:sym typeface="+mn-lt"/>
              </a:rPr>
              <a:t>Randrian</a:t>
            </a:r>
            <a:r>
              <a:rPr lang="en-US" altLang="zh-CN" sz="1600" dirty="0">
                <a:effectLst/>
                <a:latin typeface="+mn-lt"/>
                <a:ea typeface="+mn-ea"/>
                <a:cs typeface="+mn-ea"/>
                <a:sym typeface="+mn-lt"/>
              </a:rPr>
              <a:t>, </a:t>
            </a:r>
            <a:r>
              <a:rPr lang="zh-CN" altLang="zh-CN" sz="1600" dirty="0">
                <a:effectLst/>
                <a:latin typeface="+mn-lt"/>
                <a:ea typeface="+mn-ea"/>
                <a:cs typeface="+mn-ea"/>
                <a:sym typeface="+mn-lt"/>
              </a:rPr>
              <a:t>Jiri</a:t>
            </a:r>
            <a:r>
              <a:rPr lang="en-US" altLang="zh-CN" sz="1600" dirty="0">
                <a:effectLst/>
                <a:latin typeface="+mn-lt"/>
                <a:ea typeface="+mn-ea"/>
                <a:cs typeface="+mn-ea"/>
                <a:sym typeface="+mn-lt"/>
              </a:rPr>
              <a:t> </a:t>
            </a:r>
            <a:r>
              <a:rPr lang="zh-CN" altLang="zh-CN" sz="1600" dirty="0">
                <a:effectLst/>
                <a:latin typeface="+mn-lt"/>
                <a:ea typeface="+mn-ea"/>
                <a:cs typeface="+mn-ea"/>
                <a:sym typeface="+mn-lt"/>
              </a:rPr>
              <a:t>Tomasek,</a:t>
            </a:r>
            <a:r>
              <a:rPr lang="en-US" altLang="zh-CN" sz="1600" dirty="0">
                <a:effectLst/>
                <a:latin typeface="+mn-lt"/>
                <a:ea typeface="+mn-ea"/>
                <a:cs typeface="+mn-ea"/>
                <a:sym typeface="+mn-lt"/>
              </a:rPr>
              <a:t> </a:t>
            </a:r>
            <a:r>
              <a:rPr lang="zh-CN" altLang="zh-CN" sz="1600" dirty="0">
                <a:effectLst/>
                <a:latin typeface="+mn-lt"/>
                <a:ea typeface="+mn-ea"/>
                <a:cs typeface="+mn-ea"/>
                <a:sym typeface="+mn-lt"/>
              </a:rPr>
              <a:t>Geoff</a:t>
            </a:r>
            <a:r>
              <a:rPr lang="en-US" altLang="zh-CN" sz="1600" dirty="0">
                <a:effectLst/>
                <a:latin typeface="+mn-lt"/>
                <a:ea typeface="+mn-ea"/>
                <a:cs typeface="+mn-ea"/>
                <a:sym typeface="+mn-lt"/>
              </a:rPr>
              <a:t> </a:t>
            </a:r>
            <a:r>
              <a:rPr lang="zh-CN" altLang="zh-CN" sz="1600" dirty="0">
                <a:effectLst/>
                <a:latin typeface="+mn-lt"/>
                <a:ea typeface="+mn-ea"/>
                <a:cs typeface="+mn-ea"/>
                <a:sym typeface="+mn-lt"/>
              </a:rPr>
              <a:t>Chong,</a:t>
            </a:r>
            <a:r>
              <a:rPr lang="en-US" altLang="zh-CN" sz="1600" dirty="0">
                <a:effectLst/>
                <a:latin typeface="+mn-lt"/>
                <a:ea typeface="+mn-ea"/>
                <a:cs typeface="+mn-ea"/>
                <a:sym typeface="+mn-lt"/>
              </a:rPr>
              <a:t> </a:t>
            </a:r>
            <a:r>
              <a:rPr lang="zh-CN" altLang="zh-CN" sz="1600" dirty="0">
                <a:effectLst/>
                <a:latin typeface="+mn-lt"/>
                <a:ea typeface="+mn-ea"/>
                <a:cs typeface="+mn-ea"/>
                <a:sym typeface="+mn-lt"/>
              </a:rPr>
              <a:t>Zhao</a:t>
            </a:r>
            <a:r>
              <a:rPr lang="en-US" altLang="zh-CN" sz="1600" dirty="0">
                <a:effectLst/>
                <a:latin typeface="+mn-lt"/>
                <a:ea typeface="+mn-ea"/>
                <a:cs typeface="+mn-ea"/>
                <a:sym typeface="+mn-lt"/>
              </a:rPr>
              <a:t> </a:t>
            </a:r>
            <a:r>
              <a:rPr lang="zh-CN" altLang="zh-CN" sz="1600" dirty="0">
                <a:effectLst/>
                <a:latin typeface="+mn-lt"/>
                <a:ea typeface="+mn-ea"/>
                <a:cs typeface="+mn-ea"/>
                <a:sym typeface="+mn-lt"/>
              </a:rPr>
              <a:t>Yang,</a:t>
            </a:r>
            <a:r>
              <a:rPr lang="en-US" altLang="zh-CN" sz="1600" dirty="0">
                <a:effectLst/>
                <a:latin typeface="+mn-lt"/>
                <a:ea typeface="+mn-ea"/>
                <a:cs typeface="+mn-ea"/>
                <a:sym typeface="+mn-lt"/>
              </a:rPr>
              <a:t> </a:t>
            </a:r>
            <a:r>
              <a:rPr lang="zh-CN" altLang="zh-CN" sz="1600" dirty="0">
                <a:effectLst/>
                <a:latin typeface="+mn-lt"/>
                <a:ea typeface="+mn-ea"/>
                <a:cs typeface="+mn-ea"/>
                <a:sym typeface="+mn-lt"/>
              </a:rPr>
              <a:t>Rajash</a:t>
            </a:r>
            <a:r>
              <a:rPr lang="en-US" altLang="zh-CN" sz="1600" dirty="0">
                <a:effectLst/>
                <a:latin typeface="+mn-lt"/>
                <a:ea typeface="+mn-ea"/>
                <a:cs typeface="+mn-ea"/>
                <a:sym typeface="+mn-lt"/>
              </a:rPr>
              <a:t> </a:t>
            </a:r>
            <a:r>
              <a:rPr lang="zh-CN" altLang="zh-CN" sz="1600" dirty="0">
                <a:effectLst/>
                <a:latin typeface="+mn-lt"/>
                <a:ea typeface="+mn-ea"/>
                <a:cs typeface="+mn-ea"/>
                <a:sym typeface="+mn-lt"/>
              </a:rPr>
              <a:t>Pallai,</a:t>
            </a:r>
            <a:r>
              <a:rPr lang="en-US" altLang="zh-CN" sz="1600" dirty="0">
                <a:effectLst/>
                <a:latin typeface="+mn-lt"/>
                <a:ea typeface="+mn-ea"/>
                <a:cs typeface="+mn-ea"/>
                <a:sym typeface="+mn-lt"/>
              </a:rPr>
              <a:t> Iris Carton, </a:t>
            </a:r>
            <a:r>
              <a:rPr lang="zh-CN" altLang="zh-CN" sz="1600" dirty="0">
                <a:effectLst/>
                <a:latin typeface="+mn-lt"/>
                <a:ea typeface="+mn-ea"/>
                <a:cs typeface="+mn-ea"/>
                <a:sym typeface="+mn-lt"/>
              </a:rPr>
              <a:t>Josep</a:t>
            </a:r>
            <a:r>
              <a:rPr lang="en-US" altLang="zh-CN" sz="1600" dirty="0">
                <a:effectLst/>
                <a:latin typeface="+mn-lt"/>
                <a:ea typeface="+mn-ea"/>
                <a:cs typeface="+mn-ea"/>
                <a:sym typeface="+mn-lt"/>
              </a:rPr>
              <a:t> </a:t>
            </a:r>
            <a:r>
              <a:rPr lang="zh-CN" altLang="zh-CN" sz="1600" dirty="0">
                <a:effectLst/>
                <a:latin typeface="+mn-lt"/>
                <a:ea typeface="+mn-ea"/>
                <a:cs typeface="+mn-ea"/>
                <a:sym typeface="+mn-lt"/>
              </a:rPr>
              <a:t>Tabernero</a:t>
            </a:r>
            <a:r>
              <a:rPr lang="en-US" altLang="zh-CN" sz="1600" dirty="0">
                <a:effectLst/>
                <a:latin typeface="+mn-lt"/>
                <a:ea typeface="+mn-ea"/>
                <a:cs typeface="+mn-ea"/>
                <a:sym typeface="+mn-lt"/>
              </a:rPr>
              <a:t>, </a:t>
            </a:r>
            <a:r>
              <a:rPr lang="zh-CN" altLang="zh-CN" sz="1600" dirty="0">
                <a:effectLst/>
                <a:latin typeface="+mn-lt"/>
                <a:ea typeface="+mn-ea"/>
                <a:cs typeface="+mn-ea"/>
                <a:sym typeface="+mn-lt"/>
              </a:rPr>
              <a:t>Cathy</a:t>
            </a:r>
            <a:r>
              <a:rPr lang="en-US" altLang="zh-CN" sz="1600" dirty="0">
                <a:effectLst/>
                <a:latin typeface="+mn-lt"/>
                <a:ea typeface="+mn-ea"/>
                <a:cs typeface="+mn-ea"/>
                <a:sym typeface="+mn-lt"/>
              </a:rPr>
              <a:t> </a:t>
            </a:r>
            <a:r>
              <a:rPr lang="zh-CN" altLang="zh-CN" sz="1600" dirty="0">
                <a:effectLst/>
                <a:latin typeface="+mn-lt"/>
                <a:ea typeface="+mn-ea"/>
                <a:cs typeface="+mn-ea"/>
                <a:sym typeface="+mn-lt"/>
              </a:rPr>
              <a:t>Eng</a:t>
            </a:r>
          </a:p>
        </p:txBody>
      </p:sp>
      <p:sp>
        <p:nvSpPr>
          <p:cNvPr id="4" name="文本占位符 3">
            <a:extLst>
              <a:ext uri="{FF2B5EF4-FFF2-40B4-BE49-F238E27FC236}">
                <a16:creationId xmlns:a16="http://schemas.microsoft.com/office/drawing/2014/main" id="{639FC6EE-1CD6-1415-8A7A-920A66720BF6}"/>
              </a:ext>
            </a:extLst>
          </p:cNvPr>
          <p:cNvSpPr>
            <a:spLocks noGrp="1"/>
          </p:cNvSpPr>
          <p:nvPr>
            <p:ph type="body" sz="quarter" idx="11"/>
          </p:nvPr>
        </p:nvSpPr>
        <p:spPr/>
        <p:txBody>
          <a:bodyPr/>
          <a:lstStyle/>
          <a:p>
            <a:r>
              <a:rPr lang="en-US" altLang="zh-CN" dirty="0">
                <a:latin typeface="+mn-lt"/>
                <a:ea typeface="+mn-ea"/>
                <a:cs typeface="+mn-ea"/>
                <a:sym typeface="+mn-lt"/>
              </a:rPr>
              <a:t>Abstract 3604-Poster Session</a:t>
            </a:r>
            <a:endParaRPr lang="zh-CN" altLang="en-US" dirty="0">
              <a:latin typeface="+mn-lt"/>
              <a:ea typeface="+mn-ea"/>
              <a:cs typeface="+mn-ea"/>
              <a:sym typeface="+mn-lt"/>
            </a:endParaRPr>
          </a:p>
        </p:txBody>
      </p:sp>
    </p:spTree>
    <p:extLst>
      <p:ext uri="{BB962C8B-B14F-4D97-AF65-F5344CB8AC3E}">
        <p14:creationId xmlns:p14="http://schemas.microsoft.com/office/powerpoint/2010/main" val="1330668857"/>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latin typeface="+mn-lt"/>
                <a:ea typeface="+mn-ea"/>
                <a:cs typeface="+mn-ea"/>
                <a:sym typeface="+mn-lt"/>
              </a:rPr>
              <a:t>背景</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zh-CN" altLang="zh-CN" sz="1000" dirty="0">
                <a:effectLst/>
                <a:ea typeface="+mn-ea"/>
                <a:cs typeface="+mn-ea"/>
                <a:sym typeface="+mn-lt"/>
              </a:rPr>
              <a:t>Arvind</a:t>
            </a:r>
            <a:r>
              <a:rPr lang="en-US" altLang="zh-CN" sz="1000" dirty="0">
                <a:effectLst/>
                <a:ea typeface="+mn-ea"/>
                <a:cs typeface="+mn-ea"/>
                <a:sym typeface="+mn-lt"/>
              </a:rPr>
              <a:t> </a:t>
            </a:r>
            <a:r>
              <a:rPr lang="zh-CN" altLang="zh-CN" sz="1000" dirty="0">
                <a:effectLst/>
                <a:ea typeface="+mn-ea"/>
                <a:cs typeface="+mn-ea"/>
                <a:sym typeface="+mn-lt"/>
              </a:rPr>
              <a:t>Dasari</a:t>
            </a:r>
            <a:r>
              <a:rPr lang="en-US" altLang="zh-CN" sz="1000" dirty="0">
                <a:effectLst/>
                <a:ea typeface="+mn-ea"/>
                <a:cs typeface="+mn-ea"/>
                <a:sym typeface="+mn-lt"/>
              </a:rPr>
              <a:t>, et al. 2023 ASCO Abstract 3604</a:t>
            </a:r>
            <a:endParaRPr lang="zh-CN" altLang="en-US" dirty="0">
              <a:ea typeface="+mn-ea"/>
              <a:cs typeface="+mn-ea"/>
              <a:sym typeface="+mn-lt"/>
            </a:endParaRPr>
          </a:p>
        </p:txBody>
      </p:sp>
      <p:sp>
        <p:nvSpPr>
          <p:cNvPr id="4" name="文本占位符 3">
            <a:extLst>
              <a:ext uri="{FF2B5EF4-FFF2-40B4-BE49-F238E27FC236}">
                <a16:creationId xmlns:a16="http://schemas.microsoft.com/office/drawing/2014/main" id="{46F2D972-3489-7B83-96F7-D0A44F9C6259}"/>
              </a:ext>
            </a:extLst>
          </p:cNvPr>
          <p:cNvSpPr>
            <a:spLocks noGrp="1"/>
          </p:cNvSpPr>
          <p:nvPr>
            <p:ph type="body" sz="quarter" idx="12"/>
          </p:nvPr>
        </p:nvSpPr>
        <p:spPr/>
        <p:txBody>
          <a:bodyPr/>
          <a:lstStyle/>
          <a:p>
            <a:pPr marL="342900" indent="-342900">
              <a:lnSpc>
                <a:spcPct val="120000"/>
              </a:lnSpc>
              <a:spcAft>
                <a:spcPts val="600"/>
              </a:spcAft>
              <a:buFont typeface="Arial" panose="020B0604020202020204" pitchFamily="34" charset="0"/>
              <a:buChar char="•"/>
            </a:pPr>
            <a:r>
              <a:rPr lang="zh-CN" altLang="en-US" dirty="0">
                <a:latin typeface="+mn-lt"/>
                <a:ea typeface="+mn-ea"/>
                <a:cs typeface="+mn-ea"/>
                <a:sym typeface="+mn-lt"/>
              </a:rPr>
              <a:t>难治性转移性结直肠癌（</a:t>
            </a:r>
            <a:r>
              <a:rPr lang="en-US" altLang="zh-CN" dirty="0">
                <a:latin typeface="+mn-lt"/>
                <a:ea typeface="+mn-ea"/>
                <a:cs typeface="+mn-ea"/>
                <a:sym typeface="+mn-lt"/>
              </a:rPr>
              <a:t>mCRC</a:t>
            </a:r>
            <a:r>
              <a:rPr lang="zh-CN" altLang="en-US" dirty="0">
                <a:latin typeface="+mn-lt"/>
                <a:ea typeface="+mn-ea"/>
                <a:cs typeface="+mn-ea"/>
                <a:sym typeface="+mn-lt"/>
              </a:rPr>
              <a:t>）患者的有效治疗选择有限</a:t>
            </a:r>
            <a:endParaRPr lang="en-US" altLang="zh-CN" dirty="0">
              <a:latin typeface="+mn-lt"/>
              <a:ea typeface="+mn-ea"/>
              <a:cs typeface="+mn-ea"/>
              <a:sym typeface="+mn-lt"/>
            </a:endParaRPr>
          </a:p>
          <a:p>
            <a:pPr marL="342900" indent="-342900">
              <a:lnSpc>
                <a:spcPct val="120000"/>
              </a:lnSpc>
              <a:spcAft>
                <a:spcPts val="600"/>
              </a:spcAft>
              <a:buFont typeface="Arial" panose="020B0604020202020204" pitchFamily="34" charset="0"/>
              <a:buChar char="•"/>
            </a:pPr>
            <a:r>
              <a:rPr lang="zh-CN" altLang="en-US" sz="2000" dirty="0">
                <a:latin typeface="+mn-lt"/>
                <a:ea typeface="+mn-ea"/>
                <a:cs typeface="+mn-ea"/>
                <a:sym typeface="+mn-lt"/>
              </a:rPr>
              <a:t>呋喹替尼是一种高选择性、强效的口服酪氨酸激酶抑制剂，</a:t>
            </a:r>
            <a:r>
              <a:rPr lang="en-US" altLang="zh-CN" sz="2000" dirty="0">
                <a:latin typeface="+mn-lt"/>
                <a:ea typeface="+mn-ea"/>
                <a:cs typeface="+mn-ea"/>
                <a:sym typeface="+mn-lt"/>
              </a:rPr>
              <a:t> </a:t>
            </a:r>
            <a:r>
              <a:rPr lang="zh-CN" altLang="en-US" sz="2000" dirty="0">
                <a:latin typeface="+mn-lt"/>
                <a:ea typeface="+mn-ea"/>
                <a:cs typeface="+mn-ea"/>
                <a:sym typeface="+mn-lt"/>
              </a:rPr>
              <a:t>可抑制</a:t>
            </a:r>
            <a:r>
              <a:rPr lang="en-US" altLang="zh-CN" sz="2000" dirty="0">
                <a:latin typeface="+mn-lt"/>
                <a:ea typeface="+mn-ea"/>
                <a:cs typeface="+mn-ea"/>
                <a:sym typeface="+mn-lt"/>
              </a:rPr>
              <a:t>3</a:t>
            </a:r>
            <a:r>
              <a:rPr lang="zh-CN" altLang="en-US" sz="2000" dirty="0">
                <a:latin typeface="+mn-lt"/>
                <a:ea typeface="+mn-ea"/>
                <a:cs typeface="+mn-ea"/>
                <a:sym typeface="+mn-lt"/>
              </a:rPr>
              <a:t>种</a:t>
            </a:r>
            <a:r>
              <a:rPr lang="en-US" altLang="zh-CN" sz="2000" dirty="0">
                <a:latin typeface="+mn-lt"/>
                <a:ea typeface="+mn-ea"/>
                <a:cs typeface="+mn-ea"/>
                <a:sym typeface="+mn-lt"/>
              </a:rPr>
              <a:t>VEGF</a:t>
            </a:r>
            <a:r>
              <a:rPr lang="zh-CN" altLang="en-US" sz="2000" dirty="0">
                <a:latin typeface="+mn-lt"/>
                <a:ea typeface="+mn-ea"/>
                <a:cs typeface="+mn-ea"/>
                <a:sym typeface="+mn-lt"/>
              </a:rPr>
              <a:t>受体（</a:t>
            </a:r>
            <a:r>
              <a:rPr lang="en-US" altLang="zh-CN" sz="2000" dirty="0">
                <a:latin typeface="+mn-lt"/>
                <a:ea typeface="+mn-ea"/>
                <a:cs typeface="+mn-ea"/>
                <a:sym typeface="+mn-lt"/>
              </a:rPr>
              <a:t>VEGF R-1</a:t>
            </a:r>
            <a:r>
              <a:rPr lang="zh-CN" altLang="en-US" sz="2000" dirty="0">
                <a:latin typeface="+mn-lt"/>
                <a:ea typeface="+mn-ea"/>
                <a:cs typeface="+mn-ea"/>
                <a:sym typeface="+mn-lt"/>
              </a:rPr>
              <a:t>，</a:t>
            </a:r>
            <a:r>
              <a:rPr lang="en-US" altLang="zh-CN" sz="2000" dirty="0">
                <a:latin typeface="+mn-lt"/>
                <a:ea typeface="+mn-ea"/>
                <a:cs typeface="+mn-ea"/>
                <a:sym typeface="+mn-lt"/>
              </a:rPr>
              <a:t>-2</a:t>
            </a:r>
            <a:r>
              <a:rPr lang="zh-CN" altLang="en-US" sz="2000" dirty="0">
                <a:latin typeface="+mn-lt"/>
                <a:ea typeface="+mn-ea"/>
                <a:cs typeface="+mn-ea"/>
                <a:sym typeface="+mn-lt"/>
              </a:rPr>
              <a:t>，</a:t>
            </a:r>
            <a:r>
              <a:rPr lang="en-US" altLang="zh-CN" sz="2000" dirty="0">
                <a:latin typeface="+mn-lt"/>
                <a:ea typeface="+mn-ea"/>
                <a:cs typeface="+mn-ea"/>
                <a:sym typeface="+mn-lt"/>
              </a:rPr>
              <a:t>-3 </a:t>
            </a:r>
            <a:r>
              <a:rPr lang="zh-CN" altLang="en-US" sz="2000" dirty="0">
                <a:latin typeface="+mn-lt"/>
                <a:ea typeface="+mn-ea"/>
                <a:cs typeface="+mn-ea"/>
                <a:sym typeface="+mn-lt"/>
              </a:rPr>
              <a:t>），对其他受体激酶的抑制作用较弱或无抑制作用</a:t>
            </a:r>
            <a:r>
              <a:rPr lang="en-US" altLang="zh-CN" sz="2000" baseline="30000" dirty="0">
                <a:latin typeface="+mn-lt"/>
                <a:ea typeface="+mn-ea"/>
                <a:cs typeface="+mn-ea"/>
                <a:sym typeface="+mn-lt"/>
              </a:rPr>
              <a:t>1</a:t>
            </a:r>
          </a:p>
          <a:p>
            <a:pPr marL="342900" indent="-342900">
              <a:lnSpc>
                <a:spcPct val="120000"/>
              </a:lnSpc>
              <a:spcAft>
                <a:spcPts val="600"/>
              </a:spcAft>
              <a:buFont typeface="Arial" panose="020B0604020202020204" pitchFamily="34" charset="0"/>
              <a:buChar char="•"/>
            </a:pPr>
            <a:r>
              <a:rPr lang="zh-CN" altLang="en-US" dirty="0">
                <a:latin typeface="+mn-lt"/>
                <a:ea typeface="+mn-ea"/>
                <a:cs typeface="+mn-ea"/>
                <a:sym typeface="+mn-lt"/>
              </a:rPr>
              <a:t>在全球 </a:t>
            </a:r>
            <a:r>
              <a:rPr lang="en-US" altLang="zh-CN" dirty="0">
                <a:latin typeface="+mn-lt"/>
                <a:ea typeface="+mn-ea"/>
                <a:cs typeface="+mn-ea"/>
                <a:sym typeface="+mn-lt"/>
              </a:rPr>
              <a:t>3</a:t>
            </a:r>
            <a:r>
              <a:rPr lang="en-US" altLang="zh-CN" sz="2000" dirty="0">
                <a:latin typeface="+mn-lt"/>
                <a:ea typeface="+mn-ea"/>
                <a:cs typeface="+mn-ea"/>
                <a:sym typeface="+mn-lt"/>
              </a:rPr>
              <a:t> </a:t>
            </a:r>
            <a:r>
              <a:rPr lang="zh-CN" altLang="en-US" sz="2000" dirty="0">
                <a:latin typeface="+mn-lt"/>
                <a:ea typeface="+mn-ea"/>
                <a:cs typeface="+mn-ea"/>
                <a:sym typeface="+mn-lt"/>
              </a:rPr>
              <a:t>期 </a:t>
            </a:r>
            <a:r>
              <a:rPr lang="en-US" altLang="zh-CN" sz="2000" dirty="0">
                <a:latin typeface="+mn-lt"/>
                <a:ea typeface="+mn-ea"/>
                <a:cs typeface="+mn-ea"/>
                <a:sym typeface="+mn-lt"/>
              </a:rPr>
              <a:t>FRESCO-2 </a:t>
            </a:r>
            <a:r>
              <a:rPr lang="zh-CN" altLang="en-US" sz="2000" dirty="0">
                <a:latin typeface="+mn-lt"/>
                <a:ea typeface="+mn-ea"/>
                <a:cs typeface="+mn-ea"/>
                <a:sym typeface="+mn-lt"/>
              </a:rPr>
              <a:t>研究</a:t>
            </a:r>
            <a:r>
              <a:rPr lang="zh-CN" altLang="zh-CN" sz="1800" dirty="0">
                <a:effectLst/>
                <a:latin typeface="+mn-lt"/>
                <a:ea typeface="+mn-ea"/>
                <a:cs typeface="+mn-ea"/>
                <a:sym typeface="+mn-lt"/>
              </a:rPr>
              <a:t>（NCT04322539）</a:t>
            </a:r>
            <a:r>
              <a:rPr lang="zh-CN" altLang="en-US" sz="2000" dirty="0">
                <a:latin typeface="+mn-lt"/>
                <a:ea typeface="+mn-ea"/>
                <a:cs typeface="+mn-ea"/>
                <a:sym typeface="+mn-lt"/>
              </a:rPr>
              <a:t>中，与安慰剂相比，呋喹替尼在总生存期（</a:t>
            </a:r>
            <a:r>
              <a:rPr lang="en-US" altLang="zh-CN" sz="2000" dirty="0">
                <a:latin typeface="+mn-lt"/>
                <a:ea typeface="+mn-ea"/>
                <a:cs typeface="+mn-ea"/>
                <a:sym typeface="+mn-lt"/>
              </a:rPr>
              <a:t>OS</a:t>
            </a:r>
            <a:r>
              <a:rPr lang="zh-CN" altLang="en-US" sz="2000" dirty="0">
                <a:latin typeface="+mn-lt"/>
                <a:ea typeface="+mn-ea"/>
                <a:cs typeface="+mn-ea"/>
                <a:sym typeface="+mn-lt"/>
              </a:rPr>
              <a:t>）和无进展生存期（</a:t>
            </a:r>
            <a:r>
              <a:rPr lang="en-US" altLang="zh-CN" sz="2000" dirty="0">
                <a:latin typeface="+mn-lt"/>
                <a:ea typeface="+mn-ea"/>
                <a:cs typeface="+mn-ea"/>
                <a:sym typeface="+mn-lt"/>
              </a:rPr>
              <a:t>PFS</a:t>
            </a:r>
            <a:r>
              <a:rPr lang="zh-CN" altLang="en-US" sz="2000" dirty="0">
                <a:latin typeface="+mn-lt"/>
                <a:ea typeface="+mn-ea"/>
                <a:cs typeface="+mn-ea"/>
                <a:sym typeface="+mn-lt"/>
              </a:rPr>
              <a:t>）方面显示出有统计学意义和临床意义的改善，具有可接受和可耐受的安全性</a:t>
            </a:r>
            <a:r>
              <a:rPr lang="en-US" altLang="zh-CN" baseline="30000" dirty="0">
                <a:latin typeface="+mn-lt"/>
                <a:ea typeface="+mn-ea"/>
                <a:cs typeface="+mn-ea"/>
                <a:sym typeface="+mn-lt"/>
              </a:rPr>
              <a:t>2</a:t>
            </a:r>
            <a:endParaRPr lang="en-US" altLang="zh-CN" sz="2000" baseline="30000" dirty="0">
              <a:latin typeface="+mn-lt"/>
              <a:ea typeface="+mn-ea"/>
              <a:cs typeface="+mn-ea"/>
              <a:sym typeface="+mn-lt"/>
            </a:endParaRPr>
          </a:p>
          <a:p>
            <a:pPr marL="342900" indent="-342900">
              <a:lnSpc>
                <a:spcPct val="120000"/>
              </a:lnSpc>
              <a:spcAft>
                <a:spcPts val="600"/>
              </a:spcAft>
              <a:buFont typeface="Arial" panose="020B0604020202020204" pitchFamily="34" charset="0"/>
              <a:buChar char="•"/>
            </a:pPr>
            <a:r>
              <a:rPr lang="zh-CN" altLang="en-US" dirty="0">
                <a:latin typeface="+mn-lt"/>
                <a:ea typeface="+mn-ea"/>
                <a:cs typeface="+mn-ea"/>
                <a:sym typeface="+mn-lt"/>
              </a:rPr>
              <a:t>此次报告了根据既往治疗线数（</a:t>
            </a:r>
            <a:r>
              <a:rPr lang="en-US" altLang="zh-CN" dirty="0">
                <a:latin typeface="+mn-lt"/>
                <a:ea typeface="+mn-ea"/>
                <a:cs typeface="+mn-ea"/>
                <a:sym typeface="+mn-lt"/>
              </a:rPr>
              <a:t>LOT</a:t>
            </a:r>
            <a:r>
              <a:rPr lang="zh-CN" altLang="en-US" dirty="0">
                <a:latin typeface="+mn-lt"/>
                <a:ea typeface="+mn-ea"/>
                <a:cs typeface="+mn-ea"/>
                <a:sym typeface="+mn-lt"/>
              </a:rPr>
              <a:t>）和针对转移性疾病的抗肿瘤治疗类型的有效性和安全性的亚组分析</a:t>
            </a:r>
          </a:p>
        </p:txBody>
      </p:sp>
      <p:sp>
        <p:nvSpPr>
          <p:cNvPr id="6" name="文本框 5">
            <a:extLst>
              <a:ext uri="{FF2B5EF4-FFF2-40B4-BE49-F238E27FC236}">
                <a16:creationId xmlns:a16="http://schemas.microsoft.com/office/drawing/2014/main" id="{95E57DE9-64D4-2BE8-C162-AC299BA3DDF7}"/>
              </a:ext>
            </a:extLst>
          </p:cNvPr>
          <p:cNvSpPr txBox="1"/>
          <p:nvPr/>
        </p:nvSpPr>
        <p:spPr>
          <a:xfrm>
            <a:off x="177045" y="6326128"/>
            <a:ext cx="6094140"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1.Sun</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 Q, </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et</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 </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al.</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 </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Cancer</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 </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Bio</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l T</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her</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 </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2014</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;15(12):</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1635</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45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2</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 </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Dasari</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 </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A,</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 </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et</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 </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al.</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 </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Annals</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 of </a:t>
            </a:r>
            <a:r>
              <a:rPr kumimoji="0" lang="en-US" altLang="zh-CN" sz="1000" b="0" i="0" u="none" strike="noStrike" kern="1200" cap="none" spc="0" normalizeH="0" baseline="0" noProof="0" dirty="0" err="1">
                <a:ln>
                  <a:noFill/>
                </a:ln>
                <a:solidFill>
                  <a:prstClr val="black"/>
                </a:solidFill>
                <a:effectLst/>
                <a:uLnTx/>
                <a:uFillTx/>
                <a:latin typeface="Arial"/>
                <a:ea typeface="微软雅黑"/>
                <a:cs typeface="+mn-ea"/>
                <a:sym typeface="+mn-lt"/>
              </a:rPr>
              <a:t>Oncolo</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gy</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 </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2022</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33</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(7):</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S1391</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2</a:t>
            </a:r>
          </a:p>
        </p:txBody>
      </p:sp>
    </p:spTree>
    <p:extLst>
      <p:ext uri="{BB962C8B-B14F-4D97-AF65-F5344CB8AC3E}">
        <p14:creationId xmlns:p14="http://schemas.microsoft.com/office/powerpoint/2010/main" val="746392138"/>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186E511A-9AAE-92B5-717D-338F6C31EBBE}"/>
              </a:ext>
            </a:extLst>
          </p:cNvPr>
          <p:cNvSpPr>
            <a:spLocks noGrp="1"/>
          </p:cNvSpPr>
          <p:nvPr>
            <p:ph type="body" sz="quarter" idx="10"/>
          </p:nvPr>
        </p:nvSpPr>
        <p:spPr/>
        <p:txBody>
          <a:bodyPr/>
          <a:lstStyle/>
          <a:p>
            <a:r>
              <a:rPr lang="zh-CN" altLang="en-US" dirty="0">
                <a:latin typeface="+mn-lt"/>
                <a:ea typeface="+mn-ea"/>
                <a:cs typeface="+mn-ea"/>
                <a:sym typeface="+mn-lt"/>
              </a:rPr>
              <a:t>方法</a:t>
            </a:r>
          </a:p>
        </p:txBody>
      </p:sp>
      <p:sp>
        <p:nvSpPr>
          <p:cNvPr id="3" name="文本占位符 2">
            <a:extLst>
              <a:ext uri="{FF2B5EF4-FFF2-40B4-BE49-F238E27FC236}">
                <a16:creationId xmlns:a16="http://schemas.microsoft.com/office/drawing/2014/main" id="{CE76EC98-25B4-15BB-E3D2-89F1F05B164D}"/>
              </a:ext>
            </a:extLst>
          </p:cNvPr>
          <p:cNvSpPr>
            <a:spLocks noGrp="1"/>
          </p:cNvSpPr>
          <p:nvPr>
            <p:ph type="body" sz="quarter" idx="11"/>
          </p:nvPr>
        </p:nvSpPr>
        <p:spPr/>
        <p:txBody>
          <a:bodyPr/>
          <a:lstStyle/>
          <a:p>
            <a:r>
              <a:rPr lang="zh-CN" altLang="zh-CN" sz="1000" dirty="0">
                <a:effectLst/>
                <a:ea typeface="+mn-ea"/>
                <a:cs typeface="+mn-ea"/>
                <a:sym typeface="+mn-lt"/>
              </a:rPr>
              <a:t>Arvind</a:t>
            </a:r>
            <a:r>
              <a:rPr lang="en-US" altLang="zh-CN" sz="1000" dirty="0">
                <a:effectLst/>
                <a:ea typeface="+mn-ea"/>
                <a:cs typeface="+mn-ea"/>
                <a:sym typeface="+mn-lt"/>
              </a:rPr>
              <a:t> </a:t>
            </a:r>
            <a:r>
              <a:rPr lang="zh-CN" altLang="zh-CN" sz="1000" dirty="0">
                <a:effectLst/>
                <a:ea typeface="+mn-ea"/>
                <a:cs typeface="+mn-ea"/>
                <a:sym typeface="+mn-lt"/>
              </a:rPr>
              <a:t>Dasari</a:t>
            </a:r>
            <a:r>
              <a:rPr lang="en-US" altLang="zh-CN" sz="1000" dirty="0">
                <a:effectLst/>
                <a:ea typeface="+mn-ea"/>
                <a:cs typeface="+mn-ea"/>
                <a:sym typeface="+mn-lt"/>
              </a:rPr>
              <a:t>, et al. 2023 ASCO Abstract 3604</a:t>
            </a:r>
            <a:endParaRPr lang="zh-CN" altLang="en-US" dirty="0">
              <a:ea typeface="+mn-ea"/>
              <a:cs typeface="+mn-ea"/>
              <a:sym typeface="+mn-lt"/>
            </a:endParaRPr>
          </a:p>
        </p:txBody>
      </p:sp>
      <p:sp>
        <p:nvSpPr>
          <p:cNvPr id="4" name="文本占位符 3">
            <a:extLst>
              <a:ext uri="{FF2B5EF4-FFF2-40B4-BE49-F238E27FC236}">
                <a16:creationId xmlns:a16="http://schemas.microsoft.com/office/drawing/2014/main" id="{8A8F349B-8C6D-102D-1E43-E57432FE89D6}"/>
              </a:ext>
            </a:extLst>
          </p:cNvPr>
          <p:cNvSpPr>
            <a:spLocks noGrp="1"/>
          </p:cNvSpPr>
          <p:nvPr>
            <p:ph type="body" sz="quarter" idx="12"/>
          </p:nvPr>
        </p:nvSpPr>
        <p:spPr/>
        <p:txBody>
          <a:bodyPr/>
          <a:lstStyle/>
          <a:p>
            <a:pPr marL="342900" indent="-342900">
              <a:lnSpc>
                <a:spcPct val="120000"/>
              </a:lnSpc>
              <a:spcAft>
                <a:spcPts val="600"/>
              </a:spcAft>
              <a:buFont typeface="Arial" panose="020B0604020202020204" pitchFamily="34" charset="0"/>
              <a:buChar char="•"/>
            </a:pPr>
            <a:r>
              <a:rPr lang="en-US" altLang="zh-CN" dirty="0">
                <a:solidFill>
                  <a:schemeClr val="tx1"/>
                </a:solidFill>
                <a:latin typeface="+mn-lt"/>
                <a:ea typeface="+mn-ea"/>
                <a:cs typeface="+mn-ea"/>
                <a:sym typeface="+mn-lt"/>
              </a:rPr>
              <a:t>FRESCO-2 </a:t>
            </a:r>
            <a:r>
              <a:rPr lang="zh-CN" altLang="en-US" dirty="0">
                <a:solidFill>
                  <a:schemeClr val="tx1"/>
                </a:solidFill>
                <a:latin typeface="+mn-lt"/>
                <a:ea typeface="+mn-ea"/>
                <a:cs typeface="+mn-ea"/>
                <a:sym typeface="+mn-lt"/>
              </a:rPr>
              <a:t>在美国、欧洲、日本和澳大利亚开展，比较呋喹替尼加最佳支持性治疗（</a:t>
            </a:r>
            <a:r>
              <a:rPr lang="en-US" altLang="zh-CN" dirty="0">
                <a:solidFill>
                  <a:schemeClr val="tx1"/>
                </a:solidFill>
                <a:latin typeface="+mn-lt"/>
                <a:ea typeface="+mn-ea"/>
                <a:cs typeface="+mn-ea"/>
                <a:sym typeface="+mn-lt"/>
              </a:rPr>
              <a:t>BSC</a:t>
            </a:r>
            <a:r>
              <a:rPr lang="zh-CN" altLang="en-US" dirty="0">
                <a:solidFill>
                  <a:schemeClr val="tx1"/>
                </a:solidFill>
                <a:latin typeface="+mn-lt"/>
                <a:ea typeface="+mn-ea"/>
                <a:cs typeface="+mn-ea"/>
                <a:sym typeface="+mn-lt"/>
              </a:rPr>
              <a:t>）对比安慰剂加 </a:t>
            </a:r>
            <a:r>
              <a:rPr lang="en-US" altLang="zh-CN" dirty="0">
                <a:solidFill>
                  <a:schemeClr val="tx1"/>
                </a:solidFill>
                <a:latin typeface="+mn-lt"/>
                <a:ea typeface="+mn-ea"/>
                <a:cs typeface="+mn-ea"/>
                <a:sym typeface="+mn-lt"/>
              </a:rPr>
              <a:t>BSC </a:t>
            </a:r>
            <a:r>
              <a:rPr lang="zh-CN" altLang="en-US" dirty="0">
                <a:solidFill>
                  <a:schemeClr val="tx1"/>
                </a:solidFill>
                <a:latin typeface="+mn-lt"/>
                <a:ea typeface="+mn-ea"/>
                <a:cs typeface="+mn-ea"/>
                <a:sym typeface="+mn-lt"/>
              </a:rPr>
              <a:t>治疗转移性结直肠癌患者</a:t>
            </a:r>
            <a:endParaRPr lang="en-US" altLang="zh-CN" dirty="0">
              <a:solidFill>
                <a:schemeClr val="tx1"/>
              </a:solidFill>
              <a:latin typeface="+mn-lt"/>
              <a:ea typeface="+mn-ea"/>
              <a:cs typeface="+mn-ea"/>
              <a:sym typeface="+mn-lt"/>
            </a:endParaRPr>
          </a:p>
          <a:p>
            <a:pPr marL="342900" indent="-342900">
              <a:lnSpc>
                <a:spcPct val="120000"/>
              </a:lnSpc>
              <a:spcAft>
                <a:spcPts val="600"/>
              </a:spcAft>
              <a:buFont typeface="Arial" panose="020B0604020202020204" pitchFamily="34" charset="0"/>
              <a:buChar char="•"/>
            </a:pPr>
            <a:r>
              <a:rPr lang="zh-CN" altLang="en-US" dirty="0">
                <a:solidFill>
                  <a:schemeClr val="tx1"/>
                </a:solidFill>
                <a:latin typeface="+mn-lt"/>
                <a:ea typeface="+mn-ea"/>
                <a:cs typeface="+mn-ea"/>
                <a:sym typeface="+mn-lt"/>
              </a:rPr>
              <a:t>符合条件的患者接受了所有标准治疗，包括氟尿嘧啶，奥沙利铂和伊立替康为基础的化疗，抗</a:t>
            </a:r>
            <a:r>
              <a:rPr lang="en-US" altLang="zh-CN" dirty="0">
                <a:solidFill>
                  <a:schemeClr val="tx1"/>
                </a:solidFill>
                <a:latin typeface="+mn-lt"/>
                <a:ea typeface="+mn-ea"/>
                <a:cs typeface="+mn-ea"/>
                <a:sym typeface="+mn-lt"/>
              </a:rPr>
              <a:t>VEGF</a:t>
            </a:r>
            <a:r>
              <a:rPr lang="zh-CN" altLang="en-US" dirty="0">
                <a:solidFill>
                  <a:schemeClr val="tx1"/>
                </a:solidFill>
                <a:latin typeface="+mn-lt"/>
                <a:ea typeface="+mn-ea"/>
                <a:cs typeface="+mn-ea"/>
                <a:sym typeface="+mn-lt"/>
              </a:rPr>
              <a:t>治疗，抗</a:t>
            </a:r>
            <a:r>
              <a:rPr lang="en-US" altLang="zh-CN" dirty="0">
                <a:solidFill>
                  <a:schemeClr val="tx1"/>
                </a:solidFill>
                <a:latin typeface="+mn-lt"/>
                <a:ea typeface="+mn-ea"/>
                <a:cs typeface="+mn-ea"/>
                <a:sym typeface="+mn-lt"/>
              </a:rPr>
              <a:t>EGFR</a:t>
            </a:r>
            <a:r>
              <a:rPr lang="zh-CN" altLang="en-US" dirty="0">
                <a:solidFill>
                  <a:schemeClr val="tx1"/>
                </a:solidFill>
                <a:latin typeface="+mn-lt"/>
                <a:ea typeface="+mn-ea"/>
                <a:cs typeface="+mn-ea"/>
                <a:sym typeface="+mn-lt"/>
              </a:rPr>
              <a:t>治疗（如果是 </a:t>
            </a:r>
            <a:r>
              <a:rPr lang="en-US" altLang="zh-CN" dirty="0">
                <a:solidFill>
                  <a:schemeClr val="tx1"/>
                </a:solidFill>
                <a:latin typeface="+mn-lt"/>
                <a:ea typeface="+mn-ea"/>
                <a:cs typeface="+mn-ea"/>
                <a:sym typeface="+mn-lt"/>
              </a:rPr>
              <a:t>RAS </a:t>
            </a:r>
            <a:r>
              <a:rPr lang="zh-CN" altLang="en-US" dirty="0">
                <a:solidFill>
                  <a:schemeClr val="tx1"/>
                </a:solidFill>
                <a:latin typeface="+mn-lt"/>
                <a:ea typeface="+mn-ea"/>
                <a:cs typeface="+mn-ea"/>
                <a:sym typeface="+mn-lt"/>
              </a:rPr>
              <a:t>野生型），以及</a:t>
            </a:r>
            <a:r>
              <a:rPr kumimoji="0" lang="en-US" altLang="zh-CN" sz="2000" b="0" i="0" u="none" strike="noStrike" kern="0" cap="none" spc="0" normalizeH="0" baseline="0" noProof="0" dirty="0">
                <a:ln>
                  <a:noFill/>
                </a:ln>
                <a:solidFill>
                  <a:schemeClr val="tx1"/>
                </a:solidFill>
                <a:effectLst/>
                <a:uLnTx/>
                <a:uFillTx/>
                <a:latin typeface="+mn-lt"/>
                <a:ea typeface="+mn-ea"/>
                <a:cs typeface="+mn-ea"/>
                <a:sym typeface="+mn-lt"/>
              </a:rPr>
              <a:t>TAS-102</a:t>
            </a:r>
            <a:r>
              <a:rPr lang="zh-CN" altLang="en-US" dirty="0">
                <a:solidFill>
                  <a:schemeClr val="tx1"/>
                </a:solidFill>
                <a:latin typeface="+mn-lt"/>
                <a:ea typeface="+mn-ea"/>
                <a:cs typeface="+mn-ea"/>
                <a:sym typeface="+mn-lt"/>
              </a:rPr>
              <a:t>或瑞戈非尼</a:t>
            </a:r>
            <a:endParaRPr lang="en-US" altLang="zh-CN" dirty="0">
              <a:solidFill>
                <a:schemeClr val="tx1"/>
              </a:solidFill>
              <a:latin typeface="+mn-lt"/>
              <a:ea typeface="+mn-ea"/>
              <a:cs typeface="+mn-ea"/>
              <a:sym typeface="+mn-lt"/>
            </a:endParaRPr>
          </a:p>
          <a:p>
            <a:pPr marL="1028700" lvl="1" indent="-342900">
              <a:lnSpc>
                <a:spcPct val="120000"/>
              </a:lnSpc>
              <a:spcAft>
                <a:spcPts val="600"/>
              </a:spcAft>
            </a:pPr>
            <a:r>
              <a:rPr lang="zh-CN" altLang="en-US" dirty="0">
                <a:latin typeface="+mn-lt"/>
                <a:ea typeface="+mn-ea"/>
                <a:cs typeface="+mn-ea"/>
                <a:sym typeface="+mn-lt"/>
              </a:rPr>
              <a:t>存在 </a:t>
            </a:r>
            <a:r>
              <a:rPr lang="en-US" altLang="zh-CN" dirty="0" err="1">
                <a:latin typeface="+mn-lt"/>
                <a:ea typeface="+mn-ea"/>
                <a:cs typeface="+mn-ea"/>
                <a:sym typeface="+mn-lt"/>
              </a:rPr>
              <a:t>MSl</a:t>
            </a:r>
            <a:r>
              <a:rPr lang="en-US" altLang="zh-CN" dirty="0">
                <a:latin typeface="+mn-lt"/>
                <a:ea typeface="+mn-ea"/>
                <a:cs typeface="+mn-ea"/>
                <a:sym typeface="+mn-lt"/>
              </a:rPr>
              <a:t>-H /</a:t>
            </a:r>
            <a:r>
              <a:rPr lang="zh-CN" altLang="en-US" dirty="0">
                <a:latin typeface="+mn-lt"/>
                <a:ea typeface="+mn-ea"/>
                <a:cs typeface="+mn-ea"/>
                <a:sym typeface="+mn-lt"/>
              </a:rPr>
              <a:t> </a:t>
            </a:r>
            <a:r>
              <a:rPr lang="en-US" altLang="zh-CN" dirty="0" err="1">
                <a:latin typeface="+mn-lt"/>
                <a:ea typeface="+mn-ea"/>
                <a:cs typeface="+mn-ea"/>
                <a:sym typeface="+mn-lt"/>
              </a:rPr>
              <a:t>dMMR</a:t>
            </a:r>
            <a:r>
              <a:rPr lang="en-US" altLang="zh-CN" dirty="0">
                <a:latin typeface="+mn-lt"/>
                <a:ea typeface="+mn-ea"/>
                <a:cs typeface="+mn-ea"/>
                <a:sym typeface="+mn-lt"/>
              </a:rPr>
              <a:t> </a:t>
            </a:r>
            <a:r>
              <a:rPr lang="zh-CN" altLang="en-US" dirty="0">
                <a:latin typeface="+mn-lt"/>
                <a:ea typeface="+mn-ea"/>
                <a:cs typeface="+mn-ea"/>
                <a:sym typeface="+mn-lt"/>
              </a:rPr>
              <a:t>的患者或 </a:t>
            </a:r>
            <a:r>
              <a:rPr lang="en-US" altLang="zh-CN" dirty="0">
                <a:latin typeface="+mn-lt"/>
                <a:ea typeface="+mn-ea"/>
                <a:cs typeface="+mn-ea"/>
                <a:sym typeface="+mn-lt"/>
              </a:rPr>
              <a:t>BRAFV600E </a:t>
            </a:r>
            <a:r>
              <a:rPr lang="zh-CN" altLang="en-US" dirty="0">
                <a:latin typeface="+mn-lt"/>
                <a:ea typeface="+mn-ea"/>
                <a:cs typeface="+mn-ea"/>
                <a:sym typeface="+mn-lt"/>
              </a:rPr>
              <a:t>突变的患者必须分别接受过免疫检查点抑制剂或 </a:t>
            </a:r>
            <a:r>
              <a:rPr lang="en-US" altLang="zh-CN" dirty="0">
                <a:latin typeface="+mn-lt"/>
                <a:ea typeface="+mn-ea"/>
                <a:cs typeface="+mn-ea"/>
                <a:sym typeface="+mn-lt"/>
              </a:rPr>
              <a:t>BRAF </a:t>
            </a:r>
            <a:r>
              <a:rPr lang="zh-CN" altLang="en-US" dirty="0">
                <a:latin typeface="+mn-lt"/>
                <a:ea typeface="+mn-ea"/>
                <a:cs typeface="+mn-ea"/>
                <a:sym typeface="+mn-lt"/>
              </a:rPr>
              <a:t>抑制剂治疗</a:t>
            </a:r>
            <a:endParaRPr lang="en-US" altLang="zh-CN" dirty="0">
              <a:latin typeface="+mn-lt"/>
              <a:ea typeface="+mn-ea"/>
              <a:cs typeface="+mn-ea"/>
              <a:sym typeface="+mn-lt"/>
            </a:endParaRPr>
          </a:p>
          <a:p>
            <a:pPr marL="342900" indent="-342900">
              <a:lnSpc>
                <a:spcPct val="120000"/>
              </a:lnSpc>
              <a:spcAft>
                <a:spcPts val="600"/>
              </a:spcAft>
              <a:buFont typeface="Arial" panose="020B0604020202020204" pitchFamily="34" charset="0"/>
              <a:buChar char="•"/>
            </a:pPr>
            <a:r>
              <a:rPr lang="zh-CN" altLang="en-US" dirty="0">
                <a:solidFill>
                  <a:schemeClr val="tx1"/>
                </a:solidFill>
                <a:latin typeface="+mn-lt"/>
                <a:ea typeface="+mn-ea"/>
                <a:cs typeface="+mn-ea"/>
                <a:sym typeface="+mn-lt"/>
              </a:rPr>
              <a:t>随机时根据既往治疗</a:t>
            </a:r>
            <a:r>
              <a:rPr kumimoji="0" lang="zh-CN" altLang="en-US" sz="2000" b="0" i="0" u="none" strike="noStrike" kern="1200" cap="none" spc="0" normalizeH="0" baseline="0" noProof="0" dirty="0">
                <a:ln>
                  <a:noFill/>
                </a:ln>
                <a:solidFill>
                  <a:schemeClr val="tx1"/>
                </a:solidFill>
                <a:effectLst/>
                <a:uLnTx/>
                <a:uFillTx/>
                <a:latin typeface="+mn-lt"/>
                <a:ea typeface="+mn-ea"/>
                <a:cs typeface="+mn-ea"/>
                <a:sym typeface="+mn-lt"/>
              </a:rPr>
              <a:t>（</a:t>
            </a:r>
            <a:r>
              <a:rPr kumimoji="0" lang="en-US" altLang="zh-CN" sz="2000" b="0" i="0" u="none" strike="noStrike" kern="1200" cap="none" spc="0" normalizeH="0" baseline="0" noProof="0" dirty="0">
                <a:ln>
                  <a:noFill/>
                </a:ln>
                <a:solidFill>
                  <a:schemeClr val="tx1"/>
                </a:solidFill>
                <a:effectLst/>
                <a:uLnTx/>
                <a:uFillTx/>
                <a:latin typeface="+mn-lt"/>
                <a:ea typeface="+mn-ea"/>
                <a:cs typeface="+mn-ea"/>
                <a:sym typeface="+mn-lt"/>
              </a:rPr>
              <a:t>TAS-102 vs </a:t>
            </a:r>
            <a:r>
              <a:rPr kumimoji="0" lang="zh-CN" altLang="en-US" sz="2000" b="0" i="0" u="none" strike="noStrike" kern="1200" cap="none" spc="0" normalizeH="0" baseline="0" noProof="0" dirty="0">
                <a:ln>
                  <a:noFill/>
                </a:ln>
                <a:solidFill>
                  <a:schemeClr val="tx1"/>
                </a:solidFill>
                <a:effectLst/>
                <a:uLnTx/>
                <a:uFillTx/>
                <a:latin typeface="+mn-lt"/>
                <a:ea typeface="+mn-ea"/>
                <a:cs typeface="+mn-ea"/>
                <a:sym typeface="+mn-lt"/>
              </a:rPr>
              <a:t>瑞戈非尼 </a:t>
            </a:r>
            <a:r>
              <a:rPr kumimoji="0" lang="en-US" altLang="zh-CN" sz="2000" b="0" i="0" u="none" strike="noStrike" kern="1200" cap="none" spc="0" normalizeH="0" baseline="0" noProof="0" dirty="0">
                <a:ln>
                  <a:noFill/>
                </a:ln>
                <a:solidFill>
                  <a:schemeClr val="tx1"/>
                </a:solidFill>
                <a:effectLst/>
                <a:uLnTx/>
                <a:uFillTx/>
                <a:latin typeface="+mn-lt"/>
                <a:ea typeface="+mn-ea"/>
                <a:cs typeface="+mn-ea"/>
                <a:sym typeface="+mn-lt"/>
              </a:rPr>
              <a:t>vs TAS-102 </a:t>
            </a:r>
            <a:r>
              <a:rPr kumimoji="0" lang="zh-CN" altLang="en-US" sz="2000" b="0" i="0" u="none" strike="noStrike" kern="1200" cap="none" spc="0" normalizeH="0" baseline="0" noProof="0" dirty="0">
                <a:ln>
                  <a:noFill/>
                </a:ln>
                <a:solidFill>
                  <a:schemeClr val="tx1"/>
                </a:solidFill>
                <a:effectLst/>
                <a:uLnTx/>
                <a:uFillTx/>
                <a:latin typeface="+mn-lt"/>
                <a:ea typeface="+mn-ea"/>
                <a:cs typeface="+mn-ea"/>
                <a:sym typeface="+mn-lt"/>
              </a:rPr>
              <a:t>和瑞戈非尼 ）、</a:t>
            </a:r>
            <a:r>
              <a:rPr kumimoji="0" lang="en-US" altLang="zh-CN" sz="2000" b="0" i="0" u="none" strike="noStrike" kern="1200" cap="none" spc="0" normalizeH="0" baseline="0" noProof="0" dirty="0">
                <a:ln>
                  <a:noFill/>
                </a:ln>
                <a:solidFill>
                  <a:schemeClr val="tx1"/>
                </a:solidFill>
                <a:effectLst/>
                <a:uLnTx/>
                <a:uFillTx/>
                <a:latin typeface="+mn-lt"/>
                <a:ea typeface="+mn-ea"/>
                <a:cs typeface="+mn-ea"/>
                <a:sym typeface="+mn-lt"/>
              </a:rPr>
              <a:t>RAS</a:t>
            </a:r>
            <a:r>
              <a:rPr kumimoji="0" lang="zh-CN" altLang="en-US" sz="2000" b="0" i="0" u="none" strike="noStrike" kern="1200" cap="none" spc="0" normalizeH="0" baseline="0" noProof="0" dirty="0">
                <a:ln>
                  <a:noFill/>
                </a:ln>
                <a:solidFill>
                  <a:schemeClr val="tx1"/>
                </a:solidFill>
                <a:effectLst/>
                <a:uLnTx/>
                <a:uFillTx/>
                <a:latin typeface="+mn-lt"/>
                <a:ea typeface="+mn-ea"/>
                <a:cs typeface="+mn-ea"/>
                <a:sym typeface="+mn-lt"/>
              </a:rPr>
              <a:t>突变状态（野生 </a:t>
            </a:r>
            <a:r>
              <a:rPr kumimoji="0" lang="en-US" altLang="zh-CN" sz="2000" b="0" i="0" u="none" strike="noStrike" kern="1200" cap="none" spc="0" normalizeH="0" baseline="0" noProof="0" dirty="0">
                <a:ln>
                  <a:noFill/>
                </a:ln>
                <a:solidFill>
                  <a:schemeClr val="tx1"/>
                </a:solidFill>
                <a:effectLst/>
                <a:uLnTx/>
                <a:uFillTx/>
                <a:latin typeface="+mn-lt"/>
                <a:ea typeface="+mn-ea"/>
                <a:cs typeface="+mn-ea"/>
                <a:sym typeface="+mn-lt"/>
              </a:rPr>
              <a:t>vs </a:t>
            </a:r>
            <a:r>
              <a:rPr kumimoji="0" lang="zh-CN" altLang="en-US" sz="2000" b="0" i="0" u="none" strike="noStrike" kern="1200" cap="none" spc="0" normalizeH="0" baseline="0" noProof="0" dirty="0">
                <a:ln>
                  <a:noFill/>
                </a:ln>
                <a:solidFill>
                  <a:schemeClr val="tx1"/>
                </a:solidFill>
                <a:effectLst/>
                <a:uLnTx/>
                <a:uFillTx/>
                <a:latin typeface="+mn-lt"/>
                <a:ea typeface="+mn-ea"/>
                <a:cs typeface="+mn-ea"/>
                <a:sym typeface="+mn-lt"/>
              </a:rPr>
              <a:t>突变）和转移性疾病的持续时间（≤</a:t>
            </a:r>
            <a:r>
              <a:rPr kumimoji="0" lang="en-US" altLang="zh-CN" sz="2000" b="0" i="0" u="none" strike="noStrike" kern="1200" cap="none" spc="0" normalizeH="0" baseline="0" noProof="0" dirty="0">
                <a:ln>
                  <a:noFill/>
                </a:ln>
                <a:solidFill>
                  <a:schemeClr val="tx1"/>
                </a:solidFill>
                <a:effectLst/>
                <a:uLnTx/>
                <a:uFillTx/>
                <a:latin typeface="+mn-lt"/>
                <a:ea typeface="+mn-ea"/>
                <a:cs typeface="+mn-ea"/>
                <a:sym typeface="+mn-lt"/>
              </a:rPr>
              <a:t>18</a:t>
            </a:r>
            <a:r>
              <a:rPr kumimoji="0" lang="zh-CN" altLang="en-US" sz="2000" b="0" i="0" u="none" strike="noStrike" kern="1200" cap="none" spc="0" normalizeH="0" baseline="0" noProof="0" dirty="0">
                <a:ln>
                  <a:noFill/>
                </a:ln>
                <a:solidFill>
                  <a:schemeClr val="tx1"/>
                </a:solidFill>
                <a:effectLst/>
                <a:uLnTx/>
                <a:uFillTx/>
                <a:latin typeface="+mn-lt"/>
                <a:ea typeface="+mn-ea"/>
                <a:cs typeface="+mn-ea"/>
                <a:sym typeface="+mn-lt"/>
              </a:rPr>
              <a:t>个月 </a:t>
            </a:r>
            <a:r>
              <a:rPr kumimoji="0" lang="en-US" altLang="zh-CN" sz="2000" b="0" i="0" u="none" strike="noStrike" kern="1200" cap="none" spc="0" normalizeH="0" baseline="0" noProof="0" dirty="0">
                <a:ln>
                  <a:noFill/>
                </a:ln>
                <a:solidFill>
                  <a:schemeClr val="tx1"/>
                </a:solidFill>
                <a:effectLst/>
                <a:uLnTx/>
                <a:uFillTx/>
                <a:latin typeface="+mn-lt"/>
                <a:ea typeface="+mn-ea"/>
                <a:cs typeface="+mn-ea"/>
                <a:sym typeface="+mn-lt"/>
              </a:rPr>
              <a:t>vs </a:t>
            </a:r>
            <a:r>
              <a:rPr kumimoji="0" lang="zh-CN" altLang="en-US" sz="2000" b="0" i="0" u="none" strike="noStrike" kern="1200" cap="none" spc="0" normalizeH="0" baseline="0" noProof="0" dirty="0">
                <a:ln>
                  <a:noFill/>
                </a:ln>
                <a:solidFill>
                  <a:schemeClr val="tx1"/>
                </a:solidFill>
                <a:effectLst/>
                <a:uLnTx/>
                <a:uFillTx/>
                <a:latin typeface="+mn-lt"/>
                <a:ea typeface="+mn-ea"/>
                <a:cs typeface="+mn-ea"/>
                <a:sym typeface="+mn-lt"/>
              </a:rPr>
              <a:t>＞</a:t>
            </a:r>
            <a:r>
              <a:rPr kumimoji="0" lang="en-US" altLang="zh-CN" sz="2000" b="0" i="0" u="none" strike="noStrike" kern="1200" cap="none" spc="0" normalizeH="0" baseline="0" noProof="0" dirty="0">
                <a:ln>
                  <a:noFill/>
                </a:ln>
                <a:solidFill>
                  <a:schemeClr val="tx1"/>
                </a:solidFill>
                <a:effectLst/>
                <a:uLnTx/>
                <a:uFillTx/>
                <a:latin typeface="+mn-lt"/>
                <a:ea typeface="+mn-ea"/>
                <a:cs typeface="+mn-ea"/>
                <a:sym typeface="+mn-lt"/>
              </a:rPr>
              <a:t>18</a:t>
            </a:r>
            <a:r>
              <a:rPr kumimoji="0" lang="zh-CN" altLang="en-US" sz="2000" b="0" i="0" u="none" strike="noStrike" kern="1200" cap="none" spc="0" normalizeH="0" baseline="0" noProof="0" dirty="0">
                <a:ln>
                  <a:noFill/>
                </a:ln>
                <a:solidFill>
                  <a:schemeClr val="tx1"/>
                </a:solidFill>
                <a:effectLst/>
                <a:uLnTx/>
                <a:uFillTx/>
                <a:latin typeface="+mn-lt"/>
                <a:ea typeface="+mn-ea"/>
                <a:cs typeface="+mn-ea"/>
                <a:sym typeface="+mn-lt"/>
              </a:rPr>
              <a:t>个月）进行分层</a:t>
            </a:r>
            <a:endParaRPr kumimoji="0" lang="en-US" altLang="zh-CN" sz="2000" b="0" i="0" u="none" strike="noStrike" kern="1200" cap="none" spc="0" normalizeH="0" baseline="0" noProof="0" dirty="0">
              <a:ln>
                <a:noFill/>
              </a:ln>
              <a:solidFill>
                <a:schemeClr val="tx1"/>
              </a:solidFill>
              <a:effectLst/>
              <a:uLnTx/>
              <a:uFillTx/>
              <a:latin typeface="+mn-lt"/>
              <a:ea typeface="+mn-ea"/>
              <a:cs typeface="+mn-ea"/>
              <a:sym typeface="+mn-lt"/>
            </a:endParaRPr>
          </a:p>
          <a:p>
            <a:pPr marL="342900" indent="-342900">
              <a:lnSpc>
                <a:spcPct val="120000"/>
              </a:lnSpc>
              <a:spcAft>
                <a:spcPts val="600"/>
              </a:spcAft>
              <a:buFont typeface="Arial" panose="020B0604020202020204" pitchFamily="34" charset="0"/>
              <a:buChar char="•"/>
            </a:pPr>
            <a:r>
              <a:rPr kumimoji="0" lang="zh-CN" altLang="en-US" sz="2000" b="0" i="0" u="none" strike="noStrike" kern="1200" cap="none" spc="0" normalizeH="0" baseline="0" noProof="0" dirty="0">
                <a:ln>
                  <a:noFill/>
                </a:ln>
                <a:solidFill>
                  <a:schemeClr val="tx1"/>
                </a:solidFill>
                <a:effectLst/>
                <a:uLnTx/>
                <a:uFillTx/>
                <a:latin typeface="+mn-lt"/>
                <a:ea typeface="+mn-ea"/>
                <a:cs typeface="+mn-ea"/>
                <a:sym typeface="+mn-lt"/>
              </a:rPr>
              <a:t>根据既往</a:t>
            </a:r>
            <a:r>
              <a:rPr kumimoji="0" lang="en-US" altLang="zh-CN" sz="2000" b="0" i="0" u="none" strike="noStrike" kern="1200" cap="none" spc="0" normalizeH="0" baseline="0" noProof="0" dirty="0">
                <a:ln>
                  <a:noFill/>
                </a:ln>
                <a:solidFill>
                  <a:schemeClr val="tx1"/>
                </a:solidFill>
                <a:effectLst/>
                <a:uLnTx/>
                <a:uFillTx/>
                <a:latin typeface="+mn-lt"/>
                <a:ea typeface="+mn-ea"/>
                <a:cs typeface="+mn-ea"/>
                <a:sym typeface="+mn-lt"/>
              </a:rPr>
              <a:t>LOT</a:t>
            </a:r>
            <a:r>
              <a:rPr kumimoji="0" lang="zh-CN" altLang="en-US" sz="2000" b="0" i="0" u="none" strike="noStrike" kern="1200" cap="none" spc="0" normalizeH="0" baseline="0" noProof="0" dirty="0">
                <a:ln>
                  <a:noFill/>
                </a:ln>
                <a:solidFill>
                  <a:schemeClr val="tx1"/>
                </a:solidFill>
                <a:effectLst/>
                <a:uLnTx/>
                <a:uFillTx/>
                <a:latin typeface="+mn-lt"/>
                <a:ea typeface="+mn-ea"/>
                <a:cs typeface="+mn-ea"/>
                <a:sym typeface="+mn-lt"/>
              </a:rPr>
              <a:t>的</a:t>
            </a:r>
            <a:r>
              <a:rPr lang="zh-CN" altLang="en-US" dirty="0">
                <a:solidFill>
                  <a:schemeClr val="tx1"/>
                </a:solidFill>
                <a:latin typeface="+mn-lt"/>
                <a:ea typeface="+mn-ea"/>
                <a:cs typeface="+mn-ea"/>
                <a:sym typeface="+mn-lt"/>
              </a:rPr>
              <a:t>次数</a:t>
            </a:r>
            <a:r>
              <a:rPr kumimoji="0" lang="zh-CN" altLang="en-US" sz="2000" b="0" i="0" u="none" strike="noStrike" kern="1200" cap="none" spc="0" normalizeH="0" baseline="0" noProof="0" dirty="0">
                <a:ln>
                  <a:noFill/>
                </a:ln>
                <a:solidFill>
                  <a:schemeClr val="tx1"/>
                </a:solidFill>
                <a:effectLst/>
                <a:uLnTx/>
                <a:uFillTx/>
                <a:latin typeface="+mn-lt"/>
                <a:ea typeface="+mn-ea"/>
                <a:cs typeface="+mn-ea"/>
                <a:sym typeface="+mn-lt"/>
              </a:rPr>
              <a:t>（根据中位既往</a:t>
            </a:r>
            <a:r>
              <a:rPr kumimoji="0" lang="en-US" altLang="zh-CN" sz="2000" b="0" i="0" u="none" strike="noStrike" kern="1200" cap="none" spc="0" normalizeH="0" baseline="0" noProof="0" dirty="0">
                <a:ln>
                  <a:noFill/>
                </a:ln>
                <a:solidFill>
                  <a:schemeClr val="tx1"/>
                </a:solidFill>
                <a:effectLst/>
                <a:uLnTx/>
                <a:uFillTx/>
                <a:latin typeface="+mn-lt"/>
                <a:ea typeface="+mn-ea"/>
                <a:cs typeface="+mn-ea"/>
                <a:sym typeface="+mn-lt"/>
              </a:rPr>
              <a:t>LOT</a:t>
            </a:r>
            <a:r>
              <a:rPr kumimoji="0" lang="zh-CN" altLang="en-US" sz="2000" b="0" i="0" u="none" strike="noStrike" kern="1200" cap="none" spc="0" normalizeH="0" baseline="0" noProof="0" dirty="0">
                <a:ln>
                  <a:noFill/>
                </a:ln>
                <a:solidFill>
                  <a:schemeClr val="tx1"/>
                </a:solidFill>
                <a:effectLst/>
                <a:uLnTx/>
                <a:uFillTx/>
                <a:latin typeface="+mn-lt"/>
                <a:ea typeface="+mn-ea"/>
                <a:cs typeface="+mn-ea"/>
                <a:sym typeface="+mn-lt"/>
              </a:rPr>
              <a:t>为</a:t>
            </a:r>
            <a:r>
              <a:rPr kumimoji="0" lang="en-US" altLang="zh-CN" sz="2000" b="0" i="0" u="none" strike="noStrike" kern="1200" cap="none" spc="0" normalizeH="0" baseline="0" noProof="0" dirty="0">
                <a:ln>
                  <a:noFill/>
                </a:ln>
                <a:solidFill>
                  <a:schemeClr val="tx1"/>
                </a:solidFill>
                <a:effectLst/>
                <a:uLnTx/>
                <a:uFillTx/>
                <a:latin typeface="+mn-lt"/>
                <a:ea typeface="+mn-ea"/>
                <a:cs typeface="+mn-ea"/>
                <a:sym typeface="+mn-lt"/>
              </a:rPr>
              <a:t>4</a:t>
            </a:r>
            <a:r>
              <a:rPr kumimoji="0" lang="zh-CN" altLang="en-US" sz="2000" b="0" i="0" u="none" strike="noStrike" kern="1200" cap="none" spc="0" normalizeH="0" baseline="0" noProof="0" dirty="0">
                <a:ln>
                  <a:noFill/>
                </a:ln>
                <a:solidFill>
                  <a:schemeClr val="tx1"/>
                </a:solidFill>
                <a:effectLst/>
                <a:uLnTx/>
                <a:uFillTx/>
                <a:latin typeface="+mn-lt"/>
                <a:ea typeface="+mn-ea"/>
                <a:cs typeface="+mn-ea"/>
                <a:sym typeface="+mn-lt"/>
              </a:rPr>
              <a:t>次，分为≤</a:t>
            </a:r>
            <a:r>
              <a:rPr kumimoji="0" lang="en-US" altLang="zh-CN" sz="2000" b="0" i="0" u="none" strike="noStrike" kern="1200" cap="none" spc="0" normalizeH="0" baseline="0" noProof="0" dirty="0">
                <a:ln>
                  <a:noFill/>
                </a:ln>
                <a:solidFill>
                  <a:schemeClr val="tx1"/>
                </a:solidFill>
                <a:effectLst/>
                <a:uLnTx/>
                <a:uFillTx/>
                <a:latin typeface="+mn-lt"/>
                <a:ea typeface="+mn-ea"/>
                <a:cs typeface="+mn-ea"/>
                <a:sym typeface="+mn-lt"/>
              </a:rPr>
              <a:t>4  vs </a:t>
            </a:r>
            <a:r>
              <a:rPr kumimoji="0" lang="zh-CN" altLang="en-US" sz="2000" b="0" i="0" u="none" strike="noStrike" kern="1200" cap="none" spc="0" normalizeH="0" baseline="0" noProof="0" dirty="0">
                <a:ln>
                  <a:noFill/>
                </a:ln>
                <a:solidFill>
                  <a:schemeClr val="tx1"/>
                </a:solidFill>
                <a:effectLst/>
                <a:uLnTx/>
                <a:uFillTx/>
                <a:latin typeface="+mn-lt"/>
                <a:ea typeface="+mn-ea"/>
                <a:cs typeface="+mn-ea"/>
                <a:sym typeface="+mn-lt"/>
              </a:rPr>
              <a:t>＞</a:t>
            </a:r>
            <a:r>
              <a:rPr kumimoji="0" lang="en-US" altLang="zh-CN" sz="2000" b="0" i="0" u="none" strike="noStrike" kern="1200" cap="none" spc="0" normalizeH="0" baseline="0" noProof="0" dirty="0">
                <a:ln>
                  <a:noFill/>
                </a:ln>
                <a:solidFill>
                  <a:schemeClr val="tx1"/>
                </a:solidFill>
                <a:effectLst/>
                <a:uLnTx/>
                <a:uFillTx/>
                <a:latin typeface="+mn-lt"/>
                <a:ea typeface="+mn-ea"/>
                <a:cs typeface="+mn-ea"/>
                <a:sym typeface="+mn-lt"/>
              </a:rPr>
              <a:t>4</a:t>
            </a:r>
            <a:r>
              <a:rPr kumimoji="0" lang="zh-CN" altLang="en-US" sz="2000" b="0" i="0" u="none" strike="noStrike" kern="1200" cap="none" spc="0" normalizeH="0" baseline="0" noProof="0" dirty="0">
                <a:ln>
                  <a:noFill/>
                </a:ln>
                <a:solidFill>
                  <a:schemeClr val="tx1"/>
                </a:solidFill>
                <a:effectLst/>
                <a:uLnTx/>
                <a:uFillTx/>
                <a:latin typeface="+mn-lt"/>
                <a:ea typeface="+mn-ea"/>
                <a:cs typeface="+mn-ea"/>
                <a:sym typeface="+mn-lt"/>
              </a:rPr>
              <a:t>）对患者进行分组，同时根据既往接受的抗肿瘤治疗类型（抗 </a:t>
            </a:r>
            <a:r>
              <a:rPr kumimoji="0" lang="en-US" altLang="zh-CN" sz="2000" b="0" i="0" u="none" strike="noStrike" kern="1200" cap="none" spc="0" normalizeH="0" baseline="0" noProof="0" dirty="0">
                <a:ln>
                  <a:noFill/>
                </a:ln>
                <a:solidFill>
                  <a:schemeClr val="tx1"/>
                </a:solidFill>
                <a:effectLst/>
                <a:uLnTx/>
                <a:uFillTx/>
                <a:latin typeface="+mn-lt"/>
                <a:ea typeface="+mn-ea"/>
                <a:cs typeface="+mn-ea"/>
                <a:sym typeface="+mn-lt"/>
              </a:rPr>
              <a:t>VEGF</a:t>
            </a:r>
            <a:r>
              <a:rPr kumimoji="0" lang="zh-CN" altLang="en-US" sz="2000" b="0" i="0" u="none" strike="noStrike" kern="1200" cap="none" spc="0" normalizeH="0" baseline="0" noProof="0" dirty="0">
                <a:ln>
                  <a:noFill/>
                </a:ln>
                <a:solidFill>
                  <a:schemeClr val="tx1"/>
                </a:solidFill>
                <a:effectLst/>
                <a:uLnTx/>
                <a:uFillTx/>
                <a:latin typeface="+mn-lt"/>
                <a:ea typeface="+mn-ea"/>
                <a:cs typeface="+mn-ea"/>
                <a:sym typeface="+mn-lt"/>
              </a:rPr>
              <a:t>，抗 </a:t>
            </a:r>
            <a:r>
              <a:rPr kumimoji="0" lang="en-US" altLang="zh-CN" sz="2000" b="0" i="0" u="none" strike="noStrike" kern="1200" cap="none" spc="0" normalizeH="0" baseline="0" noProof="0" dirty="0">
                <a:ln>
                  <a:noFill/>
                </a:ln>
                <a:solidFill>
                  <a:schemeClr val="tx1"/>
                </a:solidFill>
                <a:effectLst/>
                <a:uLnTx/>
                <a:uFillTx/>
                <a:latin typeface="+mn-lt"/>
                <a:ea typeface="+mn-ea"/>
                <a:cs typeface="+mn-ea"/>
                <a:sym typeface="+mn-lt"/>
              </a:rPr>
              <a:t>EGFR</a:t>
            </a:r>
            <a:r>
              <a:rPr kumimoji="0" lang="zh-CN" altLang="en-US" sz="2000" b="0" i="0" u="none" strike="noStrike" kern="1200" cap="none" spc="0" normalizeH="0" baseline="0" noProof="0" dirty="0">
                <a:ln>
                  <a:noFill/>
                </a:ln>
                <a:solidFill>
                  <a:schemeClr val="tx1"/>
                </a:solidFill>
                <a:effectLst/>
                <a:uLnTx/>
                <a:uFillTx/>
                <a:latin typeface="+mn-lt"/>
                <a:ea typeface="+mn-ea"/>
                <a:cs typeface="+mn-ea"/>
                <a:sym typeface="+mn-lt"/>
              </a:rPr>
              <a:t>，瑞戈非尼，</a:t>
            </a:r>
            <a:r>
              <a:rPr kumimoji="0" lang="en-US" altLang="zh-CN" sz="2000" b="0" i="0" u="none" strike="noStrike" kern="1200" cap="none" spc="0" normalizeH="0" baseline="0" noProof="0" dirty="0">
                <a:ln>
                  <a:noFill/>
                </a:ln>
                <a:solidFill>
                  <a:schemeClr val="tx1"/>
                </a:solidFill>
                <a:effectLst/>
                <a:uLnTx/>
                <a:uFillTx/>
                <a:latin typeface="+mn-lt"/>
                <a:ea typeface="+mn-ea"/>
                <a:cs typeface="+mn-ea"/>
                <a:sym typeface="+mn-lt"/>
              </a:rPr>
              <a:t>TAS-102</a:t>
            </a:r>
            <a:r>
              <a:rPr kumimoji="0" lang="zh-CN" altLang="en-US" sz="2000" b="0" i="0" u="none" strike="noStrike" kern="1200" cap="none" spc="0" normalizeH="0" baseline="0" noProof="0" dirty="0">
                <a:ln>
                  <a:noFill/>
                </a:ln>
                <a:solidFill>
                  <a:schemeClr val="tx1"/>
                </a:solidFill>
                <a:effectLst/>
                <a:uLnTx/>
                <a:uFillTx/>
                <a:latin typeface="+mn-lt"/>
                <a:ea typeface="+mn-ea"/>
                <a:cs typeface="+mn-ea"/>
                <a:sym typeface="+mn-lt"/>
              </a:rPr>
              <a:t>）对这些亚组进行疗效和安全性分析</a:t>
            </a:r>
            <a:endParaRPr kumimoji="0" lang="en-US" altLang="zh-CN" sz="2000" b="0" i="0" u="none" strike="noStrike" kern="1200" cap="none" spc="0" normalizeH="0" baseline="0" noProof="0" dirty="0">
              <a:ln>
                <a:noFill/>
              </a:ln>
              <a:solidFill>
                <a:schemeClr val="tx1"/>
              </a:solidFill>
              <a:effectLst/>
              <a:uLnTx/>
              <a:uFillTx/>
              <a:latin typeface="+mn-lt"/>
              <a:ea typeface="+mn-ea"/>
              <a:cs typeface="+mn-ea"/>
              <a:sym typeface="+mn-lt"/>
            </a:endParaRPr>
          </a:p>
          <a:p>
            <a:pPr marL="342900" indent="-342900">
              <a:lnSpc>
                <a:spcPct val="120000"/>
              </a:lnSpc>
              <a:spcAft>
                <a:spcPts val="600"/>
              </a:spcAft>
              <a:buFont typeface="Arial" panose="020B0604020202020204" pitchFamily="34" charset="0"/>
              <a:buChar char="•"/>
            </a:pPr>
            <a:endParaRPr lang="zh-CN" altLang="en-US" dirty="0">
              <a:latin typeface="+mn-lt"/>
              <a:ea typeface="+mn-ea"/>
              <a:cs typeface="+mn-ea"/>
              <a:sym typeface="+mn-lt"/>
            </a:endParaRPr>
          </a:p>
        </p:txBody>
      </p:sp>
    </p:spTree>
    <p:extLst>
      <p:ext uri="{BB962C8B-B14F-4D97-AF65-F5344CB8AC3E}">
        <p14:creationId xmlns:p14="http://schemas.microsoft.com/office/powerpoint/2010/main" val="569663277"/>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A9120457-3740-7A7F-5976-57B2EABEE2B5}"/>
              </a:ext>
            </a:extLst>
          </p:cNvPr>
          <p:cNvSpPr>
            <a:spLocks noGrp="1"/>
          </p:cNvSpPr>
          <p:nvPr>
            <p:ph type="body" sz="quarter" idx="10"/>
          </p:nvPr>
        </p:nvSpPr>
        <p:spPr/>
        <p:txBody>
          <a:bodyPr/>
          <a:lstStyle/>
          <a:p>
            <a:r>
              <a:rPr lang="zh-CN" altLang="en-US" dirty="0">
                <a:latin typeface="+mn-lt"/>
                <a:ea typeface="+mn-ea"/>
                <a:cs typeface="+mn-ea"/>
                <a:sym typeface="+mn-lt"/>
              </a:rPr>
              <a:t>结果：患者和既往抗肿瘤治疗</a:t>
            </a:r>
            <a:endParaRPr lang="en-US" altLang="zh-CN" dirty="0">
              <a:latin typeface="+mn-lt"/>
              <a:ea typeface="+mn-ea"/>
              <a:cs typeface="+mn-ea"/>
              <a:sym typeface="+mn-lt"/>
            </a:endParaRPr>
          </a:p>
        </p:txBody>
      </p:sp>
      <p:sp>
        <p:nvSpPr>
          <p:cNvPr id="3" name="文本占位符 2">
            <a:extLst>
              <a:ext uri="{FF2B5EF4-FFF2-40B4-BE49-F238E27FC236}">
                <a16:creationId xmlns:a16="http://schemas.microsoft.com/office/drawing/2014/main" id="{3B5D1618-5427-BA34-5B77-0834536FE569}"/>
              </a:ext>
            </a:extLst>
          </p:cNvPr>
          <p:cNvSpPr>
            <a:spLocks noGrp="1"/>
          </p:cNvSpPr>
          <p:nvPr>
            <p:ph type="body" sz="quarter" idx="11"/>
          </p:nvPr>
        </p:nvSpPr>
        <p:spPr/>
        <p:txBody>
          <a:bodyPr/>
          <a:lstStyle/>
          <a:p>
            <a:r>
              <a:rPr lang="zh-CN" altLang="zh-CN" sz="1000" dirty="0">
                <a:effectLst/>
                <a:ea typeface="+mn-ea"/>
                <a:cs typeface="+mn-ea"/>
                <a:sym typeface="+mn-lt"/>
              </a:rPr>
              <a:t>Arvind</a:t>
            </a:r>
            <a:r>
              <a:rPr lang="en-US" altLang="zh-CN" sz="1000" dirty="0">
                <a:effectLst/>
                <a:ea typeface="+mn-ea"/>
                <a:cs typeface="+mn-ea"/>
                <a:sym typeface="+mn-lt"/>
              </a:rPr>
              <a:t> </a:t>
            </a:r>
            <a:r>
              <a:rPr lang="zh-CN" altLang="zh-CN" sz="1000" dirty="0">
                <a:effectLst/>
                <a:ea typeface="+mn-ea"/>
                <a:cs typeface="+mn-ea"/>
                <a:sym typeface="+mn-lt"/>
              </a:rPr>
              <a:t>Dasari</a:t>
            </a:r>
            <a:r>
              <a:rPr lang="en-US" altLang="zh-CN" sz="1000" dirty="0">
                <a:effectLst/>
                <a:ea typeface="+mn-ea"/>
                <a:cs typeface="+mn-ea"/>
                <a:sym typeface="+mn-lt"/>
              </a:rPr>
              <a:t>, et al. 2023 ASCO Abstract 3604</a:t>
            </a:r>
            <a:endParaRPr lang="zh-CN" altLang="en-US" dirty="0">
              <a:ea typeface="+mn-ea"/>
              <a:cs typeface="+mn-ea"/>
              <a:sym typeface="+mn-lt"/>
            </a:endParaRPr>
          </a:p>
        </p:txBody>
      </p:sp>
      <p:sp>
        <p:nvSpPr>
          <p:cNvPr id="4" name="文本占位符 3">
            <a:extLst>
              <a:ext uri="{FF2B5EF4-FFF2-40B4-BE49-F238E27FC236}">
                <a16:creationId xmlns:a16="http://schemas.microsoft.com/office/drawing/2014/main" id="{F43BBB3B-131C-592F-963D-C1D123063D02}"/>
              </a:ext>
            </a:extLst>
          </p:cNvPr>
          <p:cNvSpPr>
            <a:spLocks noGrp="1"/>
          </p:cNvSpPr>
          <p:nvPr>
            <p:ph type="body" sz="quarter" idx="12"/>
          </p:nvPr>
        </p:nvSpPr>
        <p:spPr>
          <a:xfrm>
            <a:off x="405160" y="1088597"/>
            <a:ext cx="4880517" cy="4557339"/>
          </a:xfrm>
        </p:spPr>
        <p:txBody>
          <a:bodyPr/>
          <a:lstStyle/>
          <a:p>
            <a:pPr marL="342900" indent="-342900">
              <a:lnSpc>
                <a:spcPct val="120000"/>
              </a:lnSpc>
              <a:spcAft>
                <a:spcPts val="600"/>
              </a:spcAft>
              <a:buFont typeface="Arial" panose="020B0604020202020204" pitchFamily="34" charset="0"/>
              <a:buChar char="•"/>
            </a:pPr>
            <a:r>
              <a:rPr lang="zh-CN" altLang="en-US" dirty="0">
                <a:latin typeface="+mn-lt"/>
                <a:ea typeface="+mn-ea"/>
                <a:cs typeface="+mn-ea"/>
                <a:sym typeface="+mn-lt"/>
              </a:rPr>
              <a:t>共随机 </a:t>
            </a:r>
            <a:r>
              <a:rPr lang="en-US" altLang="zh-CN" dirty="0">
                <a:latin typeface="+mn-lt"/>
                <a:ea typeface="+mn-ea"/>
                <a:cs typeface="+mn-ea"/>
                <a:sym typeface="+mn-lt"/>
              </a:rPr>
              <a:t>691 </a:t>
            </a:r>
            <a:r>
              <a:rPr lang="zh-CN" altLang="en-US" dirty="0">
                <a:latin typeface="+mn-lt"/>
                <a:ea typeface="+mn-ea"/>
                <a:cs typeface="+mn-ea"/>
                <a:sym typeface="+mn-lt"/>
              </a:rPr>
              <a:t>例患者，其中 </a:t>
            </a:r>
            <a:r>
              <a:rPr lang="en-US" altLang="zh-CN" dirty="0">
                <a:latin typeface="+mn-lt"/>
                <a:ea typeface="+mn-ea"/>
                <a:cs typeface="+mn-ea"/>
                <a:sym typeface="+mn-lt"/>
              </a:rPr>
              <a:t>686 </a:t>
            </a:r>
            <a:r>
              <a:rPr lang="zh-CN" altLang="en-US" dirty="0">
                <a:latin typeface="+mn-lt"/>
                <a:ea typeface="+mn-ea"/>
                <a:cs typeface="+mn-ea"/>
                <a:sym typeface="+mn-lt"/>
              </a:rPr>
              <a:t>例患者接受了至少一剂研究药物</a:t>
            </a:r>
            <a:endParaRPr lang="en-US" altLang="zh-CN" dirty="0">
              <a:latin typeface="+mn-lt"/>
              <a:ea typeface="+mn-ea"/>
              <a:cs typeface="+mn-ea"/>
              <a:sym typeface="+mn-lt"/>
            </a:endParaRPr>
          </a:p>
          <a:p>
            <a:pPr marL="342900" indent="-342900">
              <a:lnSpc>
                <a:spcPct val="120000"/>
              </a:lnSpc>
              <a:spcAft>
                <a:spcPts val="600"/>
              </a:spcAft>
              <a:buFont typeface="Arial" panose="020B0604020202020204" pitchFamily="34" charset="0"/>
              <a:buChar char="•"/>
            </a:pPr>
            <a:r>
              <a:rPr lang="zh-CN" altLang="en-US" dirty="0">
                <a:latin typeface="+mn-lt"/>
                <a:ea typeface="+mn-ea"/>
                <a:cs typeface="+mn-ea"/>
                <a:sym typeface="+mn-lt"/>
              </a:rPr>
              <a:t>呋喹替尼组和安慰剂组的针对转移性疾病的中位既往抗肿瘤治疗次数分别是 </a:t>
            </a:r>
            <a:r>
              <a:rPr lang="en-US" altLang="zh-CN" dirty="0">
                <a:latin typeface="+mn-lt"/>
                <a:ea typeface="+mn-ea"/>
                <a:cs typeface="+mn-ea"/>
                <a:sym typeface="+mn-lt"/>
              </a:rPr>
              <a:t>4</a:t>
            </a:r>
            <a:r>
              <a:rPr lang="zh-CN" altLang="en-US" dirty="0">
                <a:latin typeface="+mn-lt"/>
                <a:ea typeface="+mn-ea"/>
                <a:cs typeface="+mn-ea"/>
                <a:sym typeface="+mn-lt"/>
              </a:rPr>
              <a:t>（范围 </a:t>
            </a:r>
            <a:r>
              <a:rPr lang="en-US" altLang="zh-CN" dirty="0">
                <a:latin typeface="+mn-lt"/>
                <a:ea typeface="+mn-ea"/>
                <a:cs typeface="+mn-ea"/>
                <a:sym typeface="+mn-lt"/>
              </a:rPr>
              <a:t>2-16</a:t>
            </a:r>
            <a:r>
              <a:rPr lang="zh-CN" altLang="en-US" dirty="0">
                <a:latin typeface="+mn-lt"/>
                <a:ea typeface="+mn-ea"/>
                <a:cs typeface="+mn-ea"/>
                <a:sym typeface="+mn-lt"/>
              </a:rPr>
              <a:t>）和 </a:t>
            </a:r>
            <a:r>
              <a:rPr lang="en-US" altLang="zh-CN" dirty="0">
                <a:latin typeface="+mn-lt"/>
                <a:ea typeface="+mn-ea"/>
                <a:cs typeface="+mn-ea"/>
                <a:sym typeface="+mn-lt"/>
              </a:rPr>
              <a:t>4</a:t>
            </a:r>
            <a:r>
              <a:rPr lang="zh-CN" altLang="en-US" dirty="0">
                <a:latin typeface="+mn-lt"/>
                <a:ea typeface="+mn-ea"/>
                <a:cs typeface="+mn-ea"/>
                <a:sym typeface="+mn-lt"/>
              </a:rPr>
              <a:t>（范围 </a:t>
            </a:r>
            <a:r>
              <a:rPr lang="en-US" altLang="zh-CN" dirty="0">
                <a:latin typeface="+mn-lt"/>
                <a:ea typeface="+mn-ea"/>
                <a:cs typeface="+mn-ea"/>
                <a:sym typeface="+mn-lt"/>
              </a:rPr>
              <a:t>2-12</a:t>
            </a:r>
            <a:r>
              <a:rPr lang="zh-CN" altLang="en-US" dirty="0">
                <a:latin typeface="+mn-lt"/>
                <a:ea typeface="+mn-ea"/>
                <a:cs typeface="+mn-ea"/>
                <a:sym typeface="+mn-lt"/>
              </a:rPr>
              <a:t>）</a:t>
            </a:r>
            <a:endParaRPr lang="en-US" altLang="zh-CN" dirty="0">
              <a:latin typeface="+mn-lt"/>
              <a:ea typeface="+mn-ea"/>
              <a:cs typeface="+mn-ea"/>
              <a:sym typeface="+mn-lt"/>
            </a:endParaRPr>
          </a:p>
          <a:p>
            <a:pPr marL="342900" indent="-342900">
              <a:lnSpc>
                <a:spcPct val="120000"/>
              </a:lnSpc>
              <a:spcAft>
                <a:spcPts val="600"/>
              </a:spcAft>
              <a:buFont typeface="Arial" panose="020B0604020202020204" pitchFamily="34" charset="0"/>
              <a:buChar char="•"/>
            </a:pPr>
            <a:r>
              <a:rPr lang="zh-CN" altLang="en-US" dirty="0">
                <a:latin typeface="+mn-lt"/>
                <a:ea typeface="+mn-ea"/>
                <a:cs typeface="+mn-ea"/>
                <a:sym typeface="+mn-lt"/>
              </a:rPr>
              <a:t>两组中既往接受过 ≤</a:t>
            </a:r>
            <a:r>
              <a:rPr lang="en-US" altLang="zh-CN" dirty="0">
                <a:latin typeface="+mn-lt"/>
                <a:ea typeface="+mn-ea"/>
                <a:cs typeface="+mn-ea"/>
                <a:sym typeface="+mn-lt"/>
              </a:rPr>
              <a:t>4 </a:t>
            </a:r>
            <a:r>
              <a:rPr lang="zh-CN" altLang="en-US" dirty="0">
                <a:latin typeface="+mn-lt"/>
                <a:ea typeface="+mn-ea"/>
                <a:cs typeface="+mn-ea"/>
                <a:sym typeface="+mn-lt"/>
              </a:rPr>
              <a:t>次和 ＞</a:t>
            </a:r>
            <a:r>
              <a:rPr lang="en-US" altLang="zh-CN" dirty="0">
                <a:latin typeface="+mn-lt"/>
                <a:ea typeface="+mn-ea"/>
                <a:cs typeface="+mn-ea"/>
                <a:sym typeface="+mn-lt"/>
              </a:rPr>
              <a:t>4 </a:t>
            </a:r>
            <a:r>
              <a:rPr lang="zh-CN" altLang="en-US" dirty="0">
                <a:latin typeface="+mn-lt"/>
                <a:ea typeface="+mn-ea"/>
                <a:cs typeface="+mn-ea"/>
                <a:sym typeface="+mn-lt"/>
              </a:rPr>
              <a:t>次 </a:t>
            </a:r>
            <a:r>
              <a:rPr lang="en-US" altLang="zh-CN" dirty="0">
                <a:latin typeface="+mn-lt"/>
                <a:ea typeface="+mn-ea"/>
                <a:cs typeface="+mn-ea"/>
                <a:sym typeface="+mn-lt"/>
              </a:rPr>
              <a:t>LOT </a:t>
            </a:r>
            <a:r>
              <a:rPr lang="zh-CN" altLang="en-US" dirty="0">
                <a:latin typeface="+mn-lt"/>
                <a:ea typeface="+mn-ea"/>
                <a:cs typeface="+mn-ea"/>
                <a:sym typeface="+mn-lt"/>
              </a:rPr>
              <a:t>患者的基线特征均衡（表</a:t>
            </a:r>
            <a:r>
              <a:rPr lang="en-US" altLang="zh-CN" dirty="0">
                <a:latin typeface="+mn-lt"/>
                <a:ea typeface="+mn-ea"/>
                <a:cs typeface="+mn-ea"/>
                <a:sym typeface="+mn-lt"/>
              </a:rPr>
              <a:t>1</a:t>
            </a:r>
            <a:r>
              <a:rPr lang="zh-CN" altLang="en-US" dirty="0">
                <a:latin typeface="+mn-lt"/>
                <a:ea typeface="+mn-ea"/>
                <a:cs typeface="+mn-ea"/>
                <a:sym typeface="+mn-lt"/>
              </a:rPr>
              <a:t>）</a:t>
            </a:r>
            <a:endParaRPr lang="en-US" altLang="zh-CN" dirty="0">
              <a:latin typeface="+mn-lt"/>
              <a:ea typeface="+mn-ea"/>
              <a:cs typeface="+mn-ea"/>
              <a:sym typeface="+mn-lt"/>
            </a:endParaRPr>
          </a:p>
          <a:p>
            <a:pPr marL="342900" indent="-342900">
              <a:lnSpc>
                <a:spcPct val="120000"/>
              </a:lnSpc>
              <a:spcAft>
                <a:spcPts val="600"/>
              </a:spcAft>
              <a:buFont typeface="Arial" panose="020B0604020202020204" pitchFamily="34" charset="0"/>
              <a:buChar char="•"/>
            </a:pPr>
            <a:endParaRPr lang="zh-CN" altLang="en-US" dirty="0">
              <a:latin typeface="+mn-lt"/>
              <a:ea typeface="+mn-ea"/>
              <a:cs typeface="+mn-ea"/>
              <a:sym typeface="+mn-lt"/>
            </a:endParaRPr>
          </a:p>
        </p:txBody>
      </p:sp>
      <p:pic>
        <p:nvPicPr>
          <p:cNvPr id="6" name="图片 5">
            <a:extLst>
              <a:ext uri="{FF2B5EF4-FFF2-40B4-BE49-F238E27FC236}">
                <a16:creationId xmlns:a16="http://schemas.microsoft.com/office/drawing/2014/main" id="{77AA8E28-3C7B-5810-8C73-F5C18270D6E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479862" y="1534846"/>
            <a:ext cx="6413326" cy="4954700"/>
          </a:xfrm>
          <a:prstGeom prst="rect">
            <a:avLst/>
          </a:prstGeom>
        </p:spPr>
      </p:pic>
      <p:sp>
        <p:nvSpPr>
          <p:cNvPr id="7" name="文本框 6">
            <a:extLst>
              <a:ext uri="{FF2B5EF4-FFF2-40B4-BE49-F238E27FC236}">
                <a16:creationId xmlns:a16="http://schemas.microsoft.com/office/drawing/2014/main" id="{3DAB1594-8178-4F5D-7F27-303161BDE7E2}"/>
              </a:ext>
            </a:extLst>
          </p:cNvPr>
          <p:cNvSpPr txBox="1"/>
          <p:nvPr/>
        </p:nvSpPr>
        <p:spPr>
          <a:xfrm>
            <a:off x="5479863" y="783793"/>
            <a:ext cx="6818811" cy="751053"/>
          </a:xfrm>
          <a:prstGeom prst="rect">
            <a:avLst/>
          </a:prstGeom>
          <a:noFill/>
        </p:spPr>
        <p:txBody>
          <a:bodyPr wrap="square">
            <a:spAutoFit/>
          </a:bodyPr>
          <a:lstStyle/>
          <a:p>
            <a:pPr marL="0" marR="0" lvl="0" indent="0" algn="l" defTabSz="914400" rtl="0" eaLnBrk="1" fontAlgn="auto" latinLnBrk="0" hangingPunct="1">
              <a:lnSpc>
                <a:spcPct val="120000"/>
              </a:lnSpc>
              <a:spcBef>
                <a:spcPts val="0"/>
              </a:spcBef>
              <a:spcAft>
                <a:spcPts val="60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ea"/>
                <a:sym typeface="+mn-lt"/>
              </a:rPr>
              <a:t>表</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ea"/>
                <a:sym typeface="+mn-lt"/>
              </a:rPr>
              <a:t>1</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ea"/>
                <a:sym typeface="+mn-lt"/>
              </a:rPr>
              <a:t>：根据针对转移性疾病的既往抗肿瘤治疗次数分组的患者人口统计学和基线特征（</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ea"/>
                <a:sym typeface="+mn-lt"/>
              </a:rPr>
              <a:t>ITT</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ea"/>
                <a:sym typeface="+mn-lt"/>
              </a:rPr>
              <a:t>人群）</a:t>
            </a:r>
            <a:endParaRPr kumimoji="0" lang="en-US" altLang="zh-CN" sz="1800" b="0" i="0" u="none" strike="noStrike" kern="1200" cap="none" spc="0" normalizeH="0" baseline="0" noProof="0" dirty="0">
              <a:ln>
                <a:noFill/>
              </a:ln>
              <a:solidFill>
                <a:prstClr val="black"/>
              </a:solidFill>
              <a:effectLst/>
              <a:uLnTx/>
              <a:uFillTx/>
              <a:latin typeface="Arial"/>
              <a:ea typeface="微软雅黑"/>
              <a:cs typeface="+mn-ea"/>
              <a:sym typeface="+mn-lt"/>
            </a:endParaRPr>
          </a:p>
        </p:txBody>
      </p:sp>
    </p:spTree>
    <p:extLst>
      <p:ext uri="{BB962C8B-B14F-4D97-AF65-F5344CB8AC3E}">
        <p14:creationId xmlns:p14="http://schemas.microsoft.com/office/powerpoint/2010/main" val="4250293220"/>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203D07E5-33C6-C313-5872-8A1875C61F31}"/>
              </a:ext>
            </a:extLst>
          </p:cNvPr>
          <p:cNvSpPr>
            <a:spLocks noGrp="1"/>
          </p:cNvSpPr>
          <p:nvPr>
            <p:ph type="body" sz="quarter" idx="10"/>
          </p:nvPr>
        </p:nvSpPr>
        <p:spPr/>
        <p:txBody>
          <a:bodyPr/>
          <a:lstStyle/>
          <a:p>
            <a:r>
              <a:rPr lang="zh-CN" altLang="en-US" dirty="0">
                <a:latin typeface="+mn-lt"/>
                <a:ea typeface="+mn-ea"/>
                <a:cs typeface="+mn-ea"/>
                <a:sym typeface="+mn-lt"/>
              </a:rPr>
              <a:t>研究设计与</a:t>
            </a:r>
            <a:r>
              <a:rPr lang="en-US" altLang="zh-CN" dirty="0">
                <a:latin typeface="+mn-lt"/>
                <a:ea typeface="+mn-ea"/>
                <a:cs typeface="+mn-ea"/>
                <a:sym typeface="+mn-lt"/>
              </a:rPr>
              <a:t>OS</a:t>
            </a:r>
            <a:r>
              <a:rPr lang="zh-CN" altLang="en-US" dirty="0">
                <a:latin typeface="+mn-lt"/>
                <a:ea typeface="+mn-ea"/>
                <a:cs typeface="+mn-ea"/>
                <a:sym typeface="+mn-lt"/>
              </a:rPr>
              <a:t>（</a:t>
            </a:r>
            <a:r>
              <a:rPr lang="en-US" altLang="zh-CN" dirty="0">
                <a:latin typeface="+mn-lt"/>
                <a:ea typeface="+mn-ea"/>
                <a:cs typeface="+mn-ea"/>
                <a:sym typeface="+mn-lt"/>
              </a:rPr>
              <a:t>ITT</a:t>
            </a:r>
            <a:r>
              <a:rPr lang="zh-CN" altLang="en-US" dirty="0">
                <a:latin typeface="+mn-lt"/>
                <a:ea typeface="+mn-ea"/>
                <a:cs typeface="+mn-ea"/>
                <a:sym typeface="+mn-lt"/>
              </a:rPr>
              <a:t>人群）</a:t>
            </a:r>
          </a:p>
        </p:txBody>
      </p:sp>
      <p:sp>
        <p:nvSpPr>
          <p:cNvPr id="3" name="文本占位符 2">
            <a:extLst>
              <a:ext uri="{FF2B5EF4-FFF2-40B4-BE49-F238E27FC236}">
                <a16:creationId xmlns:a16="http://schemas.microsoft.com/office/drawing/2014/main" id="{5587FBBD-54A0-2105-9A16-8A67B64B05EF}"/>
              </a:ext>
            </a:extLst>
          </p:cNvPr>
          <p:cNvSpPr>
            <a:spLocks noGrp="1"/>
          </p:cNvSpPr>
          <p:nvPr>
            <p:ph type="body" sz="quarter" idx="11"/>
          </p:nvPr>
        </p:nvSpPr>
        <p:spPr/>
        <p:txBody>
          <a:bodyPr/>
          <a:lstStyle/>
          <a:p>
            <a:r>
              <a:rPr lang="zh-CN" altLang="zh-CN" sz="1000" dirty="0">
                <a:effectLst/>
                <a:ea typeface="+mn-ea"/>
                <a:cs typeface="+mn-ea"/>
                <a:sym typeface="+mn-lt"/>
              </a:rPr>
              <a:t>Arvind</a:t>
            </a:r>
            <a:r>
              <a:rPr lang="en-US" altLang="zh-CN" sz="1000" dirty="0">
                <a:effectLst/>
                <a:ea typeface="+mn-ea"/>
                <a:cs typeface="+mn-ea"/>
                <a:sym typeface="+mn-lt"/>
              </a:rPr>
              <a:t> </a:t>
            </a:r>
            <a:r>
              <a:rPr lang="zh-CN" altLang="zh-CN" sz="1000" dirty="0">
                <a:effectLst/>
                <a:ea typeface="+mn-ea"/>
                <a:cs typeface="+mn-ea"/>
                <a:sym typeface="+mn-lt"/>
              </a:rPr>
              <a:t>Dasari</a:t>
            </a:r>
            <a:r>
              <a:rPr lang="en-US" altLang="zh-CN" sz="1000" dirty="0">
                <a:effectLst/>
                <a:ea typeface="+mn-ea"/>
                <a:cs typeface="+mn-ea"/>
                <a:sym typeface="+mn-lt"/>
              </a:rPr>
              <a:t>, et al. 2023 ASCO Abstract 3604</a:t>
            </a:r>
            <a:endParaRPr lang="zh-CN" altLang="en-US" dirty="0">
              <a:ea typeface="+mn-ea"/>
              <a:cs typeface="+mn-ea"/>
              <a:sym typeface="+mn-lt"/>
            </a:endParaRPr>
          </a:p>
        </p:txBody>
      </p:sp>
      <p:grpSp>
        <p:nvGrpSpPr>
          <p:cNvPr id="5" name="组合 4">
            <a:extLst>
              <a:ext uri="{FF2B5EF4-FFF2-40B4-BE49-F238E27FC236}">
                <a16:creationId xmlns:a16="http://schemas.microsoft.com/office/drawing/2014/main" id="{62385FB7-5E76-204D-F170-0536DF37F185}"/>
              </a:ext>
            </a:extLst>
          </p:cNvPr>
          <p:cNvGrpSpPr/>
          <p:nvPr/>
        </p:nvGrpSpPr>
        <p:grpSpPr>
          <a:xfrm>
            <a:off x="706739" y="1333447"/>
            <a:ext cx="10293206" cy="1350365"/>
            <a:chOff x="996670" y="1043516"/>
            <a:chExt cx="10293206" cy="1350365"/>
          </a:xfrm>
        </p:grpSpPr>
        <p:grpSp>
          <p:nvGrpSpPr>
            <p:cNvPr id="8" name="组合 7">
              <a:extLst>
                <a:ext uri="{FF2B5EF4-FFF2-40B4-BE49-F238E27FC236}">
                  <a16:creationId xmlns:a16="http://schemas.microsoft.com/office/drawing/2014/main" id="{D825E301-BB30-ADA0-4C3C-4CF0FF5A78D1}"/>
                </a:ext>
              </a:extLst>
            </p:cNvPr>
            <p:cNvGrpSpPr/>
            <p:nvPr/>
          </p:nvGrpSpPr>
          <p:grpSpPr>
            <a:xfrm>
              <a:off x="996670" y="1043516"/>
              <a:ext cx="4568160" cy="1350365"/>
              <a:chOff x="352471" y="1887975"/>
              <a:chExt cx="7881891" cy="2357811"/>
            </a:xfrm>
          </p:grpSpPr>
          <p:sp>
            <p:nvSpPr>
              <p:cNvPr id="9" name="矩形: 圆角 8">
                <a:extLst>
                  <a:ext uri="{FF2B5EF4-FFF2-40B4-BE49-F238E27FC236}">
                    <a16:creationId xmlns:a16="http://schemas.microsoft.com/office/drawing/2014/main" id="{24806E27-5437-865A-6F5E-1C8363E62C08}"/>
                  </a:ext>
                </a:extLst>
              </p:cNvPr>
              <p:cNvSpPr/>
              <p:nvPr/>
            </p:nvSpPr>
            <p:spPr>
              <a:xfrm>
                <a:off x="352471" y="1887975"/>
                <a:ext cx="3677877" cy="2357811"/>
              </a:xfrm>
              <a:prstGeom prst="roundRect">
                <a:avLst>
                  <a:gd name="adj" fmla="val 3719"/>
                </a:avLst>
              </a:prstGeom>
              <a:solidFill>
                <a:sysClr val="window" lastClr="FFFFFF">
                  <a:lumMod val="95000"/>
                </a:sysClr>
              </a:solidFill>
              <a:ln w="28575" cap="flat" cmpd="sng" algn="ctr">
                <a:noFill/>
                <a:prstDash val="solid"/>
              </a:ln>
              <a:effectLst/>
            </p:spPr>
            <p:txBody>
              <a:bodyPr lIns="216000" rIns="216000" rtlCol="0" anchor="ctr"/>
              <a:lstStyle/>
              <a:p>
                <a:pPr marL="0" marR="0" lvl="0" indent="0" algn="l" defTabSz="914400" rtl="0" eaLnBrk="1" fontAlgn="auto" latinLnBrk="0" hangingPunct="1">
                  <a:lnSpc>
                    <a:spcPct val="120000"/>
                  </a:lnSpc>
                  <a:spcBef>
                    <a:spcPts val="300"/>
                  </a:spcBef>
                  <a:spcAft>
                    <a:spcPts val="0"/>
                  </a:spcAft>
                  <a:buClrTx/>
                  <a:buSzTx/>
                  <a:buFontTx/>
                  <a:buNone/>
                  <a:tabLst/>
                  <a:defRPr/>
                </a:pPr>
                <a:r>
                  <a:rPr kumimoji="0" lang="en-US" altLang="zh-CN" sz="1200" b="0" i="0" u="none" strike="noStrike" kern="0" cap="none" spc="0" normalizeH="0" baseline="0" noProof="0" dirty="0">
                    <a:ln>
                      <a:noFill/>
                    </a:ln>
                    <a:solidFill>
                      <a:prstClr val="black"/>
                    </a:solidFill>
                    <a:effectLst/>
                    <a:uLnTx/>
                    <a:uFillTx/>
                    <a:latin typeface="Arial"/>
                    <a:ea typeface="微软雅黑"/>
                    <a:cs typeface="+mn-ea"/>
                    <a:sym typeface="+mn-lt"/>
                  </a:rPr>
                  <a:t>FRESCO-2</a:t>
                </a:r>
              </a:p>
              <a:p>
                <a:pPr marL="0" marR="0" lvl="0" indent="0" algn="l" defTabSz="914400" rtl="0" eaLnBrk="1" fontAlgn="auto" latinLnBrk="0" hangingPunct="1">
                  <a:lnSpc>
                    <a:spcPct val="120000"/>
                  </a:lnSpc>
                  <a:spcBef>
                    <a:spcPts val="300"/>
                  </a:spcBef>
                  <a:spcAft>
                    <a:spcPts val="0"/>
                  </a:spcAft>
                  <a:buClrTx/>
                  <a:buSzTx/>
                  <a:buFontTx/>
                  <a:buNone/>
                  <a:tabLst/>
                  <a:defRPr/>
                </a:pPr>
                <a:r>
                  <a:rPr kumimoji="0" lang="zh-CN" altLang="zh-CN" sz="1200" b="0" i="0" u="none" strike="noStrike" kern="1200" cap="none" spc="0" normalizeH="0" baseline="0" noProof="0" dirty="0">
                    <a:ln>
                      <a:noFill/>
                    </a:ln>
                    <a:solidFill>
                      <a:prstClr val="black"/>
                    </a:solidFill>
                    <a:effectLst/>
                    <a:uLnTx/>
                    <a:uFillTx/>
                    <a:latin typeface="Arial"/>
                    <a:ea typeface="微软雅黑"/>
                    <a:cs typeface="+mn-ea"/>
                    <a:sym typeface="+mn-lt"/>
                  </a:rPr>
                  <a:t>（NCT04322539）</a:t>
                </a:r>
                <a:endParaRPr kumimoji="0" lang="en-US" altLang="zh-CN" sz="1200" b="0" i="0" u="none" strike="noStrike" kern="0" cap="none" spc="0" normalizeH="0" baseline="0" noProof="0" dirty="0">
                  <a:ln>
                    <a:noFill/>
                  </a:ln>
                  <a:solidFill>
                    <a:prstClr val="black"/>
                  </a:solidFill>
                  <a:effectLst/>
                  <a:uLnTx/>
                  <a:uFillTx/>
                  <a:latin typeface="Arial"/>
                  <a:ea typeface="微软雅黑"/>
                  <a:cs typeface="+mn-ea"/>
                  <a:sym typeface="+mn-lt"/>
                </a:endParaRPr>
              </a:p>
              <a:p>
                <a:pPr marL="0" marR="0" lvl="0" indent="0" algn="l" defTabSz="914400" rtl="0" eaLnBrk="1" fontAlgn="auto" latinLnBrk="0" hangingPunct="1">
                  <a:lnSpc>
                    <a:spcPct val="120000"/>
                  </a:lnSpc>
                  <a:spcBef>
                    <a:spcPts val="300"/>
                  </a:spcBef>
                  <a:spcAft>
                    <a:spcPts val="0"/>
                  </a:spcAft>
                  <a:buClrTx/>
                  <a:buSzTx/>
                  <a:buFontTx/>
                  <a:buNone/>
                  <a:tabLst/>
                  <a:defRPr/>
                </a:pPr>
                <a:r>
                  <a:rPr kumimoji="0" lang="zh-CN" altLang="en-US" sz="1200" b="0" i="0" u="none" strike="noStrike" kern="0" cap="none" spc="0" normalizeH="0" baseline="0" noProof="0" dirty="0">
                    <a:ln>
                      <a:noFill/>
                    </a:ln>
                    <a:solidFill>
                      <a:prstClr val="black"/>
                    </a:solidFill>
                    <a:effectLst/>
                    <a:uLnTx/>
                    <a:uFillTx/>
                    <a:latin typeface="Arial"/>
                    <a:ea typeface="微软雅黑"/>
                    <a:cs typeface="+mn-ea"/>
                    <a:sym typeface="+mn-lt"/>
                  </a:rPr>
                  <a:t>全球、多中心、随机、安慰剂对照的</a:t>
                </a:r>
                <a:r>
                  <a:rPr kumimoji="0" lang="en-US" altLang="zh-CN" sz="1200" b="0" i="0" u="none" strike="noStrike" kern="0" cap="none" spc="0" normalizeH="0" baseline="0" noProof="0" dirty="0">
                    <a:ln>
                      <a:noFill/>
                    </a:ln>
                    <a:solidFill>
                      <a:prstClr val="black"/>
                    </a:solidFill>
                    <a:effectLst/>
                    <a:uLnTx/>
                    <a:uFillTx/>
                    <a:latin typeface="Arial"/>
                    <a:ea typeface="微软雅黑"/>
                    <a:cs typeface="+mn-ea"/>
                    <a:sym typeface="+mn-lt"/>
                  </a:rPr>
                  <a:t>III</a:t>
                </a:r>
                <a:r>
                  <a:rPr kumimoji="0" lang="zh-CN" altLang="en-US" sz="1200" b="0" i="0" u="none" strike="noStrike" kern="0" cap="none" spc="0" normalizeH="0" baseline="0" noProof="0" dirty="0">
                    <a:ln>
                      <a:noFill/>
                    </a:ln>
                    <a:solidFill>
                      <a:prstClr val="black"/>
                    </a:solidFill>
                    <a:effectLst/>
                    <a:uLnTx/>
                    <a:uFillTx/>
                    <a:latin typeface="Arial"/>
                    <a:ea typeface="微软雅黑"/>
                    <a:cs typeface="+mn-ea"/>
                    <a:sym typeface="+mn-lt"/>
                  </a:rPr>
                  <a:t>期研究</a:t>
                </a:r>
                <a:endParaRPr kumimoji="0" lang="en-US" altLang="zh-CN" sz="1200" b="0" i="0" u="none" strike="noStrike" kern="0" cap="none" spc="0" normalizeH="0" baseline="0" noProof="0" dirty="0">
                  <a:ln>
                    <a:noFill/>
                  </a:ln>
                  <a:solidFill>
                    <a:prstClr val="black"/>
                  </a:solidFill>
                  <a:effectLst/>
                  <a:uLnTx/>
                  <a:uFillTx/>
                  <a:latin typeface="Arial"/>
                  <a:ea typeface="微软雅黑"/>
                  <a:cs typeface="+mn-ea"/>
                  <a:sym typeface="+mn-lt"/>
                </a:endParaRPr>
              </a:p>
            </p:txBody>
          </p:sp>
          <p:sp>
            <p:nvSpPr>
              <p:cNvPr id="10" name="椭圆 9">
                <a:extLst>
                  <a:ext uri="{FF2B5EF4-FFF2-40B4-BE49-F238E27FC236}">
                    <a16:creationId xmlns:a16="http://schemas.microsoft.com/office/drawing/2014/main" id="{4F89AFE2-E5DB-5A4E-55C6-368EF91B2DB2}"/>
                  </a:ext>
                </a:extLst>
              </p:cNvPr>
              <p:cNvSpPr/>
              <p:nvPr/>
            </p:nvSpPr>
            <p:spPr>
              <a:xfrm>
                <a:off x="4321028" y="2776555"/>
                <a:ext cx="558782" cy="580650"/>
              </a:xfrm>
              <a:prstGeom prst="ellipse">
                <a:avLst/>
              </a:prstGeom>
              <a:solidFill>
                <a:sysClr val="window" lastClr="FFFFFF"/>
              </a:solidFill>
              <a:ln w="6350" cap="flat" cmpd="sng" algn="ctr">
                <a:solidFill>
                  <a:sysClr val="window" lastClr="FFFFFF">
                    <a:lumMod val="85000"/>
                  </a:sysClr>
                </a:solid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0" cap="none" spc="0" normalizeH="0" baseline="0" noProof="0" dirty="0">
                    <a:ln>
                      <a:noFill/>
                    </a:ln>
                    <a:solidFill>
                      <a:prstClr val="black"/>
                    </a:solidFill>
                    <a:effectLst/>
                    <a:uLnTx/>
                    <a:uFillTx/>
                    <a:latin typeface="Arial"/>
                    <a:ea typeface="微软雅黑"/>
                    <a:cs typeface="+mn-ea"/>
                    <a:sym typeface="+mn-lt"/>
                  </a:rPr>
                  <a:t>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0" cap="none" spc="0" normalizeH="0" baseline="0" noProof="0" dirty="0">
                    <a:ln>
                      <a:noFill/>
                    </a:ln>
                    <a:solidFill>
                      <a:prstClr val="black"/>
                    </a:solidFill>
                    <a:effectLst/>
                    <a:uLnTx/>
                    <a:uFillTx/>
                    <a:latin typeface="Arial"/>
                    <a:ea typeface="微软雅黑"/>
                    <a:cs typeface="+mn-ea"/>
                    <a:sym typeface="+mn-lt"/>
                  </a:rPr>
                  <a:t>2:1</a:t>
                </a:r>
                <a:endParaRPr kumimoji="0" lang="zh-CN" altLang="en-US" sz="1200" b="0" i="0" u="none" strike="noStrike" kern="0" cap="none" spc="0" normalizeH="0" baseline="0" noProof="0" dirty="0">
                  <a:ln>
                    <a:noFill/>
                  </a:ln>
                  <a:solidFill>
                    <a:prstClr val="black"/>
                  </a:solidFill>
                  <a:effectLst/>
                  <a:uLnTx/>
                  <a:uFillTx/>
                  <a:latin typeface="Arial"/>
                  <a:ea typeface="微软雅黑"/>
                  <a:cs typeface="+mn-ea"/>
                  <a:sym typeface="+mn-lt"/>
                </a:endParaRPr>
              </a:p>
            </p:txBody>
          </p:sp>
          <p:cxnSp>
            <p:nvCxnSpPr>
              <p:cNvPr id="11" name="连接符: 肘形 10">
                <a:extLst>
                  <a:ext uri="{FF2B5EF4-FFF2-40B4-BE49-F238E27FC236}">
                    <a16:creationId xmlns:a16="http://schemas.microsoft.com/office/drawing/2014/main" id="{7B984785-499A-278E-DDFC-9A345419FF7F}"/>
                  </a:ext>
                </a:extLst>
              </p:cNvPr>
              <p:cNvCxnSpPr>
                <a:cxnSpLocks/>
                <a:stCxn id="10" idx="6"/>
                <a:endCxn id="17" idx="1"/>
              </p:cNvCxnSpPr>
              <p:nvPr/>
            </p:nvCxnSpPr>
            <p:spPr>
              <a:xfrm flipV="1">
                <a:off x="4879810" y="2409975"/>
                <a:ext cx="373228" cy="656905"/>
              </a:xfrm>
              <a:prstGeom prst="bentConnector3">
                <a:avLst/>
              </a:prstGeom>
              <a:noFill/>
              <a:ln w="15875" cap="flat" cmpd="sng" algn="ctr">
                <a:solidFill>
                  <a:sysClr val="windowText" lastClr="000000"/>
                </a:solidFill>
                <a:prstDash val="solid"/>
                <a:tailEnd type="triangle"/>
              </a:ln>
              <a:effectLst/>
            </p:spPr>
          </p:cxnSp>
          <p:cxnSp>
            <p:nvCxnSpPr>
              <p:cNvPr id="12" name="连接符: 肘形 11">
                <a:extLst>
                  <a:ext uri="{FF2B5EF4-FFF2-40B4-BE49-F238E27FC236}">
                    <a16:creationId xmlns:a16="http://schemas.microsoft.com/office/drawing/2014/main" id="{472298B4-4EF7-A260-AA2C-BE988C986E45}"/>
                  </a:ext>
                </a:extLst>
              </p:cNvPr>
              <p:cNvCxnSpPr>
                <a:cxnSpLocks/>
                <a:stCxn id="10" idx="6"/>
                <a:endCxn id="18" idx="1"/>
              </p:cNvCxnSpPr>
              <p:nvPr/>
            </p:nvCxnSpPr>
            <p:spPr>
              <a:xfrm>
                <a:off x="4879810" y="3066880"/>
                <a:ext cx="373228" cy="656906"/>
              </a:xfrm>
              <a:prstGeom prst="bentConnector3">
                <a:avLst>
                  <a:gd name="adj1" fmla="val 50000"/>
                </a:avLst>
              </a:prstGeom>
              <a:noFill/>
              <a:ln w="15875" cap="flat" cmpd="sng" algn="ctr">
                <a:solidFill>
                  <a:sysClr val="windowText" lastClr="000000"/>
                </a:solidFill>
                <a:prstDash val="solid"/>
                <a:tailEnd type="triangle"/>
              </a:ln>
              <a:effectLst/>
            </p:spPr>
          </p:cxnSp>
          <p:cxnSp>
            <p:nvCxnSpPr>
              <p:cNvPr id="13" name="直接箭头连接符 12">
                <a:extLst>
                  <a:ext uri="{FF2B5EF4-FFF2-40B4-BE49-F238E27FC236}">
                    <a16:creationId xmlns:a16="http://schemas.microsoft.com/office/drawing/2014/main" id="{A494F832-AFEE-EE46-93AA-2C36FDB866FC}"/>
                  </a:ext>
                </a:extLst>
              </p:cNvPr>
              <p:cNvCxnSpPr>
                <a:cxnSpLocks/>
                <a:stCxn id="9" idx="3"/>
                <a:endCxn id="10" idx="2"/>
              </p:cNvCxnSpPr>
              <p:nvPr/>
            </p:nvCxnSpPr>
            <p:spPr>
              <a:xfrm flipV="1">
                <a:off x="4030348" y="3066880"/>
                <a:ext cx="290680" cy="1"/>
              </a:xfrm>
              <a:prstGeom prst="straightConnector1">
                <a:avLst/>
              </a:prstGeom>
              <a:noFill/>
              <a:ln w="15875" cap="flat" cmpd="sng" algn="ctr">
                <a:solidFill>
                  <a:sysClr val="windowText" lastClr="000000"/>
                </a:solidFill>
                <a:prstDash val="solid"/>
                <a:tailEnd type="triangle"/>
              </a:ln>
              <a:effectLst/>
            </p:spPr>
          </p:cxnSp>
          <p:grpSp>
            <p:nvGrpSpPr>
              <p:cNvPr id="14" name="组合 13">
                <a:extLst>
                  <a:ext uri="{FF2B5EF4-FFF2-40B4-BE49-F238E27FC236}">
                    <a16:creationId xmlns:a16="http://schemas.microsoft.com/office/drawing/2014/main" id="{195F582E-B23D-A278-006A-3FCE127C1D28}"/>
                  </a:ext>
                </a:extLst>
              </p:cNvPr>
              <p:cNvGrpSpPr/>
              <p:nvPr/>
            </p:nvGrpSpPr>
            <p:grpSpPr>
              <a:xfrm>
                <a:off x="5253038" y="1887975"/>
                <a:ext cx="2981324" cy="2357811"/>
                <a:chOff x="5253038" y="1887975"/>
                <a:chExt cx="2981324" cy="2357811"/>
              </a:xfrm>
            </p:grpSpPr>
            <p:sp>
              <p:nvSpPr>
                <p:cNvPr id="17" name="矩形: 圆角 16">
                  <a:extLst>
                    <a:ext uri="{FF2B5EF4-FFF2-40B4-BE49-F238E27FC236}">
                      <a16:creationId xmlns:a16="http://schemas.microsoft.com/office/drawing/2014/main" id="{0A1F9686-A638-1EC4-0840-D4177132B7DD}"/>
                    </a:ext>
                  </a:extLst>
                </p:cNvPr>
                <p:cNvSpPr/>
                <p:nvPr/>
              </p:nvSpPr>
              <p:spPr>
                <a:xfrm>
                  <a:off x="5253038" y="1887975"/>
                  <a:ext cx="2981324" cy="1044000"/>
                </a:xfrm>
                <a:prstGeom prst="roundRect">
                  <a:avLst>
                    <a:gd name="adj" fmla="val 3719"/>
                  </a:avLst>
                </a:prstGeom>
                <a:solidFill>
                  <a:srgbClr val="E12726"/>
                </a:solidFill>
                <a:ln w="28575" cap="flat" cmpd="sng" algn="ctr">
                  <a:noFill/>
                  <a:prstDash val="solid"/>
                </a:ln>
                <a:effectLst/>
              </p:spPr>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white"/>
                      </a:solidFill>
                      <a:effectLst/>
                      <a:uLnTx/>
                      <a:uFillTx/>
                      <a:latin typeface="Arial"/>
                      <a:ea typeface="微软雅黑"/>
                      <a:cs typeface="+mn-ea"/>
                      <a:sym typeface="+mn-lt"/>
                    </a:rPr>
                    <a:t>呋喹替尼 </a:t>
                  </a:r>
                  <a:r>
                    <a:rPr kumimoji="0" lang="en-US" altLang="zh-CN" sz="1200" b="0" i="0" u="none" strike="noStrike" kern="0" cap="none" spc="0" normalizeH="0" baseline="0" noProof="0" dirty="0">
                      <a:ln>
                        <a:noFill/>
                      </a:ln>
                      <a:solidFill>
                        <a:prstClr val="white"/>
                      </a:solidFill>
                      <a:effectLst/>
                      <a:uLnTx/>
                      <a:uFillTx/>
                      <a:latin typeface="Arial"/>
                      <a:ea typeface="微软雅黑"/>
                      <a:cs typeface="+mn-ea"/>
                      <a:sym typeface="+mn-lt"/>
                    </a:rPr>
                    <a:t>5mg PO QD </a:t>
                  </a:r>
                </a:p>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1200" b="0" i="0" u="none" strike="noStrike" kern="0" cap="none" spc="0" normalizeH="0" baseline="0" noProof="0" dirty="0">
                      <a:ln>
                        <a:noFill/>
                      </a:ln>
                      <a:solidFill>
                        <a:prstClr val="white"/>
                      </a:solidFill>
                      <a:effectLst/>
                      <a:uLnTx/>
                      <a:uFillTx/>
                      <a:latin typeface="Arial"/>
                      <a:ea typeface="微软雅黑"/>
                      <a:cs typeface="+mn-ea"/>
                      <a:sym typeface="+mn-lt"/>
                    </a:rPr>
                    <a:t>(</a:t>
                  </a:r>
                  <a:r>
                    <a:rPr kumimoji="0" lang="zh-CN" altLang="en-US" sz="1200" b="0" i="0" u="none" strike="noStrike" kern="0" cap="none" spc="0" normalizeH="0" baseline="0" noProof="0" dirty="0">
                      <a:ln>
                        <a:noFill/>
                      </a:ln>
                      <a:solidFill>
                        <a:prstClr val="white"/>
                      </a:solidFill>
                      <a:effectLst/>
                      <a:uLnTx/>
                      <a:uFillTx/>
                      <a:latin typeface="Arial"/>
                      <a:ea typeface="微软雅黑"/>
                      <a:cs typeface="+mn-ea"/>
                      <a:sym typeface="+mn-lt"/>
                    </a:rPr>
                    <a:t>连续服用 </a:t>
                  </a:r>
                  <a:r>
                    <a:rPr kumimoji="0" lang="en-US" altLang="zh-CN" sz="1200" b="0" i="0" u="none" strike="noStrike" kern="0" cap="none" spc="0" normalizeH="0" baseline="0" noProof="0" dirty="0">
                      <a:ln>
                        <a:noFill/>
                      </a:ln>
                      <a:solidFill>
                        <a:prstClr val="white"/>
                      </a:solidFill>
                      <a:effectLst/>
                      <a:uLnTx/>
                      <a:uFillTx/>
                      <a:latin typeface="Arial"/>
                      <a:ea typeface="微软雅黑"/>
                      <a:cs typeface="+mn-ea"/>
                      <a:sym typeface="+mn-lt"/>
                    </a:rPr>
                    <a:t>3 </a:t>
                  </a:r>
                  <a:r>
                    <a:rPr kumimoji="0" lang="zh-CN" altLang="en-US" sz="1200" b="0" i="0" u="none" strike="noStrike" kern="0" cap="none" spc="0" normalizeH="0" baseline="0" noProof="0" dirty="0">
                      <a:ln>
                        <a:noFill/>
                      </a:ln>
                      <a:solidFill>
                        <a:prstClr val="white"/>
                      </a:solidFill>
                      <a:effectLst/>
                      <a:uLnTx/>
                      <a:uFillTx/>
                      <a:latin typeface="Arial"/>
                      <a:ea typeface="微软雅黑"/>
                      <a:cs typeface="+mn-ea"/>
                      <a:sym typeface="+mn-lt"/>
                    </a:rPr>
                    <a:t>周，停 </a:t>
                  </a:r>
                  <a:r>
                    <a:rPr kumimoji="0" lang="en-US" altLang="zh-CN" sz="1200" b="0" i="0" u="none" strike="noStrike" kern="0" cap="none" spc="0" normalizeH="0" baseline="0" noProof="0" dirty="0">
                      <a:ln>
                        <a:noFill/>
                      </a:ln>
                      <a:solidFill>
                        <a:prstClr val="white"/>
                      </a:solidFill>
                      <a:effectLst/>
                      <a:uLnTx/>
                      <a:uFillTx/>
                      <a:latin typeface="Arial"/>
                      <a:ea typeface="微软雅黑"/>
                      <a:cs typeface="+mn-ea"/>
                      <a:sym typeface="+mn-lt"/>
                    </a:rPr>
                    <a:t>1 </a:t>
                  </a:r>
                  <a:r>
                    <a:rPr kumimoji="0" lang="zh-CN" altLang="en-US" sz="1200" b="0" i="0" u="none" strike="noStrike" kern="0" cap="none" spc="0" normalizeH="0" baseline="0" noProof="0" dirty="0">
                      <a:ln>
                        <a:noFill/>
                      </a:ln>
                      <a:solidFill>
                        <a:prstClr val="white"/>
                      </a:solidFill>
                      <a:effectLst/>
                      <a:uLnTx/>
                      <a:uFillTx/>
                      <a:latin typeface="Arial"/>
                      <a:ea typeface="微软雅黑"/>
                      <a:cs typeface="+mn-ea"/>
                      <a:sym typeface="+mn-lt"/>
                    </a:rPr>
                    <a:t>周</a:t>
                  </a:r>
                  <a:r>
                    <a:rPr kumimoji="0" lang="en-US" altLang="zh-CN" sz="1200" b="0" i="0" u="none" strike="noStrike" kern="0" cap="none" spc="0" normalizeH="0" baseline="0" noProof="0" dirty="0">
                      <a:ln>
                        <a:noFill/>
                      </a:ln>
                      <a:solidFill>
                        <a:prstClr val="white"/>
                      </a:solidFill>
                      <a:effectLst/>
                      <a:uLnTx/>
                      <a:uFillTx/>
                      <a:latin typeface="Arial"/>
                      <a:ea typeface="微软雅黑"/>
                      <a:cs typeface="+mn-ea"/>
                      <a:sym typeface="+mn-lt"/>
                    </a:rPr>
                    <a:t>) + BSC</a:t>
                  </a:r>
                </a:p>
              </p:txBody>
            </p:sp>
            <p:sp>
              <p:nvSpPr>
                <p:cNvPr id="18" name="矩形: 圆角 17">
                  <a:extLst>
                    <a:ext uri="{FF2B5EF4-FFF2-40B4-BE49-F238E27FC236}">
                      <a16:creationId xmlns:a16="http://schemas.microsoft.com/office/drawing/2014/main" id="{A937C577-910B-F099-7822-476CA99485D6}"/>
                    </a:ext>
                  </a:extLst>
                </p:cNvPr>
                <p:cNvSpPr/>
                <p:nvPr/>
              </p:nvSpPr>
              <p:spPr>
                <a:xfrm>
                  <a:off x="5253038" y="3201786"/>
                  <a:ext cx="2981324" cy="1044000"/>
                </a:xfrm>
                <a:prstGeom prst="roundRect">
                  <a:avLst>
                    <a:gd name="adj" fmla="val 3719"/>
                  </a:avLst>
                </a:prstGeom>
                <a:solidFill>
                  <a:sysClr val="window" lastClr="FFFFFF">
                    <a:lumMod val="65000"/>
                  </a:sysClr>
                </a:solidFill>
                <a:ln w="28575" cap="flat" cmpd="sng" algn="ctr">
                  <a:noFill/>
                  <a:prstDash val="solid"/>
                </a:ln>
                <a:effectLst/>
              </p:spPr>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white"/>
                      </a:solidFill>
                      <a:effectLst/>
                      <a:uLnTx/>
                      <a:uFillTx/>
                      <a:latin typeface="Arial"/>
                      <a:ea typeface="微软雅黑"/>
                      <a:cs typeface="+mn-ea"/>
                      <a:sym typeface="+mn-lt"/>
                    </a:rPr>
                    <a:t>安慰剂 </a:t>
                  </a:r>
                  <a:r>
                    <a:rPr kumimoji="0" lang="en-US" altLang="zh-CN" sz="1200" b="0" i="0" u="none" strike="noStrike" kern="0" cap="none" spc="0" normalizeH="0" baseline="0" noProof="0" dirty="0">
                      <a:ln>
                        <a:noFill/>
                      </a:ln>
                      <a:solidFill>
                        <a:prstClr val="white"/>
                      </a:solidFill>
                      <a:effectLst/>
                      <a:uLnTx/>
                      <a:uFillTx/>
                      <a:latin typeface="Arial"/>
                      <a:ea typeface="微软雅黑"/>
                      <a:cs typeface="+mn-ea"/>
                      <a:sym typeface="+mn-lt"/>
                    </a:rPr>
                    <a:t>5mg PO QD </a:t>
                  </a:r>
                </a:p>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1200" b="0" i="0" u="none" strike="noStrike" kern="0" cap="none" spc="0" normalizeH="0" baseline="0" noProof="0" dirty="0">
                      <a:ln>
                        <a:noFill/>
                      </a:ln>
                      <a:solidFill>
                        <a:prstClr val="white"/>
                      </a:solidFill>
                      <a:effectLst/>
                      <a:uLnTx/>
                      <a:uFillTx/>
                      <a:latin typeface="Arial"/>
                      <a:ea typeface="微软雅黑"/>
                      <a:cs typeface="+mn-ea"/>
                      <a:sym typeface="+mn-lt"/>
                    </a:rPr>
                    <a:t>(</a:t>
                  </a:r>
                  <a:r>
                    <a:rPr kumimoji="0" lang="zh-CN" altLang="en-US" sz="1200" b="0" i="0" u="none" strike="noStrike" kern="0" cap="none" spc="0" normalizeH="0" baseline="0" noProof="0" dirty="0">
                      <a:ln>
                        <a:noFill/>
                      </a:ln>
                      <a:solidFill>
                        <a:prstClr val="white"/>
                      </a:solidFill>
                      <a:effectLst/>
                      <a:uLnTx/>
                      <a:uFillTx/>
                      <a:latin typeface="Arial"/>
                      <a:ea typeface="微软雅黑"/>
                      <a:cs typeface="+mn-ea"/>
                      <a:sym typeface="+mn-lt"/>
                    </a:rPr>
                    <a:t>连续服用 </a:t>
                  </a:r>
                  <a:r>
                    <a:rPr kumimoji="0" lang="en-US" altLang="zh-CN" sz="1200" b="0" i="0" u="none" strike="noStrike" kern="0" cap="none" spc="0" normalizeH="0" baseline="0" noProof="0" dirty="0">
                      <a:ln>
                        <a:noFill/>
                      </a:ln>
                      <a:solidFill>
                        <a:prstClr val="white"/>
                      </a:solidFill>
                      <a:effectLst/>
                      <a:uLnTx/>
                      <a:uFillTx/>
                      <a:latin typeface="Arial"/>
                      <a:ea typeface="微软雅黑"/>
                      <a:cs typeface="+mn-ea"/>
                      <a:sym typeface="+mn-lt"/>
                    </a:rPr>
                    <a:t>3 </a:t>
                  </a:r>
                  <a:r>
                    <a:rPr kumimoji="0" lang="zh-CN" altLang="en-US" sz="1200" b="0" i="0" u="none" strike="noStrike" kern="0" cap="none" spc="0" normalizeH="0" baseline="0" noProof="0" dirty="0">
                      <a:ln>
                        <a:noFill/>
                      </a:ln>
                      <a:solidFill>
                        <a:prstClr val="white"/>
                      </a:solidFill>
                      <a:effectLst/>
                      <a:uLnTx/>
                      <a:uFillTx/>
                      <a:latin typeface="Arial"/>
                      <a:ea typeface="微软雅黑"/>
                      <a:cs typeface="+mn-ea"/>
                      <a:sym typeface="+mn-lt"/>
                    </a:rPr>
                    <a:t>周，停 </a:t>
                  </a:r>
                  <a:r>
                    <a:rPr kumimoji="0" lang="en-US" altLang="zh-CN" sz="1200" b="0" i="0" u="none" strike="noStrike" kern="0" cap="none" spc="0" normalizeH="0" baseline="0" noProof="0" dirty="0">
                      <a:ln>
                        <a:noFill/>
                      </a:ln>
                      <a:solidFill>
                        <a:prstClr val="white"/>
                      </a:solidFill>
                      <a:effectLst/>
                      <a:uLnTx/>
                      <a:uFillTx/>
                      <a:latin typeface="Arial"/>
                      <a:ea typeface="微软雅黑"/>
                      <a:cs typeface="+mn-ea"/>
                      <a:sym typeface="+mn-lt"/>
                    </a:rPr>
                    <a:t>1 </a:t>
                  </a:r>
                  <a:r>
                    <a:rPr kumimoji="0" lang="zh-CN" altLang="en-US" sz="1200" b="0" i="0" u="none" strike="noStrike" kern="0" cap="none" spc="0" normalizeH="0" baseline="0" noProof="0" dirty="0">
                      <a:ln>
                        <a:noFill/>
                      </a:ln>
                      <a:solidFill>
                        <a:prstClr val="white"/>
                      </a:solidFill>
                      <a:effectLst/>
                      <a:uLnTx/>
                      <a:uFillTx/>
                      <a:latin typeface="Arial"/>
                      <a:ea typeface="微软雅黑"/>
                      <a:cs typeface="+mn-ea"/>
                      <a:sym typeface="+mn-lt"/>
                    </a:rPr>
                    <a:t>周</a:t>
                  </a:r>
                  <a:r>
                    <a:rPr kumimoji="0" lang="en-US" altLang="zh-CN" sz="1200" b="0" i="0" u="none" strike="noStrike" kern="0" cap="none" spc="0" normalizeH="0" baseline="0" noProof="0" dirty="0">
                      <a:ln>
                        <a:noFill/>
                      </a:ln>
                      <a:solidFill>
                        <a:prstClr val="white"/>
                      </a:solidFill>
                      <a:effectLst/>
                      <a:uLnTx/>
                      <a:uFillTx/>
                      <a:latin typeface="Arial"/>
                      <a:ea typeface="微软雅黑"/>
                      <a:cs typeface="+mn-ea"/>
                      <a:sym typeface="+mn-lt"/>
                    </a:rPr>
                    <a:t>) + BSC</a:t>
                  </a:r>
                </a:p>
              </p:txBody>
            </p:sp>
          </p:grpSp>
        </p:grpSp>
        <p:sp>
          <p:nvSpPr>
            <p:cNvPr id="22" name="文本框 21">
              <a:extLst>
                <a:ext uri="{FF2B5EF4-FFF2-40B4-BE49-F238E27FC236}">
                  <a16:creationId xmlns:a16="http://schemas.microsoft.com/office/drawing/2014/main" id="{C3EEAEA4-2092-1866-1DB3-FE1DC3203775}"/>
                </a:ext>
              </a:extLst>
            </p:cNvPr>
            <p:cNvSpPr txBox="1"/>
            <p:nvPr/>
          </p:nvSpPr>
          <p:spPr>
            <a:xfrm>
              <a:off x="5980584" y="1379104"/>
              <a:ext cx="273742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solidFill>
                  <a:effectLst/>
                  <a:uLnTx/>
                  <a:uFillTx/>
                  <a:latin typeface="Arial"/>
                  <a:ea typeface="微软雅黑"/>
                  <a:cs typeface="+mn-ea"/>
                  <a:sym typeface="+mn-lt"/>
                </a:rPr>
                <a:t>主要终点：</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ea"/>
                  <a:sym typeface="+mn-lt"/>
                </a:rPr>
                <a:t>OS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solidFill>
                  <a:effectLst/>
                  <a:uLnTx/>
                  <a:uFillTx/>
                  <a:latin typeface="Arial"/>
                  <a:ea typeface="微软雅黑"/>
                  <a:cs typeface="+mn-ea"/>
                  <a:sym typeface="+mn-lt"/>
                </a:rPr>
                <a:t>关键次要终点：</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ea"/>
                  <a:sym typeface="+mn-lt"/>
                </a:rPr>
                <a:t>PFS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solidFill>
                  <a:effectLst/>
                  <a:uLnTx/>
                  <a:uFillTx/>
                  <a:latin typeface="Arial"/>
                  <a:ea typeface="微软雅黑"/>
                  <a:cs typeface="+mn-ea"/>
                  <a:sym typeface="+mn-lt"/>
                </a:rPr>
                <a:t>其他次要终点：</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ea"/>
                  <a:sym typeface="+mn-lt"/>
                </a:rPr>
                <a:t>ORR</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ea"/>
                  <a:sym typeface="+mn-lt"/>
                </a:rPr>
                <a:t>、</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ea"/>
                  <a:sym typeface="+mn-lt"/>
                </a:rPr>
                <a:t>DCR</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ea"/>
                  <a:sym typeface="+mn-lt"/>
                </a:rPr>
                <a:t>、安全性</a:t>
              </a:r>
            </a:p>
          </p:txBody>
        </p:sp>
        <p:sp>
          <p:nvSpPr>
            <p:cNvPr id="25" name="文本框 24">
              <a:extLst>
                <a:ext uri="{FF2B5EF4-FFF2-40B4-BE49-F238E27FC236}">
                  <a16:creationId xmlns:a16="http://schemas.microsoft.com/office/drawing/2014/main" id="{A770A88B-E51E-055E-5568-5B1C96213C4A}"/>
                </a:ext>
              </a:extLst>
            </p:cNvPr>
            <p:cNvSpPr txBox="1"/>
            <p:nvPr/>
          </p:nvSpPr>
          <p:spPr>
            <a:xfrm>
              <a:off x="8925128" y="1408543"/>
              <a:ext cx="2364748"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solidFill>
                  <a:effectLst/>
                  <a:uLnTx/>
                  <a:uFillTx/>
                  <a:latin typeface="Arial"/>
                  <a:ea typeface="微软雅黑"/>
                  <a:cs typeface="+mn-ea"/>
                  <a:sym typeface="+mn-lt"/>
                </a:rPr>
                <a:t>根据既往</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ea"/>
                  <a:sym typeface="+mn-lt"/>
                </a:rPr>
                <a:t>LOT</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ea"/>
                  <a:sym typeface="+mn-lt"/>
                </a:rPr>
                <a:t>次数（≤</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ea"/>
                  <a:sym typeface="+mn-lt"/>
                </a:rPr>
                <a:t>4 vs </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ea"/>
                  <a:sym typeface="+mn-lt"/>
                </a:rPr>
                <a:t>＞</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ea"/>
                  <a:sym typeface="+mn-lt"/>
                </a:rPr>
                <a:t>4</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ea"/>
                  <a:sym typeface="+mn-lt"/>
                </a:rPr>
                <a:t>）和既往治疗种类进行分组的有效性和安全性分析</a:t>
              </a:r>
            </a:p>
          </p:txBody>
        </p:sp>
      </p:grpSp>
      <p:sp>
        <p:nvSpPr>
          <p:cNvPr id="7" name="文本框 6">
            <a:extLst>
              <a:ext uri="{FF2B5EF4-FFF2-40B4-BE49-F238E27FC236}">
                <a16:creationId xmlns:a16="http://schemas.microsoft.com/office/drawing/2014/main" id="{EFF80CFC-30DC-0896-2D8C-42FB45B61DF2}"/>
              </a:ext>
            </a:extLst>
          </p:cNvPr>
          <p:cNvSpPr txBox="1"/>
          <p:nvPr/>
        </p:nvSpPr>
        <p:spPr>
          <a:xfrm>
            <a:off x="706739" y="876485"/>
            <a:ext cx="9741954"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ea"/>
                <a:sym typeface="+mn-lt"/>
              </a:rPr>
              <a:t>问题：接受呋喹替尼治疗的患者的获益是否和既往的治疗次数</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ea"/>
                <a:sym typeface="+mn-lt"/>
              </a:rPr>
              <a:t>/</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ea"/>
                <a:sym typeface="+mn-lt"/>
              </a:rPr>
              <a:t>抗肿瘤治疗种类无关？</a:t>
            </a:r>
          </a:p>
        </p:txBody>
      </p:sp>
      <p:grpSp>
        <p:nvGrpSpPr>
          <p:cNvPr id="19" name="组合 18">
            <a:extLst>
              <a:ext uri="{FF2B5EF4-FFF2-40B4-BE49-F238E27FC236}">
                <a16:creationId xmlns:a16="http://schemas.microsoft.com/office/drawing/2014/main" id="{BC6690A2-798E-7DDF-5BA7-E2F18D030181}"/>
              </a:ext>
            </a:extLst>
          </p:cNvPr>
          <p:cNvGrpSpPr/>
          <p:nvPr/>
        </p:nvGrpSpPr>
        <p:grpSpPr>
          <a:xfrm>
            <a:off x="547519" y="3037086"/>
            <a:ext cx="11183563" cy="2850992"/>
            <a:chOff x="547520" y="3037087"/>
            <a:chExt cx="10899232" cy="2375894"/>
          </a:xfrm>
        </p:grpSpPr>
        <p:pic>
          <p:nvPicPr>
            <p:cNvPr id="15" name="图片 14">
              <a:extLst>
                <a:ext uri="{FF2B5EF4-FFF2-40B4-BE49-F238E27FC236}">
                  <a16:creationId xmlns:a16="http://schemas.microsoft.com/office/drawing/2014/main" id="{7E257E4A-7BD1-4778-17E6-E01117D4975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47520" y="3037087"/>
              <a:ext cx="5242459" cy="2375893"/>
            </a:xfrm>
            <a:prstGeom prst="rect">
              <a:avLst/>
            </a:prstGeom>
          </p:spPr>
        </p:pic>
        <p:pic>
          <p:nvPicPr>
            <p:cNvPr id="16" name="图片 15">
              <a:extLst>
                <a:ext uri="{FF2B5EF4-FFF2-40B4-BE49-F238E27FC236}">
                  <a16:creationId xmlns:a16="http://schemas.microsoft.com/office/drawing/2014/main" id="{2D33442F-4729-BF3B-5C62-9433A3002DB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891846" y="3037088"/>
              <a:ext cx="5554906" cy="2375893"/>
            </a:xfrm>
            <a:prstGeom prst="rect">
              <a:avLst/>
            </a:prstGeom>
          </p:spPr>
        </p:pic>
      </p:grpSp>
      <p:sp>
        <p:nvSpPr>
          <p:cNvPr id="21" name="文本框 20">
            <a:extLst>
              <a:ext uri="{FF2B5EF4-FFF2-40B4-BE49-F238E27FC236}">
                <a16:creationId xmlns:a16="http://schemas.microsoft.com/office/drawing/2014/main" id="{399851A3-6EAF-70BD-F056-5653BE7115B5}"/>
              </a:ext>
            </a:extLst>
          </p:cNvPr>
          <p:cNvSpPr txBox="1"/>
          <p:nvPr/>
        </p:nvSpPr>
        <p:spPr>
          <a:xfrm>
            <a:off x="536729" y="3012206"/>
            <a:ext cx="5379220" cy="307777"/>
          </a:xfrm>
          <a:prstGeom prst="rect">
            <a:avLst/>
          </a:prstGeom>
          <a:solidFill>
            <a:srgbClr val="E1F5F6"/>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ea"/>
                <a:sym typeface="+mn-lt"/>
              </a:rPr>
              <a:t>图</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ea"/>
                <a:sym typeface="+mn-lt"/>
              </a:rPr>
              <a:t>1A</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ea"/>
                <a:sym typeface="+mn-lt"/>
              </a:rPr>
              <a:t>：呋喹替尼和安慰剂的</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ea"/>
                <a:sym typeface="+mn-lt"/>
              </a:rPr>
              <a:t>OS</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ea"/>
                <a:sym typeface="+mn-lt"/>
              </a:rPr>
              <a:t>（根据既往</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ea"/>
                <a:sym typeface="+mn-lt"/>
              </a:rPr>
              <a:t>LOT</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ea"/>
                <a:sym typeface="+mn-lt"/>
              </a:rPr>
              <a:t>≤</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ea"/>
                <a:sym typeface="+mn-lt"/>
              </a:rPr>
              <a:t>4</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ea"/>
                <a:sym typeface="+mn-lt"/>
              </a:rPr>
              <a:t>次</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ea"/>
                <a:sym typeface="+mn-lt"/>
              </a:rPr>
              <a:t> vs </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ea"/>
                <a:sym typeface="+mn-lt"/>
              </a:rPr>
              <a:t>＞</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ea"/>
                <a:sym typeface="+mn-lt"/>
              </a:rPr>
              <a:t>4</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ea"/>
                <a:sym typeface="+mn-lt"/>
              </a:rPr>
              <a:t>次）</a:t>
            </a:r>
          </a:p>
        </p:txBody>
      </p:sp>
      <p:sp>
        <p:nvSpPr>
          <p:cNvPr id="24" name="文本框 23">
            <a:extLst>
              <a:ext uri="{FF2B5EF4-FFF2-40B4-BE49-F238E27FC236}">
                <a16:creationId xmlns:a16="http://schemas.microsoft.com/office/drawing/2014/main" id="{15C11A84-5695-D165-A387-DB70E212D825}"/>
              </a:ext>
            </a:extLst>
          </p:cNvPr>
          <p:cNvSpPr txBox="1"/>
          <p:nvPr/>
        </p:nvSpPr>
        <p:spPr>
          <a:xfrm>
            <a:off x="6026737" y="3031511"/>
            <a:ext cx="5717742" cy="307777"/>
          </a:xfrm>
          <a:prstGeom prst="rect">
            <a:avLst/>
          </a:prstGeom>
          <a:solidFill>
            <a:srgbClr val="E1F5F6"/>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ea"/>
                <a:sym typeface="+mn-lt"/>
              </a:rPr>
              <a:t>图</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ea"/>
                <a:sym typeface="+mn-lt"/>
              </a:rPr>
              <a:t>1B</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ea"/>
                <a:sym typeface="+mn-lt"/>
              </a:rPr>
              <a:t>：呋喹替尼与安慰剂组的中位</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ea"/>
                <a:sym typeface="+mn-lt"/>
              </a:rPr>
              <a:t>OS</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ea"/>
                <a:sym typeface="+mn-lt"/>
              </a:rPr>
              <a:t>（根据既往抗肿瘤类型分类）</a:t>
            </a:r>
          </a:p>
        </p:txBody>
      </p:sp>
      <p:sp>
        <p:nvSpPr>
          <p:cNvPr id="27" name="文本框 26">
            <a:extLst>
              <a:ext uri="{FF2B5EF4-FFF2-40B4-BE49-F238E27FC236}">
                <a16:creationId xmlns:a16="http://schemas.microsoft.com/office/drawing/2014/main" id="{D2773EAD-7231-5689-15F2-D53779EF7DD1}"/>
              </a:ext>
            </a:extLst>
          </p:cNvPr>
          <p:cNvSpPr txBox="1"/>
          <p:nvPr/>
        </p:nvSpPr>
        <p:spPr>
          <a:xfrm>
            <a:off x="759179" y="6012990"/>
            <a:ext cx="10771182" cy="369332"/>
          </a:xfrm>
          <a:prstGeom prst="rect">
            <a:avLst/>
          </a:prstGeom>
          <a:noFill/>
        </p:spPr>
        <p:txBody>
          <a:bodyPr wrap="square">
            <a:spAutoFit/>
          </a:bodyPr>
          <a:lstStyle/>
          <a:p>
            <a:pPr marL="285750" marR="0" lvl="0" indent="-285750" algn="l" defTabSz="1088639" rtl="0" eaLnBrk="0" fontAlgn="base" latinLnBrk="0" hangingPunct="0">
              <a:lnSpc>
                <a:spcPct val="100000"/>
              </a:lnSpc>
              <a:spcBef>
                <a:spcPts val="0"/>
              </a:spcBef>
              <a:spcAft>
                <a:spcPts val="0"/>
              </a:spcAft>
              <a:buClr>
                <a:srgbClr val="000000"/>
              </a:buClr>
              <a:buSzPct val="100000"/>
              <a:buFont typeface="Arial" panose="020B0604020202020204" pitchFamily="34" charset="0"/>
              <a:buChar char="•"/>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ea"/>
                <a:sym typeface="+mn-lt"/>
              </a:rPr>
              <a:t>与安慰剂相比，呋喹替尼组的</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ea"/>
                <a:sym typeface="+mn-lt"/>
              </a:rPr>
              <a:t>OS</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ea"/>
                <a:sym typeface="+mn-lt"/>
              </a:rPr>
              <a:t>和</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ea"/>
                <a:sym typeface="+mn-lt"/>
              </a:rPr>
              <a:t>PFS</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ea"/>
                <a:sym typeface="+mn-lt"/>
              </a:rPr>
              <a:t>都显示出改善，且与既往既往的治疗次数</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ea"/>
                <a:sym typeface="+mn-lt"/>
              </a:rPr>
              <a:t>/</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ea"/>
                <a:sym typeface="+mn-lt"/>
              </a:rPr>
              <a:t>抗肿瘤治疗种类无关</a:t>
            </a:r>
          </a:p>
        </p:txBody>
      </p:sp>
    </p:spTree>
    <p:extLst>
      <p:ext uri="{BB962C8B-B14F-4D97-AF65-F5344CB8AC3E}">
        <p14:creationId xmlns:p14="http://schemas.microsoft.com/office/powerpoint/2010/main" val="2502026283"/>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F718495A-94B9-0354-D22D-4590CB1F8490}"/>
              </a:ext>
            </a:extLst>
          </p:cNvPr>
          <p:cNvSpPr>
            <a:spLocks noGrp="1"/>
          </p:cNvSpPr>
          <p:nvPr>
            <p:ph type="body" sz="quarter" idx="10"/>
          </p:nvPr>
        </p:nvSpPr>
        <p:spPr/>
        <p:txBody>
          <a:bodyPr/>
          <a:lstStyle/>
          <a:p>
            <a:r>
              <a:rPr lang="zh-CN" altLang="en-US" dirty="0">
                <a:latin typeface="+mn-lt"/>
                <a:ea typeface="+mn-ea"/>
                <a:cs typeface="+mn-ea"/>
                <a:sym typeface="+mn-lt"/>
              </a:rPr>
              <a:t>结果</a:t>
            </a:r>
          </a:p>
        </p:txBody>
      </p:sp>
      <p:sp>
        <p:nvSpPr>
          <p:cNvPr id="3" name="文本占位符 2">
            <a:extLst>
              <a:ext uri="{FF2B5EF4-FFF2-40B4-BE49-F238E27FC236}">
                <a16:creationId xmlns:a16="http://schemas.microsoft.com/office/drawing/2014/main" id="{B1AA877B-161A-533C-DE49-9078450D6F04}"/>
              </a:ext>
            </a:extLst>
          </p:cNvPr>
          <p:cNvSpPr>
            <a:spLocks noGrp="1"/>
          </p:cNvSpPr>
          <p:nvPr>
            <p:ph type="body" sz="quarter" idx="11"/>
          </p:nvPr>
        </p:nvSpPr>
        <p:spPr/>
        <p:txBody>
          <a:bodyPr/>
          <a:lstStyle/>
          <a:p>
            <a:r>
              <a:rPr lang="zh-CN" altLang="zh-CN" sz="1000" dirty="0">
                <a:effectLst/>
                <a:ea typeface="+mn-ea"/>
                <a:cs typeface="+mn-ea"/>
                <a:sym typeface="+mn-lt"/>
              </a:rPr>
              <a:t>Arvind</a:t>
            </a:r>
            <a:r>
              <a:rPr lang="en-US" altLang="zh-CN" sz="1000" dirty="0">
                <a:effectLst/>
                <a:ea typeface="+mn-ea"/>
                <a:cs typeface="+mn-ea"/>
                <a:sym typeface="+mn-lt"/>
              </a:rPr>
              <a:t> </a:t>
            </a:r>
            <a:r>
              <a:rPr lang="zh-CN" altLang="zh-CN" sz="1000" dirty="0">
                <a:effectLst/>
                <a:ea typeface="+mn-ea"/>
                <a:cs typeface="+mn-ea"/>
                <a:sym typeface="+mn-lt"/>
              </a:rPr>
              <a:t>Dasari</a:t>
            </a:r>
            <a:r>
              <a:rPr lang="en-US" altLang="zh-CN" sz="1000" dirty="0">
                <a:effectLst/>
                <a:ea typeface="+mn-ea"/>
                <a:cs typeface="+mn-ea"/>
                <a:sym typeface="+mn-lt"/>
              </a:rPr>
              <a:t>, et al. 2023 ASCO Abstract 3604</a:t>
            </a:r>
            <a:endParaRPr lang="zh-CN" altLang="en-US" dirty="0">
              <a:ea typeface="+mn-ea"/>
              <a:cs typeface="+mn-ea"/>
              <a:sym typeface="+mn-lt"/>
            </a:endParaRPr>
          </a:p>
        </p:txBody>
      </p:sp>
      <p:sp>
        <p:nvSpPr>
          <p:cNvPr id="4" name="文本占位符 3">
            <a:extLst>
              <a:ext uri="{FF2B5EF4-FFF2-40B4-BE49-F238E27FC236}">
                <a16:creationId xmlns:a16="http://schemas.microsoft.com/office/drawing/2014/main" id="{7B3AF4B2-FC0C-7395-58E5-A0B867D9B6AA}"/>
              </a:ext>
            </a:extLst>
          </p:cNvPr>
          <p:cNvSpPr>
            <a:spLocks noGrp="1"/>
          </p:cNvSpPr>
          <p:nvPr>
            <p:ph type="body" sz="quarter" idx="12"/>
          </p:nvPr>
        </p:nvSpPr>
        <p:spPr>
          <a:xfrm>
            <a:off x="5962652" y="1460179"/>
            <a:ext cx="5982788" cy="4936811"/>
          </a:xfrm>
        </p:spPr>
        <p:txBody>
          <a:bodyPr/>
          <a:lstStyle/>
          <a:p>
            <a:pPr>
              <a:lnSpc>
                <a:spcPct val="120000"/>
              </a:lnSpc>
              <a:spcAft>
                <a:spcPts val="600"/>
              </a:spcAft>
            </a:pPr>
            <a:r>
              <a:rPr lang="zh-CN" altLang="en-US" dirty="0">
                <a:latin typeface="+mn-lt"/>
                <a:ea typeface="+mn-ea"/>
                <a:cs typeface="+mn-ea"/>
                <a:sym typeface="+mn-lt"/>
              </a:rPr>
              <a:t>根据既往治疗线数和抗肿瘤治疗种类的治疗暴露，</a:t>
            </a:r>
            <a:r>
              <a:rPr lang="en-US" altLang="zh-CN" dirty="0">
                <a:latin typeface="+mn-lt"/>
                <a:ea typeface="+mn-ea"/>
                <a:cs typeface="+mn-ea"/>
                <a:sym typeface="+mn-lt"/>
              </a:rPr>
              <a:t>OS</a:t>
            </a:r>
            <a:r>
              <a:rPr lang="zh-CN" altLang="en-US" dirty="0">
                <a:latin typeface="+mn-lt"/>
                <a:ea typeface="+mn-ea"/>
                <a:cs typeface="+mn-ea"/>
                <a:sym typeface="+mn-lt"/>
              </a:rPr>
              <a:t>和</a:t>
            </a:r>
            <a:r>
              <a:rPr lang="en-US" altLang="zh-CN" dirty="0">
                <a:latin typeface="+mn-lt"/>
                <a:ea typeface="+mn-ea"/>
                <a:cs typeface="+mn-ea"/>
                <a:sym typeface="+mn-lt"/>
              </a:rPr>
              <a:t>PFS</a:t>
            </a:r>
            <a:endParaRPr lang="zh-CN" altLang="en-US" dirty="0">
              <a:latin typeface="+mn-lt"/>
              <a:ea typeface="+mn-ea"/>
              <a:cs typeface="+mn-ea"/>
              <a:sym typeface="+mn-lt"/>
            </a:endParaRPr>
          </a:p>
          <a:p>
            <a:pPr marL="342900" indent="-342900">
              <a:lnSpc>
                <a:spcPct val="120000"/>
              </a:lnSpc>
              <a:spcAft>
                <a:spcPts val="600"/>
              </a:spcAft>
              <a:buFont typeface="Arial" panose="020B0604020202020204" pitchFamily="34" charset="0"/>
              <a:buChar char="•"/>
            </a:pPr>
            <a:r>
              <a:rPr lang="zh-CN" altLang="en-US" dirty="0">
                <a:latin typeface="+mn-lt"/>
                <a:ea typeface="+mn-ea"/>
                <a:cs typeface="+mn-ea"/>
                <a:sym typeface="+mn-lt"/>
              </a:rPr>
              <a:t>呋喹替尼组与安慰剂组的中位暴露持续时间为：</a:t>
            </a:r>
            <a:endParaRPr lang="en-US" altLang="zh-CN" dirty="0">
              <a:latin typeface="+mn-lt"/>
              <a:ea typeface="+mn-ea"/>
              <a:cs typeface="+mn-ea"/>
              <a:sym typeface="+mn-lt"/>
            </a:endParaRPr>
          </a:p>
          <a:p>
            <a:pPr marL="1028700" lvl="1" indent="-342900">
              <a:lnSpc>
                <a:spcPct val="120000"/>
              </a:lnSpc>
              <a:spcAft>
                <a:spcPts val="600"/>
              </a:spcAft>
            </a:pPr>
            <a:r>
              <a:rPr lang="zh-CN" altLang="en-US" dirty="0">
                <a:latin typeface="+mn-lt"/>
                <a:ea typeface="+mn-ea"/>
                <a:cs typeface="+mn-ea"/>
                <a:sym typeface="+mn-lt"/>
              </a:rPr>
              <a:t>既往</a:t>
            </a:r>
            <a:r>
              <a:rPr lang="en-US" altLang="zh-CN" dirty="0">
                <a:latin typeface="+mn-lt"/>
                <a:ea typeface="+mn-ea"/>
                <a:cs typeface="+mn-ea"/>
                <a:sym typeface="+mn-lt"/>
              </a:rPr>
              <a:t>LOT</a:t>
            </a:r>
            <a:r>
              <a:rPr lang="zh-CN" altLang="en-US" dirty="0">
                <a:latin typeface="+mn-lt"/>
                <a:ea typeface="+mn-ea"/>
                <a:cs typeface="+mn-ea"/>
                <a:sym typeface="+mn-lt"/>
              </a:rPr>
              <a:t>≤</a:t>
            </a:r>
            <a:r>
              <a:rPr lang="en-US" altLang="zh-CN" dirty="0">
                <a:latin typeface="+mn-lt"/>
                <a:ea typeface="+mn-ea"/>
                <a:cs typeface="+mn-ea"/>
                <a:sym typeface="+mn-lt"/>
              </a:rPr>
              <a:t>4</a:t>
            </a:r>
            <a:r>
              <a:rPr lang="zh-CN" altLang="en-US" dirty="0">
                <a:latin typeface="+mn-lt"/>
                <a:ea typeface="+mn-ea"/>
                <a:cs typeface="+mn-ea"/>
                <a:sym typeface="+mn-lt"/>
              </a:rPr>
              <a:t>次的患者分别为</a:t>
            </a:r>
            <a:r>
              <a:rPr lang="en-US" altLang="zh-CN" dirty="0">
                <a:latin typeface="+mn-lt"/>
                <a:ea typeface="+mn-ea"/>
                <a:cs typeface="+mn-ea"/>
                <a:sym typeface="+mn-lt"/>
              </a:rPr>
              <a:t>2.76</a:t>
            </a:r>
            <a:r>
              <a:rPr lang="zh-CN" altLang="en-US" dirty="0">
                <a:latin typeface="+mn-lt"/>
                <a:ea typeface="+mn-ea"/>
                <a:cs typeface="+mn-ea"/>
                <a:sym typeface="+mn-lt"/>
              </a:rPr>
              <a:t>个月（范围</a:t>
            </a:r>
            <a:r>
              <a:rPr lang="en-US" altLang="zh-CN" dirty="0">
                <a:latin typeface="+mn-lt"/>
                <a:ea typeface="+mn-ea"/>
                <a:cs typeface="+mn-ea"/>
                <a:sym typeface="+mn-lt"/>
              </a:rPr>
              <a:t>0.4-19.1</a:t>
            </a:r>
            <a:r>
              <a:rPr lang="zh-CN" altLang="en-US" dirty="0">
                <a:latin typeface="+mn-lt"/>
                <a:ea typeface="+mn-ea"/>
                <a:cs typeface="+mn-ea"/>
                <a:sym typeface="+mn-lt"/>
              </a:rPr>
              <a:t>）和</a:t>
            </a:r>
            <a:r>
              <a:rPr lang="en-US" altLang="zh-CN" dirty="0">
                <a:latin typeface="+mn-lt"/>
                <a:ea typeface="+mn-ea"/>
                <a:cs typeface="+mn-ea"/>
                <a:sym typeface="+mn-lt"/>
              </a:rPr>
              <a:t>1.84</a:t>
            </a:r>
            <a:r>
              <a:rPr lang="zh-CN" altLang="en-US" dirty="0">
                <a:latin typeface="+mn-lt"/>
                <a:ea typeface="+mn-ea"/>
                <a:cs typeface="+mn-ea"/>
                <a:sym typeface="+mn-lt"/>
              </a:rPr>
              <a:t>个月（范围</a:t>
            </a:r>
            <a:r>
              <a:rPr lang="en-US" altLang="zh-CN" dirty="0">
                <a:latin typeface="+mn-lt"/>
                <a:ea typeface="+mn-ea"/>
                <a:cs typeface="+mn-ea"/>
                <a:sym typeface="+mn-lt"/>
              </a:rPr>
              <a:t>0.4-5.8</a:t>
            </a:r>
            <a:r>
              <a:rPr lang="zh-CN" altLang="en-US" dirty="0">
                <a:latin typeface="+mn-lt"/>
                <a:ea typeface="+mn-ea"/>
                <a:cs typeface="+mn-ea"/>
                <a:sym typeface="+mn-lt"/>
              </a:rPr>
              <a:t>）</a:t>
            </a:r>
            <a:endParaRPr lang="en-US" altLang="zh-CN" dirty="0">
              <a:latin typeface="+mn-lt"/>
              <a:ea typeface="+mn-ea"/>
              <a:cs typeface="+mn-ea"/>
              <a:sym typeface="+mn-lt"/>
            </a:endParaRPr>
          </a:p>
          <a:p>
            <a:pPr marL="1028700" lvl="1" indent="-342900">
              <a:lnSpc>
                <a:spcPct val="120000"/>
              </a:lnSpc>
              <a:spcAft>
                <a:spcPts val="600"/>
              </a:spcAft>
            </a:pPr>
            <a:r>
              <a:rPr lang="zh-CN" altLang="en-US" dirty="0">
                <a:latin typeface="+mn-lt"/>
                <a:ea typeface="+mn-ea"/>
                <a:cs typeface="+mn-ea"/>
                <a:sym typeface="+mn-lt"/>
              </a:rPr>
              <a:t>既往接受</a:t>
            </a:r>
            <a:r>
              <a:rPr lang="en-US" altLang="zh-CN" dirty="0">
                <a:latin typeface="+mn-lt"/>
                <a:ea typeface="+mn-ea"/>
                <a:cs typeface="+mn-ea"/>
                <a:sym typeface="+mn-lt"/>
              </a:rPr>
              <a:t>LOT</a:t>
            </a:r>
            <a:r>
              <a:rPr lang="zh-CN" altLang="en-US" dirty="0">
                <a:latin typeface="+mn-lt"/>
                <a:ea typeface="+mn-ea"/>
                <a:cs typeface="+mn-ea"/>
                <a:sym typeface="+mn-lt"/>
              </a:rPr>
              <a:t>＞</a:t>
            </a:r>
            <a:r>
              <a:rPr lang="en-US" altLang="zh-CN" dirty="0">
                <a:latin typeface="+mn-lt"/>
                <a:ea typeface="+mn-ea"/>
                <a:cs typeface="+mn-ea"/>
                <a:sym typeface="+mn-lt"/>
              </a:rPr>
              <a:t>4</a:t>
            </a:r>
            <a:r>
              <a:rPr lang="zh-CN" altLang="en-US" dirty="0">
                <a:latin typeface="+mn-lt"/>
                <a:ea typeface="+mn-ea"/>
                <a:cs typeface="+mn-ea"/>
                <a:sym typeface="+mn-lt"/>
              </a:rPr>
              <a:t>的患者分别为</a:t>
            </a:r>
            <a:r>
              <a:rPr lang="en-US" altLang="zh-CN" dirty="0">
                <a:latin typeface="+mn-lt"/>
                <a:ea typeface="+mn-ea"/>
                <a:cs typeface="+mn-ea"/>
                <a:sym typeface="+mn-lt"/>
              </a:rPr>
              <a:t>3.45</a:t>
            </a:r>
            <a:r>
              <a:rPr lang="zh-CN" altLang="en-US" dirty="0">
                <a:latin typeface="+mn-lt"/>
                <a:ea typeface="+mn-ea"/>
                <a:cs typeface="+mn-ea"/>
                <a:sym typeface="+mn-lt"/>
              </a:rPr>
              <a:t>个月（范围</a:t>
            </a:r>
            <a:r>
              <a:rPr lang="en-US" altLang="zh-CN" dirty="0">
                <a:latin typeface="+mn-lt"/>
                <a:ea typeface="+mn-ea"/>
                <a:cs typeface="+mn-ea"/>
                <a:sym typeface="+mn-lt"/>
              </a:rPr>
              <a:t>0.3-17.6</a:t>
            </a:r>
            <a:r>
              <a:rPr lang="zh-CN" altLang="en-US" dirty="0">
                <a:latin typeface="+mn-lt"/>
                <a:ea typeface="+mn-ea"/>
                <a:cs typeface="+mn-ea"/>
                <a:sym typeface="+mn-lt"/>
              </a:rPr>
              <a:t>）和</a:t>
            </a:r>
            <a:r>
              <a:rPr lang="en-US" altLang="zh-CN" dirty="0">
                <a:latin typeface="+mn-lt"/>
                <a:ea typeface="+mn-ea"/>
                <a:cs typeface="+mn-ea"/>
                <a:sym typeface="+mn-lt"/>
              </a:rPr>
              <a:t>1.84</a:t>
            </a:r>
            <a:r>
              <a:rPr lang="zh-CN" altLang="en-US" dirty="0">
                <a:latin typeface="+mn-lt"/>
                <a:ea typeface="+mn-ea"/>
                <a:cs typeface="+mn-ea"/>
                <a:sym typeface="+mn-lt"/>
              </a:rPr>
              <a:t>个月（范围</a:t>
            </a:r>
            <a:r>
              <a:rPr lang="en-US" altLang="zh-CN" dirty="0">
                <a:latin typeface="+mn-lt"/>
                <a:ea typeface="+mn-ea"/>
                <a:cs typeface="+mn-ea"/>
                <a:sym typeface="+mn-lt"/>
              </a:rPr>
              <a:t>0.3-12.0</a:t>
            </a:r>
            <a:r>
              <a:rPr lang="zh-CN" altLang="en-US" dirty="0">
                <a:latin typeface="+mn-lt"/>
                <a:ea typeface="+mn-ea"/>
                <a:cs typeface="+mn-ea"/>
                <a:sym typeface="+mn-lt"/>
              </a:rPr>
              <a:t>）</a:t>
            </a:r>
          </a:p>
          <a:p>
            <a:pPr marL="342900" indent="-342900">
              <a:lnSpc>
                <a:spcPct val="120000"/>
              </a:lnSpc>
              <a:spcAft>
                <a:spcPts val="600"/>
              </a:spcAft>
              <a:buFont typeface="Arial" panose="020B0604020202020204" pitchFamily="34" charset="0"/>
              <a:buChar char="•"/>
            </a:pPr>
            <a:r>
              <a:rPr lang="zh-CN" altLang="en-US" dirty="0">
                <a:latin typeface="+mn-lt"/>
                <a:ea typeface="+mn-ea"/>
                <a:cs typeface="+mn-ea"/>
                <a:sym typeface="+mn-lt"/>
              </a:rPr>
              <a:t>与安慰剂相比，呋喹替尼在既往接受过抗 </a:t>
            </a:r>
            <a:r>
              <a:rPr lang="en-US" altLang="zh-CN" dirty="0">
                <a:latin typeface="+mn-lt"/>
                <a:ea typeface="+mn-ea"/>
                <a:cs typeface="+mn-ea"/>
                <a:sym typeface="+mn-lt"/>
              </a:rPr>
              <a:t>VEGF</a:t>
            </a:r>
            <a:r>
              <a:rPr lang="zh-CN" altLang="en-US" dirty="0">
                <a:latin typeface="+mn-lt"/>
                <a:ea typeface="+mn-ea"/>
                <a:cs typeface="+mn-ea"/>
                <a:sym typeface="+mn-lt"/>
              </a:rPr>
              <a:t>、瑞戈非尼或 </a:t>
            </a:r>
            <a:r>
              <a:rPr lang="en-US" altLang="zh-CN" dirty="0">
                <a:latin typeface="+mn-lt"/>
                <a:ea typeface="+mn-ea"/>
                <a:cs typeface="+mn-ea"/>
                <a:sym typeface="+mn-lt"/>
              </a:rPr>
              <a:t>TAS-102 </a:t>
            </a:r>
            <a:r>
              <a:rPr lang="zh-CN" altLang="en-US" dirty="0">
                <a:latin typeface="+mn-lt"/>
                <a:ea typeface="+mn-ea"/>
                <a:cs typeface="+mn-ea"/>
                <a:sym typeface="+mn-lt"/>
              </a:rPr>
              <a:t>治疗的患者中显示出一致的</a:t>
            </a:r>
            <a:r>
              <a:rPr lang="en-US" altLang="zh-CN" dirty="0">
                <a:latin typeface="+mn-lt"/>
                <a:ea typeface="+mn-ea"/>
                <a:cs typeface="+mn-ea"/>
                <a:sym typeface="+mn-lt"/>
              </a:rPr>
              <a:t>OS </a:t>
            </a:r>
            <a:r>
              <a:rPr lang="zh-CN" altLang="en-US" dirty="0">
                <a:latin typeface="+mn-lt"/>
                <a:ea typeface="+mn-ea"/>
                <a:cs typeface="+mn-ea"/>
                <a:sym typeface="+mn-lt"/>
              </a:rPr>
              <a:t>和 </a:t>
            </a:r>
            <a:r>
              <a:rPr lang="en-US" altLang="zh-CN" dirty="0">
                <a:latin typeface="+mn-lt"/>
                <a:ea typeface="+mn-ea"/>
                <a:cs typeface="+mn-ea"/>
                <a:sym typeface="+mn-lt"/>
              </a:rPr>
              <a:t>PFS</a:t>
            </a:r>
            <a:r>
              <a:rPr lang="zh-CN" altLang="en-US" dirty="0">
                <a:latin typeface="+mn-lt"/>
                <a:ea typeface="+mn-ea"/>
                <a:cs typeface="+mn-ea"/>
                <a:sym typeface="+mn-lt"/>
              </a:rPr>
              <a:t>获益（表</a:t>
            </a:r>
            <a:r>
              <a:rPr lang="en-US" altLang="zh-CN" dirty="0">
                <a:latin typeface="+mn-lt"/>
                <a:ea typeface="+mn-ea"/>
                <a:cs typeface="+mn-ea"/>
                <a:sym typeface="+mn-lt"/>
              </a:rPr>
              <a:t>2</a:t>
            </a:r>
            <a:r>
              <a:rPr lang="zh-CN" altLang="en-US" dirty="0">
                <a:latin typeface="+mn-lt"/>
                <a:ea typeface="+mn-ea"/>
                <a:cs typeface="+mn-ea"/>
                <a:sym typeface="+mn-lt"/>
              </a:rPr>
              <a:t>）</a:t>
            </a:r>
          </a:p>
        </p:txBody>
      </p:sp>
      <p:pic>
        <p:nvPicPr>
          <p:cNvPr id="5" name="图片 4">
            <a:extLst>
              <a:ext uri="{FF2B5EF4-FFF2-40B4-BE49-F238E27FC236}">
                <a16:creationId xmlns:a16="http://schemas.microsoft.com/office/drawing/2014/main" id="{72F05D0E-E510-7C20-FD46-6CF5CFE52993}"/>
              </a:ext>
            </a:extLst>
          </p:cNvPr>
          <p:cNvPicPr>
            <a:picLocks/>
          </p:cNvPicPr>
          <p:nvPr/>
        </p:nvPicPr>
        <p:blipFill>
          <a:blip r:embed="rId3" cstate="email">
            <a:extLst>
              <a:ext uri="{28A0092B-C50C-407E-A947-70E740481C1C}">
                <a14:useLocalDpi xmlns:a14="http://schemas.microsoft.com/office/drawing/2010/main"/>
              </a:ext>
            </a:extLst>
          </a:blip>
          <a:stretch>
            <a:fillRect/>
          </a:stretch>
        </p:blipFill>
        <p:spPr>
          <a:xfrm>
            <a:off x="199348" y="1631330"/>
            <a:ext cx="5600561" cy="4161341"/>
          </a:xfrm>
          <a:prstGeom prst="rect">
            <a:avLst/>
          </a:prstGeom>
        </p:spPr>
      </p:pic>
      <p:sp>
        <p:nvSpPr>
          <p:cNvPr id="7" name="文本框 6">
            <a:extLst>
              <a:ext uri="{FF2B5EF4-FFF2-40B4-BE49-F238E27FC236}">
                <a16:creationId xmlns:a16="http://schemas.microsoft.com/office/drawing/2014/main" id="{8A9B05D7-112A-6997-175E-9CF50318EB8A}"/>
              </a:ext>
            </a:extLst>
          </p:cNvPr>
          <p:cNvSpPr txBox="1"/>
          <p:nvPr/>
        </p:nvSpPr>
        <p:spPr>
          <a:xfrm>
            <a:off x="173222" y="1460179"/>
            <a:ext cx="5600561" cy="523220"/>
          </a:xfrm>
          <a:prstGeom prst="rect">
            <a:avLst/>
          </a:prstGeom>
          <a:solidFill>
            <a:schemeClr val="bg1"/>
          </a:solidFill>
        </p:spPr>
        <p:txBody>
          <a:bodyPr wrap="square">
            <a:spAutoFit/>
          </a:bodyPr>
          <a:lstStyle/>
          <a:p>
            <a:pPr marL="0" marR="0" lvl="0" indent="0" algn="l" defTabSz="1088639" rtl="0" eaLnBrk="0" fontAlgn="base" latinLnBrk="0" hangingPunct="0">
              <a:lnSpc>
                <a:spcPct val="100000"/>
              </a:lnSpc>
              <a:spcBef>
                <a:spcPts val="0"/>
              </a:spcBef>
              <a:spcAft>
                <a:spcPts val="0"/>
              </a:spcAft>
              <a:buClr>
                <a:srgbClr val="000000"/>
              </a:buClr>
              <a:buSzPct val="100000"/>
              <a:buFont typeface="Times New Roman" pitchFamily="16" charset="0"/>
              <a:buNone/>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ea"/>
                <a:sym typeface="+mn-lt"/>
              </a:rPr>
              <a:t>表</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ea"/>
                <a:sym typeface="+mn-lt"/>
              </a:rPr>
              <a:t>2</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ea"/>
                <a:sym typeface="+mn-lt"/>
              </a:rPr>
              <a:t>：根据既往</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ea"/>
                <a:sym typeface="+mn-lt"/>
              </a:rPr>
              <a:t>LOT</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ea"/>
                <a:sym typeface="+mn-lt"/>
              </a:rPr>
              <a:t>次数分组的既往抗肿瘤治疗的中位持续时间、研究治疗的中位持续时间、中位</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ea"/>
                <a:sym typeface="+mn-lt"/>
              </a:rPr>
              <a:t>PFS</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ea"/>
                <a:sym typeface="+mn-lt"/>
              </a:rPr>
              <a:t>和</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ea"/>
                <a:sym typeface="+mn-lt"/>
              </a:rPr>
              <a:t>OS</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ea"/>
                <a:sym typeface="+mn-lt"/>
              </a:rPr>
              <a:t>（</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ea"/>
                <a:sym typeface="+mn-lt"/>
              </a:rPr>
              <a:t>ITT</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ea"/>
                <a:sym typeface="+mn-lt"/>
              </a:rPr>
              <a:t>人群）</a:t>
            </a:r>
          </a:p>
        </p:txBody>
      </p:sp>
    </p:spTree>
    <p:extLst>
      <p:ext uri="{BB962C8B-B14F-4D97-AF65-F5344CB8AC3E}">
        <p14:creationId xmlns:p14="http://schemas.microsoft.com/office/powerpoint/2010/main" val="3928814366"/>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A5D99BC2-0114-D2CF-BF1C-8B72F203F0DC}"/>
              </a:ext>
            </a:extLst>
          </p:cNvPr>
          <p:cNvSpPr>
            <a:spLocks noGrp="1"/>
          </p:cNvSpPr>
          <p:nvPr>
            <p:ph type="body" sz="quarter" idx="10"/>
          </p:nvPr>
        </p:nvSpPr>
        <p:spPr/>
        <p:txBody>
          <a:bodyPr/>
          <a:lstStyle/>
          <a:p>
            <a:r>
              <a:rPr lang="zh-CN" altLang="en-US" dirty="0">
                <a:latin typeface="+mn-lt"/>
                <a:ea typeface="+mn-ea"/>
                <a:cs typeface="+mn-ea"/>
                <a:sym typeface="+mn-lt"/>
              </a:rPr>
              <a:t>结果</a:t>
            </a:r>
          </a:p>
        </p:txBody>
      </p:sp>
      <p:sp>
        <p:nvSpPr>
          <p:cNvPr id="3" name="文本占位符 2">
            <a:extLst>
              <a:ext uri="{FF2B5EF4-FFF2-40B4-BE49-F238E27FC236}">
                <a16:creationId xmlns:a16="http://schemas.microsoft.com/office/drawing/2014/main" id="{28996E9E-A74C-5102-67E2-E6979B783718}"/>
              </a:ext>
            </a:extLst>
          </p:cNvPr>
          <p:cNvSpPr>
            <a:spLocks noGrp="1"/>
          </p:cNvSpPr>
          <p:nvPr>
            <p:ph type="body" sz="quarter" idx="11"/>
          </p:nvPr>
        </p:nvSpPr>
        <p:spPr/>
        <p:txBody>
          <a:bodyPr/>
          <a:lstStyle/>
          <a:p>
            <a:r>
              <a:rPr lang="zh-CN" altLang="zh-CN" sz="1000" dirty="0">
                <a:effectLst/>
                <a:ea typeface="+mn-ea"/>
                <a:cs typeface="+mn-ea"/>
                <a:sym typeface="+mn-lt"/>
              </a:rPr>
              <a:t>Arvind</a:t>
            </a:r>
            <a:r>
              <a:rPr lang="en-US" altLang="zh-CN" sz="1000" dirty="0">
                <a:effectLst/>
                <a:ea typeface="+mn-ea"/>
                <a:cs typeface="+mn-ea"/>
                <a:sym typeface="+mn-lt"/>
              </a:rPr>
              <a:t> </a:t>
            </a:r>
            <a:r>
              <a:rPr lang="zh-CN" altLang="zh-CN" sz="1000" dirty="0">
                <a:effectLst/>
                <a:ea typeface="+mn-ea"/>
                <a:cs typeface="+mn-ea"/>
                <a:sym typeface="+mn-lt"/>
              </a:rPr>
              <a:t>Dasari</a:t>
            </a:r>
            <a:r>
              <a:rPr lang="en-US" altLang="zh-CN" sz="1000" dirty="0">
                <a:effectLst/>
                <a:ea typeface="+mn-ea"/>
                <a:cs typeface="+mn-ea"/>
                <a:sym typeface="+mn-lt"/>
              </a:rPr>
              <a:t>, et al. 2023 ASCO Abstract 3604</a:t>
            </a:r>
            <a:endParaRPr lang="zh-CN" altLang="en-US" dirty="0">
              <a:ea typeface="+mn-ea"/>
              <a:cs typeface="+mn-ea"/>
              <a:sym typeface="+mn-lt"/>
            </a:endParaRPr>
          </a:p>
        </p:txBody>
      </p:sp>
      <p:sp>
        <p:nvSpPr>
          <p:cNvPr id="4" name="文本占位符 3">
            <a:extLst>
              <a:ext uri="{FF2B5EF4-FFF2-40B4-BE49-F238E27FC236}">
                <a16:creationId xmlns:a16="http://schemas.microsoft.com/office/drawing/2014/main" id="{61E02AA4-C321-CEB7-AB4D-2C1105E4E438}"/>
              </a:ext>
            </a:extLst>
          </p:cNvPr>
          <p:cNvSpPr>
            <a:spLocks noGrp="1"/>
          </p:cNvSpPr>
          <p:nvPr>
            <p:ph type="body" sz="quarter" idx="12"/>
          </p:nvPr>
        </p:nvSpPr>
        <p:spPr>
          <a:xfrm>
            <a:off x="302561" y="1079498"/>
            <a:ext cx="5105461" cy="5646740"/>
          </a:xfrm>
        </p:spPr>
        <p:txBody>
          <a:bodyPr/>
          <a:lstStyle/>
          <a:p>
            <a:pPr marL="342900" indent="-342900">
              <a:lnSpc>
                <a:spcPct val="120000"/>
              </a:lnSpc>
              <a:spcAft>
                <a:spcPts val="600"/>
              </a:spcAft>
              <a:buFont typeface="Arial" panose="020B0604020202020204" pitchFamily="34" charset="0"/>
              <a:buChar char="•"/>
            </a:pPr>
            <a:r>
              <a:rPr lang="zh-CN" altLang="en-US" dirty="0">
                <a:latin typeface="+mn-lt"/>
                <a:ea typeface="+mn-ea"/>
                <a:cs typeface="+mn-ea"/>
                <a:sym typeface="+mn-lt"/>
              </a:rPr>
              <a:t>呋喹替尼组和安慰剂组的中位随访时间为分别为 </a:t>
            </a:r>
            <a:r>
              <a:rPr lang="en-US" altLang="zh-CN" dirty="0">
                <a:latin typeface="+mn-lt"/>
                <a:ea typeface="+mn-ea"/>
                <a:cs typeface="+mn-ea"/>
                <a:sym typeface="+mn-lt"/>
              </a:rPr>
              <a:t>11.3 </a:t>
            </a:r>
            <a:r>
              <a:rPr lang="zh-CN" altLang="en-US" dirty="0">
                <a:latin typeface="+mn-lt"/>
                <a:ea typeface="+mn-ea"/>
                <a:cs typeface="+mn-ea"/>
                <a:sym typeface="+mn-lt"/>
              </a:rPr>
              <a:t>个月和 </a:t>
            </a:r>
            <a:r>
              <a:rPr lang="en-US" altLang="zh-CN" dirty="0">
                <a:latin typeface="+mn-lt"/>
                <a:ea typeface="+mn-ea"/>
                <a:cs typeface="+mn-ea"/>
                <a:sym typeface="+mn-lt"/>
              </a:rPr>
              <a:t>11.2 </a:t>
            </a:r>
            <a:r>
              <a:rPr lang="zh-CN" altLang="en-US" dirty="0">
                <a:latin typeface="+mn-lt"/>
                <a:ea typeface="+mn-ea"/>
                <a:cs typeface="+mn-ea"/>
                <a:sym typeface="+mn-lt"/>
              </a:rPr>
              <a:t>个月</a:t>
            </a:r>
            <a:endParaRPr lang="en-US" altLang="zh-CN" dirty="0">
              <a:latin typeface="+mn-lt"/>
              <a:ea typeface="+mn-ea"/>
              <a:cs typeface="+mn-ea"/>
              <a:sym typeface="+mn-lt"/>
            </a:endParaRPr>
          </a:p>
          <a:p>
            <a:pPr marL="342900" indent="-342900">
              <a:lnSpc>
                <a:spcPct val="120000"/>
              </a:lnSpc>
              <a:spcAft>
                <a:spcPts val="600"/>
              </a:spcAft>
              <a:buFont typeface="Arial" panose="020B0604020202020204" pitchFamily="34" charset="0"/>
              <a:buChar char="•"/>
            </a:pPr>
            <a:r>
              <a:rPr lang="zh-CN" altLang="en-US" sz="2000" dirty="0">
                <a:effectLst/>
                <a:latin typeface="+mn-lt"/>
                <a:ea typeface="+mn-ea"/>
                <a:cs typeface="+mn-ea"/>
                <a:sym typeface="+mn-lt"/>
              </a:rPr>
              <a:t>与安慰剂相比，无论既往</a:t>
            </a:r>
            <a:r>
              <a:rPr lang="en-US" altLang="zh-CN" sz="2000" dirty="0">
                <a:effectLst/>
                <a:latin typeface="+mn-lt"/>
                <a:ea typeface="+mn-ea"/>
                <a:cs typeface="+mn-ea"/>
                <a:sym typeface="+mn-lt"/>
              </a:rPr>
              <a:t>LOT</a:t>
            </a:r>
            <a:r>
              <a:rPr lang="zh-CN" altLang="en-US" dirty="0">
                <a:latin typeface="+mn-lt"/>
                <a:ea typeface="+mn-ea"/>
                <a:cs typeface="+mn-ea"/>
                <a:sym typeface="+mn-lt"/>
              </a:rPr>
              <a:t>次数</a:t>
            </a:r>
            <a:r>
              <a:rPr lang="zh-CN" altLang="en-US" sz="2000" dirty="0">
                <a:effectLst/>
                <a:latin typeface="+mn-lt"/>
                <a:ea typeface="+mn-ea"/>
                <a:cs typeface="+mn-ea"/>
                <a:sym typeface="+mn-lt"/>
              </a:rPr>
              <a:t>或既往抗肿瘤治疗类型，呋喹替尼都改善了</a:t>
            </a:r>
            <a:r>
              <a:rPr lang="en-US" altLang="zh-CN" sz="2000" dirty="0">
                <a:effectLst/>
                <a:latin typeface="+mn-lt"/>
                <a:ea typeface="+mn-ea"/>
                <a:cs typeface="+mn-ea"/>
                <a:sym typeface="+mn-lt"/>
              </a:rPr>
              <a:t>OS</a:t>
            </a:r>
            <a:r>
              <a:rPr lang="zh-CN" altLang="en-US" sz="2000" dirty="0">
                <a:effectLst/>
                <a:latin typeface="+mn-lt"/>
                <a:ea typeface="+mn-ea"/>
                <a:cs typeface="+mn-ea"/>
                <a:sym typeface="+mn-lt"/>
              </a:rPr>
              <a:t>（图</a:t>
            </a:r>
            <a:r>
              <a:rPr lang="en-US" altLang="zh-CN" sz="2000" dirty="0">
                <a:effectLst/>
                <a:latin typeface="+mn-lt"/>
                <a:ea typeface="+mn-ea"/>
                <a:cs typeface="+mn-ea"/>
                <a:sym typeface="+mn-lt"/>
              </a:rPr>
              <a:t>1</a:t>
            </a:r>
            <a:r>
              <a:rPr lang="zh-CN" altLang="en-US" sz="2000" dirty="0">
                <a:effectLst/>
                <a:latin typeface="+mn-lt"/>
                <a:ea typeface="+mn-ea"/>
                <a:cs typeface="+mn-ea"/>
                <a:sym typeface="+mn-lt"/>
              </a:rPr>
              <a:t>）和</a:t>
            </a:r>
            <a:r>
              <a:rPr lang="en-US" altLang="zh-CN" sz="2000" dirty="0">
                <a:effectLst/>
                <a:latin typeface="+mn-lt"/>
                <a:ea typeface="+mn-ea"/>
                <a:cs typeface="+mn-ea"/>
                <a:sym typeface="+mn-lt"/>
              </a:rPr>
              <a:t>PFS</a:t>
            </a:r>
            <a:r>
              <a:rPr lang="zh-CN" altLang="en-US" sz="2000" dirty="0">
                <a:effectLst/>
                <a:latin typeface="+mn-lt"/>
                <a:ea typeface="+mn-ea"/>
                <a:cs typeface="+mn-ea"/>
                <a:sym typeface="+mn-lt"/>
              </a:rPr>
              <a:t>（图</a:t>
            </a:r>
            <a:r>
              <a:rPr lang="en-US" altLang="zh-CN" sz="2000" dirty="0">
                <a:effectLst/>
                <a:latin typeface="+mn-lt"/>
                <a:ea typeface="+mn-ea"/>
                <a:cs typeface="+mn-ea"/>
                <a:sym typeface="+mn-lt"/>
              </a:rPr>
              <a:t>2</a:t>
            </a:r>
            <a:r>
              <a:rPr lang="zh-CN" altLang="en-US" sz="2000" dirty="0">
                <a:effectLst/>
                <a:latin typeface="+mn-lt"/>
                <a:ea typeface="+mn-ea"/>
                <a:cs typeface="+mn-ea"/>
                <a:sym typeface="+mn-lt"/>
              </a:rPr>
              <a:t>）</a:t>
            </a:r>
            <a:endParaRPr lang="zh-CN" altLang="en-US" dirty="0">
              <a:latin typeface="+mn-lt"/>
              <a:ea typeface="+mn-ea"/>
              <a:cs typeface="+mn-ea"/>
              <a:sym typeface="+mn-lt"/>
            </a:endParaRPr>
          </a:p>
          <a:p>
            <a:pPr marL="342900" indent="-342900">
              <a:lnSpc>
                <a:spcPct val="120000"/>
              </a:lnSpc>
              <a:spcAft>
                <a:spcPts val="600"/>
              </a:spcAft>
              <a:buFont typeface="Arial" panose="020B0604020202020204" pitchFamily="34" charset="0"/>
              <a:buChar char="•"/>
            </a:pPr>
            <a:endParaRPr lang="zh-CN" altLang="en-US" dirty="0">
              <a:latin typeface="+mn-lt"/>
              <a:ea typeface="+mn-ea"/>
              <a:cs typeface="+mn-ea"/>
              <a:sym typeface="+mn-lt"/>
            </a:endParaRPr>
          </a:p>
        </p:txBody>
      </p:sp>
      <p:pic>
        <p:nvPicPr>
          <p:cNvPr id="6" name="图片 5">
            <a:extLst>
              <a:ext uri="{FF2B5EF4-FFF2-40B4-BE49-F238E27FC236}">
                <a16:creationId xmlns:a16="http://schemas.microsoft.com/office/drawing/2014/main" id="{1693B737-8781-1371-DA37-2D06323C0D0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38651" y="1211034"/>
            <a:ext cx="6468352" cy="4908004"/>
          </a:xfrm>
          <a:prstGeom prst="rect">
            <a:avLst/>
          </a:prstGeom>
        </p:spPr>
      </p:pic>
      <p:sp>
        <p:nvSpPr>
          <p:cNvPr id="7" name="文本框 6">
            <a:extLst>
              <a:ext uri="{FF2B5EF4-FFF2-40B4-BE49-F238E27FC236}">
                <a16:creationId xmlns:a16="http://schemas.microsoft.com/office/drawing/2014/main" id="{BC5AF99B-7F9C-C70A-C62D-A48145ACB122}"/>
              </a:ext>
            </a:extLst>
          </p:cNvPr>
          <p:cNvSpPr txBox="1"/>
          <p:nvPr/>
        </p:nvSpPr>
        <p:spPr>
          <a:xfrm>
            <a:off x="5491239" y="1079498"/>
            <a:ext cx="6700761" cy="523220"/>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ea"/>
                <a:sym typeface="+mn-lt"/>
              </a:rPr>
              <a:t>图</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ea"/>
                <a:sym typeface="+mn-lt"/>
              </a:rPr>
              <a:t>2</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ea"/>
                <a:sym typeface="+mn-lt"/>
              </a:rPr>
              <a:t>：呋喹替尼和安慰剂的</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ea"/>
                <a:sym typeface="+mn-lt"/>
              </a:rPr>
              <a:t>PFS</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ea"/>
                <a:sym typeface="+mn-lt"/>
              </a:rPr>
              <a:t>（根据既往</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ea"/>
                <a:sym typeface="+mn-lt"/>
              </a:rPr>
              <a:t>LOT</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ea"/>
                <a:sym typeface="+mn-lt"/>
              </a:rPr>
              <a:t>≤</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ea"/>
                <a:sym typeface="+mn-lt"/>
              </a:rPr>
              <a:t>4</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ea"/>
                <a:sym typeface="+mn-lt"/>
              </a:rPr>
              <a:t>次</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ea"/>
                <a:sym typeface="+mn-lt"/>
              </a:rPr>
              <a:t> vs </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ea"/>
                <a:sym typeface="+mn-lt"/>
              </a:rPr>
              <a:t>＞</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ea"/>
                <a:sym typeface="+mn-lt"/>
              </a:rPr>
              <a:t>4</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ea"/>
                <a:sym typeface="+mn-lt"/>
              </a:rPr>
              <a:t>次（</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ea"/>
                <a:sym typeface="+mn-lt"/>
              </a:rPr>
              <a:t>A</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ea"/>
                <a:sym typeface="+mn-lt"/>
              </a:rPr>
              <a:t>）和抗肿瘤治疗类型（</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ea"/>
                <a:sym typeface="+mn-lt"/>
              </a:rPr>
              <a:t>B</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ea"/>
                <a:sym typeface="+mn-lt"/>
              </a:rPr>
              <a:t>））（</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ea"/>
                <a:sym typeface="+mn-lt"/>
              </a:rPr>
              <a:t>ITT</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ea"/>
                <a:sym typeface="+mn-lt"/>
              </a:rPr>
              <a:t>人群）</a:t>
            </a:r>
          </a:p>
        </p:txBody>
      </p:sp>
    </p:spTree>
    <p:extLst>
      <p:ext uri="{BB962C8B-B14F-4D97-AF65-F5344CB8AC3E}">
        <p14:creationId xmlns:p14="http://schemas.microsoft.com/office/powerpoint/2010/main" val="904396486"/>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F641C054-6FA2-67F3-92BA-C2D32B400268}"/>
              </a:ext>
            </a:extLst>
          </p:cNvPr>
          <p:cNvSpPr>
            <a:spLocks noGrp="1"/>
          </p:cNvSpPr>
          <p:nvPr>
            <p:ph type="body" sz="quarter" idx="10"/>
          </p:nvPr>
        </p:nvSpPr>
        <p:spPr/>
        <p:txBody>
          <a:bodyPr/>
          <a:lstStyle/>
          <a:p>
            <a:r>
              <a:rPr lang="zh-CN" altLang="en-US" dirty="0">
                <a:latin typeface="+mn-lt"/>
                <a:ea typeface="+mn-ea"/>
                <a:cs typeface="+mn-ea"/>
                <a:sym typeface="+mn-lt"/>
              </a:rPr>
              <a:t>安全性</a:t>
            </a:r>
          </a:p>
        </p:txBody>
      </p:sp>
      <p:sp>
        <p:nvSpPr>
          <p:cNvPr id="3" name="文本占位符 2">
            <a:extLst>
              <a:ext uri="{FF2B5EF4-FFF2-40B4-BE49-F238E27FC236}">
                <a16:creationId xmlns:a16="http://schemas.microsoft.com/office/drawing/2014/main" id="{2700538B-59A7-0DDA-97A0-98B15BBEBE9C}"/>
              </a:ext>
            </a:extLst>
          </p:cNvPr>
          <p:cNvSpPr>
            <a:spLocks noGrp="1"/>
          </p:cNvSpPr>
          <p:nvPr>
            <p:ph type="body" sz="quarter" idx="11"/>
          </p:nvPr>
        </p:nvSpPr>
        <p:spPr/>
        <p:txBody>
          <a:bodyPr/>
          <a:lstStyle/>
          <a:p>
            <a:r>
              <a:rPr lang="zh-CN" altLang="zh-CN" sz="1000" dirty="0">
                <a:effectLst/>
                <a:ea typeface="+mn-ea"/>
                <a:cs typeface="+mn-ea"/>
                <a:sym typeface="+mn-lt"/>
              </a:rPr>
              <a:t>Arvind</a:t>
            </a:r>
            <a:r>
              <a:rPr lang="en-US" altLang="zh-CN" sz="1000" dirty="0">
                <a:effectLst/>
                <a:ea typeface="+mn-ea"/>
                <a:cs typeface="+mn-ea"/>
                <a:sym typeface="+mn-lt"/>
              </a:rPr>
              <a:t> </a:t>
            </a:r>
            <a:r>
              <a:rPr lang="zh-CN" altLang="zh-CN" sz="1000" dirty="0">
                <a:effectLst/>
                <a:ea typeface="+mn-ea"/>
                <a:cs typeface="+mn-ea"/>
                <a:sym typeface="+mn-lt"/>
              </a:rPr>
              <a:t>Dasari</a:t>
            </a:r>
            <a:r>
              <a:rPr lang="en-US" altLang="zh-CN" sz="1000" dirty="0">
                <a:effectLst/>
                <a:ea typeface="+mn-ea"/>
                <a:cs typeface="+mn-ea"/>
                <a:sym typeface="+mn-lt"/>
              </a:rPr>
              <a:t>, et al. 2023 ASCO Abstract 3604</a:t>
            </a:r>
            <a:endParaRPr lang="zh-CN" altLang="en-US" dirty="0">
              <a:ea typeface="+mn-ea"/>
              <a:cs typeface="+mn-ea"/>
              <a:sym typeface="+mn-lt"/>
            </a:endParaRPr>
          </a:p>
        </p:txBody>
      </p:sp>
      <p:sp>
        <p:nvSpPr>
          <p:cNvPr id="4" name="文本占位符 3">
            <a:extLst>
              <a:ext uri="{FF2B5EF4-FFF2-40B4-BE49-F238E27FC236}">
                <a16:creationId xmlns:a16="http://schemas.microsoft.com/office/drawing/2014/main" id="{4ABF315A-684C-69A8-D031-D46B3EE19B33}"/>
              </a:ext>
            </a:extLst>
          </p:cNvPr>
          <p:cNvSpPr>
            <a:spLocks noGrp="1"/>
          </p:cNvSpPr>
          <p:nvPr>
            <p:ph type="body" sz="quarter" idx="12"/>
          </p:nvPr>
        </p:nvSpPr>
        <p:spPr/>
        <p:txBody>
          <a:bodyPr/>
          <a:lstStyle/>
          <a:p>
            <a:pPr marL="342900" indent="-342900">
              <a:lnSpc>
                <a:spcPct val="120000"/>
              </a:lnSpc>
              <a:spcAft>
                <a:spcPts val="600"/>
              </a:spcAft>
              <a:buFont typeface="Arial" panose="020B0604020202020204" pitchFamily="34" charset="0"/>
              <a:buChar char="•"/>
            </a:pPr>
            <a:r>
              <a:rPr lang="zh-CN" altLang="en-US" dirty="0">
                <a:solidFill>
                  <a:schemeClr val="tx1"/>
                </a:solidFill>
                <a:latin typeface="+mn-lt"/>
                <a:ea typeface="+mn-ea"/>
                <a:cs typeface="+mn-ea"/>
                <a:sym typeface="+mn-lt"/>
              </a:rPr>
              <a:t>在既往</a:t>
            </a:r>
            <a:r>
              <a:rPr lang="en-US" altLang="zh-CN" dirty="0">
                <a:solidFill>
                  <a:schemeClr val="tx1"/>
                </a:solidFill>
                <a:latin typeface="+mn-lt"/>
                <a:ea typeface="+mn-ea"/>
                <a:cs typeface="+mn-ea"/>
                <a:sym typeface="+mn-lt"/>
              </a:rPr>
              <a:t>LOT</a:t>
            </a:r>
            <a:r>
              <a:rPr lang="zh-CN" altLang="en-US" dirty="0">
                <a:solidFill>
                  <a:schemeClr val="tx1"/>
                </a:solidFill>
                <a:latin typeface="+mn-lt"/>
                <a:ea typeface="+mn-ea"/>
                <a:cs typeface="+mn-ea"/>
                <a:sym typeface="+mn-lt"/>
              </a:rPr>
              <a:t>≤</a:t>
            </a:r>
            <a:r>
              <a:rPr lang="en-US" altLang="zh-CN" dirty="0">
                <a:solidFill>
                  <a:schemeClr val="tx1"/>
                </a:solidFill>
                <a:latin typeface="+mn-lt"/>
                <a:ea typeface="+mn-ea"/>
                <a:cs typeface="+mn-ea"/>
                <a:sym typeface="+mn-lt"/>
              </a:rPr>
              <a:t>4</a:t>
            </a:r>
            <a:r>
              <a:rPr lang="zh-CN" altLang="en-US" dirty="0">
                <a:solidFill>
                  <a:schemeClr val="tx1"/>
                </a:solidFill>
                <a:latin typeface="+mn-lt"/>
                <a:ea typeface="+mn-ea"/>
                <a:cs typeface="+mn-ea"/>
                <a:sym typeface="+mn-lt"/>
              </a:rPr>
              <a:t>次</a:t>
            </a:r>
            <a:r>
              <a:rPr lang="en-US" altLang="zh-CN" dirty="0">
                <a:solidFill>
                  <a:schemeClr val="tx1"/>
                </a:solidFill>
                <a:latin typeface="+mn-lt"/>
                <a:ea typeface="+mn-ea"/>
                <a:cs typeface="+mn-ea"/>
                <a:sym typeface="+mn-lt"/>
              </a:rPr>
              <a:t> </a:t>
            </a:r>
            <a:r>
              <a:rPr lang="zh-CN" altLang="en-US" dirty="0">
                <a:solidFill>
                  <a:schemeClr val="tx1"/>
                </a:solidFill>
                <a:latin typeface="+mn-lt"/>
                <a:ea typeface="+mn-ea"/>
                <a:cs typeface="+mn-ea"/>
                <a:sym typeface="+mn-lt"/>
              </a:rPr>
              <a:t>和 </a:t>
            </a:r>
            <a:r>
              <a:rPr lang="en-US" altLang="zh-CN" dirty="0">
                <a:solidFill>
                  <a:schemeClr val="tx1"/>
                </a:solidFill>
                <a:latin typeface="+mn-lt"/>
                <a:ea typeface="+mn-ea"/>
                <a:cs typeface="+mn-ea"/>
                <a:sym typeface="+mn-lt"/>
              </a:rPr>
              <a:t>&gt;4</a:t>
            </a:r>
            <a:r>
              <a:rPr lang="zh-CN" altLang="en-US" dirty="0">
                <a:solidFill>
                  <a:schemeClr val="tx1"/>
                </a:solidFill>
                <a:latin typeface="+mn-lt"/>
                <a:ea typeface="+mn-ea"/>
                <a:cs typeface="+mn-ea"/>
                <a:sym typeface="+mn-lt"/>
              </a:rPr>
              <a:t>次</a:t>
            </a:r>
            <a:r>
              <a:rPr lang="en-US" altLang="zh-CN" dirty="0">
                <a:solidFill>
                  <a:schemeClr val="tx1"/>
                </a:solidFill>
                <a:latin typeface="+mn-lt"/>
                <a:ea typeface="+mn-ea"/>
                <a:cs typeface="+mn-ea"/>
                <a:sym typeface="+mn-lt"/>
              </a:rPr>
              <a:t> </a:t>
            </a:r>
            <a:r>
              <a:rPr lang="zh-CN" altLang="en-US" dirty="0">
                <a:solidFill>
                  <a:schemeClr val="tx1"/>
                </a:solidFill>
                <a:latin typeface="+mn-lt"/>
                <a:ea typeface="+mn-ea"/>
                <a:cs typeface="+mn-ea"/>
                <a:sym typeface="+mn-lt"/>
              </a:rPr>
              <a:t>的患者中，呋喹替尼组和安慰剂组的治疗中出现的不良事件（</a:t>
            </a:r>
            <a:r>
              <a:rPr lang="en-US" altLang="zh-CN" dirty="0">
                <a:solidFill>
                  <a:schemeClr val="tx1"/>
                </a:solidFill>
                <a:latin typeface="+mn-lt"/>
                <a:ea typeface="+mn-ea"/>
                <a:cs typeface="+mn-ea"/>
                <a:sym typeface="+mn-lt"/>
              </a:rPr>
              <a:t>TEAEs</a:t>
            </a:r>
            <a:r>
              <a:rPr lang="zh-CN" altLang="en-US" dirty="0">
                <a:solidFill>
                  <a:schemeClr val="tx1"/>
                </a:solidFill>
                <a:latin typeface="+mn-lt"/>
                <a:ea typeface="+mn-ea"/>
                <a:cs typeface="+mn-ea"/>
                <a:sym typeface="+mn-lt"/>
              </a:rPr>
              <a:t>）的发生率均衡（表</a:t>
            </a:r>
            <a:r>
              <a:rPr lang="en-US" altLang="zh-CN" dirty="0">
                <a:solidFill>
                  <a:schemeClr val="tx1"/>
                </a:solidFill>
                <a:latin typeface="+mn-lt"/>
                <a:ea typeface="+mn-ea"/>
                <a:cs typeface="+mn-ea"/>
                <a:sym typeface="+mn-lt"/>
              </a:rPr>
              <a:t>3</a:t>
            </a:r>
            <a:r>
              <a:rPr lang="zh-CN" altLang="en-US" dirty="0">
                <a:solidFill>
                  <a:schemeClr val="tx1"/>
                </a:solidFill>
                <a:latin typeface="+mn-lt"/>
                <a:ea typeface="+mn-ea"/>
                <a:cs typeface="+mn-ea"/>
                <a:sym typeface="+mn-lt"/>
              </a:rPr>
              <a:t>）</a:t>
            </a:r>
          </a:p>
          <a:p>
            <a:pPr marL="342900" indent="-342900">
              <a:lnSpc>
                <a:spcPct val="120000"/>
              </a:lnSpc>
              <a:spcAft>
                <a:spcPts val="600"/>
              </a:spcAft>
              <a:buFont typeface="Arial" panose="020B0604020202020204" pitchFamily="34" charset="0"/>
              <a:buChar char="•"/>
            </a:pPr>
            <a:endParaRPr lang="zh-CN" altLang="en-US" dirty="0">
              <a:latin typeface="+mn-lt"/>
              <a:ea typeface="+mn-ea"/>
              <a:cs typeface="+mn-ea"/>
              <a:sym typeface="+mn-lt"/>
            </a:endParaRPr>
          </a:p>
        </p:txBody>
      </p:sp>
      <p:pic>
        <p:nvPicPr>
          <p:cNvPr id="6" name="图片 5">
            <a:extLst>
              <a:ext uri="{FF2B5EF4-FFF2-40B4-BE49-F238E27FC236}">
                <a16:creationId xmlns:a16="http://schemas.microsoft.com/office/drawing/2014/main" id="{9BB40C2A-B8FD-D950-FD90-CBA6FC2FFE1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26523" y="1978994"/>
            <a:ext cx="7243902" cy="4390969"/>
          </a:xfrm>
          <a:prstGeom prst="rect">
            <a:avLst/>
          </a:prstGeom>
        </p:spPr>
      </p:pic>
      <p:sp>
        <p:nvSpPr>
          <p:cNvPr id="7" name="文本框 6">
            <a:extLst>
              <a:ext uri="{FF2B5EF4-FFF2-40B4-BE49-F238E27FC236}">
                <a16:creationId xmlns:a16="http://schemas.microsoft.com/office/drawing/2014/main" id="{7DE0411F-A890-2180-BB43-C2C62DFDE6CB}"/>
              </a:ext>
            </a:extLst>
          </p:cNvPr>
          <p:cNvSpPr txBox="1"/>
          <p:nvPr/>
        </p:nvSpPr>
        <p:spPr>
          <a:xfrm>
            <a:off x="1178923" y="1925841"/>
            <a:ext cx="6093822" cy="369332"/>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ea"/>
                <a:sym typeface="+mn-lt"/>
              </a:rPr>
              <a:t>表</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ea"/>
                <a:sym typeface="+mn-lt"/>
              </a:rPr>
              <a:t>3</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ea"/>
                <a:sym typeface="+mn-lt"/>
              </a:rPr>
              <a:t>：安全性人群中总体</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ea"/>
                <a:sym typeface="+mn-lt"/>
              </a:rPr>
              <a:t>TEAE </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ea"/>
                <a:sym typeface="+mn-lt"/>
              </a:rPr>
              <a:t>的安全性概况</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ea"/>
                <a:sym typeface="+mn-lt"/>
              </a:rPr>
              <a:t>*</a:t>
            </a:r>
            <a:endParaRPr kumimoji="0" lang="zh-CN" altLang="en-US" sz="1800" b="0" i="0" u="none" strike="noStrike" kern="1200" cap="none" spc="0" normalizeH="0" baseline="0" noProof="0" dirty="0">
              <a:ln>
                <a:noFill/>
              </a:ln>
              <a:solidFill>
                <a:prstClr val="black"/>
              </a:solidFill>
              <a:effectLst/>
              <a:uLnTx/>
              <a:uFillTx/>
              <a:latin typeface="Arial"/>
              <a:ea typeface="微软雅黑"/>
              <a:cs typeface="+mn-ea"/>
              <a:sym typeface="+mn-lt"/>
            </a:endParaRPr>
          </a:p>
        </p:txBody>
      </p:sp>
    </p:spTree>
    <p:extLst>
      <p:ext uri="{BB962C8B-B14F-4D97-AF65-F5344CB8AC3E}">
        <p14:creationId xmlns:p14="http://schemas.microsoft.com/office/powerpoint/2010/main" val="1706726817"/>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05D0D077-DFAC-E029-D47A-2F1EA759AEB8}"/>
              </a:ext>
            </a:extLst>
          </p:cNvPr>
          <p:cNvSpPr>
            <a:spLocks noGrp="1"/>
          </p:cNvSpPr>
          <p:nvPr>
            <p:ph type="body" sz="quarter" idx="10"/>
          </p:nvPr>
        </p:nvSpPr>
        <p:spPr/>
        <p:txBody>
          <a:bodyPr/>
          <a:lstStyle/>
          <a:p>
            <a:r>
              <a:rPr lang="zh-CN" altLang="en-US" dirty="0">
                <a:latin typeface="+mn-lt"/>
                <a:ea typeface="+mn-ea"/>
                <a:cs typeface="+mn-ea"/>
                <a:sym typeface="+mn-lt"/>
              </a:rPr>
              <a:t>结果</a:t>
            </a:r>
          </a:p>
        </p:txBody>
      </p:sp>
      <p:sp>
        <p:nvSpPr>
          <p:cNvPr id="3" name="文本占位符 2">
            <a:extLst>
              <a:ext uri="{FF2B5EF4-FFF2-40B4-BE49-F238E27FC236}">
                <a16:creationId xmlns:a16="http://schemas.microsoft.com/office/drawing/2014/main" id="{A7A1452D-BDB9-D831-B218-660E7BC356D9}"/>
              </a:ext>
            </a:extLst>
          </p:cNvPr>
          <p:cNvSpPr>
            <a:spLocks noGrp="1"/>
          </p:cNvSpPr>
          <p:nvPr>
            <p:ph type="body" sz="quarter" idx="11"/>
          </p:nvPr>
        </p:nvSpPr>
        <p:spPr/>
        <p:txBody>
          <a:bodyPr/>
          <a:lstStyle/>
          <a:p>
            <a:r>
              <a:rPr lang="zh-CN" altLang="zh-CN" sz="1000" dirty="0">
                <a:effectLst/>
                <a:ea typeface="+mn-ea"/>
                <a:cs typeface="+mn-ea"/>
                <a:sym typeface="+mn-lt"/>
              </a:rPr>
              <a:t>Arvind</a:t>
            </a:r>
            <a:r>
              <a:rPr lang="en-US" altLang="zh-CN" sz="1000" dirty="0">
                <a:effectLst/>
                <a:ea typeface="+mn-ea"/>
                <a:cs typeface="+mn-ea"/>
                <a:sym typeface="+mn-lt"/>
              </a:rPr>
              <a:t> </a:t>
            </a:r>
            <a:r>
              <a:rPr lang="zh-CN" altLang="zh-CN" sz="1000" dirty="0">
                <a:effectLst/>
                <a:ea typeface="+mn-ea"/>
                <a:cs typeface="+mn-ea"/>
                <a:sym typeface="+mn-lt"/>
              </a:rPr>
              <a:t>Dasari</a:t>
            </a:r>
            <a:r>
              <a:rPr lang="en-US" altLang="zh-CN" sz="1000" dirty="0">
                <a:effectLst/>
                <a:ea typeface="+mn-ea"/>
                <a:cs typeface="+mn-ea"/>
                <a:sym typeface="+mn-lt"/>
              </a:rPr>
              <a:t>, et al. 2023 ASCO Abstract 3604</a:t>
            </a:r>
            <a:endParaRPr lang="zh-CN" altLang="en-US" dirty="0">
              <a:ea typeface="+mn-ea"/>
              <a:cs typeface="+mn-ea"/>
              <a:sym typeface="+mn-lt"/>
            </a:endParaRPr>
          </a:p>
        </p:txBody>
      </p:sp>
      <p:sp>
        <p:nvSpPr>
          <p:cNvPr id="4" name="文本占位符 3">
            <a:extLst>
              <a:ext uri="{FF2B5EF4-FFF2-40B4-BE49-F238E27FC236}">
                <a16:creationId xmlns:a16="http://schemas.microsoft.com/office/drawing/2014/main" id="{7E8EEF05-5802-BAEB-0F15-5B041CDF26C1}"/>
              </a:ext>
            </a:extLst>
          </p:cNvPr>
          <p:cNvSpPr>
            <a:spLocks noGrp="1"/>
          </p:cNvSpPr>
          <p:nvPr>
            <p:ph type="body" sz="quarter" idx="12"/>
          </p:nvPr>
        </p:nvSpPr>
        <p:spPr/>
        <p:txBody>
          <a:bodyPr/>
          <a:lstStyle/>
          <a:p>
            <a:pPr marL="342900" indent="-342900">
              <a:buFont typeface="Arial" panose="020B0604020202020204" pitchFamily="34" charset="0"/>
              <a:buChar char="•"/>
            </a:pPr>
            <a:r>
              <a:rPr lang="zh-CN" altLang="en-US" dirty="0">
                <a:solidFill>
                  <a:schemeClr val="tx1"/>
                </a:solidFill>
                <a:latin typeface="+mn-lt"/>
                <a:ea typeface="+mn-ea"/>
                <a:cs typeface="+mn-ea"/>
                <a:sym typeface="+mn-lt"/>
              </a:rPr>
              <a:t>在既往</a:t>
            </a:r>
            <a:r>
              <a:rPr lang="en-US" altLang="zh-CN" dirty="0">
                <a:solidFill>
                  <a:schemeClr val="tx1"/>
                </a:solidFill>
                <a:latin typeface="+mn-lt"/>
                <a:ea typeface="+mn-ea"/>
                <a:cs typeface="+mn-ea"/>
                <a:sym typeface="+mn-lt"/>
              </a:rPr>
              <a:t>LOT</a:t>
            </a:r>
            <a:r>
              <a:rPr lang="zh-CN" altLang="en-US" dirty="0">
                <a:solidFill>
                  <a:schemeClr val="tx1"/>
                </a:solidFill>
                <a:latin typeface="+mn-lt"/>
                <a:ea typeface="+mn-ea"/>
                <a:cs typeface="+mn-ea"/>
                <a:sym typeface="+mn-lt"/>
              </a:rPr>
              <a:t>≤</a:t>
            </a:r>
            <a:r>
              <a:rPr lang="en-US" altLang="zh-CN" dirty="0">
                <a:solidFill>
                  <a:schemeClr val="tx1"/>
                </a:solidFill>
                <a:latin typeface="+mn-lt"/>
                <a:ea typeface="+mn-ea"/>
                <a:cs typeface="+mn-ea"/>
                <a:sym typeface="+mn-lt"/>
              </a:rPr>
              <a:t>4</a:t>
            </a:r>
            <a:r>
              <a:rPr lang="zh-CN" altLang="en-US" dirty="0">
                <a:solidFill>
                  <a:schemeClr val="tx1"/>
                </a:solidFill>
                <a:latin typeface="+mn-lt"/>
                <a:ea typeface="+mn-ea"/>
                <a:cs typeface="+mn-ea"/>
                <a:sym typeface="+mn-lt"/>
              </a:rPr>
              <a:t>次</a:t>
            </a:r>
            <a:r>
              <a:rPr lang="en-US" altLang="zh-CN" dirty="0">
                <a:solidFill>
                  <a:schemeClr val="tx1"/>
                </a:solidFill>
                <a:latin typeface="+mn-lt"/>
                <a:ea typeface="+mn-ea"/>
                <a:cs typeface="+mn-ea"/>
                <a:sym typeface="+mn-lt"/>
              </a:rPr>
              <a:t> </a:t>
            </a:r>
            <a:r>
              <a:rPr lang="zh-CN" altLang="en-US" dirty="0">
                <a:solidFill>
                  <a:schemeClr val="tx1"/>
                </a:solidFill>
                <a:latin typeface="+mn-lt"/>
                <a:ea typeface="+mn-ea"/>
                <a:cs typeface="+mn-ea"/>
                <a:sym typeface="+mn-lt"/>
              </a:rPr>
              <a:t>和 </a:t>
            </a:r>
            <a:r>
              <a:rPr lang="en-US" altLang="zh-CN" dirty="0">
                <a:solidFill>
                  <a:schemeClr val="tx1"/>
                </a:solidFill>
                <a:latin typeface="+mn-lt"/>
                <a:ea typeface="+mn-ea"/>
                <a:cs typeface="+mn-ea"/>
                <a:sym typeface="+mn-lt"/>
              </a:rPr>
              <a:t>&gt;4</a:t>
            </a:r>
            <a:r>
              <a:rPr lang="zh-CN" altLang="en-US" dirty="0">
                <a:solidFill>
                  <a:schemeClr val="tx1"/>
                </a:solidFill>
                <a:latin typeface="+mn-lt"/>
                <a:ea typeface="+mn-ea"/>
                <a:cs typeface="+mn-ea"/>
                <a:sym typeface="+mn-lt"/>
              </a:rPr>
              <a:t>次</a:t>
            </a:r>
            <a:r>
              <a:rPr lang="en-US" altLang="zh-CN" dirty="0">
                <a:solidFill>
                  <a:schemeClr val="tx1"/>
                </a:solidFill>
                <a:latin typeface="+mn-lt"/>
                <a:ea typeface="+mn-ea"/>
                <a:cs typeface="+mn-ea"/>
                <a:sym typeface="+mn-lt"/>
              </a:rPr>
              <a:t> </a:t>
            </a:r>
            <a:r>
              <a:rPr lang="zh-CN" altLang="en-US" dirty="0">
                <a:solidFill>
                  <a:schemeClr val="tx1"/>
                </a:solidFill>
                <a:latin typeface="+mn-lt"/>
                <a:ea typeface="+mn-ea"/>
                <a:cs typeface="+mn-ea"/>
                <a:sym typeface="+mn-lt"/>
              </a:rPr>
              <a:t>的患者中，呋喹替尼组 ≥</a:t>
            </a:r>
            <a:r>
              <a:rPr lang="en-US" altLang="zh-CN" dirty="0">
                <a:solidFill>
                  <a:schemeClr val="tx1"/>
                </a:solidFill>
                <a:latin typeface="+mn-lt"/>
                <a:ea typeface="+mn-ea"/>
                <a:cs typeface="+mn-ea"/>
                <a:sym typeface="+mn-lt"/>
              </a:rPr>
              <a:t>5% </a:t>
            </a:r>
            <a:r>
              <a:rPr lang="zh-CN" altLang="en-US" dirty="0">
                <a:solidFill>
                  <a:schemeClr val="tx1"/>
                </a:solidFill>
                <a:latin typeface="+mn-lt"/>
                <a:ea typeface="+mn-ea"/>
                <a:cs typeface="+mn-ea"/>
                <a:sym typeface="+mn-lt"/>
              </a:rPr>
              <a:t>的患者发生的 ≥</a:t>
            </a:r>
            <a:r>
              <a:rPr lang="en-US" altLang="zh-CN" dirty="0">
                <a:solidFill>
                  <a:schemeClr val="tx1"/>
                </a:solidFill>
                <a:latin typeface="+mn-lt"/>
                <a:ea typeface="+mn-ea"/>
                <a:cs typeface="+mn-ea"/>
                <a:sym typeface="+mn-lt"/>
              </a:rPr>
              <a:t>3 </a:t>
            </a:r>
            <a:r>
              <a:rPr lang="zh-CN" altLang="en-US" dirty="0">
                <a:solidFill>
                  <a:schemeClr val="tx1"/>
                </a:solidFill>
                <a:latin typeface="+mn-lt"/>
                <a:ea typeface="+mn-ea"/>
                <a:cs typeface="+mn-ea"/>
                <a:sym typeface="+mn-lt"/>
              </a:rPr>
              <a:t>级治疗相关</a:t>
            </a:r>
            <a:r>
              <a:rPr lang="en-US" altLang="zh-CN" dirty="0">
                <a:solidFill>
                  <a:schemeClr val="tx1"/>
                </a:solidFill>
                <a:latin typeface="+mn-lt"/>
                <a:ea typeface="+mn-ea"/>
                <a:cs typeface="+mn-ea"/>
                <a:sym typeface="+mn-lt"/>
              </a:rPr>
              <a:t>TEAE</a:t>
            </a:r>
            <a:r>
              <a:rPr lang="zh-CN" altLang="en-US" dirty="0">
                <a:solidFill>
                  <a:schemeClr val="tx1"/>
                </a:solidFill>
                <a:latin typeface="+mn-lt"/>
                <a:ea typeface="+mn-ea"/>
                <a:cs typeface="+mn-ea"/>
                <a:sym typeface="+mn-lt"/>
              </a:rPr>
              <a:t>为高血压、手足综合征（</a:t>
            </a:r>
            <a:r>
              <a:rPr lang="en-US" altLang="zh-CN" dirty="0">
                <a:solidFill>
                  <a:schemeClr val="tx1"/>
                </a:solidFill>
                <a:latin typeface="+mn-lt"/>
                <a:ea typeface="+mn-ea"/>
                <a:cs typeface="+mn-ea"/>
                <a:sym typeface="+mn-lt"/>
              </a:rPr>
              <a:t>PPE</a:t>
            </a:r>
            <a:r>
              <a:rPr lang="zh-CN" altLang="en-US" dirty="0">
                <a:solidFill>
                  <a:schemeClr val="tx1"/>
                </a:solidFill>
                <a:latin typeface="+mn-lt"/>
                <a:ea typeface="+mn-ea"/>
                <a:cs typeface="+mn-ea"/>
                <a:sym typeface="+mn-lt"/>
              </a:rPr>
              <a:t>）和虚弱（表</a:t>
            </a:r>
            <a:r>
              <a:rPr lang="en-US" altLang="zh-CN" dirty="0">
                <a:solidFill>
                  <a:schemeClr val="tx1"/>
                </a:solidFill>
                <a:latin typeface="+mn-lt"/>
                <a:ea typeface="+mn-ea"/>
                <a:cs typeface="+mn-ea"/>
                <a:sym typeface="+mn-lt"/>
              </a:rPr>
              <a:t>4</a:t>
            </a:r>
            <a:r>
              <a:rPr lang="zh-CN" altLang="en-US" dirty="0">
                <a:solidFill>
                  <a:schemeClr val="tx1"/>
                </a:solidFill>
                <a:latin typeface="+mn-lt"/>
                <a:ea typeface="+mn-ea"/>
                <a:cs typeface="+mn-ea"/>
                <a:sym typeface="+mn-lt"/>
              </a:rPr>
              <a:t>）</a:t>
            </a:r>
          </a:p>
          <a:p>
            <a:pPr marL="342900" indent="-342900">
              <a:buFont typeface="Arial" panose="020B0604020202020204" pitchFamily="34" charset="0"/>
              <a:buChar char="•"/>
            </a:pPr>
            <a:endParaRPr lang="zh-CN" altLang="en-US" dirty="0">
              <a:latin typeface="+mn-lt"/>
              <a:ea typeface="+mn-ea"/>
              <a:cs typeface="+mn-ea"/>
              <a:sym typeface="+mn-lt"/>
            </a:endParaRPr>
          </a:p>
        </p:txBody>
      </p:sp>
      <p:pic>
        <p:nvPicPr>
          <p:cNvPr id="6" name="图片 5">
            <a:extLst>
              <a:ext uri="{FF2B5EF4-FFF2-40B4-BE49-F238E27FC236}">
                <a16:creationId xmlns:a16="http://schemas.microsoft.com/office/drawing/2014/main" id="{E62F2E2B-5CF5-62BF-603C-AE23976CFA0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32899" y="1798945"/>
            <a:ext cx="6818812" cy="4571018"/>
          </a:xfrm>
          <a:prstGeom prst="rect">
            <a:avLst/>
          </a:prstGeom>
        </p:spPr>
      </p:pic>
      <p:sp>
        <p:nvSpPr>
          <p:cNvPr id="7" name="文本框 6">
            <a:extLst>
              <a:ext uri="{FF2B5EF4-FFF2-40B4-BE49-F238E27FC236}">
                <a16:creationId xmlns:a16="http://schemas.microsoft.com/office/drawing/2014/main" id="{41F8FE95-BFD0-E95E-76D3-2B516AC107E4}"/>
              </a:ext>
            </a:extLst>
          </p:cNvPr>
          <p:cNvSpPr txBox="1"/>
          <p:nvPr/>
        </p:nvSpPr>
        <p:spPr>
          <a:xfrm>
            <a:off x="1332898" y="1772819"/>
            <a:ext cx="6818811" cy="307777"/>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ea"/>
                <a:sym typeface="+mn-lt"/>
              </a:rPr>
              <a:t>表</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ea"/>
                <a:sym typeface="+mn-lt"/>
              </a:rPr>
              <a:t>4</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ea"/>
                <a:sym typeface="+mn-lt"/>
              </a:rPr>
              <a:t>：两组中≥</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ea"/>
                <a:sym typeface="+mn-lt"/>
              </a:rPr>
              <a:t>1%</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ea"/>
                <a:sym typeface="+mn-lt"/>
              </a:rPr>
              <a:t>的患者发生 ≥</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ea"/>
                <a:sym typeface="+mn-lt"/>
              </a:rPr>
              <a:t>3</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ea"/>
                <a:sym typeface="+mn-lt"/>
              </a:rPr>
              <a:t>级的治疗相关</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ea"/>
                <a:sym typeface="+mn-lt"/>
              </a:rPr>
              <a:t>TEAEs</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ea"/>
                <a:sym typeface="+mn-lt"/>
              </a:rPr>
              <a:t>（安全性人群）</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ea"/>
                <a:sym typeface="+mn-lt"/>
              </a:rPr>
              <a:t>*</a:t>
            </a:r>
            <a:endParaRPr kumimoji="0" lang="zh-CN" altLang="en-US" sz="1400" b="0" i="0" u="none" strike="noStrike" kern="1200" cap="none" spc="0" normalizeH="0" baseline="0" noProof="0" dirty="0">
              <a:ln>
                <a:noFill/>
              </a:ln>
              <a:solidFill>
                <a:prstClr val="black"/>
              </a:solidFill>
              <a:effectLst/>
              <a:uLnTx/>
              <a:uFillTx/>
              <a:latin typeface="Arial"/>
              <a:ea typeface="微软雅黑"/>
              <a:cs typeface="+mn-ea"/>
              <a:sym typeface="+mn-lt"/>
            </a:endParaRPr>
          </a:p>
        </p:txBody>
      </p:sp>
    </p:spTree>
    <p:extLst>
      <p:ext uri="{BB962C8B-B14F-4D97-AF65-F5344CB8AC3E}">
        <p14:creationId xmlns:p14="http://schemas.microsoft.com/office/powerpoint/2010/main" val="3960500720"/>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CEBCA52E-5C98-E5B6-D49C-E6E1781B502B}"/>
              </a:ext>
            </a:extLst>
          </p:cNvPr>
          <p:cNvSpPr>
            <a:spLocks noGrp="1"/>
          </p:cNvSpPr>
          <p:nvPr>
            <p:ph type="body" sz="quarter" idx="10"/>
          </p:nvPr>
        </p:nvSpPr>
        <p:spPr/>
        <p:txBody>
          <a:bodyPr/>
          <a:lstStyle/>
          <a:p>
            <a:r>
              <a:rPr lang="zh-CN" altLang="en-US" dirty="0">
                <a:latin typeface="+mn-lt"/>
                <a:ea typeface="+mn-ea"/>
                <a:cs typeface="+mn-ea"/>
                <a:sym typeface="+mn-lt"/>
              </a:rPr>
              <a:t>结论</a:t>
            </a:r>
          </a:p>
        </p:txBody>
      </p:sp>
      <p:sp>
        <p:nvSpPr>
          <p:cNvPr id="3" name="文本占位符 2">
            <a:extLst>
              <a:ext uri="{FF2B5EF4-FFF2-40B4-BE49-F238E27FC236}">
                <a16:creationId xmlns:a16="http://schemas.microsoft.com/office/drawing/2014/main" id="{B015403B-5D9A-39F5-F3FF-01F3CE676A03}"/>
              </a:ext>
            </a:extLst>
          </p:cNvPr>
          <p:cNvSpPr>
            <a:spLocks noGrp="1"/>
          </p:cNvSpPr>
          <p:nvPr>
            <p:ph type="body" sz="quarter" idx="11"/>
          </p:nvPr>
        </p:nvSpPr>
        <p:spPr/>
        <p:txBody>
          <a:bodyPr/>
          <a:lstStyle/>
          <a:p>
            <a:r>
              <a:rPr lang="zh-CN" altLang="zh-CN" sz="1000" dirty="0">
                <a:effectLst/>
                <a:ea typeface="+mn-ea"/>
                <a:cs typeface="+mn-ea"/>
                <a:sym typeface="+mn-lt"/>
              </a:rPr>
              <a:t>Arvind</a:t>
            </a:r>
            <a:r>
              <a:rPr lang="en-US" altLang="zh-CN" sz="1000" dirty="0">
                <a:effectLst/>
                <a:ea typeface="+mn-ea"/>
                <a:cs typeface="+mn-ea"/>
                <a:sym typeface="+mn-lt"/>
              </a:rPr>
              <a:t> </a:t>
            </a:r>
            <a:r>
              <a:rPr lang="zh-CN" altLang="zh-CN" sz="1000" dirty="0">
                <a:effectLst/>
                <a:ea typeface="+mn-ea"/>
                <a:cs typeface="+mn-ea"/>
                <a:sym typeface="+mn-lt"/>
              </a:rPr>
              <a:t>Dasari</a:t>
            </a:r>
            <a:r>
              <a:rPr lang="en-US" altLang="zh-CN" sz="1000" dirty="0">
                <a:effectLst/>
                <a:ea typeface="+mn-ea"/>
                <a:cs typeface="+mn-ea"/>
                <a:sym typeface="+mn-lt"/>
              </a:rPr>
              <a:t>, et al. 2023 ASCO Abstract 3604</a:t>
            </a:r>
            <a:endParaRPr lang="zh-CN" altLang="en-US" dirty="0">
              <a:ea typeface="+mn-ea"/>
              <a:cs typeface="+mn-ea"/>
              <a:sym typeface="+mn-lt"/>
            </a:endParaRPr>
          </a:p>
        </p:txBody>
      </p:sp>
      <p:sp>
        <p:nvSpPr>
          <p:cNvPr id="4" name="文本占位符 3">
            <a:extLst>
              <a:ext uri="{FF2B5EF4-FFF2-40B4-BE49-F238E27FC236}">
                <a16:creationId xmlns:a16="http://schemas.microsoft.com/office/drawing/2014/main" id="{1520D49D-6C35-3B06-7A83-319BB5290F2C}"/>
              </a:ext>
            </a:extLst>
          </p:cNvPr>
          <p:cNvSpPr>
            <a:spLocks noGrp="1"/>
          </p:cNvSpPr>
          <p:nvPr>
            <p:ph type="body" sz="quarter" idx="12"/>
          </p:nvPr>
        </p:nvSpPr>
        <p:spPr/>
        <p:txBody>
          <a:bodyPr/>
          <a:lstStyle/>
          <a:p>
            <a:pPr marL="342900" indent="-342900">
              <a:lnSpc>
                <a:spcPct val="150000"/>
              </a:lnSpc>
              <a:spcAft>
                <a:spcPts val="600"/>
              </a:spcAft>
              <a:buFont typeface="Arial" panose="020B0604020202020204" pitchFamily="34" charset="0"/>
              <a:buChar char="•"/>
            </a:pPr>
            <a:r>
              <a:rPr lang="zh-CN" altLang="en-US" dirty="0">
                <a:latin typeface="+mn-lt"/>
                <a:ea typeface="+mn-ea"/>
                <a:cs typeface="+mn-ea"/>
                <a:sym typeface="+mn-lt"/>
              </a:rPr>
              <a:t>与安慰剂相比，无论既往</a:t>
            </a:r>
            <a:r>
              <a:rPr lang="en-US" altLang="zh-CN" dirty="0">
                <a:latin typeface="+mn-lt"/>
                <a:ea typeface="+mn-ea"/>
                <a:cs typeface="+mn-ea"/>
                <a:sym typeface="+mn-lt"/>
              </a:rPr>
              <a:t>LOT</a:t>
            </a:r>
            <a:r>
              <a:rPr lang="zh-CN" altLang="en-US" dirty="0">
                <a:latin typeface="+mn-lt"/>
                <a:ea typeface="+mn-ea"/>
                <a:cs typeface="+mn-ea"/>
                <a:sym typeface="+mn-lt"/>
              </a:rPr>
              <a:t>次数和既往治疗类型，呋喹替尼在转移性结直肠癌患者中都显示出更长的</a:t>
            </a:r>
            <a:r>
              <a:rPr lang="en-US" altLang="zh-CN" dirty="0">
                <a:latin typeface="+mn-lt"/>
                <a:ea typeface="+mn-ea"/>
                <a:cs typeface="+mn-ea"/>
                <a:sym typeface="+mn-lt"/>
              </a:rPr>
              <a:t>OS</a:t>
            </a:r>
            <a:r>
              <a:rPr lang="zh-CN" altLang="en-US" dirty="0">
                <a:latin typeface="+mn-lt"/>
                <a:ea typeface="+mn-ea"/>
                <a:cs typeface="+mn-ea"/>
                <a:sym typeface="+mn-lt"/>
              </a:rPr>
              <a:t>和</a:t>
            </a:r>
            <a:r>
              <a:rPr lang="en-US" altLang="zh-CN" dirty="0">
                <a:latin typeface="+mn-lt"/>
                <a:ea typeface="+mn-ea"/>
                <a:cs typeface="+mn-ea"/>
                <a:sym typeface="+mn-lt"/>
              </a:rPr>
              <a:t>PFS</a:t>
            </a:r>
            <a:endParaRPr lang="zh-CN" altLang="en-US" dirty="0">
              <a:latin typeface="+mn-lt"/>
              <a:ea typeface="+mn-ea"/>
              <a:cs typeface="+mn-ea"/>
              <a:sym typeface="+mn-lt"/>
            </a:endParaRPr>
          </a:p>
          <a:p>
            <a:pPr marL="342900" indent="-342900">
              <a:lnSpc>
                <a:spcPct val="150000"/>
              </a:lnSpc>
              <a:spcAft>
                <a:spcPts val="600"/>
              </a:spcAft>
              <a:buFont typeface="Arial" panose="020B0604020202020204" pitchFamily="34" charset="0"/>
              <a:buChar char="•"/>
            </a:pPr>
            <a:r>
              <a:rPr lang="zh-CN" altLang="en-US" dirty="0">
                <a:latin typeface="+mn-lt"/>
                <a:ea typeface="+mn-ea"/>
                <a:cs typeface="+mn-ea"/>
                <a:sym typeface="+mn-lt"/>
              </a:rPr>
              <a:t>既往接受 </a:t>
            </a:r>
            <a:r>
              <a:rPr lang="en-US" altLang="zh-CN" dirty="0">
                <a:latin typeface="+mn-lt"/>
                <a:ea typeface="+mn-ea"/>
                <a:cs typeface="+mn-ea"/>
                <a:sym typeface="+mn-lt"/>
              </a:rPr>
              <a:t>LOT</a:t>
            </a:r>
            <a:r>
              <a:rPr lang="zh-CN" altLang="en-US" dirty="0">
                <a:latin typeface="+mn-lt"/>
                <a:ea typeface="+mn-ea"/>
                <a:cs typeface="+mn-ea"/>
                <a:sym typeface="+mn-lt"/>
              </a:rPr>
              <a:t>≤</a:t>
            </a:r>
            <a:r>
              <a:rPr lang="en-US" altLang="zh-CN" dirty="0">
                <a:latin typeface="+mn-lt"/>
                <a:ea typeface="+mn-ea"/>
                <a:cs typeface="+mn-ea"/>
                <a:sym typeface="+mn-lt"/>
              </a:rPr>
              <a:t>4</a:t>
            </a:r>
            <a:r>
              <a:rPr lang="zh-CN" altLang="en-US" dirty="0">
                <a:latin typeface="+mn-lt"/>
                <a:ea typeface="+mn-ea"/>
                <a:cs typeface="+mn-ea"/>
                <a:sym typeface="+mn-lt"/>
              </a:rPr>
              <a:t>次或＞</a:t>
            </a:r>
            <a:r>
              <a:rPr lang="en-US" altLang="zh-CN" dirty="0">
                <a:latin typeface="+mn-lt"/>
                <a:ea typeface="+mn-ea"/>
                <a:cs typeface="+mn-ea"/>
                <a:sym typeface="+mn-lt"/>
              </a:rPr>
              <a:t>4</a:t>
            </a:r>
            <a:r>
              <a:rPr lang="zh-CN" altLang="en-US" dirty="0">
                <a:latin typeface="+mn-lt"/>
                <a:ea typeface="+mn-ea"/>
                <a:cs typeface="+mn-ea"/>
                <a:sym typeface="+mn-lt"/>
              </a:rPr>
              <a:t>次的患者的总体安全性一致</a:t>
            </a:r>
          </a:p>
          <a:p>
            <a:pPr marL="342900" indent="-342900">
              <a:lnSpc>
                <a:spcPct val="150000"/>
              </a:lnSpc>
              <a:spcAft>
                <a:spcPts val="600"/>
              </a:spcAft>
              <a:buFont typeface="Arial" panose="020B0604020202020204" pitchFamily="34" charset="0"/>
              <a:buChar char="•"/>
            </a:pPr>
            <a:r>
              <a:rPr lang="zh-CN" altLang="en-US" dirty="0">
                <a:latin typeface="+mn-lt"/>
                <a:ea typeface="+mn-ea"/>
                <a:cs typeface="+mn-ea"/>
                <a:sym typeface="+mn-lt"/>
              </a:rPr>
              <a:t>这些结果与在总人群中观察到的一致，无论既往接受 </a:t>
            </a:r>
            <a:r>
              <a:rPr lang="en-US" altLang="zh-CN" dirty="0">
                <a:latin typeface="+mn-lt"/>
                <a:ea typeface="+mn-ea"/>
                <a:cs typeface="+mn-ea"/>
                <a:sym typeface="+mn-lt"/>
              </a:rPr>
              <a:t>LOT </a:t>
            </a:r>
            <a:r>
              <a:rPr lang="zh-CN" altLang="en-US" dirty="0">
                <a:latin typeface="+mn-lt"/>
                <a:ea typeface="+mn-ea"/>
                <a:cs typeface="+mn-ea"/>
                <a:sym typeface="+mn-lt"/>
              </a:rPr>
              <a:t>的次数和既往抗肿瘤治疗类型，都显示呋喹替尼可以作为难治性转移性结直肠癌患者的治疗选择</a:t>
            </a:r>
          </a:p>
          <a:p>
            <a:pPr>
              <a:lnSpc>
                <a:spcPct val="120000"/>
              </a:lnSpc>
              <a:spcAft>
                <a:spcPts val="600"/>
              </a:spcAft>
            </a:pPr>
            <a:endParaRPr lang="zh-CN" altLang="en-US" dirty="0">
              <a:latin typeface="+mn-lt"/>
              <a:ea typeface="+mn-ea"/>
              <a:cs typeface="+mn-ea"/>
              <a:sym typeface="+mn-lt"/>
            </a:endParaRPr>
          </a:p>
        </p:txBody>
      </p:sp>
      <p:pic>
        <p:nvPicPr>
          <p:cNvPr id="5" name="Graphic 4" descr="House with solid fill">
            <a:hlinkClick r:id="rId2" action="ppaction://hlinksldjump"/>
            <a:extLst>
              <a:ext uri="{FF2B5EF4-FFF2-40B4-BE49-F238E27FC236}">
                <a16:creationId xmlns:a16="http://schemas.microsoft.com/office/drawing/2014/main" id="{DA51A5A8-BF83-D64C-8F9D-CAEEFA8CEA69}"/>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047804" y="5959350"/>
            <a:ext cx="567642" cy="567642"/>
          </a:xfrm>
          <a:prstGeom prst="rect">
            <a:avLst/>
          </a:prstGeom>
        </p:spPr>
      </p:pic>
    </p:spTree>
    <p:extLst>
      <p:ext uri="{BB962C8B-B14F-4D97-AF65-F5344CB8AC3E}">
        <p14:creationId xmlns:p14="http://schemas.microsoft.com/office/powerpoint/2010/main" val="2535376038"/>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7FA7AF5-731F-ED2F-CE15-2B0EDA1FBB8D}"/>
              </a:ext>
            </a:extLst>
          </p:cNvPr>
          <p:cNvSpPr>
            <a:spLocks noGrp="1"/>
          </p:cNvSpPr>
          <p:nvPr>
            <p:ph type="title"/>
          </p:nvPr>
        </p:nvSpPr>
        <p:spPr>
          <a:xfrm>
            <a:off x="1136583" y="1712870"/>
            <a:ext cx="10515600" cy="1006429"/>
          </a:xfrm>
        </p:spPr>
        <p:txBody>
          <a:bodyPr>
            <a:normAutofit fontScale="90000"/>
          </a:bodyPr>
          <a:lstStyle/>
          <a:p>
            <a:r>
              <a:rPr lang="en-US" altLang="zh-CN" dirty="0"/>
              <a:t>III</a:t>
            </a:r>
            <a:r>
              <a:rPr lang="zh-CN" altLang="en-US" dirty="0"/>
              <a:t>期</a:t>
            </a:r>
            <a:r>
              <a:rPr lang="en-US" altLang="zh-CN" dirty="0"/>
              <a:t>IMbrave050</a:t>
            </a:r>
            <a:r>
              <a:rPr lang="zh-CN" altLang="en-US" dirty="0"/>
              <a:t>试验的疗效、安全性和患者报告的结果：阿替利珠单抗 </a:t>
            </a:r>
            <a:r>
              <a:rPr lang="en-US" altLang="zh-CN" dirty="0"/>
              <a:t>+</a:t>
            </a:r>
            <a:r>
              <a:rPr lang="zh-CN" altLang="en-US" dirty="0"/>
              <a:t>贝伐珠单抗辅助治疗 </a:t>
            </a:r>
            <a:r>
              <a:rPr lang="en-US" altLang="zh-CN" dirty="0"/>
              <a:t>vs </a:t>
            </a:r>
            <a:r>
              <a:rPr lang="zh-CN" altLang="en-US" dirty="0"/>
              <a:t>主动监测用于切除或消融后疾病复发高风险的肝细胞癌患者</a:t>
            </a:r>
          </a:p>
        </p:txBody>
      </p:sp>
      <p:sp>
        <p:nvSpPr>
          <p:cNvPr id="3" name="文本占位符 2">
            <a:extLst>
              <a:ext uri="{FF2B5EF4-FFF2-40B4-BE49-F238E27FC236}">
                <a16:creationId xmlns:a16="http://schemas.microsoft.com/office/drawing/2014/main" id="{E985E624-1F9B-BBF9-A1A1-2ACCA2B35963}"/>
              </a:ext>
            </a:extLst>
          </p:cNvPr>
          <p:cNvSpPr>
            <a:spLocks noGrp="1"/>
          </p:cNvSpPr>
          <p:nvPr>
            <p:ph type="body" sz="quarter" idx="10"/>
          </p:nvPr>
        </p:nvSpPr>
        <p:spPr/>
        <p:txBody>
          <a:bodyPr/>
          <a:lstStyle/>
          <a:p>
            <a:r>
              <a:rPr lang="en-US" altLang="zh-CN" sz="1600" dirty="0"/>
              <a:t>Masatoshi Kudo, </a:t>
            </a:r>
            <a:r>
              <a:rPr lang="en-US" altLang="zh-CN" sz="1600" dirty="0" err="1"/>
              <a:t>Minshan</a:t>
            </a:r>
            <a:r>
              <a:rPr lang="en-US" altLang="zh-CN" sz="1600" dirty="0"/>
              <a:t> Chen, Pierce K. H. Chow, Ahmed Omar </a:t>
            </a:r>
            <a:r>
              <a:rPr lang="en-US" altLang="zh-CN" sz="1600" dirty="0" err="1"/>
              <a:t>Kaseb</a:t>
            </a:r>
            <a:r>
              <a:rPr lang="en-US" altLang="zh-CN" sz="1600" dirty="0"/>
              <a:t>, Han Chu Lee, Adam C. </a:t>
            </a:r>
            <a:r>
              <a:rPr lang="en-US" altLang="zh-CN" sz="1600" dirty="0" err="1"/>
              <a:t>Yopp</a:t>
            </a:r>
            <a:r>
              <a:rPr lang="en-US" altLang="zh-CN" sz="1600" dirty="0"/>
              <a:t>, Lars Becker, </a:t>
            </a:r>
            <a:r>
              <a:rPr lang="en-US" altLang="zh-CN" sz="1600" dirty="0" err="1"/>
              <a:t>Sairy</a:t>
            </a:r>
            <a:r>
              <a:rPr lang="en-US" altLang="zh-CN" sz="1600" dirty="0"/>
              <a:t> Hernandez Painter, Bruno </a:t>
            </a:r>
            <a:r>
              <a:rPr lang="en-US" altLang="zh-CN" sz="1600" dirty="0" err="1"/>
              <a:t>Kovic</a:t>
            </a:r>
            <a:r>
              <a:rPr lang="en-US" altLang="zh-CN" sz="1600" dirty="0"/>
              <a:t>, </a:t>
            </a:r>
            <a:r>
              <a:rPr lang="en-US" altLang="zh-CN" sz="1600" dirty="0" err="1"/>
              <a:t>Qinshu</a:t>
            </a:r>
            <a:r>
              <a:rPr lang="en-US" altLang="zh-CN" sz="1600" dirty="0"/>
              <a:t> Lian, Ning Ma, Chun Wu, </a:t>
            </a:r>
            <a:r>
              <a:rPr lang="en-US" altLang="zh-CN" sz="1600" dirty="0" err="1"/>
              <a:t>Shukui</a:t>
            </a:r>
            <a:r>
              <a:rPr lang="en-US" altLang="zh-CN" sz="1600" dirty="0"/>
              <a:t> Qin, Ann-</a:t>
            </a:r>
            <a:r>
              <a:rPr lang="en-US" altLang="zh-CN" sz="1600" dirty="0" err="1"/>
              <a:t>Lii</a:t>
            </a:r>
            <a:r>
              <a:rPr lang="en-US" altLang="zh-CN" sz="1600" dirty="0"/>
              <a:t> Cheng</a:t>
            </a:r>
            <a:endParaRPr lang="zh-CN" altLang="en-US" sz="1600" dirty="0"/>
          </a:p>
        </p:txBody>
      </p:sp>
      <p:sp>
        <p:nvSpPr>
          <p:cNvPr id="4" name="文本占位符 3">
            <a:extLst>
              <a:ext uri="{FF2B5EF4-FFF2-40B4-BE49-F238E27FC236}">
                <a16:creationId xmlns:a16="http://schemas.microsoft.com/office/drawing/2014/main" id="{639FC6EE-1CD6-1415-8A7A-920A66720BF6}"/>
              </a:ext>
            </a:extLst>
          </p:cNvPr>
          <p:cNvSpPr>
            <a:spLocks noGrp="1"/>
          </p:cNvSpPr>
          <p:nvPr>
            <p:ph type="body" sz="quarter" idx="11"/>
          </p:nvPr>
        </p:nvSpPr>
        <p:spPr/>
        <p:txBody>
          <a:bodyPr/>
          <a:lstStyle/>
          <a:p>
            <a:r>
              <a:rPr lang="en-US" altLang="zh-CN" dirty="0"/>
              <a:t>Abstract 4002-Oral Abstract Session</a:t>
            </a:r>
            <a:endParaRPr lang="zh-CN" altLang="en-US" dirty="0"/>
          </a:p>
        </p:txBody>
      </p:sp>
    </p:spTree>
    <p:extLst>
      <p:ext uri="{BB962C8B-B14F-4D97-AF65-F5344CB8AC3E}">
        <p14:creationId xmlns:p14="http://schemas.microsoft.com/office/powerpoint/2010/main" val="2152836392"/>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背景</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en-US" altLang="zh-CN" dirty="0"/>
              <a:t>Masatoshi Kudo et al </a:t>
            </a:r>
            <a:r>
              <a:rPr lang="zh-CN" altLang="en-US" dirty="0"/>
              <a:t>，</a:t>
            </a:r>
            <a:r>
              <a:rPr lang="en-US" altLang="zh-CN" dirty="0"/>
              <a:t>2023 ASCO abstract 4002</a:t>
            </a:r>
            <a:endParaRPr lang="zh-CN" altLang="en-US" dirty="0"/>
          </a:p>
        </p:txBody>
      </p:sp>
      <p:sp>
        <p:nvSpPr>
          <p:cNvPr id="4" name="文本占位符 3">
            <a:extLst>
              <a:ext uri="{FF2B5EF4-FFF2-40B4-BE49-F238E27FC236}">
                <a16:creationId xmlns:a16="http://schemas.microsoft.com/office/drawing/2014/main" id="{46F2D972-3489-7B83-96F7-D0A44F9C6259}"/>
              </a:ext>
            </a:extLst>
          </p:cNvPr>
          <p:cNvSpPr>
            <a:spLocks noGrp="1"/>
          </p:cNvSpPr>
          <p:nvPr>
            <p:ph type="body" sz="quarter" idx="12"/>
          </p:nvPr>
        </p:nvSpPr>
        <p:spPr>
          <a:xfrm>
            <a:off x="695810" y="901211"/>
            <a:ext cx="10499589" cy="4902200"/>
          </a:xfrm>
        </p:spPr>
        <p:txBody>
          <a:bodyPr/>
          <a:lstStyle/>
          <a:p>
            <a:pPr marL="342900" indent="-342900">
              <a:lnSpc>
                <a:spcPct val="150000"/>
              </a:lnSpc>
              <a:buFont typeface="Arial" panose="020B0604020202020204" pitchFamily="34" charset="0"/>
              <a:buChar char="•"/>
            </a:pPr>
            <a:r>
              <a:rPr lang="zh-CN" altLang="en-US" dirty="0"/>
              <a:t>目前，在在根治性切除或消融后的肝细胞癌</a:t>
            </a:r>
            <a:r>
              <a:rPr lang="en-US" altLang="zh-CN" dirty="0"/>
              <a:t>(HCC)</a:t>
            </a:r>
            <a:r>
              <a:rPr lang="zh-CN" altLang="en-US" dirty="0"/>
              <a:t>患者辅助治疗中，没有标准的治疗方案</a:t>
            </a:r>
            <a:endParaRPr lang="en-US" altLang="zh-CN" dirty="0"/>
          </a:p>
          <a:p>
            <a:pPr marL="342900" indent="-342900">
              <a:lnSpc>
                <a:spcPct val="150000"/>
              </a:lnSpc>
              <a:buFont typeface="Arial" panose="020B0604020202020204" pitchFamily="34" charset="0"/>
              <a:buChar char="•"/>
            </a:pPr>
            <a:r>
              <a:rPr lang="zh-CN" altLang="en-US" dirty="0"/>
              <a:t>肝癌术后复发风险高，</a:t>
            </a:r>
            <a:r>
              <a:rPr lang="en-US" altLang="zh-CN" dirty="0"/>
              <a:t>5</a:t>
            </a:r>
            <a:r>
              <a:rPr lang="zh-CN" altLang="en-US" dirty="0"/>
              <a:t>年复发率为</a:t>
            </a:r>
            <a:r>
              <a:rPr lang="en-US" altLang="zh-CN" dirty="0"/>
              <a:t>63%</a:t>
            </a:r>
            <a:r>
              <a:rPr lang="zh-CN" altLang="en-US" dirty="0"/>
              <a:t>。在具有高危特征</a:t>
            </a:r>
            <a:r>
              <a:rPr lang="en-US" altLang="zh-CN" dirty="0"/>
              <a:t>(</a:t>
            </a:r>
            <a:r>
              <a:rPr lang="zh-CN" altLang="en-US" dirty="0"/>
              <a:t>如肿瘤体积大、多发肿瘤、肿瘤分化差或血管受侵</a:t>
            </a:r>
            <a:r>
              <a:rPr lang="en-US" altLang="zh-CN" dirty="0"/>
              <a:t>)</a:t>
            </a:r>
            <a:r>
              <a:rPr lang="zh-CN" altLang="en-US" dirty="0"/>
              <a:t>的患者中，这一比例甚至更高</a:t>
            </a:r>
            <a:r>
              <a:rPr lang="en-US" altLang="zh-CN" baseline="30000" dirty="0"/>
              <a:t>1,2</a:t>
            </a:r>
          </a:p>
          <a:p>
            <a:pPr>
              <a:lnSpc>
                <a:spcPct val="150000"/>
              </a:lnSpc>
            </a:pPr>
            <a:r>
              <a:rPr lang="en-US" altLang="zh-CN" dirty="0"/>
              <a:t>        -</a:t>
            </a:r>
            <a:r>
              <a:rPr lang="zh-CN" altLang="en-US" dirty="0"/>
              <a:t>复发以双峰模式发生，大多数事件发生在切除或消融后</a:t>
            </a:r>
            <a:r>
              <a:rPr lang="en-US" altLang="zh-CN" dirty="0"/>
              <a:t>2</a:t>
            </a:r>
            <a:r>
              <a:rPr lang="zh-CN" altLang="en-US" dirty="0"/>
              <a:t>年内，然后</a:t>
            </a:r>
            <a:r>
              <a:rPr lang="en-US" altLang="zh-CN" dirty="0"/>
              <a:t>4-5</a:t>
            </a:r>
            <a:r>
              <a:rPr lang="zh-CN" altLang="en-US" dirty="0"/>
              <a:t>年出现第二波</a:t>
            </a:r>
            <a:r>
              <a:rPr lang="en-US" altLang="zh-CN" baseline="30000" dirty="0"/>
              <a:t>3</a:t>
            </a:r>
          </a:p>
          <a:p>
            <a:pPr marL="342900" indent="-342900">
              <a:lnSpc>
                <a:spcPct val="150000"/>
              </a:lnSpc>
              <a:buFont typeface="Arial" panose="020B0604020202020204" pitchFamily="34" charset="0"/>
              <a:buChar char="•"/>
            </a:pPr>
            <a:r>
              <a:rPr lang="en-US" altLang="zh-CN" dirty="0"/>
              <a:t>IMbrave050</a:t>
            </a:r>
            <a:r>
              <a:rPr lang="zh-CN" altLang="en-US" dirty="0"/>
              <a:t>是一项全球性、开放标签、</a:t>
            </a:r>
            <a:r>
              <a:rPr lang="en-US" altLang="zh-CN" dirty="0"/>
              <a:t>3</a:t>
            </a:r>
            <a:r>
              <a:rPr lang="zh-CN" altLang="en-US" dirty="0"/>
              <a:t>期随机研究，</a:t>
            </a:r>
            <a:r>
              <a:rPr lang="zh-CN" altLang="en-US" dirty="0">
                <a:effectLst/>
                <a:latin typeface="Microsoft YaHei UI" panose="020B0503020204020204" pitchFamily="34" charset="-122"/>
                <a:ea typeface="Microsoft YaHei UI" panose="020B0503020204020204" pitchFamily="34" charset="-122"/>
              </a:rPr>
              <a:t>比较阿替利珠单抗</a:t>
            </a:r>
            <a:r>
              <a:rPr lang="en-US" altLang="zh-CN" dirty="0">
                <a:effectLst/>
                <a:latin typeface="Microsoft YaHei UI" panose="020B0503020204020204" pitchFamily="34" charset="-122"/>
                <a:ea typeface="Microsoft YaHei UI" panose="020B0503020204020204" pitchFamily="34" charset="-122"/>
              </a:rPr>
              <a:t>+</a:t>
            </a:r>
            <a:r>
              <a:rPr lang="zh-CN" altLang="en-US" dirty="0">
                <a:effectLst/>
                <a:latin typeface="Microsoft YaHei UI" panose="020B0503020204020204" pitchFamily="34" charset="-122"/>
                <a:ea typeface="Microsoft YaHei UI" panose="020B0503020204020204" pitchFamily="34" charset="-122"/>
              </a:rPr>
              <a:t>贝伐珠单抗与主动监测用于根治性切除或消融后具有疾病复发高风险的肝细胞癌患者</a:t>
            </a:r>
            <a:endParaRPr lang="en-US" altLang="zh-CN" dirty="0">
              <a:effectLst/>
              <a:latin typeface="Microsoft YaHei UI" panose="020B0503020204020204" pitchFamily="34" charset="-122"/>
              <a:ea typeface="Microsoft YaHei UI" panose="020B0503020204020204" pitchFamily="34" charset="-122"/>
            </a:endParaRPr>
          </a:p>
          <a:p>
            <a:pPr>
              <a:lnSpc>
                <a:spcPct val="150000"/>
              </a:lnSpc>
            </a:pPr>
            <a:r>
              <a:rPr lang="en-US" altLang="zh-CN" dirty="0"/>
              <a:t>       -</a:t>
            </a:r>
            <a:r>
              <a:rPr lang="zh-CN" altLang="en-US" dirty="0"/>
              <a:t>在预先指定的期中分析中，阿替利珠单抗</a:t>
            </a:r>
            <a:r>
              <a:rPr lang="en-US" altLang="zh-CN" dirty="0"/>
              <a:t>+</a:t>
            </a:r>
            <a:r>
              <a:rPr lang="zh-CN" altLang="en-US" dirty="0"/>
              <a:t>贝伐珠单抗辅助治疗达到了其主要终点，并</a:t>
            </a:r>
            <a:endParaRPr lang="en-US" altLang="zh-CN" dirty="0"/>
          </a:p>
          <a:p>
            <a:pPr>
              <a:lnSpc>
                <a:spcPct val="150000"/>
              </a:lnSpc>
            </a:pPr>
            <a:r>
              <a:rPr lang="en-US" altLang="zh-CN" dirty="0"/>
              <a:t>        </a:t>
            </a:r>
            <a:r>
              <a:rPr lang="zh-CN" altLang="en-US" dirty="0"/>
              <a:t>且与主动监测相比，在</a:t>
            </a:r>
            <a:r>
              <a:rPr lang="en-US" altLang="zh-CN" dirty="0"/>
              <a:t>IRF</a:t>
            </a:r>
            <a:r>
              <a:rPr lang="zh-CN" altLang="en-US" dirty="0"/>
              <a:t>评估的</a:t>
            </a:r>
            <a:r>
              <a:rPr lang="en-US" altLang="zh-CN" dirty="0"/>
              <a:t>RFS</a:t>
            </a:r>
            <a:r>
              <a:rPr lang="zh-CN" altLang="en-US" dirty="0"/>
              <a:t>上显示出具有统计学意义和有临床意义的改善</a:t>
            </a:r>
            <a:endParaRPr lang="en-US" altLang="zh-CN" dirty="0"/>
          </a:p>
          <a:p>
            <a:pPr>
              <a:lnSpc>
                <a:spcPct val="150000"/>
              </a:lnSpc>
            </a:pPr>
            <a:r>
              <a:rPr lang="en-US" altLang="zh-CN" dirty="0"/>
              <a:t>       -</a:t>
            </a:r>
            <a:r>
              <a:rPr lang="zh-CN" altLang="en-US" dirty="0"/>
              <a:t>辅助阿替利珠单抗</a:t>
            </a:r>
            <a:r>
              <a:rPr lang="en-US" altLang="zh-CN" dirty="0"/>
              <a:t> + </a:t>
            </a:r>
            <a:r>
              <a:rPr lang="zh-CN" altLang="en-US" dirty="0"/>
              <a:t>贝伐珠单抗的安全性与每种药物的安全性以及与潜在疾病既定的安</a:t>
            </a:r>
            <a:endParaRPr lang="en-US" altLang="zh-CN" dirty="0"/>
          </a:p>
          <a:p>
            <a:pPr>
              <a:lnSpc>
                <a:spcPct val="150000"/>
              </a:lnSpc>
            </a:pPr>
            <a:r>
              <a:rPr lang="en-US" altLang="zh-CN" dirty="0"/>
              <a:t>         </a:t>
            </a:r>
            <a:r>
              <a:rPr lang="zh-CN" altLang="en-US" dirty="0"/>
              <a:t>全性基本一致</a:t>
            </a:r>
            <a:endParaRPr lang="en-US" altLang="zh-CN" dirty="0"/>
          </a:p>
          <a:p>
            <a:pPr marL="342900" indent="-342900">
              <a:lnSpc>
                <a:spcPct val="150000"/>
              </a:lnSpc>
              <a:buFont typeface="Arial" panose="020B0604020202020204" pitchFamily="34" charset="0"/>
              <a:buChar char="•"/>
            </a:pPr>
            <a:r>
              <a:rPr lang="zh-CN" altLang="en-US" dirty="0"/>
              <a:t>在此，我们报告来自</a:t>
            </a:r>
            <a:r>
              <a:rPr lang="en-US" altLang="zh-CN" dirty="0"/>
              <a:t>IMbrave050</a:t>
            </a:r>
            <a:r>
              <a:rPr lang="zh-CN" altLang="en-US" dirty="0"/>
              <a:t>的患者报告结果</a:t>
            </a:r>
            <a:r>
              <a:rPr lang="en-US" altLang="zh-CN" dirty="0"/>
              <a:t>(PRO)</a:t>
            </a:r>
            <a:r>
              <a:rPr lang="zh-CN" altLang="en-US" dirty="0"/>
              <a:t>数据</a:t>
            </a:r>
          </a:p>
        </p:txBody>
      </p:sp>
      <p:pic>
        <p:nvPicPr>
          <p:cNvPr id="6" name="图片 5">
            <a:extLst>
              <a:ext uri="{FF2B5EF4-FFF2-40B4-BE49-F238E27FC236}">
                <a16:creationId xmlns:a16="http://schemas.microsoft.com/office/drawing/2014/main" id="{03FFA1C6-29CB-4ED4-EE67-17CA18B5515F}"/>
              </a:ext>
            </a:extLst>
          </p:cNvPr>
          <p:cNvPicPr>
            <a:picLocks noChangeAspect="1"/>
          </p:cNvPicPr>
          <p:nvPr/>
        </p:nvPicPr>
        <p:blipFill>
          <a:blip r:embed="rId2"/>
          <a:stretch>
            <a:fillRect/>
          </a:stretch>
        </p:blipFill>
        <p:spPr>
          <a:xfrm>
            <a:off x="0" y="6536648"/>
            <a:ext cx="9076623" cy="189590"/>
          </a:xfrm>
          <a:prstGeom prst="rect">
            <a:avLst/>
          </a:prstGeom>
        </p:spPr>
      </p:pic>
    </p:spTree>
    <p:extLst>
      <p:ext uri="{BB962C8B-B14F-4D97-AF65-F5344CB8AC3E}">
        <p14:creationId xmlns:p14="http://schemas.microsoft.com/office/powerpoint/2010/main" val="500269019"/>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1" name="组合 140">
            <a:extLst>
              <a:ext uri="{FF2B5EF4-FFF2-40B4-BE49-F238E27FC236}">
                <a16:creationId xmlns:a16="http://schemas.microsoft.com/office/drawing/2014/main" id="{E92528A3-0D60-361E-A12D-B0118A925180}"/>
              </a:ext>
            </a:extLst>
          </p:cNvPr>
          <p:cNvGrpSpPr/>
          <p:nvPr/>
        </p:nvGrpSpPr>
        <p:grpSpPr>
          <a:xfrm>
            <a:off x="334963" y="1062744"/>
            <a:ext cx="11211093" cy="4732512"/>
            <a:chOff x="81702" y="812249"/>
            <a:chExt cx="11211093" cy="4732512"/>
          </a:xfrm>
        </p:grpSpPr>
        <p:cxnSp>
          <p:nvCxnSpPr>
            <p:cNvPr id="115" name="Straight Arrow Connector 10">
              <a:extLst>
                <a:ext uri="{FF2B5EF4-FFF2-40B4-BE49-F238E27FC236}">
                  <a16:creationId xmlns:a16="http://schemas.microsoft.com/office/drawing/2014/main" id="{736A1DC3-5E1C-FDB6-EC1B-ECDB43E2E8BB}"/>
                </a:ext>
              </a:extLst>
            </p:cNvPr>
            <p:cNvCxnSpPr>
              <a:cxnSpLocks/>
            </p:cNvCxnSpPr>
            <p:nvPr/>
          </p:nvCxnSpPr>
          <p:spPr>
            <a:xfrm flipV="1">
              <a:off x="9661745" y="2352221"/>
              <a:ext cx="938031" cy="2975"/>
            </a:xfrm>
            <a:prstGeom prst="straightConnector1">
              <a:avLst/>
            </a:prstGeom>
            <a:ln w="57150">
              <a:solidFill>
                <a:srgbClr val="A6A6A6"/>
              </a:solidFill>
              <a:tailEnd type="triangle"/>
            </a:ln>
            <a:effectLst/>
          </p:spPr>
          <p:style>
            <a:lnRef idx="2">
              <a:schemeClr val="accent1"/>
            </a:lnRef>
            <a:fillRef idx="0">
              <a:schemeClr val="accent1"/>
            </a:fillRef>
            <a:effectRef idx="1">
              <a:schemeClr val="accent1"/>
            </a:effectRef>
            <a:fontRef idx="minor">
              <a:schemeClr val="tx1"/>
            </a:fontRef>
          </p:style>
        </p:cxnSp>
        <p:sp>
          <p:nvSpPr>
            <p:cNvPr id="113" name="矩形: 圆角 112">
              <a:extLst>
                <a:ext uri="{FF2B5EF4-FFF2-40B4-BE49-F238E27FC236}">
                  <a16:creationId xmlns:a16="http://schemas.microsoft.com/office/drawing/2014/main" id="{70480AAA-1BC5-80EC-C477-E3FE4B335FB8}"/>
                </a:ext>
              </a:extLst>
            </p:cNvPr>
            <p:cNvSpPr/>
            <p:nvPr/>
          </p:nvSpPr>
          <p:spPr>
            <a:xfrm>
              <a:off x="8992530" y="1137481"/>
              <a:ext cx="693019" cy="245630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rPr>
                <a:t>复发或不可耐受的毒性</a:t>
              </a:r>
              <a:r>
                <a:rPr kumimoji="0" lang="en-US" altLang="zh-CN" sz="900" b="0" i="0" u="none" strike="noStrike" kern="1200" cap="none" spc="0" normalizeH="0" baseline="30000" noProof="0" dirty="0">
                  <a:ln>
                    <a:noFill/>
                  </a:ln>
                  <a:solidFill>
                    <a:schemeClr val="tx1"/>
                  </a:solidFill>
                  <a:effectLst/>
                  <a:uLnTx/>
                  <a:uFillTx/>
                  <a:latin typeface="Arial"/>
                  <a:ea typeface="微软雅黑"/>
                  <a:cs typeface="+mn-cs"/>
                </a:rPr>
                <a:t>b</a:t>
              </a:r>
              <a:endParaRPr lang="zh-CN" altLang="en-US" sz="1200" dirty="0">
                <a:solidFill>
                  <a:schemeClr val="tx1"/>
                </a:solidFill>
              </a:endParaRPr>
            </a:p>
          </p:txBody>
        </p:sp>
        <p:cxnSp>
          <p:nvCxnSpPr>
            <p:cNvPr id="111" name="Straight Arrow Connector 10">
              <a:extLst>
                <a:ext uri="{FF2B5EF4-FFF2-40B4-BE49-F238E27FC236}">
                  <a16:creationId xmlns:a16="http://schemas.microsoft.com/office/drawing/2014/main" id="{E01D0835-A67A-6FC5-E98C-BA331B032B41}"/>
                </a:ext>
              </a:extLst>
            </p:cNvPr>
            <p:cNvCxnSpPr>
              <a:cxnSpLocks/>
            </p:cNvCxnSpPr>
            <p:nvPr/>
          </p:nvCxnSpPr>
          <p:spPr>
            <a:xfrm>
              <a:off x="7985516" y="1538152"/>
              <a:ext cx="988137" cy="1"/>
            </a:xfrm>
            <a:prstGeom prst="straightConnector1">
              <a:avLst/>
            </a:prstGeom>
            <a:ln w="57150">
              <a:solidFill>
                <a:srgbClr val="A6A6A6"/>
              </a:solidFill>
              <a:tailEnd type="triangle"/>
            </a:ln>
            <a:effectLst/>
          </p:spPr>
          <p:style>
            <a:lnRef idx="2">
              <a:schemeClr val="accent1"/>
            </a:lnRef>
            <a:fillRef idx="0">
              <a:schemeClr val="accent1"/>
            </a:fillRef>
            <a:effectRef idx="1">
              <a:schemeClr val="accent1"/>
            </a:effectRef>
            <a:fontRef idx="minor">
              <a:schemeClr val="tx1"/>
            </a:fontRef>
          </p:style>
        </p:cxnSp>
        <p:sp>
          <p:nvSpPr>
            <p:cNvPr id="90" name="Rounded Rectangle 8">
              <a:extLst>
                <a:ext uri="{FF2B5EF4-FFF2-40B4-BE49-F238E27FC236}">
                  <a16:creationId xmlns:a16="http://schemas.microsoft.com/office/drawing/2014/main" id="{954D9E38-DE55-3285-F251-473B0A0E3A43}"/>
                </a:ext>
              </a:extLst>
            </p:cNvPr>
            <p:cNvSpPr/>
            <p:nvPr/>
          </p:nvSpPr>
          <p:spPr>
            <a:xfrm>
              <a:off x="5561966" y="2550905"/>
              <a:ext cx="2438681" cy="1037193"/>
            </a:xfrm>
            <a:prstGeom prst="round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主动监测</a:t>
              </a:r>
              <a:endParaRPr kumimoji="0" lang="en-US" altLang="zh-CN" sz="14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dirty="0">
                  <a:solidFill>
                    <a:prstClr val="white"/>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(N=334)</a:t>
              </a:r>
              <a:endParaRPr kumimoji="0" lang="en-US" altLang="zh-CN" sz="14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91" name="Rounded Rectangle 9">
              <a:extLst>
                <a:ext uri="{FF2B5EF4-FFF2-40B4-BE49-F238E27FC236}">
                  <a16:creationId xmlns:a16="http://schemas.microsoft.com/office/drawing/2014/main" id="{481ED112-58A2-0DF7-3B76-9629DB8861CF}"/>
                </a:ext>
              </a:extLst>
            </p:cNvPr>
            <p:cNvSpPr/>
            <p:nvPr/>
          </p:nvSpPr>
          <p:spPr>
            <a:xfrm>
              <a:off x="5561380" y="1058396"/>
              <a:ext cx="2439854" cy="1034036"/>
            </a:xfrm>
            <a:prstGeom prst="roundRect">
              <a:avLst/>
            </a:prstGeom>
            <a:solidFill>
              <a:srgbClr val="D52B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阿替利珠单抗</a:t>
              </a:r>
              <a:r>
                <a:rPr kumimoji="0" lang="en-US" altLang="zh-CN" sz="12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1200mg q3w</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a:t>
              </a:r>
              <a:r>
                <a:rPr kumimoji="0" lang="zh-CN" altLang="en-US" sz="12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贝伐珠单抗</a:t>
              </a:r>
              <a:r>
                <a:rPr kumimoji="0" lang="en-US" altLang="zh-CN" sz="12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15mg/kg  q3w</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b="1" dirty="0">
                  <a:solidFill>
                    <a:prstClr val="white"/>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(N=334)</a:t>
              </a:r>
              <a:endParaRPr kumimoji="0" lang="en-US" altLang="zh-CN" sz="14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92" name="Rounded Rectangle 10">
              <a:extLst>
                <a:ext uri="{FF2B5EF4-FFF2-40B4-BE49-F238E27FC236}">
                  <a16:creationId xmlns:a16="http://schemas.microsoft.com/office/drawing/2014/main" id="{B60E1850-5755-C360-C497-D14C15B603AA}"/>
                </a:ext>
              </a:extLst>
            </p:cNvPr>
            <p:cNvSpPr/>
            <p:nvPr/>
          </p:nvSpPr>
          <p:spPr>
            <a:xfrm>
              <a:off x="81702" y="1257169"/>
              <a:ext cx="3336758" cy="2142484"/>
            </a:xfrm>
            <a:prstGeom prst="roundRect">
              <a:avLst/>
            </a:prstGeom>
            <a:noFill/>
            <a:ln>
              <a:solidFill>
                <a:srgbClr val="A6A6A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R="0" lvl="0" algn="l" defTabSz="914400" rtl="0" eaLnBrk="1" fontAlgn="base" latinLnBrk="0" hangingPunct="1">
                <a:lnSpc>
                  <a:spcPts val="1600"/>
                </a:lnSpc>
                <a:spcBef>
                  <a:spcPts val="0"/>
                </a:spcBef>
                <a:spcAft>
                  <a:spcPts val="0"/>
                </a:spcAft>
                <a:buClr>
                  <a:srgbClr val="D52B1E"/>
                </a:buClr>
                <a:buSzPct val="100000"/>
                <a:tabLst/>
                <a:defRPr/>
              </a:pPr>
              <a:r>
                <a:rPr kumimoji="0" lang="zh-CN" altLang="en-US" sz="1400" b="1"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DIN-Regular"/>
                  <a:sym typeface="Arial" panose="020B0604020202020204" pitchFamily="34" charset="0"/>
                </a:rPr>
                <a:t>患者人群</a:t>
              </a:r>
              <a:endParaRPr kumimoji="0" lang="en-US" altLang="zh-CN" sz="1400" b="1"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DIN-Regular"/>
                <a:sym typeface="Arial" panose="020B0604020202020204" pitchFamily="34" charset="0"/>
              </a:endParaRPr>
            </a:p>
            <a:p>
              <a:pPr marL="285750" marR="0" lvl="0" indent="-285750" algn="l" defTabSz="914400" rtl="0" eaLnBrk="1" fontAlgn="auto" latinLnBrk="0" hangingPunct="1">
                <a:lnSpc>
                  <a:spcPts val="1600"/>
                </a:lnSpc>
                <a:spcBef>
                  <a:spcPts val="0"/>
                </a:spcBef>
                <a:spcAft>
                  <a:spcPts val="0"/>
                </a:spcAft>
                <a:buClr>
                  <a:srgbClr val="D52B1E"/>
                </a:buClr>
                <a:buSzTx/>
                <a:buFont typeface="Wingdings" panose="05000000000000000000" pitchFamily="2" charset="2"/>
                <a:buChar char="n"/>
                <a:tabLst/>
                <a:defRPr/>
              </a:pPr>
              <a:r>
                <a:rPr kumimoji="0" lang="zh-CN" altLang="en-US" sz="14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rPr>
                <a:t>首次确诊肝细胞癌并行根治性切除或消融术</a:t>
              </a:r>
              <a:endParaRPr kumimoji="0" lang="en-US" altLang="zh-CN" sz="14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a:p>
              <a:pPr marL="285750" marR="0" lvl="0" indent="-285750" algn="l" defTabSz="914400" rtl="0" eaLnBrk="1" fontAlgn="auto" latinLnBrk="0" hangingPunct="1">
                <a:lnSpc>
                  <a:spcPts val="1600"/>
                </a:lnSpc>
                <a:spcBef>
                  <a:spcPts val="0"/>
                </a:spcBef>
                <a:spcAft>
                  <a:spcPts val="0"/>
                </a:spcAft>
                <a:buClr>
                  <a:srgbClr val="D52B1E"/>
                </a:buClr>
                <a:buSzTx/>
                <a:buFont typeface="Wingdings" panose="05000000000000000000" pitchFamily="2" charset="2"/>
                <a:buChar char="n"/>
                <a:tabLst/>
                <a:defRPr/>
              </a:pPr>
              <a:r>
                <a:rPr lang="zh-CN" altLang="en-US" sz="1400" dirty="0">
                  <a:solidFill>
                    <a:prstClr val="black"/>
                  </a:solidFill>
                  <a:latin typeface="Arial" panose="020B0604020202020204" pitchFamily="34" charset="0"/>
                  <a:ea typeface="微软雅黑" panose="020B0503020204020204" pitchFamily="34" charset="-122"/>
                  <a:sym typeface="Arial" panose="020B0604020202020204" pitchFamily="34" charset="0"/>
                </a:rPr>
                <a:t>无病状态</a:t>
              </a:r>
              <a:endParaRPr kumimoji="0" lang="en-US" altLang="zh-CN" sz="1400" b="0" i="0" u="none" strike="noStrike" kern="1200" cap="none" spc="0" normalizeH="0" baseline="3000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a:p>
              <a:pPr marL="285750" marR="0" lvl="0" indent="-285750" algn="l" defTabSz="914400" rtl="0" eaLnBrk="1" fontAlgn="auto" latinLnBrk="0" hangingPunct="1">
                <a:lnSpc>
                  <a:spcPts val="1600"/>
                </a:lnSpc>
                <a:spcBef>
                  <a:spcPts val="0"/>
                </a:spcBef>
                <a:spcAft>
                  <a:spcPts val="0"/>
                </a:spcAft>
                <a:buClr>
                  <a:srgbClr val="D52B1E"/>
                </a:buClr>
                <a:buSzTx/>
                <a:buFont typeface="Wingdings" panose="05000000000000000000" pitchFamily="2" charset="2"/>
                <a:buChar char="n"/>
                <a:tabLst/>
                <a:defRPr/>
              </a:pPr>
              <a:r>
                <a:rPr kumimoji="0" lang="en-US" altLang="zh-CN" sz="14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rPr>
                <a:t>Child-Pugh A</a:t>
              </a:r>
              <a:r>
                <a:rPr kumimoji="0" lang="zh-CN" altLang="en-US" sz="14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rPr>
                <a:t>类</a:t>
              </a:r>
              <a:endParaRPr kumimoji="0" lang="en-US" altLang="zh-CN" sz="14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a:p>
              <a:pPr marL="285750" marR="0" lvl="0" indent="-285750" algn="l" defTabSz="914400" rtl="0" eaLnBrk="1" fontAlgn="auto" latinLnBrk="0" hangingPunct="1">
                <a:lnSpc>
                  <a:spcPts val="1600"/>
                </a:lnSpc>
                <a:spcBef>
                  <a:spcPts val="0"/>
                </a:spcBef>
                <a:spcAft>
                  <a:spcPts val="0"/>
                </a:spcAft>
                <a:buClr>
                  <a:srgbClr val="D52B1E"/>
                </a:buClr>
                <a:buSzTx/>
                <a:buFont typeface="Wingdings" panose="05000000000000000000" pitchFamily="2" charset="2"/>
                <a:buChar char="n"/>
                <a:tabLst/>
                <a:defRPr/>
              </a:pPr>
              <a:r>
                <a:rPr kumimoji="0" lang="zh-CN" altLang="en-US" sz="14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rPr>
                <a:t>复发率高</a:t>
              </a:r>
              <a:r>
                <a:rPr kumimoji="0" lang="en-US" altLang="zh-CN" sz="1400" b="0" i="0" u="none" strike="noStrike" kern="1200" cap="none" spc="0" normalizeH="0" baseline="3000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rPr>
                <a:t>a</a:t>
              </a:r>
            </a:p>
            <a:p>
              <a:pPr marL="285750" marR="0" lvl="0" indent="-285750" algn="l" defTabSz="914400" rtl="0" eaLnBrk="1" fontAlgn="auto" latinLnBrk="0" hangingPunct="1">
                <a:lnSpc>
                  <a:spcPts val="1600"/>
                </a:lnSpc>
                <a:spcBef>
                  <a:spcPts val="0"/>
                </a:spcBef>
                <a:spcAft>
                  <a:spcPts val="0"/>
                </a:spcAft>
                <a:buClr>
                  <a:srgbClr val="D52B1E"/>
                </a:buClr>
                <a:buSzTx/>
                <a:buFont typeface="Wingdings" panose="05000000000000000000" pitchFamily="2" charset="2"/>
                <a:buChar char="n"/>
                <a:tabLst/>
                <a:defRPr/>
              </a:pPr>
              <a:r>
                <a:rPr lang="zh-CN" altLang="en-US" sz="1400" dirty="0">
                  <a:solidFill>
                    <a:prstClr val="black"/>
                  </a:solidFill>
                  <a:latin typeface="Arial" panose="020B0604020202020204" pitchFamily="34" charset="0"/>
                  <a:ea typeface="微软雅黑" panose="020B0503020204020204" pitchFamily="34" charset="-122"/>
                  <a:sym typeface="Arial" panose="020B0604020202020204" pitchFamily="34" charset="0"/>
                </a:rPr>
                <a:t>无</a:t>
              </a:r>
              <a:r>
                <a:rPr kumimoji="0" lang="zh-CN" altLang="en-US" sz="14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rPr>
                <a:t>肝外病变或大血管侵犯</a:t>
              </a:r>
              <a:r>
                <a:rPr kumimoji="0" lang="en-US" altLang="zh-CN" sz="14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rPr>
                <a:t>(Vp1/Vp2</a:t>
              </a:r>
              <a:r>
                <a:rPr kumimoji="0" lang="zh-CN" altLang="en-US" sz="14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rPr>
                <a:t>除外</a:t>
              </a:r>
              <a:r>
                <a:rPr kumimoji="0" lang="en-US" altLang="zh-CN" sz="14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rPr>
                <a:t>)</a:t>
              </a:r>
            </a:p>
            <a:p>
              <a:pPr marL="285750" marR="0" lvl="0" indent="-285750" algn="l" defTabSz="914400" rtl="0" eaLnBrk="1" fontAlgn="auto" latinLnBrk="0" hangingPunct="1">
                <a:lnSpc>
                  <a:spcPts val="1600"/>
                </a:lnSpc>
                <a:spcBef>
                  <a:spcPts val="0"/>
                </a:spcBef>
                <a:spcAft>
                  <a:spcPts val="0"/>
                </a:spcAft>
                <a:buClr>
                  <a:srgbClr val="D52B1E"/>
                </a:buClr>
                <a:buSzTx/>
                <a:buFont typeface="Wingdings" panose="05000000000000000000" pitchFamily="2" charset="2"/>
                <a:buChar char="n"/>
                <a:tabLst/>
                <a:defRPr/>
              </a:pPr>
              <a:r>
                <a:rPr kumimoji="0" lang="en-US" altLang="zh-CN" sz="14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rPr>
                <a:t>ECOG PS 0</a:t>
              </a:r>
              <a:r>
                <a:rPr kumimoji="0" lang="zh-CN" altLang="en-US" sz="14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rPr>
                <a:t>或</a:t>
              </a:r>
              <a:r>
                <a:rPr kumimoji="0" lang="en-US" altLang="zh-CN" sz="14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rPr>
                <a:t>1</a:t>
              </a:r>
            </a:p>
          </p:txBody>
        </p:sp>
        <p:sp>
          <p:nvSpPr>
            <p:cNvPr id="93" name="Rectangle 8">
              <a:extLst>
                <a:ext uri="{FF2B5EF4-FFF2-40B4-BE49-F238E27FC236}">
                  <a16:creationId xmlns:a16="http://schemas.microsoft.com/office/drawing/2014/main" id="{CEC1A11B-2A56-8FF3-7CB3-50FA1F547FDA}"/>
                </a:ext>
              </a:extLst>
            </p:cNvPr>
            <p:cNvSpPr/>
            <p:nvPr/>
          </p:nvSpPr>
          <p:spPr>
            <a:xfrm>
              <a:off x="5407047" y="2607190"/>
              <a:ext cx="2720476"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99" name="Rounded Rectangle 24">
              <a:extLst>
                <a:ext uri="{FF2B5EF4-FFF2-40B4-BE49-F238E27FC236}">
                  <a16:creationId xmlns:a16="http://schemas.microsoft.com/office/drawing/2014/main" id="{8A6076FA-45BF-5330-10D9-7086E1619F9E}"/>
                </a:ext>
              </a:extLst>
            </p:cNvPr>
            <p:cNvSpPr/>
            <p:nvPr/>
          </p:nvSpPr>
          <p:spPr>
            <a:xfrm>
              <a:off x="4536008" y="1104552"/>
              <a:ext cx="537525" cy="2461991"/>
            </a:xfrm>
            <a:prstGeom prst="roundRect">
              <a:avLst/>
            </a:prstGeom>
            <a:solidFill>
              <a:schemeClr val="accent4">
                <a:lumMod val="60000"/>
                <a:lumOff val="40000"/>
              </a:schemeClr>
            </a:solidFill>
            <a:ln>
              <a:solidFill>
                <a:srgbClr val="A6A6A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highlight>
                  <a:srgbClr val="FFFF00"/>
                </a:highligh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00" name="TextBox 14">
              <a:extLst>
                <a:ext uri="{FF2B5EF4-FFF2-40B4-BE49-F238E27FC236}">
                  <a16:creationId xmlns:a16="http://schemas.microsoft.com/office/drawing/2014/main" id="{D749B9B0-235B-DAD7-A6B7-94CD4E206B67}"/>
                </a:ext>
              </a:extLst>
            </p:cNvPr>
            <p:cNvSpPr txBox="1"/>
            <p:nvPr/>
          </p:nvSpPr>
          <p:spPr>
            <a:xfrm rot="16200000">
              <a:off x="3772262" y="2211746"/>
              <a:ext cx="2068035"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随机</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01" name="TextBox 15">
              <a:extLst>
                <a:ext uri="{FF2B5EF4-FFF2-40B4-BE49-F238E27FC236}">
                  <a16:creationId xmlns:a16="http://schemas.microsoft.com/office/drawing/2014/main" id="{33C9C031-F2CD-FC5B-F3CE-8AB25BEB3113}"/>
                </a:ext>
              </a:extLst>
            </p:cNvPr>
            <p:cNvSpPr txBox="1"/>
            <p:nvPr/>
          </p:nvSpPr>
          <p:spPr>
            <a:xfrm>
              <a:off x="4536008" y="1131790"/>
              <a:ext cx="547021"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1</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 :1</a:t>
              </a:r>
            </a:p>
          </p:txBody>
        </p:sp>
        <p:cxnSp>
          <p:nvCxnSpPr>
            <p:cNvPr id="95" name="Straight Arrow Connector 10">
              <a:extLst>
                <a:ext uri="{FF2B5EF4-FFF2-40B4-BE49-F238E27FC236}">
                  <a16:creationId xmlns:a16="http://schemas.microsoft.com/office/drawing/2014/main" id="{CFD63831-E46A-7B29-D5A6-E2715F635549}"/>
                </a:ext>
              </a:extLst>
            </p:cNvPr>
            <p:cNvCxnSpPr>
              <a:cxnSpLocks/>
              <a:stCxn id="92" idx="3"/>
              <a:endCxn id="99" idx="1"/>
            </p:cNvCxnSpPr>
            <p:nvPr/>
          </p:nvCxnSpPr>
          <p:spPr>
            <a:xfrm>
              <a:off x="3418460" y="2328411"/>
              <a:ext cx="1117548" cy="7137"/>
            </a:xfrm>
            <a:prstGeom prst="straightConnector1">
              <a:avLst/>
            </a:prstGeom>
            <a:ln w="57150">
              <a:solidFill>
                <a:srgbClr val="A6A6A6"/>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96" name="Straight Connector 11">
              <a:extLst>
                <a:ext uri="{FF2B5EF4-FFF2-40B4-BE49-F238E27FC236}">
                  <a16:creationId xmlns:a16="http://schemas.microsoft.com/office/drawing/2014/main" id="{143522BA-17D4-4E5B-2FCD-DDA64D2FAC8F}"/>
                </a:ext>
              </a:extLst>
            </p:cNvPr>
            <p:cNvCxnSpPr/>
            <p:nvPr/>
          </p:nvCxnSpPr>
          <p:spPr>
            <a:xfrm>
              <a:off x="5077170" y="2358267"/>
              <a:ext cx="212067" cy="0"/>
            </a:xfrm>
            <a:prstGeom prst="line">
              <a:avLst/>
            </a:prstGeom>
            <a:ln w="57150">
              <a:solidFill>
                <a:srgbClr val="A6A6A6"/>
              </a:solidFill>
            </a:ln>
            <a:effectLst/>
          </p:spPr>
          <p:style>
            <a:lnRef idx="2">
              <a:schemeClr val="accent1"/>
            </a:lnRef>
            <a:fillRef idx="0">
              <a:schemeClr val="accent1"/>
            </a:fillRef>
            <a:effectRef idx="1">
              <a:schemeClr val="accent1"/>
            </a:effectRef>
            <a:fontRef idx="minor">
              <a:schemeClr val="tx1"/>
            </a:fontRef>
          </p:style>
        </p:cxnSp>
        <p:sp>
          <p:nvSpPr>
            <p:cNvPr id="97" name="Bent Arrow 18">
              <a:extLst>
                <a:ext uri="{FF2B5EF4-FFF2-40B4-BE49-F238E27FC236}">
                  <a16:creationId xmlns:a16="http://schemas.microsoft.com/office/drawing/2014/main" id="{80B8EF4C-D4C2-9328-5698-873F8D215434}"/>
                </a:ext>
              </a:extLst>
            </p:cNvPr>
            <p:cNvSpPr/>
            <p:nvPr/>
          </p:nvSpPr>
          <p:spPr>
            <a:xfrm>
              <a:off x="5276308" y="1484979"/>
              <a:ext cx="275576" cy="861697"/>
            </a:xfrm>
            <a:prstGeom prst="bentArrow">
              <a:avLst>
                <a:gd name="adj1" fmla="val 14606"/>
                <a:gd name="adj2" fmla="val 25000"/>
                <a:gd name="adj3" fmla="val 25000"/>
                <a:gd name="adj4" fmla="val 43750"/>
              </a:avLst>
            </a:prstGeom>
            <a:solidFill>
              <a:srgbClr val="A6A6A6"/>
            </a:solidFill>
            <a:ln>
              <a:solidFill>
                <a:srgbClr val="A6A6A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8" name="Bent Arrow 19">
              <a:extLst>
                <a:ext uri="{FF2B5EF4-FFF2-40B4-BE49-F238E27FC236}">
                  <a16:creationId xmlns:a16="http://schemas.microsoft.com/office/drawing/2014/main" id="{0F8F989B-F255-6E1D-C259-A06D87FFA4EC}"/>
                </a:ext>
              </a:extLst>
            </p:cNvPr>
            <p:cNvSpPr/>
            <p:nvPr/>
          </p:nvSpPr>
          <p:spPr>
            <a:xfrm flipV="1">
              <a:off x="5276308" y="2345728"/>
              <a:ext cx="275576" cy="861697"/>
            </a:xfrm>
            <a:prstGeom prst="bentArrow">
              <a:avLst>
                <a:gd name="adj1" fmla="val 14606"/>
                <a:gd name="adj2" fmla="val 25000"/>
                <a:gd name="adj3" fmla="val 25000"/>
                <a:gd name="adj4" fmla="val 43750"/>
              </a:avLst>
            </a:prstGeom>
            <a:solidFill>
              <a:srgbClr val="A6A6A6"/>
            </a:solidFill>
            <a:ln>
              <a:solidFill>
                <a:srgbClr val="A6A6A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08" name="文本框 107">
              <a:extLst>
                <a:ext uri="{FF2B5EF4-FFF2-40B4-BE49-F238E27FC236}">
                  <a16:creationId xmlns:a16="http://schemas.microsoft.com/office/drawing/2014/main" id="{CA1FFCF8-A8AC-57C3-2A9E-08B184D3A7D8}"/>
                </a:ext>
              </a:extLst>
            </p:cNvPr>
            <p:cNvSpPr txBox="1"/>
            <p:nvPr/>
          </p:nvSpPr>
          <p:spPr>
            <a:xfrm>
              <a:off x="3647846" y="2059503"/>
              <a:ext cx="694885" cy="246221"/>
            </a:xfrm>
            <a:prstGeom prst="rect">
              <a:avLst/>
            </a:prstGeom>
            <a:noFill/>
          </p:spPr>
          <p:txBody>
            <a:bodyPr wrap="square" rtlCol="0">
              <a:spAutoFit/>
            </a:bodyPr>
            <a:lstStyle/>
            <a:p>
              <a:r>
                <a:rPr lang="en-US" altLang="zh-CN" sz="1000" dirty="0"/>
                <a:t>4-12w</a:t>
              </a:r>
              <a:endParaRPr lang="zh-CN" altLang="en-US" sz="1000" dirty="0"/>
            </a:p>
          </p:txBody>
        </p:sp>
        <p:sp>
          <p:nvSpPr>
            <p:cNvPr id="110" name="文本框 109">
              <a:extLst>
                <a:ext uri="{FF2B5EF4-FFF2-40B4-BE49-F238E27FC236}">
                  <a16:creationId xmlns:a16="http://schemas.microsoft.com/office/drawing/2014/main" id="{2B6CAAB2-A98E-8418-89EC-0A5C297BA42A}"/>
                </a:ext>
              </a:extLst>
            </p:cNvPr>
            <p:cNvSpPr txBox="1"/>
            <p:nvPr/>
          </p:nvSpPr>
          <p:spPr>
            <a:xfrm>
              <a:off x="3444586" y="2407244"/>
              <a:ext cx="1087785" cy="369332"/>
            </a:xfrm>
            <a:prstGeom prst="rect">
              <a:avLst/>
            </a:prstGeom>
            <a:noFill/>
          </p:spPr>
          <p:txBody>
            <a:bodyPr wrap="square">
              <a:spAutoFit/>
            </a:bodyPr>
            <a:lstStyle/>
            <a:p>
              <a:r>
                <a:rPr lang="zh-CN" altLang="en-US" sz="900" dirty="0"/>
                <a:t>如有需要，可行</a:t>
              </a:r>
              <a:r>
                <a:rPr lang="en-US" altLang="zh-CN" sz="900" dirty="0"/>
                <a:t>1</a:t>
              </a:r>
              <a:r>
                <a:rPr lang="zh-CN" altLang="en-US" sz="900" dirty="0"/>
                <a:t>个周期</a:t>
              </a:r>
              <a:r>
                <a:rPr lang="en-US" altLang="zh-CN" sz="900" dirty="0"/>
                <a:t>TACE</a:t>
              </a:r>
              <a:endParaRPr lang="zh-CN" altLang="en-US" sz="900" dirty="0"/>
            </a:p>
          </p:txBody>
        </p:sp>
        <p:cxnSp>
          <p:nvCxnSpPr>
            <p:cNvPr id="112" name="Straight Arrow Connector 10">
              <a:extLst>
                <a:ext uri="{FF2B5EF4-FFF2-40B4-BE49-F238E27FC236}">
                  <a16:creationId xmlns:a16="http://schemas.microsoft.com/office/drawing/2014/main" id="{0F308145-662E-C613-6250-7B8D587D5301}"/>
                </a:ext>
              </a:extLst>
            </p:cNvPr>
            <p:cNvCxnSpPr>
              <a:cxnSpLocks/>
            </p:cNvCxnSpPr>
            <p:nvPr/>
          </p:nvCxnSpPr>
          <p:spPr>
            <a:xfrm>
              <a:off x="7995011" y="3069501"/>
              <a:ext cx="988137" cy="1"/>
            </a:xfrm>
            <a:prstGeom prst="straightConnector1">
              <a:avLst/>
            </a:prstGeom>
            <a:ln w="57150">
              <a:solidFill>
                <a:srgbClr val="A6A6A6"/>
              </a:solidFill>
              <a:tailEnd type="triangle"/>
            </a:ln>
            <a:effectLst/>
          </p:spPr>
          <p:style>
            <a:lnRef idx="2">
              <a:schemeClr val="accent1"/>
            </a:lnRef>
            <a:fillRef idx="0">
              <a:schemeClr val="accent1"/>
            </a:fillRef>
            <a:effectRef idx="1">
              <a:schemeClr val="accent1"/>
            </a:effectRef>
            <a:fontRef idx="minor">
              <a:schemeClr val="tx1"/>
            </a:fontRef>
          </p:style>
        </p:cxnSp>
        <p:sp>
          <p:nvSpPr>
            <p:cNvPr id="114" name="矩形: 圆角 113">
              <a:extLst>
                <a:ext uri="{FF2B5EF4-FFF2-40B4-BE49-F238E27FC236}">
                  <a16:creationId xmlns:a16="http://schemas.microsoft.com/office/drawing/2014/main" id="{88A84CD3-5312-F533-9CF3-82162D16C3E9}"/>
                </a:ext>
              </a:extLst>
            </p:cNvPr>
            <p:cNvSpPr/>
            <p:nvPr/>
          </p:nvSpPr>
          <p:spPr>
            <a:xfrm>
              <a:off x="10599776" y="1137481"/>
              <a:ext cx="693019" cy="245630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rPr>
                <a:t>生存随访</a:t>
              </a:r>
            </a:p>
          </p:txBody>
        </p:sp>
        <p:cxnSp>
          <p:nvCxnSpPr>
            <p:cNvPr id="119" name="直接箭头连接符 118">
              <a:extLst>
                <a:ext uri="{FF2B5EF4-FFF2-40B4-BE49-F238E27FC236}">
                  <a16:creationId xmlns:a16="http://schemas.microsoft.com/office/drawing/2014/main" id="{67B1B980-57EE-054D-EAA9-1BEC790F358E}"/>
                </a:ext>
              </a:extLst>
            </p:cNvPr>
            <p:cNvCxnSpPr>
              <a:cxnSpLocks/>
            </p:cNvCxnSpPr>
            <p:nvPr/>
          </p:nvCxnSpPr>
          <p:spPr>
            <a:xfrm>
              <a:off x="7363326" y="913722"/>
              <a:ext cx="793197" cy="48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1" name="直接箭头连接符 120">
              <a:extLst>
                <a:ext uri="{FF2B5EF4-FFF2-40B4-BE49-F238E27FC236}">
                  <a16:creationId xmlns:a16="http://schemas.microsoft.com/office/drawing/2014/main" id="{5547FDA9-6DEA-C527-D58A-3A3FBE13BAF9}"/>
                </a:ext>
              </a:extLst>
            </p:cNvPr>
            <p:cNvCxnSpPr>
              <a:cxnSpLocks/>
            </p:cNvCxnSpPr>
            <p:nvPr/>
          </p:nvCxnSpPr>
          <p:spPr>
            <a:xfrm flipH="1">
              <a:off x="5414096" y="922669"/>
              <a:ext cx="86829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2" name="文本框 121">
              <a:extLst>
                <a:ext uri="{FF2B5EF4-FFF2-40B4-BE49-F238E27FC236}">
                  <a16:creationId xmlns:a16="http://schemas.microsoft.com/office/drawing/2014/main" id="{E030C398-7EB3-6D9B-A5CE-7AEC0A215B4D}"/>
                </a:ext>
              </a:extLst>
            </p:cNvPr>
            <p:cNvSpPr txBox="1"/>
            <p:nvPr/>
          </p:nvSpPr>
          <p:spPr>
            <a:xfrm>
              <a:off x="6266047" y="812249"/>
              <a:ext cx="1414913" cy="230832"/>
            </a:xfrm>
            <a:prstGeom prst="rect">
              <a:avLst/>
            </a:prstGeom>
            <a:noFill/>
          </p:spPr>
          <p:txBody>
            <a:bodyPr wrap="square" rtlCol="0">
              <a:spAutoFit/>
            </a:bodyPr>
            <a:lstStyle/>
            <a:p>
              <a:r>
                <a:rPr lang="en-US" altLang="zh-CN" sz="900" dirty="0"/>
                <a:t>12</a:t>
              </a:r>
              <a:r>
                <a:rPr lang="zh-CN" altLang="en-US" sz="900" dirty="0"/>
                <a:t>个月或</a:t>
              </a:r>
              <a:r>
                <a:rPr lang="en-US" altLang="zh-CN" sz="900" dirty="0"/>
                <a:t>17</a:t>
              </a:r>
              <a:r>
                <a:rPr lang="zh-CN" altLang="en-US" sz="900" dirty="0"/>
                <a:t>个周期</a:t>
              </a:r>
            </a:p>
          </p:txBody>
        </p:sp>
        <p:cxnSp>
          <p:nvCxnSpPr>
            <p:cNvPr id="124" name="直接箭头连接符 123">
              <a:extLst>
                <a:ext uri="{FF2B5EF4-FFF2-40B4-BE49-F238E27FC236}">
                  <a16:creationId xmlns:a16="http://schemas.microsoft.com/office/drawing/2014/main" id="{46BCCC79-9990-6F76-BD62-639B2AFD778C}"/>
                </a:ext>
              </a:extLst>
            </p:cNvPr>
            <p:cNvCxnSpPr>
              <a:cxnSpLocks/>
            </p:cNvCxnSpPr>
            <p:nvPr/>
          </p:nvCxnSpPr>
          <p:spPr>
            <a:xfrm>
              <a:off x="7598412" y="3915845"/>
              <a:ext cx="55811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5" name="直接箭头连接符 124">
              <a:extLst>
                <a:ext uri="{FF2B5EF4-FFF2-40B4-BE49-F238E27FC236}">
                  <a16:creationId xmlns:a16="http://schemas.microsoft.com/office/drawing/2014/main" id="{7DD3153E-109D-05BD-343C-F2F25AC5EB80}"/>
                </a:ext>
              </a:extLst>
            </p:cNvPr>
            <p:cNvCxnSpPr>
              <a:cxnSpLocks/>
            </p:cNvCxnSpPr>
            <p:nvPr/>
          </p:nvCxnSpPr>
          <p:spPr>
            <a:xfrm flipH="1">
              <a:off x="5276308" y="3915845"/>
              <a:ext cx="55194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6" name="文本框 125">
              <a:extLst>
                <a:ext uri="{FF2B5EF4-FFF2-40B4-BE49-F238E27FC236}">
                  <a16:creationId xmlns:a16="http://schemas.microsoft.com/office/drawing/2014/main" id="{1A78F611-FFB1-3B8E-0D82-05C1B4930D6D}"/>
                </a:ext>
              </a:extLst>
            </p:cNvPr>
            <p:cNvSpPr txBox="1"/>
            <p:nvPr/>
          </p:nvSpPr>
          <p:spPr>
            <a:xfrm>
              <a:off x="5765533" y="3699561"/>
              <a:ext cx="1915427" cy="507831"/>
            </a:xfrm>
            <a:prstGeom prst="rect">
              <a:avLst/>
            </a:prstGeom>
            <a:noFill/>
          </p:spPr>
          <p:txBody>
            <a:bodyPr wrap="square" rtlCol="0">
              <a:spAutoFit/>
            </a:bodyPr>
            <a:lstStyle/>
            <a:p>
              <a:r>
                <a:rPr lang="en-US" altLang="zh-CN" sz="900" dirty="0"/>
                <a:t>IL42-EORTC QLQ-C30(</a:t>
              </a:r>
              <a:r>
                <a:rPr lang="zh-CN" altLang="en-US" sz="900" dirty="0"/>
                <a:t>简化</a:t>
              </a:r>
              <a:r>
                <a:rPr lang="en-US" altLang="zh-CN" sz="900" dirty="0"/>
                <a:t>)</a:t>
              </a:r>
              <a:r>
                <a:rPr lang="zh-CN" altLang="en-US" sz="900" dirty="0"/>
                <a:t>问卷在基线和每奇数治疗或监测时完成，直到第</a:t>
              </a:r>
              <a:r>
                <a:rPr lang="en-US" altLang="zh-CN" sz="900" dirty="0"/>
                <a:t>17</a:t>
              </a:r>
              <a:r>
                <a:rPr lang="zh-CN" altLang="en-US" sz="900" dirty="0"/>
                <a:t>周期 </a:t>
              </a:r>
              <a:r>
                <a:rPr lang="en-US" altLang="zh-CN" sz="900" baseline="30000" dirty="0"/>
                <a:t>b</a:t>
              </a:r>
              <a:endParaRPr lang="zh-CN" altLang="en-US" sz="900" baseline="30000" dirty="0"/>
            </a:p>
          </p:txBody>
        </p:sp>
        <p:sp>
          <p:nvSpPr>
            <p:cNvPr id="134" name="矩形: 圆角 133">
              <a:extLst>
                <a:ext uri="{FF2B5EF4-FFF2-40B4-BE49-F238E27FC236}">
                  <a16:creationId xmlns:a16="http://schemas.microsoft.com/office/drawing/2014/main" id="{5D8B9353-A0BC-A850-1617-34DCB32D9BB3}"/>
                </a:ext>
              </a:extLst>
            </p:cNvPr>
            <p:cNvSpPr/>
            <p:nvPr/>
          </p:nvSpPr>
          <p:spPr>
            <a:xfrm>
              <a:off x="334963" y="4364259"/>
              <a:ext cx="4142521" cy="1179259"/>
            </a:xfrm>
            <a:prstGeom prst="roundRect">
              <a:avLst/>
            </a:prstGeom>
            <a:solidFill>
              <a:srgbClr val="A6A6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200" b="1" dirty="0"/>
                <a:t>分层</a:t>
              </a:r>
              <a:endParaRPr lang="en-US" altLang="zh-CN" sz="1200" b="1" dirty="0"/>
            </a:p>
            <a:p>
              <a:r>
                <a:rPr lang="zh-CN" altLang="en-US" sz="1200" dirty="0"/>
                <a:t>地域</a:t>
              </a:r>
              <a:r>
                <a:rPr lang="en-US" altLang="zh-CN" sz="1200" dirty="0"/>
                <a:t>(</a:t>
              </a:r>
              <a:r>
                <a:rPr lang="zh-CN" altLang="en-US" sz="1200" dirty="0"/>
                <a:t>除日本以外的亚太地区 </a:t>
              </a:r>
              <a:r>
                <a:rPr lang="en-US" altLang="zh-CN" sz="1200" dirty="0"/>
                <a:t>vs. </a:t>
              </a:r>
              <a:r>
                <a:rPr lang="zh-CN" altLang="en-US" sz="1200" dirty="0"/>
                <a:t>全球其他地区</a:t>
              </a:r>
              <a:r>
                <a:rPr lang="en-US" altLang="zh-CN" sz="1200" dirty="0"/>
                <a:t>)</a:t>
              </a:r>
            </a:p>
            <a:p>
              <a:r>
                <a:rPr lang="zh-CN" altLang="en-US" sz="1200" b="1" dirty="0"/>
                <a:t>高风险特征和手术</a:t>
              </a:r>
              <a:endParaRPr lang="en-US" altLang="zh-CN" sz="1200" dirty="0"/>
            </a:p>
            <a:p>
              <a:pPr marL="171450" indent="-171450">
                <a:buFont typeface="Arial" panose="020B0604020202020204" pitchFamily="34" charset="0"/>
                <a:buChar char="•"/>
              </a:pPr>
              <a:r>
                <a:rPr lang="zh-CN" altLang="en-US" sz="1200" dirty="0"/>
                <a:t>消融术</a:t>
              </a:r>
              <a:endParaRPr lang="en-US" altLang="zh-CN" sz="1200" dirty="0"/>
            </a:p>
            <a:p>
              <a:pPr marL="171450" indent="-171450">
                <a:buFont typeface="Arial" panose="020B0604020202020204" pitchFamily="34" charset="0"/>
                <a:buChar char="•"/>
              </a:pPr>
              <a:r>
                <a:rPr lang="zh-CN" altLang="en-US" sz="1200" dirty="0"/>
                <a:t>切除术，</a:t>
              </a:r>
              <a:r>
                <a:rPr lang="en-US" altLang="zh-CN" sz="1200" dirty="0"/>
                <a:t>1</a:t>
              </a:r>
              <a:r>
                <a:rPr lang="zh-CN" altLang="en-US" sz="1200" dirty="0"/>
                <a:t>个危险特征，辅助</a:t>
              </a:r>
              <a:r>
                <a:rPr lang="en-US" altLang="zh-CN" sz="1200" dirty="0"/>
                <a:t>TACE(</a:t>
              </a:r>
              <a:r>
                <a:rPr lang="zh-CN" altLang="en-US" sz="1200" dirty="0"/>
                <a:t>是或否</a:t>
              </a:r>
              <a:r>
                <a:rPr lang="en-US" altLang="zh-CN" sz="1200" dirty="0"/>
                <a:t>)</a:t>
              </a:r>
              <a:r>
                <a:rPr lang="zh-CN" altLang="en-US" sz="1200" dirty="0"/>
                <a:t> </a:t>
              </a:r>
              <a:endParaRPr lang="en-US" altLang="zh-CN" sz="1200" dirty="0"/>
            </a:p>
            <a:p>
              <a:pPr marL="171450" indent="-171450">
                <a:buFont typeface="Arial" panose="020B0604020202020204" pitchFamily="34" charset="0"/>
                <a:buChar char="•"/>
              </a:pPr>
              <a:r>
                <a:rPr lang="zh-CN" altLang="en-US" sz="1200" dirty="0"/>
                <a:t>切除术，≥</a:t>
              </a:r>
              <a:r>
                <a:rPr lang="en-US" altLang="zh-CN" sz="1200" dirty="0"/>
                <a:t>2</a:t>
              </a:r>
              <a:r>
                <a:rPr lang="zh-CN" altLang="en-US" sz="1200" dirty="0"/>
                <a:t>个危险特征，辅助</a:t>
              </a:r>
              <a:r>
                <a:rPr lang="en-US" altLang="zh-CN" sz="1200" dirty="0"/>
                <a:t>TACE(</a:t>
              </a:r>
              <a:r>
                <a:rPr lang="zh-CN" altLang="en-US" sz="1200" dirty="0"/>
                <a:t>是或否</a:t>
              </a:r>
              <a:r>
                <a:rPr lang="en-US" altLang="zh-CN" sz="1200" dirty="0"/>
                <a:t>)</a:t>
              </a:r>
              <a:endParaRPr lang="zh-CN" altLang="en-US" sz="1200" dirty="0"/>
            </a:p>
          </p:txBody>
        </p:sp>
        <p:sp>
          <p:nvSpPr>
            <p:cNvPr id="135" name="矩形: 圆角 134">
              <a:extLst>
                <a:ext uri="{FF2B5EF4-FFF2-40B4-BE49-F238E27FC236}">
                  <a16:creationId xmlns:a16="http://schemas.microsoft.com/office/drawing/2014/main" id="{DFDAB6EE-C76A-7DBB-2652-D2DEB33DC1E6}"/>
                </a:ext>
              </a:extLst>
            </p:cNvPr>
            <p:cNvSpPr/>
            <p:nvPr/>
          </p:nvSpPr>
          <p:spPr>
            <a:xfrm>
              <a:off x="5128358" y="4364259"/>
              <a:ext cx="4997419" cy="1180502"/>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200" b="1" dirty="0"/>
                <a:t>主要终点</a:t>
              </a:r>
              <a:endParaRPr lang="en-US" altLang="zh-CN" sz="1200" b="1" dirty="0"/>
            </a:p>
            <a:p>
              <a:r>
                <a:rPr lang="zh-CN" altLang="en-US" sz="1200" dirty="0"/>
                <a:t>由独立审查机构评估无复发生存期</a:t>
              </a:r>
              <a:r>
                <a:rPr lang="en-US" altLang="zh-CN" sz="1200" baseline="30000" dirty="0"/>
                <a:t>c</a:t>
              </a:r>
            </a:p>
            <a:p>
              <a:r>
                <a:rPr lang="zh-CN" altLang="en-US" sz="1200" b="1" dirty="0"/>
                <a:t>预先指定探索性</a:t>
              </a:r>
              <a:r>
                <a:rPr lang="en-US" altLang="zh-CN" sz="1200" b="1" dirty="0"/>
                <a:t>PRO</a:t>
              </a:r>
              <a:r>
                <a:rPr lang="zh-CN" altLang="en-US" sz="1200" b="1" dirty="0"/>
                <a:t>终点</a:t>
              </a:r>
              <a:endParaRPr lang="en-US" altLang="zh-CN" sz="1200" b="1" dirty="0"/>
            </a:p>
            <a:p>
              <a:r>
                <a:rPr lang="en-US" altLang="zh-CN" sz="1200" dirty="0"/>
                <a:t>GHS/QoL</a:t>
              </a:r>
              <a:r>
                <a:rPr lang="zh-CN" altLang="en-US" sz="1200" dirty="0"/>
                <a:t>、身体、角色、情感和社会功能相较基线的变化</a:t>
              </a:r>
              <a:endParaRPr lang="en-US" altLang="zh-CN" sz="1200" dirty="0"/>
            </a:p>
            <a:p>
              <a:r>
                <a:rPr lang="zh-CN" altLang="en-US" sz="1200" dirty="0"/>
                <a:t>  </a:t>
              </a:r>
              <a:r>
                <a:rPr lang="en-US" altLang="zh-CN" sz="1200" dirty="0"/>
                <a:t>-</a:t>
              </a:r>
              <a:r>
                <a:rPr lang="zh-CN" altLang="en-US" sz="1200" dirty="0"/>
                <a:t>与基线相比≥</a:t>
              </a:r>
              <a:r>
                <a:rPr lang="en-US" altLang="zh-CN" sz="1200" dirty="0"/>
                <a:t>10</a:t>
              </a:r>
              <a:r>
                <a:rPr lang="zh-CN" altLang="en-US" sz="1200" dirty="0"/>
                <a:t>分的下降被定义为变化临床上有意义的恶化</a:t>
              </a:r>
              <a:r>
                <a:rPr lang="en-US" altLang="zh-CN" sz="1200" baseline="30000" dirty="0"/>
                <a:t>2</a:t>
              </a:r>
              <a:endParaRPr lang="zh-CN" altLang="en-US" sz="1200" baseline="30000" dirty="0"/>
            </a:p>
          </p:txBody>
        </p:sp>
      </p:grpSp>
      <p:sp>
        <p:nvSpPr>
          <p:cNvPr id="5" name="文本占位符 4">
            <a:extLst>
              <a:ext uri="{FF2B5EF4-FFF2-40B4-BE49-F238E27FC236}">
                <a16:creationId xmlns:a16="http://schemas.microsoft.com/office/drawing/2014/main" id="{1565F82A-FFCB-655F-E9B2-71F3A888A9D0}"/>
              </a:ext>
            </a:extLst>
          </p:cNvPr>
          <p:cNvSpPr>
            <a:spLocks noGrp="1"/>
          </p:cNvSpPr>
          <p:nvPr>
            <p:ph type="body" sz="quarter" idx="10"/>
          </p:nvPr>
        </p:nvSpPr>
        <p:spPr/>
        <p:txBody>
          <a:bodyPr/>
          <a:lstStyle/>
          <a:p>
            <a:r>
              <a:rPr lang="en-US" altLang="zh-CN" dirty="0"/>
              <a:t>IMbrave50 </a:t>
            </a:r>
            <a:r>
              <a:rPr lang="zh-CN" altLang="en-US" dirty="0"/>
              <a:t>研究设计</a:t>
            </a:r>
          </a:p>
        </p:txBody>
      </p:sp>
      <p:pic>
        <p:nvPicPr>
          <p:cNvPr id="137" name="图片 136">
            <a:extLst>
              <a:ext uri="{FF2B5EF4-FFF2-40B4-BE49-F238E27FC236}">
                <a16:creationId xmlns:a16="http://schemas.microsoft.com/office/drawing/2014/main" id="{65B2C2C5-287B-B3B2-A4F5-63050DED122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0951" y="6155560"/>
            <a:ext cx="6617040" cy="591157"/>
          </a:xfrm>
          <a:prstGeom prst="rect">
            <a:avLst/>
          </a:prstGeom>
        </p:spPr>
      </p:pic>
      <p:sp>
        <p:nvSpPr>
          <p:cNvPr id="145" name="文本占位符 2">
            <a:extLst>
              <a:ext uri="{FF2B5EF4-FFF2-40B4-BE49-F238E27FC236}">
                <a16:creationId xmlns:a16="http://schemas.microsoft.com/office/drawing/2014/main" id="{1A1F9BD4-90AE-2038-45E3-E2D4EA9669C9}"/>
              </a:ext>
            </a:extLst>
          </p:cNvPr>
          <p:cNvSpPr>
            <a:spLocks noGrp="1"/>
          </p:cNvSpPr>
          <p:nvPr>
            <p:ph type="body" sz="quarter" idx="11"/>
          </p:nvPr>
        </p:nvSpPr>
        <p:spPr>
          <a:xfrm>
            <a:off x="5074376" y="6396990"/>
            <a:ext cx="6818812" cy="329248"/>
          </a:xfrm>
        </p:spPr>
        <p:txBody>
          <a:bodyPr/>
          <a:lstStyle/>
          <a:p>
            <a:r>
              <a:rPr lang="en-US" altLang="zh-CN" dirty="0"/>
              <a:t>Masatoshi Kudo et al </a:t>
            </a:r>
            <a:r>
              <a:rPr lang="zh-CN" altLang="en-US" dirty="0"/>
              <a:t>，</a:t>
            </a:r>
            <a:r>
              <a:rPr lang="en-US" altLang="zh-CN" dirty="0"/>
              <a:t>2023 ASCO abstract 4002</a:t>
            </a:r>
            <a:endParaRPr lang="zh-CN" altLang="en-US" dirty="0"/>
          </a:p>
        </p:txBody>
      </p:sp>
    </p:spTree>
    <p:extLst>
      <p:ext uri="{BB962C8B-B14F-4D97-AF65-F5344CB8AC3E}">
        <p14:creationId xmlns:p14="http://schemas.microsoft.com/office/powerpoint/2010/main" val="1094600243"/>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12420903-D296-B6C1-C8F1-AA95752F26FA}"/>
              </a:ext>
            </a:extLst>
          </p:cNvPr>
          <p:cNvSpPr>
            <a:spLocks noGrp="1"/>
          </p:cNvSpPr>
          <p:nvPr>
            <p:ph type="body" sz="quarter" idx="10"/>
          </p:nvPr>
        </p:nvSpPr>
        <p:spPr/>
        <p:txBody>
          <a:bodyPr/>
          <a:lstStyle/>
          <a:p>
            <a:r>
              <a:rPr lang="zh-CN" altLang="en-US" dirty="0"/>
              <a:t>基线特征</a:t>
            </a:r>
          </a:p>
        </p:txBody>
      </p:sp>
      <p:pic>
        <p:nvPicPr>
          <p:cNvPr id="5" name="图片 4">
            <a:extLst>
              <a:ext uri="{FF2B5EF4-FFF2-40B4-BE49-F238E27FC236}">
                <a16:creationId xmlns:a16="http://schemas.microsoft.com/office/drawing/2014/main" id="{0FF3495D-0F9C-E22D-EF56-40251BED86C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786950"/>
            <a:ext cx="12192000" cy="5514326"/>
          </a:xfrm>
          <a:prstGeom prst="rect">
            <a:avLst/>
          </a:prstGeom>
        </p:spPr>
      </p:pic>
      <p:sp>
        <p:nvSpPr>
          <p:cNvPr id="9" name="文本占位符 2">
            <a:extLst>
              <a:ext uri="{FF2B5EF4-FFF2-40B4-BE49-F238E27FC236}">
                <a16:creationId xmlns:a16="http://schemas.microsoft.com/office/drawing/2014/main" id="{B006849B-5C6A-94CB-51BB-051C4D6DFE90}"/>
              </a:ext>
            </a:extLst>
          </p:cNvPr>
          <p:cNvSpPr>
            <a:spLocks noGrp="1"/>
          </p:cNvSpPr>
          <p:nvPr>
            <p:ph type="body" sz="quarter" idx="11"/>
          </p:nvPr>
        </p:nvSpPr>
        <p:spPr>
          <a:xfrm>
            <a:off x="5074376" y="6396990"/>
            <a:ext cx="6818812" cy="329248"/>
          </a:xfrm>
        </p:spPr>
        <p:txBody>
          <a:bodyPr/>
          <a:lstStyle/>
          <a:p>
            <a:r>
              <a:rPr lang="en-US" altLang="zh-CN" dirty="0"/>
              <a:t>Masatoshi Kudo et al </a:t>
            </a:r>
            <a:r>
              <a:rPr lang="zh-CN" altLang="en-US" dirty="0"/>
              <a:t>，</a:t>
            </a:r>
            <a:r>
              <a:rPr lang="en-US" altLang="zh-CN" dirty="0"/>
              <a:t>2023 ASCO abstract 4002</a:t>
            </a:r>
            <a:endParaRPr lang="zh-CN" altLang="en-US" dirty="0"/>
          </a:p>
        </p:txBody>
      </p:sp>
    </p:spTree>
    <p:extLst>
      <p:ext uri="{BB962C8B-B14F-4D97-AF65-F5344CB8AC3E}">
        <p14:creationId xmlns:p14="http://schemas.microsoft.com/office/powerpoint/2010/main" val="2371390217"/>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EC2B9DE8-8726-9201-D918-813270424B1A}"/>
              </a:ext>
            </a:extLst>
          </p:cNvPr>
          <p:cNvSpPr>
            <a:spLocks noGrp="1"/>
          </p:cNvSpPr>
          <p:nvPr>
            <p:ph type="body" sz="quarter" idx="10"/>
          </p:nvPr>
        </p:nvSpPr>
        <p:spPr/>
        <p:txBody>
          <a:bodyPr/>
          <a:lstStyle/>
          <a:p>
            <a:r>
              <a:rPr lang="zh-CN" altLang="en-US" dirty="0"/>
              <a:t>基线特征</a:t>
            </a:r>
            <a:r>
              <a:rPr lang="en-US" altLang="zh-CN" dirty="0"/>
              <a:t>-</a:t>
            </a:r>
            <a:r>
              <a:rPr lang="zh-CN" altLang="en-US" dirty="0"/>
              <a:t>根治治疗过程</a:t>
            </a:r>
          </a:p>
        </p:txBody>
      </p:sp>
      <p:pic>
        <p:nvPicPr>
          <p:cNvPr id="5" name="图片 4">
            <a:extLst>
              <a:ext uri="{FF2B5EF4-FFF2-40B4-BE49-F238E27FC236}">
                <a16:creationId xmlns:a16="http://schemas.microsoft.com/office/drawing/2014/main" id="{9B1E697C-9169-5978-378B-C53A4164803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789664"/>
            <a:ext cx="12192000" cy="5771950"/>
          </a:xfrm>
          <a:prstGeom prst="rect">
            <a:avLst/>
          </a:prstGeom>
        </p:spPr>
      </p:pic>
      <p:sp>
        <p:nvSpPr>
          <p:cNvPr id="9" name="文本占位符 2">
            <a:extLst>
              <a:ext uri="{FF2B5EF4-FFF2-40B4-BE49-F238E27FC236}">
                <a16:creationId xmlns:a16="http://schemas.microsoft.com/office/drawing/2014/main" id="{97486FB4-155B-14EF-15F4-D3A535C7AE39}"/>
              </a:ext>
            </a:extLst>
          </p:cNvPr>
          <p:cNvSpPr>
            <a:spLocks noGrp="1"/>
          </p:cNvSpPr>
          <p:nvPr>
            <p:ph type="body" sz="quarter" idx="11"/>
          </p:nvPr>
        </p:nvSpPr>
        <p:spPr>
          <a:xfrm>
            <a:off x="5074376" y="6396990"/>
            <a:ext cx="6818812" cy="329248"/>
          </a:xfrm>
        </p:spPr>
        <p:txBody>
          <a:bodyPr/>
          <a:lstStyle/>
          <a:p>
            <a:r>
              <a:rPr lang="en-US" altLang="zh-CN" dirty="0"/>
              <a:t>Masatoshi Kudo et al </a:t>
            </a:r>
            <a:r>
              <a:rPr lang="zh-CN" altLang="en-US" dirty="0"/>
              <a:t>，</a:t>
            </a:r>
            <a:r>
              <a:rPr lang="en-US" altLang="zh-CN" dirty="0"/>
              <a:t>2023 ASCO abstract 4002</a:t>
            </a:r>
            <a:endParaRPr lang="zh-CN" altLang="en-US" dirty="0"/>
          </a:p>
        </p:txBody>
      </p:sp>
    </p:spTree>
    <p:extLst>
      <p:ext uri="{BB962C8B-B14F-4D97-AF65-F5344CB8AC3E}">
        <p14:creationId xmlns:p14="http://schemas.microsoft.com/office/powerpoint/2010/main" val="3336124615"/>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FFBD92A4-6C8E-EF28-E201-E30A5F88902A}"/>
              </a:ext>
            </a:extLst>
          </p:cNvPr>
          <p:cNvSpPr>
            <a:spLocks noGrp="1"/>
          </p:cNvSpPr>
          <p:nvPr>
            <p:ph type="body" sz="quarter" idx="10"/>
          </p:nvPr>
        </p:nvSpPr>
        <p:spPr/>
        <p:txBody>
          <a:bodyPr/>
          <a:lstStyle/>
          <a:p>
            <a:r>
              <a:rPr lang="zh-CN" altLang="en-US" sz="2000" dirty="0"/>
              <a:t>主要终点：阿替利珠单抗联合贝伐珠单抗治疗相较主动监测显著提高</a:t>
            </a:r>
            <a:r>
              <a:rPr lang="en-US" altLang="zh-CN" sz="2000" dirty="0"/>
              <a:t>IRF</a:t>
            </a:r>
            <a:r>
              <a:rPr lang="zh-CN" altLang="en-US" sz="2000" dirty="0"/>
              <a:t>评估的</a:t>
            </a:r>
            <a:r>
              <a:rPr lang="en-US" altLang="zh-CN" sz="2000" dirty="0"/>
              <a:t>RFS</a:t>
            </a:r>
            <a:endParaRPr lang="zh-CN" altLang="en-US" sz="2000" dirty="0"/>
          </a:p>
        </p:txBody>
      </p:sp>
      <p:pic>
        <p:nvPicPr>
          <p:cNvPr id="11" name="图片 10">
            <a:extLst>
              <a:ext uri="{FF2B5EF4-FFF2-40B4-BE49-F238E27FC236}">
                <a16:creationId xmlns:a16="http://schemas.microsoft.com/office/drawing/2014/main" id="{1D81CC05-DB46-4CBD-3137-F4C18CA5A0E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798785"/>
            <a:ext cx="12192000" cy="5260430"/>
          </a:xfrm>
          <a:prstGeom prst="rect">
            <a:avLst/>
          </a:prstGeom>
        </p:spPr>
      </p:pic>
      <p:sp>
        <p:nvSpPr>
          <p:cNvPr id="12" name="文本占位符 2">
            <a:extLst>
              <a:ext uri="{FF2B5EF4-FFF2-40B4-BE49-F238E27FC236}">
                <a16:creationId xmlns:a16="http://schemas.microsoft.com/office/drawing/2014/main" id="{2CC977D8-F090-3FEA-20C7-A2998703D919}"/>
              </a:ext>
            </a:extLst>
          </p:cNvPr>
          <p:cNvSpPr>
            <a:spLocks noGrp="1"/>
          </p:cNvSpPr>
          <p:nvPr>
            <p:ph type="body" sz="quarter" idx="11"/>
          </p:nvPr>
        </p:nvSpPr>
        <p:spPr>
          <a:xfrm>
            <a:off x="5074376" y="6396990"/>
            <a:ext cx="6818812" cy="329248"/>
          </a:xfrm>
        </p:spPr>
        <p:txBody>
          <a:bodyPr/>
          <a:lstStyle/>
          <a:p>
            <a:r>
              <a:rPr lang="en-US" altLang="zh-CN" dirty="0"/>
              <a:t>Masatoshi Kudo et al </a:t>
            </a:r>
            <a:r>
              <a:rPr lang="zh-CN" altLang="en-US" dirty="0"/>
              <a:t>，</a:t>
            </a:r>
            <a:r>
              <a:rPr lang="en-US" altLang="zh-CN" dirty="0"/>
              <a:t>2023 ASCO abstract 4002</a:t>
            </a:r>
            <a:endParaRPr lang="zh-CN" altLang="en-US" dirty="0"/>
          </a:p>
        </p:txBody>
      </p:sp>
    </p:spTree>
    <p:extLst>
      <p:ext uri="{BB962C8B-B14F-4D97-AF65-F5344CB8AC3E}">
        <p14:creationId xmlns:p14="http://schemas.microsoft.com/office/powerpoint/2010/main" val="834027910"/>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8061476E-16CC-B0B4-024C-4218032B3F93}"/>
              </a:ext>
            </a:extLst>
          </p:cNvPr>
          <p:cNvSpPr>
            <a:spLocks noGrp="1"/>
          </p:cNvSpPr>
          <p:nvPr>
            <p:ph type="body" sz="quarter" idx="10"/>
          </p:nvPr>
        </p:nvSpPr>
        <p:spPr/>
        <p:txBody>
          <a:bodyPr/>
          <a:lstStyle/>
          <a:p>
            <a:r>
              <a:rPr lang="zh-CN" altLang="en-US" dirty="0"/>
              <a:t>安全性汇总</a:t>
            </a:r>
          </a:p>
        </p:txBody>
      </p:sp>
      <p:sp>
        <p:nvSpPr>
          <p:cNvPr id="4" name="文本占位符 3">
            <a:extLst>
              <a:ext uri="{FF2B5EF4-FFF2-40B4-BE49-F238E27FC236}">
                <a16:creationId xmlns:a16="http://schemas.microsoft.com/office/drawing/2014/main" id="{F99EEA08-004E-E444-1613-323272167EFD}"/>
              </a:ext>
            </a:extLst>
          </p:cNvPr>
          <p:cNvSpPr>
            <a:spLocks noGrp="1"/>
          </p:cNvSpPr>
          <p:nvPr>
            <p:ph type="body" sz="quarter" idx="12"/>
          </p:nvPr>
        </p:nvSpPr>
        <p:spPr/>
        <p:txBody>
          <a:bodyPr/>
          <a:lstStyle/>
          <a:p>
            <a:endParaRPr lang="zh-CN" altLang="en-US"/>
          </a:p>
        </p:txBody>
      </p:sp>
      <p:pic>
        <p:nvPicPr>
          <p:cNvPr id="5" name="图片 4">
            <a:extLst>
              <a:ext uri="{FF2B5EF4-FFF2-40B4-BE49-F238E27FC236}">
                <a16:creationId xmlns:a16="http://schemas.microsoft.com/office/drawing/2014/main" id="{1D844320-AC0F-C16C-ED40-46F1145BA81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4518" y="876300"/>
            <a:ext cx="12192000" cy="5485172"/>
          </a:xfrm>
          <a:prstGeom prst="rect">
            <a:avLst/>
          </a:prstGeom>
        </p:spPr>
      </p:pic>
      <p:sp>
        <p:nvSpPr>
          <p:cNvPr id="6" name="文本占位符 2">
            <a:extLst>
              <a:ext uri="{FF2B5EF4-FFF2-40B4-BE49-F238E27FC236}">
                <a16:creationId xmlns:a16="http://schemas.microsoft.com/office/drawing/2014/main" id="{3924DDDE-4869-3FFA-28FE-775F9D16869E}"/>
              </a:ext>
            </a:extLst>
          </p:cNvPr>
          <p:cNvSpPr>
            <a:spLocks noGrp="1"/>
          </p:cNvSpPr>
          <p:nvPr>
            <p:ph type="body" sz="quarter" idx="11"/>
          </p:nvPr>
        </p:nvSpPr>
        <p:spPr>
          <a:xfrm>
            <a:off x="5074376" y="6396990"/>
            <a:ext cx="6818812" cy="329248"/>
          </a:xfrm>
        </p:spPr>
        <p:txBody>
          <a:bodyPr/>
          <a:lstStyle/>
          <a:p>
            <a:r>
              <a:rPr lang="en-US" altLang="zh-CN" dirty="0"/>
              <a:t>Masatoshi Kudo et al </a:t>
            </a:r>
            <a:r>
              <a:rPr lang="zh-CN" altLang="en-US" dirty="0"/>
              <a:t>，</a:t>
            </a:r>
            <a:r>
              <a:rPr lang="en-US" altLang="zh-CN" dirty="0"/>
              <a:t>2023 ASCO abstract 4002</a:t>
            </a:r>
            <a:endParaRPr lang="zh-CN" altLang="en-US" dirty="0"/>
          </a:p>
        </p:txBody>
      </p:sp>
    </p:spTree>
    <p:extLst>
      <p:ext uri="{BB962C8B-B14F-4D97-AF65-F5344CB8AC3E}">
        <p14:creationId xmlns:p14="http://schemas.microsoft.com/office/powerpoint/2010/main" val="1806417506"/>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DDDA43B0-5ACF-FB7C-4EEB-A46DCA97E7C8}"/>
              </a:ext>
            </a:extLst>
          </p:cNvPr>
          <p:cNvSpPr>
            <a:spLocks noGrp="1"/>
          </p:cNvSpPr>
          <p:nvPr>
            <p:ph type="body" sz="quarter" idx="10"/>
          </p:nvPr>
        </p:nvSpPr>
        <p:spPr/>
        <p:txBody>
          <a:bodyPr/>
          <a:lstStyle/>
          <a:p>
            <a:r>
              <a:rPr lang="en-US" altLang="zh-CN" dirty="0"/>
              <a:t>IL42-EORTC QLQ-C30(</a:t>
            </a:r>
            <a:r>
              <a:rPr lang="zh-CN" altLang="en-US" dirty="0"/>
              <a:t>简化</a:t>
            </a:r>
            <a:r>
              <a:rPr lang="en-US" altLang="zh-CN" dirty="0"/>
              <a:t>)</a:t>
            </a:r>
            <a:r>
              <a:rPr lang="zh-CN" altLang="en-US" dirty="0"/>
              <a:t>问卷</a:t>
            </a:r>
          </a:p>
        </p:txBody>
      </p:sp>
      <p:pic>
        <p:nvPicPr>
          <p:cNvPr id="6" name="图片 5">
            <a:extLst>
              <a:ext uri="{FF2B5EF4-FFF2-40B4-BE49-F238E27FC236}">
                <a16:creationId xmlns:a16="http://schemas.microsoft.com/office/drawing/2014/main" id="{2927B078-2B7B-92FE-97A6-623829DC729A}"/>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1"/>
          <a:stretch/>
        </p:blipFill>
        <p:spPr>
          <a:xfrm>
            <a:off x="0" y="2977300"/>
            <a:ext cx="12089331" cy="3316015"/>
          </a:xfrm>
          <a:prstGeom prst="rect">
            <a:avLst/>
          </a:prstGeom>
        </p:spPr>
      </p:pic>
      <p:sp>
        <p:nvSpPr>
          <p:cNvPr id="7" name="文本占位符 2">
            <a:extLst>
              <a:ext uri="{FF2B5EF4-FFF2-40B4-BE49-F238E27FC236}">
                <a16:creationId xmlns:a16="http://schemas.microsoft.com/office/drawing/2014/main" id="{9CAE5306-C54F-04B4-1F61-DBF00FC6A638}"/>
              </a:ext>
            </a:extLst>
          </p:cNvPr>
          <p:cNvSpPr>
            <a:spLocks noGrp="1"/>
          </p:cNvSpPr>
          <p:nvPr>
            <p:ph type="body" sz="quarter" idx="11"/>
          </p:nvPr>
        </p:nvSpPr>
        <p:spPr>
          <a:xfrm>
            <a:off x="5074376" y="6396990"/>
            <a:ext cx="6818812" cy="329248"/>
          </a:xfrm>
        </p:spPr>
        <p:txBody>
          <a:bodyPr/>
          <a:lstStyle/>
          <a:p>
            <a:r>
              <a:rPr lang="en-US" altLang="zh-CN" dirty="0"/>
              <a:t>Masatoshi Kudo et al </a:t>
            </a:r>
            <a:r>
              <a:rPr lang="zh-CN" altLang="en-US" dirty="0"/>
              <a:t>，</a:t>
            </a:r>
            <a:r>
              <a:rPr lang="en-US" altLang="zh-CN" dirty="0"/>
              <a:t>2023 ASCO abstract 4002</a:t>
            </a:r>
            <a:endParaRPr lang="zh-CN" altLang="en-US" dirty="0"/>
          </a:p>
        </p:txBody>
      </p:sp>
      <p:sp>
        <p:nvSpPr>
          <p:cNvPr id="4" name="文本框 3">
            <a:extLst>
              <a:ext uri="{FF2B5EF4-FFF2-40B4-BE49-F238E27FC236}">
                <a16:creationId xmlns:a16="http://schemas.microsoft.com/office/drawing/2014/main" id="{2844D91F-7908-F2C2-FA4C-50F12A973F7A}"/>
              </a:ext>
            </a:extLst>
          </p:cNvPr>
          <p:cNvSpPr txBox="1"/>
          <p:nvPr/>
        </p:nvSpPr>
        <p:spPr>
          <a:xfrm>
            <a:off x="661736" y="1030391"/>
            <a:ext cx="8491888" cy="1525739"/>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US" altLang="zh-CN" sz="1600" dirty="0"/>
              <a:t>IL42</a:t>
            </a:r>
            <a:r>
              <a:rPr lang="zh-CN" altLang="en-US" sz="1600" dirty="0"/>
              <a:t>是</a:t>
            </a:r>
            <a:r>
              <a:rPr lang="en-US" altLang="zh-CN" sz="1600" dirty="0"/>
              <a:t>EORTC QLQ-C30</a:t>
            </a:r>
            <a:r>
              <a:rPr lang="zh-CN" altLang="en-US" sz="1600" dirty="0"/>
              <a:t>（一个经过验证的、可靠的自我报告测量）</a:t>
            </a:r>
            <a:r>
              <a:rPr lang="en-US" altLang="zh-CN" sz="1600" baseline="30000" dirty="0"/>
              <a:t>1</a:t>
            </a:r>
            <a:r>
              <a:rPr lang="zh-CN" altLang="en-US" sz="1600" baseline="30000" dirty="0"/>
              <a:t>，</a:t>
            </a:r>
            <a:r>
              <a:rPr lang="en-US" altLang="zh-CN" sz="1600" baseline="30000" dirty="0"/>
              <a:t>2</a:t>
            </a:r>
            <a:r>
              <a:rPr lang="zh-CN" altLang="en-US" sz="1600" dirty="0"/>
              <a:t>的简化版</a:t>
            </a:r>
            <a:endParaRPr lang="en-US" altLang="zh-CN" sz="1600" dirty="0"/>
          </a:p>
          <a:p>
            <a:pPr marL="285750" indent="-285750">
              <a:lnSpc>
                <a:spcPct val="150000"/>
              </a:lnSpc>
              <a:buFont typeface="Arial" panose="020B0604020202020204" pitchFamily="34" charset="0"/>
              <a:buChar char="•"/>
            </a:pPr>
            <a:r>
              <a:rPr lang="en-US" altLang="zh-CN" sz="1600" dirty="0"/>
              <a:t>IL42-EORTC QLQ-C30(</a:t>
            </a:r>
            <a:r>
              <a:rPr lang="zh-CN" altLang="en-US" sz="1600" dirty="0"/>
              <a:t>简化版</a:t>
            </a:r>
            <a:r>
              <a:rPr lang="en-US" altLang="zh-CN" sz="1600" dirty="0"/>
              <a:t>)</a:t>
            </a:r>
            <a:r>
              <a:rPr lang="zh-CN" altLang="en-US" sz="1600" dirty="0"/>
              <a:t>总共有</a:t>
            </a:r>
            <a:r>
              <a:rPr lang="en-US" altLang="zh-CN" sz="1600" dirty="0"/>
              <a:t>15</a:t>
            </a:r>
            <a:r>
              <a:rPr lang="zh-CN" altLang="en-US" sz="1600" dirty="0"/>
              <a:t>个问题，采用前一周的情况进行报告</a:t>
            </a:r>
            <a:endParaRPr lang="en-US" altLang="zh-CN" sz="1600" dirty="0"/>
          </a:p>
          <a:p>
            <a:pPr marL="285750" indent="-285750">
              <a:lnSpc>
                <a:spcPct val="150000"/>
              </a:lnSpc>
              <a:buFont typeface="Arial" panose="020B0604020202020204" pitchFamily="34" charset="0"/>
              <a:buChar char="•"/>
            </a:pPr>
            <a:r>
              <a:rPr lang="en-US" altLang="zh-CN" sz="1600" dirty="0"/>
              <a:t>GHS/QoL</a:t>
            </a:r>
            <a:r>
              <a:rPr lang="zh-CN" altLang="en-US" sz="1600" dirty="0"/>
              <a:t>评分为</a:t>
            </a:r>
            <a:r>
              <a:rPr lang="en-US" altLang="zh-CN" sz="1600" dirty="0"/>
              <a:t>7</a:t>
            </a:r>
            <a:r>
              <a:rPr lang="zh-CN" altLang="en-US" sz="1600" dirty="0"/>
              <a:t>分，范围从“非常差”到“很好”</a:t>
            </a:r>
            <a:endParaRPr lang="en-US" altLang="zh-CN" sz="1600" dirty="0"/>
          </a:p>
          <a:p>
            <a:pPr marL="285750" indent="-285750">
              <a:lnSpc>
                <a:spcPct val="150000"/>
              </a:lnSpc>
              <a:buFont typeface="Arial" panose="020B0604020202020204" pitchFamily="34" charset="0"/>
              <a:buChar char="•"/>
            </a:pPr>
            <a:r>
              <a:rPr lang="zh-CN" altLang="en-US" sz="1600" dirty="0"/>
              <a:t>功能项目按</a:t>
            </a:r>
            <a:r>
              <a:rPr lang="en-US" altLang="zh-CN" sz="1600" dirty="0"/>
              <a:t>4</a:t>
            </a:r>
            <a:r>
              <a:rPr lang="zh-CN" altLang="en-US" sz="1600" dirty="0"/>
              <a:t>分进行评分，范围从“一点也不”到“非常”</a:t>
            </a:r>
          </a:p>
        </p:txBody>
      </p:sp>
    </p:spTree>
    <p:extLst>
      <p:ext uri="{BB962C8B-B14F-4D97-AF65-F5344CB8AC3E}">
        <p14:creationId xmlns:p14="http://schemas.microsoft.com/office/powerpoint/2010/main" val="3506577713"/>
      </p:ext>
    </p:extLst>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BF41F158-C7C9-F9DB-3755-29C28783E406}"/>
              </a:ext>
            </a:extLst>
          </p:cNvPr>
          <p:cNvSpPr>
            <a:spLocks noGrp="1"/>
          </p:cNvSpPr>
          <p:nvPr>
            <p:ph type="body" sz="quarter" idx="10"/>
          </p:nvPr>
        </p:nvSpPr>
        <p:spPr/>
        <p:txBody>
          <a:bodyPr/>
          <a:lstStyle/>
          <a:p>
            <a:r>
              <a:rPr lang="en-US" altLang="zh-CN" dirty="0"/>
              <a:t>IL42-EORTC QLQ-C30</a:t>
            </a:r>
            <a:r>
              <a:rPr lang="zh-CN" altLang="en-US" dirty="0"/>
              <a:t>问卷完成率</a:t>
            </a:r>
          </a:p>
          <a:p>
            <a:endParaRPr lang="zh-CN" altLang="en-US" dirty="0"/>
          </a:p>
        </p:txBody>
      </p:sp>
      <p:pic>
        <p:nvPicPr>
          <p:cNvPr id="5" name="图片 4">
            <a:extLst>
              <a:ext uri="{FF2B5EF4-FFF2-40B4-BE49-F238E27FC236}">
                <a16:creationId xmlns:a16="http://schemas.microsoft.com/office/drawing/2014/main" id="{1675A9F7-DFCB-3D37-B6F2-C50E9E9C8136}"/>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1077781"/>
            <a:ext cx="12192000" cy="3809559"/>
          </a:xfrm>
          <a:prstGeom prst="rect">
            <a:avLst/>
          </a:prstGeom>
        </p:spPr>
      </p:pic>
      <p:sp>
        <p:nvSpPr>
          <p:cNvPr id="6" name="文本占位符 2">
            <a:extLst>
              <a:ext uri="{FF2B5EF4-FFF2-40B4-BE49-F238E27FC236}">
                <a16:creationId xmlns:a16="http://schemas.microsoft.com/office/drawing/2014/main" id="{BA316687-4FFE-DF1E-9DD2-638D505BB825}"/>
              </a:ext>
            </a:extLst>
          </p:cNvPr>
          <p:cNvSpPr>
            <a:spLocks noGrp="1"/>
          </p:cNvSpPr>
          <p:nvPr>
            <p:ph type="body" sz="quarter" idx="11"/>
          </p:nvPr>
        </p:nvSpPr>
        <p:spPr>
          <a:xfrm>
            <a:off x="5074376" y="6396990"/>
            <a:ext cx="6818812" cy="329248"/>
          </a:xfrm>
        </p:spPr>
        <p:txBody>
          <a:bodyPr/>
          <a:lstStyle/>
          <a:p>
            <a:r>
              <a:rPr lang="en-US" altLang="zh-CN" dirty="0"/>
              <a:t>Masatoshi Kudo et al </a:t>
            </a:r>
            <a:r>
              <a:rPr lang="zh-CN" altLang="en-US" dirty="0"/>
              <a:t>，</a:t>
            </a:r>
            <a:r>
              <a:rPr lang="en-US" altLang="zh-CN" dirty="0"/>
              <a:t>2023 ASCO abstract 4002</a:t>
            </a:r>
            <a:endParaRPr lang="zh-CN" altLang="en-US" dirty="0"/>
          </a:p>
        </p:txBody>
      </p:sp>
      <p:sp>
        <p:nvSpPr>
          <p:cNvPr id="3" name="文本框 2">
            <a:extLst>
              <a:ext uri="{FF2B5EF4-FFF2-40B4-BE49-F238E27FC236}">
                <a16:creationId xmlns:a16="http://schemas.microsoft.com/office/drawing/2014/main" id="{BAC5F590-55D0-50E9-5122-78F334B104CA}"/>
              </a:ext>
            </a:extLst>
          </p:cNvPr>
          <p:cNvSpPr txBox="1"/>
          <p:nvPr/>
        </p:nvSpPr>
        <p:spPr>
          <a:xfrm>
            <a:off x="1414913" y="5341898"/>
            <a:ext cx="9221002" cy="923330"/>
          </a:xfrm>
          <a:prstGeom prst="rect">
            <a:avLst/>
          </a:prstGeom>
          <a:solidFill>
            <a:schemeClr val="accent1">
              <a:lumMod val="60000"/>
              <a:lumOff val="40000"/>
            </a:schemeClr>
          </a:solidFill>
        </p:spPr>
        <p:txBody>
          <a:bodyPr wrap="square" rtlCol="0">
            <a:spAutoFit/>
          </a:bodyPr>
          <a:lstStyle/>
          <a:p>
            <a:pPr marL="285750" indent="-285750">
              <a:buFont typeface="Arial" panose="020B0604020202020204" pitchFamily="34" charset="0"/>
              <a:buChar char="•"/>
            </a:pPr>
            <a:r>
              <a:rPr lang="zh-CN" altLang="en-US" dirty="0"/>
              <a:t>从基线到治疗或监测的第</a:t>
            </a:r>
            <a:r>
              <a:rPr lang="en-US" altLang="zh-CN" dirty="0"/>
              <a:t>17</a:t>
            </a:r>
            <a:r>
              <a:rPr lang="zh-CN" altLang="en-US" dirty="0"/>
              <a:t>周期，两组的</a:t>
            </a:r>
            <a:r>
              <a:rPr lang="en-US" altLang="zh-CN" dirty="0"/>
              <a:t>IL42-EORTC-C30</a:t>
            </a:r>
            <a:r>
              <a:rPr lang="zh-CN" altLang="en-US" dirty="0"/>
              <a:t>完成率保持</a:t>
            </a:r>
            <a:r>
              <a:rPr lang="en-US" altLang="zh-CN" dirty="0"/>
              <a:t>&gt;93%</a:t>
            </a:r>
          </a:p>
          <a:p>
            <a:pPr marL="285750" indent="-285750">
              <a:buFont typeface="Arial" panose="020B0604020202020204" pitchFamily="34" charset="0"/>
              <a:buChar char="•"/>
            </a:pPr>
            <a:endParaRPr lang="en-US" altLang="zh-CN" dirty="0"/>
          </a:p>
          <a:p>
            <a:pPr marL="285750" indent="-285750">
              <a:buFont typeface="Arial" panose="020B0604020202020204" pitchFamily="34" charset="0"/>
              <a:buChar char="•"/>
            </a:pPr>
            <a:r>
              <a:rPr lang="zh-CN" altLang="en-US" dirty="0"/>
              <a:t>通过</a:t>
            </a:r>
            <a:r>
              <a:rPr lang="en-US" altLang="zh-CN" dirty="0"/>
              <a:t>17</a:t>
            </a:r>
            <a:r>
              <a:rPr lang="zh-CN" altLang="en-US" dirty="0"/>
              <a:t>个周期数据进行集中分析，当时每个组中有超过一半的人口仍在研究中</a:t>
            </a:r>
          </a:p>
        </p:txBody>
      </p:sp>
      <p:pic>
        <p:nvPicPr>
          <p:cNvPr id="4" name="图片 3">
            <a:extLst>
              <a:ext uri="{FF2B5EF4-FFF2-40B4-BE49-F238E27FC236}">
                <a16:creationId xmlns:a16="http://schemas.microsoft.com/office/drawing/2014/main" id="{99E3F417-CDE7-4021-3125-02158D04D60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6528752"/>
            <a:ext cx="5161935" cy="329248"/>
          </a:xfrm>
          <a:prstGeom prst="rect">
            <a:avLst/>
          </a:prstGeom>
        </p:spPr>
      </p:pic>
    </p:spTree>
    <p:extLst>
      <p:ext uri="{BB962C8B-B14F-4D97-AF65-F5344CB8AC3E}">
        <p14:creationId xmlns:p14="http://schemas.microsoft.com/office/powerpoint/2010/main" val="667821454"/>
      </p:ext>
    </p:extLst>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46CB9B84-11C8-A211-8EB1-121607C972E5}"/>
              </a:ext>
            </a:extLst>
          </p:cNvPr>
          <p:cNvSpPr>
            <a:spLocks noGrp="1"/>
          </p:cNvSpPr>
          <p:nvPr>
            <p:ph type="body" sz="quarter" idx="10"/>
          </p:nvPr>
        </p:nvSpPr>
        <p:spPr/>
        <p:txBody>
          <a:bodyPr/>
          <a:lstStyle/>
          <a:p>
            <a:r>
              <a:rPr lang="en-US" altLang="zh-CN" dirty="0"/>
              <a:t>IL42-EORTC QLQ-C30</a:t>
            </a:r>
            <a:r>
              <a:rPr lang="zh-CN" altLang="en-US" dirty="0"/>
              <a:t>基线量表得分</a:t>
            </a:r>
          </a:p>
        </p:txBody>
      </p:sp>
      <p:sp>
        <p:nvSpPr>
          <p:cNvPr id="4" name="文本占位符 3">
            <a:extLst>
              <a:ext uri="{FF2B5EF4-FFF2-40B4-BE49-F238E27FC236}">
                <a16:creationId xmlns:a16="http://schemas.microsoft.com/office/drawing/2014/main" id="{B10EEA1E-55ED-ACC1-C033-C7DAF6C76D8B}"/>
              </a:ext>
            </a:extLst>
          </p:cNvPr>
          <p:cNvSpPr>
            <a:spLocks noGrp="1"/>
          </p:cNvSpPr>
          <p:nvPr>
            <p:ph type="body" sz="quarter" idx="12"/>
          </p:nvPr>
        </p:nvSpPr>
        <p:spPr/>
        <p:txBody>
          <a:bodyPr/>
          <a:lstStyle/>
          <a:p>
            <a:endParaRPr lang="zh-CN" altLang="en-US"/>
          </a:p>
        </p:txBody>
      </p:sp>
      <p:pic>
        <p:nvPicPr>
          <p:cNvPr id="5" name="图片 4">
            <a:extLst>
              <a:ext uri="{FF2B5EF4-FFF2-40B4-BE49-F238E27FC236}">
                <a16:creationId xmlns:a16="http://schemas.microsoft.com/office/drawing/2014/main" id="{A0E05CDC-AD1A-8FFA-7470-BA7FAAB7E24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767589"/>
            <a:ext cx="12192000" cy="5214111"/>
          </a:xfrm>
          <a:prstGeom prst="rect">
            <a:avLst/>
          </a:prstGeom>
        </p:spPr>
      </p:pic>
      <p:sp>
        <p:nvSpPr>
          <p:cNvPr id="6" name="文本占位符 2">
            <a:extLst>
              <a:ext uri="{FF2B5EF4-FFF2-40B4-BE49-F238E27FC236}">
                <a16:creationId xmlns:a16="http://schemas.microsoft.com/office/drawing/2014/main" id="{2FA9A88B-FD68-5796-E75F-7F159EA4DD82}"/>
              </a:ext>
            </a:extLst>
          </p:cNvPr>
          <p:cNvSpPr>
            <a:spLocks noGrp="1"/>
          </p:cNvSpPr>
          <p:nvPr>
            <p:ph type="body" sz="quarter" idx="11"/>
          </p:nvPr>
        </p:nvSpPr>
        <p:spPr>
          <a:xfrm>
            <a:off x="5074376" y="6396990"/>
            <a:ext cx="6818812" cy="329248"/>
          </a:xfrm>
        </p:spPr>
        <p:txBody>
          <a:bodyPr/>
          <a:lstStyle/>
          <a:p>
            <a:r>
              <a:rPr lang="en-US" altLang="zh-CN" dirty="0"/>
              <a:t>Masatoshi Kudo et al </a:t>
            </a:r>
            <a:r>
              <a:rPr lang="zh-CN" altLang="en-US" dirty="0"/>
              <a:t>，</a:t>
            </a:r>
            <a:r>
              <a:rPr lang="en-US" altLang="zh-CN" dirty="0"/>
              <a:t>2023 ASCO abstract 4002</a:t>
            </a:r>
            <a:endParaRPr lang="zh-CN" altLang="en-US" dirty="0"/>
          </a:p>
        </p:txBody>
      </p:sp>
      <p:sp>
        <p:nvSpPr>
          <p:cNvPr id="3" name="矩形: 圆角 2">
            <a:extLst>
              <a:ext uri="{FF2B5EF4-FFF2-40B4-BE49-F238E27FC236}">
                <a16:creationId xmlns:a16="http://schemas.microsoft.com/office/drawing/2014/main" id="{78F38391-943E-73B9-4CCD-4E8E099F6617}"/>
              </a:ext>
            </a:extLst>
          </p:cNvPr>
          <p:cNvSpPr/>
          <p:nvPr/>
        </p:nvSpPr>
        <p:spPr>
          <a:xfrm>
            <a:off x="1915428" y="876300"/>
            <a:ext cx="8489482" cy="644492"/>
          </a:xfrm>
          <a:prstGeom prst="roundRect">
            <a:avLst>
              <a:gd name="adj" fmla="val 50000"/>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两组的基线平均得分都很高且相似</a:t>
            </a:r>
          </a:p>
        </p:txBody>
      </p:sp>
    </p:spTree>
    <p:extLst>
      <p:ext uri="{BB962C8B-B14F-4D97-AF65-F5344CB8AC3E}">
        <p14:creationId xmlns:p14="http://schemas.microsoft.com/office/powerpoint/2010/main" val="4277300019"/>
      </p:ext>
    </p:extLst>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92B34C8D-DAD6-DF1D-5AA5-CA7E7AC1552C}"/>
              </a:ext>
            </a:extLst>
          </p:cNvPr>
          <p:cNvSpPr>
            <a:spLocks noGrp="1"/>
          </p:cNvSpPr>
          <p:nvPr>
            <p:ph type="body" sz="quarter" idx="10"/>
          </p:nvPr>
        </p:nvSpPr>
        <p:spPr/>
        <p:txBody>
          <a:bodyPr/>
          <a:lstStyle/>
          <a:p>
            <a:r>
              <a:rPr lang="en-US" altLang="zh-CN" dirty="0"/>
              <a:t>IL42-EORTC QLQ-C30</a:t>
            </a:r>
            <a:r>
              <a:rPr lang="zh-CN" altLang="en-US" dirty="0"/>
              <a:t>量表与基线的变化</a:t>
            </a:r>
          </a:p>
        </p:txBody>
      </p:sp>
      <p:sp>
        <p:nvSpPr>
          <p:cNvPr id="4" name="文本占位符 3">
            <a:extLst>
              <a:ext uri="{FF2B5EF4-FFF2-40B4-BE49-F238E27FC236}">
                <a16:creationId xmlns:a16="http://schemas.microsoft.com/office/drawing/2014/main" id="{C4AF5191-2140-6115-47D8-BF565E2668E2}"/>
              </a:ext>
            </a:extLst>
          </p:cNvPr>
          <p:cNvSpPr>
            <a:spLocks noGrp="1"/>
          </p:cNvSpPr>
          <p:nvPr>
            <p:ph type="body" sz="quarter" idx="12"/>
          </p:nvPr>
        </p:nvSpPr>
        <p:spPr/>
        <p:txBody>
          <a:bodyPr/>
          <a:lstStyle/>
          <a:p>
            <a:endParaRPr lang="zh-CN" altLang="en-US"/>
          </a:p>
        </p:txBody>
      </p:sp>
      <p:pic>
        <p:nvPicPr>
          <p:cNvPr id="6" name="图片 5">
            <a:extLst>
              <a:ext uri="{FF2B5EF4-FFF2-40B4-BE49-F238E27FC236}">
                <a16:creationId xmlns:a16="http://schemas.microsoft.com/office/drawing/2014/main" id="{3A9B0273-14F6-BAAF-FFE5-2AD4C842087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091532"/>
            <a:ext cx="12192000" cy="5373263"/>
          </a:xfrm>
          <a:prstGeom prst="rect">
            <a:avLst/>
          </a:prstGeom>
        </p:spPr>
      </p:pic>
      <p:sp>
        <p:nvSpPr>
          <p:cNvPr id="7" name="文本占位符 2">
            <a:extLst>
              <a:ext uri="{FF2B5EF4-FFF2-40B4-BE49-F238E27FC236}">
                <a16:creationId xmlns:a16="http://schemas.microsoft.com/office/drawing/2014/main" id="{1E2A0AF3-8D26-F169-F048-79C905937E1C}"/>
              </a:ext>
            </a:extLst>
          </p:cNvPr>
          <p:cNvSpPr>
            <a:spLocks noGrp="1"/>
          </p:cNvSpPr>
          <p:nvPr>
            <p:ph type="body" sz="quarter" idx="11"/>
          </p:nvPr>
        </p:nvSpPr>
        <p:spPr>
          <a:xfrm>
            <a:off x="5074376" y="6396990"/>
            <a:ext cx="6818812" cy="329248"/>
          </a:xfrm>
        </p:spPr>
        <p:txBody>
          <a:bodyPr/>
          <a:lstStyle/>
          <a:p>
            <a:r>
              <a:rPr lang="en-US" altLang="zh-CN" dirty="0"/>
              <a:t>Masatoshi Kudo et al </a:t>
            </a:r>
            <a:r>
              <a:rPr lang="zh-CN" altLang="en-US" dirty="0"/>
              <a:t>，</a:t>
            </a:r>
            <a:r>
              <a:rPr lang="en-US" altLang="zh-CN" dirty="0"/>
              <a:t>2023 ASCO abstract 4002</a:t>
            </a:r>
            <a:endParaRPr lang="zh-CN" altLang="en-US" dirty="0"/>
          </a:p>
        </p:txBody>
      </p:sp>
      <p:sp>
        <p:nvSpPr>
          <p:cNvPr id="3" name="文本框 2">
            <a:extLst>
              <a:ext uri="{FF2B5EF4-FFF2-40B4-BE49-F238E27FC236}">
                <a16:creationId xmlns:a16="http://schemas.microsoft.com/office/drawing/2014/main" id="{1760D79C-5DB8-91B6-F143-4D0DB0E42F99}"/>
              </a:ext>
            </a:extLst>
          </p:cNvPr>
          <p:cNvSpPr txBox="1"/>
          <p:nvPr/>
        </p:nvSpPr>
        <p:spPr>
          <a:xfrm>
            <a:off x="6051482" y="4615637"/>
            <a:ext cx="6006965" cy="1754326"/>
          </a:xfrm>
          <a:prstGeom prst="rect">
            <a:avLst/>
          </a:prstGeom>
          <a:solidFill>
            <a:schemeClr val="accent1">
              <a:lumMod val="60000"/>
              <a:lumOff val="40000"/>
            </a:schemeClr>
          </a:solidFill>
        </p:spPr>
        <p:txBody>
          <a:bodyPr wrap="square" rtlCol="0">
            <a:spAutoFit/>
          </a:bodyPr>
          <a:lstStyle/>
          <a:p>
            <a:pPr marL="285750" indent="-285750">
              <a:buFont typeface="Arial" panose="020B0604020202020204" pitchFamily="34" charset="0"/>
              <a:buChar char="•"/>
            </a:pPr>
            <a:r>
              <a:rPr lang="en-US" altLang="zh-CN" dirty="0"/>
              <a:t>GHS/QoL</a:t>
            </a:r>
            <a:r>
              <a:rPr lang="zh-CN" altLang="en-US" dirty="0"/>
              <a:t>以及身体、角色、情感和社会功能从基线到在</a:t>
            </a:r>
            <a:r>
              <a:rPr lang="en-US" altLang="zh-CN" dirty="0"/>
              <a:t>17</a:t>
            </a:r>
            <a:r>
              <a:rPr lang="zh-CN" altLang="en-US" dirty="0"/>
              <a:t>个周期的平均变化并不显著，各组之间相似，</a:t>
            </a:r>
            <a:r>
              <a:rPr lang="en-US" altLang="zh-CN" dirty="0"/>
              <a:t>95%</a:t>
            </a:r>
            <a:r>
              <a:rPr lang="zh-CN" altLang="en-US" dirty="0"/>
              <a:t>的</a:t>
            </a:r>
            <a:r>
              <a:rPr lang="en-US" altLang="zh-CN" dirty="0" err="1"/>
              <a:t>Cls</a:t>
            </a:r>
            <a:r>
              <a:rPr lang="zh-CN" altLang="en-US" dirty="0"/>
              <a:t>重叠证明了这一点</a:t>
            </a:r>
            <a:endParaRPr lang="en-US" altLang="zh-CN" dirty="0"/>
          </a:p>
          <a:p>
            <a:pPr marL="285750" indent="-285750">
              <a:buFont typeface="Arial" panose="020B0604020202020204" pitchFamily="34" charset="0"/>
              <a:buChar char="•"/>
            </a:pPr>
            <a:r>
              <a:rPr lang="en-US" altLang="zh-CN" dirty="0"/>
              <a:t>GHS/QoL</a:t>
            </a:r>
            <a:r>
              <a:rPr lang="zh-CN" altLang="en-US" dirty="0"/>
              <a:t>、身体、角色、情绪和社会功能维持到第</a:t>
            </a:r>
            <a:r>
              <a:rPr lang="en-US" altLang="zh-CN" dirty="0"/>
              <a:t>17</a:t>
            </a:r>
            <a:r>
              <a:rPr lang="zh-CN" altLang="en-US" dirty="0"/>
              <a:t>周期，任何时候均未观察到有临床意义的恶化</a:t>
            </a:r>
            <a:r>
              <a:rPr lang="en-US" altLang="zh-CN" dirty="0"/>
              <a:t>(</a:t>
            </a:r>
            <a:r>
              <a:rPr lang="zh-CN" altLang="en-US" dirty="0"/>
              <a:t>下降≥</a:t>
            </a:r>
            <a:r>
              <a:rPr lang="en-US" altLang="zh-CN" dirty="0"/>
              <a:t>10</a:t>
            </a:r>
            <a:r>
              <a:rPr lang="zh-CN" altLang="en-US" dirty="0"/>
              <a:t>点</a:t>
            </a:r>
            <a:r>
              <a:rPr lang="en-US" altLang="zh-CN" dirty="0"/>
              <a:t>)</a:t>
            </a:r>
            <a:r>
              <a:rPr lang="en-US" altLang="zh-CN" baseline="30000" dirty="0"/>
              <a:t>1</a:t>
            </a:r>
            <a:endParaRPr lang="zh-CN" altLang="en-US" baseline="30000" dirty="0"/>
          </a:p>
        </p:txBody>
      </p:sp>
    </p:spTree>
    <p:extLst>
      <p:ext uri="{BB962C8B-B14F-4D97-AF65-F5344CB8AC3E}">
        <p14:creationId xmlns:p14="http://schemas.microsoft.com/office/powerpoint/2010/main" val="1973392941"/>
      </p:ext>
    </p:ext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68A884EF-B243-2B73-4FD7-29469010B63A}"/>
              </a:ext>
            </a:extLst>
          </p:cNvPr>
          <p:cNvSpPr>
            <a:spLocks noGrp="1"/>
          </p:cNvSpPr>
          <p:nvPr>
            <p:ph type="body" sz="quarter" idx="10"/>
          </p:nvPr>
        </p:nvSpPr>
        <p:spPr/>
        <p:txBody>
          <a:bodyPr/>
          <a:lstStyle/>
          <a:p>
            <a:r>
              <a:rPr lang="zh-CN" altLang="en-US" dirty="0"/>
              <a:t>总结</a:t>
            </a:r>
          </a:p>
        </p:txBody>
      </p:sp>
      <p:sp>
        <p:nvSpPr>
          <p:cNvPr id="4" name="文本占位符 3">
            <a:extLst>
              <a:ext uri="{FF2B5EF4-FFF2-40B4-BE49-F238E27FC236}">
                <a16:creationId xmlns:a16="http://schemas.microsoft.com/office/drawing/2014/main" id="{49FF396E-9FC0-05E5-74D3-0B308D880BFB}"/>
              </a:ext>
            </a:extLst>
          </p:cNvPr>
          <p:cNvSpPr>
            <a:spLocks noGrp="1"/>
          </p:cNvSpPr>
          <p:nvPr>
            <p:ph type="body" sz="quarter" idx="12"/>
          </p:nvPr>
        </p:nvSpPr>
        <p:spPr/>
        <p:txBody>
          <a:bodyPr/>
          <a:lstStyle/>
          <a:p>
            <a:pPr marL="342900" indent="-342900">
              <a:lnSpc>
                <a:spcPct val="150000"/>
              </a:lnSpc>
              <a:buFont typeface="Arial" panose="020B0604020202020204" pitchFamily="34" charset="0"/>
              <a:buChar char="•"/>
            </a:pPr>
            <a:r>
              <a:rPr lang="en-US" altLang="zh-CN" sz="1800" dirty="0"/>
              <a:t>IMbrave050</a:t>
            </a:r>
            <a:r>
              <a:rPr lang="zh-CN" altLang="en-US" sz="1800" dirty="0"/>
              <a:t>是首个</a:t>
            </a:r>
            <a:r>
              <a:rPr lang="en-US" altLang="zh-CN" sz="1800" dirty="0"/>
              <a:t>HCC</a:t>
            </a:r>
            <a:r>
              <a:rPr lang="zh-CN" altLang="en-US" sz="1800" dirty="0"/>
              <a:t>术后辅助阳性结果的</a:t>
            </a:r>
            <a:r>
              <a:rPr lang="en-US" altLang="zh-CN" sz="1800" dirty="0"/>
              <a:t>3</a:t>
            </a:r>
            <a:r>
              <a:rPr lang="zh-CN" altLang="en-US" sz="1800" dirty="0"/>
              <a:t>期研究，证明在根治性切除或消融后辅助治疗可改善</a:t>
            </a:r>
            <a:r>
              <a:rPr lang="en-US" altLang="zh-CN" sz="1800" dirty="0"/>
              <a:t>RFS</a:t>
            </a:r>
          </a:p>
          <a:p>
            <a:pPr>
              <a:lnSpc>
                <a:spcPct val="150000"/>
              </a:lnSpc>
            </a:pPr>
            <a:r>
              <a:rPr lang="zh-CN" altLang="en-US" sz="1800" dirty="0"/>
              <a:t>       </a:t>
            </a:r>
            <a:r>
              <a:rPr lang="en-US" altLang="zh-CN" sz="1800" dirty="0"/>
              <a:t>-</a:t>
            </a:r>
            <a:r>
              <a:rPr lang="zh-CN" altLang="en-US" sz="1800" dirty="0"/>
              <a:t>在预先指定的中期分析中，辅助阿替利珠单抗 </a:t>
            </a:r>
            <a:r>
              <a:rPr lang="en-US" altLang="zh-CN" sz="1800" dirty="0"/>
              <a:t>+</a:t>
            </a:r>
            <a:r>
              <a:rPr lang="zh-CN" altLang="en-US" sz="1800" dirty="0"/>
              <a:t>贝伐珠单抗达到了主要终点，在</a:t>
            </a:r>
            <a:r>
              <a:rPr lang="en-US" altLang="zh-CN" sz="1800" dirty="0"/>
              <a:t>HCC</a:t>
            </a:r>
            <a:r>
              <a:rPr lang="zh-CN" altLang="en-US" sz="1800" dirty="0"/>
              <a:t>复发高风险</a:t>
            </a:r>
            <a:endParaRPr lang="en-US" altLang="zh-CN" sz="1800" dirty="0"/>
          </a:p>
          <a:p>
            <a:pPr>
              <a:lnSpc>
                <a:spcPct val="150000"/>
              </a:lnSpc>
            </a:pPr>
            <a:r>
              <a:rPr lang="en-US" altLang="zh-CN" sz="1800" dirty="0"/>
              <a:t>        </a:t>
            </a:r>
            <a:r>
              <a:rPr lang="zh-CN" altLang="en-US" sz="1800" dirty="0"/>
              <a:t>患者中，</a:t>
            </a:r>
            <a:r>
              <a:rPr lang="en-US" altLang="zh-CN" sz="1800" dirty="0"/>
              <a:t>IRF</a:t>
            </a:r>
            <a:r>
              <a:rPr lang="zh-CN" altLang="en-US" sz="1800" dirty="0"/>
              <a:t>评估的</a:t>
            </a:r>
            <a:r>
              <a:rPr lang="en-US" altLang="zh-CN" sz="1800" dirty="0"/>
              <a:t>RFS</a:t>
            </a:r>
            <a:r>
              <a:rPr lang="zh-CN" altLang="en-US" sz="1800" dirty="0"/>
              <a:t>与主动监测相比有统计学意义和临床意义的改善</a:t>
            </a:r>
            <a:r>
              <a:rPr lang="en-US" altLang="zh-CN" sz="1800" dirty="0"/>
              <a:t>(HR, 0.72;95% Cl: 0.56</a:t>
            </a:r>
            <a:r>
              <a:rPr lang="zh-CN" altLang="en-US" sz="1800" dirty="0"/>
              <a:t>，</a:t>
            </a:r>
            <a:endParaRPr lang="en-US" altLang="zh-CN" sz="1800" dirty="0"/>
          </a:p>
          <a:p>
            <a:pPr>
              <a:lnSpc>
                <a:spcPct val="150000"/>
              </a:lnSpc>
            </a:pPr>
            <a:r>
              <a:rPr lang="en-US" altLang="zh-CN" sz="1800" dirty="0"/>
              <a:t>       0.93;P = 0.012) </a:t>
            </a:r>
            <a:r>
              <a:rPr lang="en-US" altLang="zh-CN" sz="1800" baseline="30000" dirty="0"/>
              <a:t>1</a:t>
            </a:r>
          </a:p>
          <a:p>
            <a:pPr marL="342900" indent="-342900">
              <a:lnSpc>
                <a:spcPct val="150000"/>
              </a:lnSpc>
              <a:buFont typeface="Arial" panose="020B0604020202020204" pitchFamily="34" charset="0"/>
              <a:buChar char="•"/>
            </a:pPr>
            <a:r>
              <a:rPr lang="zh-CN" altLang="en-US" sz="1800" dirty="0"/>
              <a:t>辅助阿替利珠单抗 </a:t>
            </a:r>
            <a:r>
              <a:rPr lang="en-US" altLang="zh-CN" sz="1800" dirty="0"/>
              <a:t>+</a:t>
            </a:r>
            <a:r>
              <a:rPr lang="zh-CN" altLang="en-US" sz="1800" dirty="0"/>
              <a:t>贝伐珠单抗的安全性总体上是可控的，与每种药物的安全性以及与潜在疾病既定的安全性一致</a:t>
            </a:r>
            <a:endParaRPr lang="en-US" altLang="zh-CN" sz="1800" dirty="0"/>
          </a:p>
          <a:p>
            <a:pPr marL="342900" indent="-342900">
              <a:lnSpc>
                <a:spcPct val="150000"/>
              </a:lnSpc>
              <a:buFont typeface="Arial" panose="020B0604020202020204" pitchFamily="34" charset="0"/>
              <a:buChar char="•"/>
            </a:pPr>
            <a:r>
              <a:rPr lang="zh-CN" altLang="en-US" sz="1800" dirty="0"/>
              <a:t>这项</a:t>
            </a:r>
            <a:r>
              <a:rPr lang="en-US" altLang="zh-CN" sz="1800" dirty="0"/>
              <a:t>PRO</a:t>
            </a:r>
            <a:r>
              <a:rPr lang="zh-CN" altLang="en-US" sz="1800" dirty="0"/>
              <a:t>分析显示，在试验开始时，两组患者在健康相关生活质量和身体、角色、情感和社会功能方面的基线得分都很高，并且在治疗期间的任何时候都没有出现任何临床意义上的恶化</a:t>
            </a:r>
            <a:endParaRPr lang="en-US" altLang="zh-CN" sz="1800" dirty="0"/>
          </a:p>
          <a:p>
            <a:pPr marL="342900" indent="-342900">
              <a:lnSpc>
                <a:spcPct val="150000"/>
              </a:lnSpc>
              <a:buFont typeface="Arial" panose="020B0604020202020204" pitchFamily="34" charset="0"/>
              <a:buChar char="•"/>
            </a:pPr>
            <a:r>
              <a:rPr lang="zh-CN" altLang="en-US" sz="1800" dirty="0"/>
              <a:t>在整个治疗过程中，阿替利珠单抗 </a:t>
            </a:r>
            <a:r>
              <a:rPr lang="en-US" altLang="zh-CN" sz="1800" dirty="0"/>
              <a:t>+</a:t>
            </a:r>
            <a:r>
              <a:rPr lang="zh-CN" altLang="en-US" sz="1800" dirty="0"/>
              <a:t>贝伐珠单抗与主动监测之间的健康相关生活质量和功能评分具有可比性</a:t>
            </a:r>
            <a:endParaRPr lang="en-US" altLang="zh-CN" sz="1800" dirty="0"/>
          </a:p>
          <a:p>
            <a:pPr marL="342900" indent="-342900">
              <a:lnSpc>
                <a:spcPct val="150000"/>
              </a:lnSpc>
              <a:buFont typeface="Arial" panose="020B0604020202020204" pitchFamily="34" charset="0"/>
              <a:buChar char="•"/>
            </a:pPr>
            <a:r>
              <a:rPr lang="zh-CN" altLang="en-US" sz="1800" dirty="0"/>
              <a:t>阿替利珠单抗 </a:t>
            </a:r>
            <a:r>
              <a:rPr lang="en-US" altLang="zh-CN" sz="1800" dirty="0"/>
              <a:t>+</a:t>
            </a:r>
            <a:r>
              <a:rPr lang="zh-CN" altLang="en-US" sz="1800" dirty="0"/>
              <a:t>贝伐珠单抗可能是一种改变高危</a:t>
            </a:r>
            <a:r>
              <a:rPr lang="en-US" altLang="zh-CN" sz="1800" dirty="0"/>
              <a:t>HCC</a:t>
            </a:r>
            <a:r>
              <a:rPr lang="zh-CN" altLang="en-US" sz="1800" dirty="0"/>
              <a:t>患者辅助治疗实践的选择</a:t>
            </a:r>
          </a:p>
        </p:txBody>
      </p:sp>
      <p:sp>
        <p:nvSpPr>
          <p:cNvPr id="6" name="文本框 5">
            <a:extLst>
              <a:ext uri="{FF2B5EF4-FFF2-40B4-BE49-F238E27FC236}">
                <a16:creationId xmlns:a16="http://schemas.microsoft.com/office/drawing/2014/main" id="{B9DC6B71-F29D-61E9-3E8B-73C9F1C17E60}"/>
              </a:ext>
            </a:extLst>
          </p:cNvPr>
          <p:cNvSpPr txBox="1"/>
          <p:nvPr/>
        </p:nvSpPr>
        <p:spPr>
          <a:xfrm>
            <a:off x="219460" y="6423050"/>
            <a:ext cx="6097604" cy="246221"/>
          </a:xfrm>
          <a:prstGeom prst="rect">
            <a:avLst/>
          </a:prstGeom>
          <a:noFill/>
        </p:spPr>
        <p:txBody>
          <a:bodyPr wrap="square">
            <a:spAutoFit/>
          </a:bodyPr>
          <a:lstStyle/>
          <a:p>
            <a:r>
              <a:rPr lang="en-US" altLang="zh-CN" sz="1000" dirty="0"/>
              <a:t>1.Chow et </a:t>
            </a:r>
            <a:r>
              <a:rPr lang="en-US" altLang="zh-CN" sz="1000" dirty="0" err="1"/>
              <a:t>al,AACR</a:t>
            </a:r>
            <a:r>
              <a:rPr lang="en-US" altLang="zh-CN" sz="1000" dirty="0"/>
              <a:t> 2023.oral CT003</a:t>
            </a:r>
            <a:endParaRPr lang="zh-CN" altLang="en-US" sz="1000" dirty="0"/>
          </a:p>
        </p:txBody>
      </p:sp>
      <p:sp>
        <p:nvSpPr>
          <p:cNvPr id="7" name="文本占位符 2">
            <a:extLst>
              <a:ext uri="{FF2B5EF4-FFF2-40B4-BE49-F238E27FC236}">
                <a16:creationId xmlns:a16="http://schemas.microsoft.com/office/drawing/2014/main" id="{8FE737CD-81A4-EB5F-283F-9FAE3980A4B9}"/>
              </a:ext>
            </a:extLst>
          </p:cNvPr>
          <p:cNvSpPr>
            <a:spLocks noGrp="1"/>
          </p:cNvSpPr>
          <p:nvPr>
            <p:ph type="body" sz="quarter" idx="11"/>
          </p:nvPr>
        </p:nvSpPr>
        <p:spPr>
          <a:xfrm>
            <a:off x="5074376" y="6396990"/>
            <a:ext cx="6818812" cy="329248"/>
          </a:xfrm>
        </p:spPr>
        <p:txBody>
          <a:bodyPr/>
          <a:lstStyle/>
          <a:p>
            <a:r>
              <a:rPr lang="en-US" altLang="zh-CN" dirty="0"/>
              <a:t>Masatoshi Kudo et al </a:t>
            </a:r>
            <a:r>
              <a:rPr lang="zh-CN" altLang="en-US" dirty="0"/>
              <a:t>，</a:t>
            </a:r>
            <a:r>
              <a:rPr lang="en-US" altLang="zh-CN" dirty="0"/>
              <a:t>2023 ASCO abstract 4002</a:t>
            </a:r>
            <a:endParaRPr lang="zh-CN" altLang="en-US" dirty="0"/>
          </a:p>
        </p:txBody>
      </p:sp>
      <p:pic>
        <p:nvPicPr>
          <p:cNvPr id="3" name="Graphic 4" descr="House with solid fill">
            <a:hlinkClick r:id="rId2" action="ppaction://hlinksldjump"/>
            <a:extLst>
              <a:ext uri="{FF2B5EF4-FFF2-40B4-BE49-F238E27FC236}">
                <a16:creationId xmlns:a16="http://schemas.microsoft.com/office/drawing/2014/main" id="{3C699F64-34F0-69F2-55F2-B317A9332147}"/>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047804" y="5959350"/>
            <a:ext cx="567642" cy="567642"/>
          </a:xfrm>
          <a:prstGeom prst="rect">
            <a:avLst/>
          </a:prstGeom>
        </p:spPr>
      </p:pic>
    </p:spTree>
    <p:extLst>
      <p:ext uri="{BB962C8B-B14F-4D97-AF65-F5344CB8AC3E}">
        <p14:creationId xmlns:p14="http://schemas.microsoft.com/office/powerpoint/2010/main" val="2690460620"/>
      </p:ext>
    </p:ext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7FA7AF5-731F-ED2F-CE15-2B0EDA1FBB8D}"/>
              </a:ext>
            </a:extLst>
          </p:cNvPr>
          <p:cNvSpPr>
            <a:spLocks noGrp="1"/>
          </p:cNvSpPr>
          <p:nvPr>
            <p:ph type="title"/>
          </p:nvPr>
        </p:nvSpPr>
        <p:spPr>
          <a:xfrm>
            <a:off x="838199" y="1995948"/>
            <a:ext cx="10724535" cy="1117365"/>
          </a:xfrm>
        </p:spPr>
        <p:txBody>
          <a:bodyPr>
            <a:normAutofit fontScale="90000"/>
          </a:bodyPr>
          <a:lstStyle/>
          <a:p>
            <a:r>
              <a:rPr lang="zh-CN" altLang="en-US" dirty="0"/>
              <a:t>在不可切除的肝细胞癌的</a:t>
            </a:r>
            <a:r>
              <a:rPr lang="en-US" altLang="zh-CN" dirty="0"/>
              <a:t>3</a:t>
            </a:r>
            <a:r>
              <a:rPr lang="zh-CN" altLang="en-US" dirty="0"/>
              <a:t>期</a:t>
            </a:r>
            <a:r>
              <a:rPr lang="en-US" altLang="zh-CN" dirty="0"/>
              <a:t>HIMALAYA</a:t>
            </a:r>
            <a:r>
              <a:rPr lang="zh-CN" altLang="en-US" dirty="0"/>
              <a:t>研究中，</a:t>
            </a:r>
            <a:r>
              <a:rPr lang="en-US" altLang="zh-CN" dirty="0" err="1"/>
              <a:t>tremelimumab</a:t>
            </a:r>
            <a:r>
              <a:rPr lang="zh-CN" altLang="en-US" dirty="0"/>
              <a:t>联合度伐利尤单抗发生免疫介导的不良事件的结果</a:t>
            </a:r>
          </a:p>
        </p:txBody>
      </p:sp>
      <p:sp>
        <p:nvSpPr>
          <p:cNvPr id="3" name="文本占位符 2">
            <a:extLst>
              <a:ext uri="{FF2B5EF4-FFF2-40B4-BE49-F238E27FC236}">
                <a16:creationId xmlns:a16="http://schemas.microsoft.com/office/drawing/2014/main" id="{E985E624-1F9B-BBF9-A1A1-2ACCA2B35963}"/>
              </a:ext>
            </a:extLst>
          </p:cNvPr>
          <p:cNvSpPr>
            <a:spLocks noGrp="1"/>
          </p:cNvSpPr>
          <p:nvPr>
            <p:ph type="body" sz="quarter" idx="10"/>
          </p:nvPr>
        </p:nvSpPr>
        <p:spPr/>
        <p:txBody>
          <a:bodyPr/>
          <a:lstStyle/>
          <a:p>
            <a:r>
              <a:rPr lang="en-US" altLang="zh-CN" sz="1600" dirty="0"/>
              <a:t>George Lau, Ann-</a:t>
            </a:r>
            <a:r>
              <a:rPr lang="en-US" altLang="zh-CN" sz="1600" dirty="0" err="1"/>
              <a:t>Lii</a:t>
            </a:r>
            <a:r>
              <a:rPr lang="en-US" altLang="zh-CN" sz="1600" dirty="0"/>
              <a:t> Cheng, Bruno Sangro, Masatoshi Kudo, Robin Kate Kelley, Won Young Tak, Antonio </a:t>
            </a:r>
            <a:r>
              <a:rPr lang="en-US" altLang="zh-CN" sz="1600" dirty="0" err="1"/>
              <a:t>Gasbarrini</a:t>
            </a:r>
            <a:r>
              <a:rPr lang="en-US" altLang="zh-CN" sz="1600" dirty="0"/>
              <a:t>, Maria </a:t>
            </a:r>
            <a:r>
              <a:rPr lang="en-US" altLang="zh-CN" sz="1600" dirty="0" err="1"/>
              <a:t>Reig</a:t>
            </a:r>
            <a:r>
              <a:rPr lang="en-US" altLang="zh-CN" sz="1600" dirty="0"/>
              <a:t>, Ho Yeong Lim, David </a:t>
            </a:r>
            <a:r>
              <a:rPr lang="en-US" altLang="zh-CN" sz="1600" dirty="0" err="1"/>
              <a:t>Tougeron</a:t>
            </a:r>
            <a:r>
              <a:rPr lang="en-US" altLang="zh-CN" sz="1600" dirty="0"/>
              <a:t>, Enrico N. De Toni, Vincent C. Tam, Kabir </a:t>
            </a:r>
            <a:r>
              <a:rPr lang="en-US" altLang="zh-CN" sz="1600" dirty="0" err="1"/>
              <a:t>Mody</a:t>
            </a:r>
            <a:r>
              <a:rPr lang="en-US" altLang="zh-CN" sz="1600" dirty="0"/>
              <a:t>, Jun Gong, Carrie L. McCoy, Charu Gupta, Mallory </a:t>
            </a:r>
            <a:r>
              <a:rPr lang="en-US" altLang="zh-CN" sz="1600" dirty="0" err="1"/>
              <a:t>Makowsky</a:t>
            </a:r>
            <a:r>
              <a:rPr lang="en-US" altLang="zh-CN" sz="1600" dirty="0"/>
              <a:t>, Alejandra Negro, Ghassan K. Abou-Alfa</a:t>
            </a:r>
            <a:endParaRPr lang="zh-CN" altLang="en-US" sz="1600" dirty="0"/>
          </a:p>
        </p:txBody>
      </p:sp>
      <p:sp>
        <p:nvSpPr>
          <p:cNvPr id="4" name="文本占位符 3">
            <a:extLst>
              <a:ext uri="{FF2B5EF4-FFF2-40B4-BE49-F238E27FC236}">
                <a16:creationId xmlns:a16="http://schemas.microsoft.com/office/drawing/2014/main" id="{639FC6EE-1CD6-1415-8A7A-920A66720BF6}"/>
              </a:ext>
            </a:extLst>
          </p:cNvPr>
          <p:cNvSpPr>
            <a:spLocks noGrp="1"/>
          </p:cNvSpPr>
          <p:nvPr>
            <p:ph type="body" sz="quarter" idx="11"/>
          </p:nvPr>
        </p:nvSpPr>
        <p:spPr/>
        <p:txBody>
          <a:bodyPr/>
          <a:lstStyle/>
          <a:p>
            <a:r>
              <a:rPr lang="en-US" altLang="zh-CN" dirty="0"/>
              <a:t>Abstract 4004-Oral Abstract Session</a:t>
            </a:r>
            <a:endParaRPr lang="zh-CN" altLang="en-US" dirty="0"/>
          </a:p>
        </p:txBody>
      </p:sp>
    </p:spTree>
    <p:extLst>
      <p:ext uri="{BB962C8B-B14F-4D97-AF65-F5344CB8AC3E}">
        <p14:creationId xmlns:p14="http://schemas.microsoft.com/office/powerpoint/2010/main" val="1259619445"/>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背景</a:t>
            </a:r>
          </a:p>
        </p:txBody>
      </p:sp>
      <p:sp>
        <p:nvSpPr>
          <p:cNvPr id="4" name="文本占位符 3">
            <a:extLst>
              <a:ext uri="{FF2B5EF4-FFF2-40B4-BE49-F238E27FC236}">
                <a16:creationId xmlns:a16="http://schemas.microsoft.com/office/drawing/2014/main" id="{46F2D972-3489-7B83-96F7-D0A44F9C6259}"/>
              </a:ext>
            </a:extLst>
          </p:cNvPr>
          <p:cNvSpPr>
            <a:spLocks noGrp="1"/>
          </p:cNvSpPr>
          <p:nvPr>
            <p:ph type="body" sz="quarter" idx="12"/>
          </p:nvPr>
        </p:nvSpPr>
        <p:spPr/>
        <p:txBody>
          <a:bodyPr/>
          <a:lstStyle/>
          <a:p>
            <a:pPr marL="342900" indent="-342900">
              <a:lnSpc>
                <a:spcPct val="150000"/>
              </a:lnSpc>
              <a:buFont typeface="Arial" panose="020B0604020202020204" pitchFamily="34" charset="0"/>
              <a:buChar char="•"/>
            </a:pPr>
            <a:r>
              <a:rPr lang="zh-CN" altLang="en-US" dirty="0"/>
              <a:t>在</a:t>
            </a:r>
            <a:r>
              <a:rPr lang="en-US" altLang="zh-CN" dirty="0" err="1"/>
              <a:t>uHCC</a:t>
            </a:r>
            <a:r>
              <a:rPr lang="zh-CN" altLang="en-US" dirty="0"/>
              <a:t>的</a:t>
            </a:r>
            <a:r>
              <a:rPr lang="en-US" altLang="zh-CN" dirty="0"/>
              <a:t>3</a:t>
            </a:r>
            <a:r>
              <a:rPr lang="zh-CN" altLang="en-US" dirty="0"/>
              <a:t>期</a:t>
            </a:r>
            <a:r>
              <a:rPr lang="en-US" altLang="zh-CN" dirty="0"/>
              <a:t>HIMALAYA</a:t>
            </a:r>
            <a:r>
              <a:rPr lang="zh-CN" altLang="en-US" dirty="0"/>
              <a:t>研究</a:t>
            </a:r>
            <a:r>
              <a:rPr lang="en-US" altLang="zh-CN" dirty="0"/>
              <a:t>(NCTO3298451)</a:t>
            </a:r>
            <a:r>
              <a:rPr lang="zh-CN" altLang="en-US" dirty="0"/>
              <a:t>中，</a:t>
            </a:r>
            <a:r>
              <a:rPr lang="en-US" altLang="zh-CN" dirty="0"/>
              <a:t>STRIDE (</a:t>
            </a:r>
            <a:r>
              <a:rPr lang="en-US" altLang="zh-CN" b="1" dirty="0"/>
              <a:t>S</a:t>
            </a:r>
            <a:r>
              <a:rPr lang="en-US" altLang="zh-CN" dirty="0"/>
              <a:t>ingle </a:t>
            </a:r>
            <a:r>
              <a:rPr lang="en-US" altLang="zh-CN" b="1" dirty="0"/>
              <a:t>T</a:t>
            </a:r>
            <a:r>
              <a:rPr lang="en-US" altLang="zh-CN" dirty="0"/>
              <a:t>remelimumab </a:t>
            </a:r>
            <a:r>
              <a:rPr lang="en-US" altLang="zh-CN" b="1" dirty="0"/>
              <a:t>R</a:t>
            </a:r>
            <a:r>
              <a:rPr lang="en-US" altLang="zh-CN" dirty="0"/>
              <a:t>egular </a:t>
            </a:r>
            <a:r>
              <a:rPr lang="en-US" altLang="zh-CN" b="1" dirty="0"/>
              <a:t>I</a:t>
            </a:r>
            <a:r>
              <a:rPr lang="en-US" altLang="zh-CN" dirty="0"/>
              <a:t>nterval </a:t>
            </a:r>
            <a:r>
              <a:rPr lang="en-US" altLang="zh-CN" b="1" dirty="0"/>
              <a:t>D</a:t>
            </a:r>
            <a:r>
              <a:rPr lang="en-US" altLang="zh-CN" dirty="0"/>
              <a:t>urvalumab)</a:t>
            </a:r>
            <a:r>
              <a:rPr lang="zh-CN" altLang="en-US" dirty="0"/>
              <a:t>方案与索拉非尼相比显著改善了</a:t>
            </a:r>
            <a:r>
              <a:rPr lang="en-US" altLang="zh-CN" dirty="0"/>
              <a:t>OS;</a:t>
            </a:r>
            <a:r>
              <a:rPr lang="zh-CN" altLang="en-US" dirty="0"/>
              <a:t>度伐利尤单抗单药治疗</a:t>
            </a:r>
            <a:r>
              <a:rPr lang="en-US" altLang="zh-CN" dirty="0"/>
              <a:t>OS</a:t>
            </a:r>
            <a:r>
              <a:rPr lang="zh-CN" altLang="en-US" dirty="0"/>
              <a:t>的效果不劣于索拉非尼</a:t>
            </a:r>
            <a:r>
              <a:rPr lang="en-US" altLang="zh-CN" baseline="30000" dirty="0"/>
              <a:t>1</a:t>
            </a:r>
          </a:p>
          <a:p>
            <a:pPr marL="342900" indent="-342900">
              <a:lnSpc>
                <a:spcPct val="150000"/>
              </a:lnSpc>
              <a:buFont typeface="Arial" panose="020B0604020202020204" pitchFamily="34" charset="0"/>
              <a:buChar char="•"/>
            </a:pPr>
            <a:r>
              <a:rPr lang="en-US" altLang="zh-CN" dirty="0"/>
              <a:t>STRIDE</a:t>
            </a:r>
            <a:r>
              <a:rPr lang="zh-CN" altLang="en-US" dirty="0"/>
              <a:t>已在全球被批准用于成人</a:t>
            </a:r>
            <a:r>
              <a:rPr lang="en-US" altLang="zh-CN" dirty="0" err="1"/>
              <a:t>uHCC</a:t>
            </a:r>
            <a:r>
              <a:rPr lang="zh-CN" altLang="en-US" dirty="0"/>
              <a:t>的治疗，包括美国、欧盟和日本，度伐利尤单抗单药疗法已在日本被批准用于成人</a:t>
            </a:r>
            <a:r>
              <a:rPr lang="en-US" altLang="zh-CN" dirty="0" err="1"/>
              <a:t>uHCC</a:t>
            </a:r>
            <a:r>
              <a:rPr lang="zh-CN" altLang="en-US" dirty="0"/>
              <a:t>的治疗</a:t>
            </a:r>
            <a:r>
              <a:rPr lang="en-US" altLang="zh-CN" baseline="30000" dirty="0"/>
              <a:t>2-4</a:t>
            </a:r>
          </a:p>
          <a:p>
            <a:pPr marL="342900" indent="-342900">
              <a:lnSpc>
                <a:spcPct val="150000"/>
              </a:lnSpc>
              <a:buFont typeface="Arial" panose="020B0604020202020204" pitchFamily="34" charset="0"/>
              <a:buChar char="•"/>
            </a:pPr>
            <a:r>
              <a:rPr lang="en-US" altLang="zh-CN" dirty="0" err="1"/>
              <a:t>imAE</a:t>
            </a:r>
            <a:r>
              <a:rPr lang="zh-CN" altLang="en-US" dirty="0"/>
              <a:t>（免疫介导的不良事件）是免疫检查点抑制剂已知的副作用，可能影响疗效</a:t>
            </a:r>
            <a:r>
              <a:rPr lang="en-US" altLang="zh-CN" baseline="30000" dirty="0"/>
              <a:t>5.6</a:t>
            </a:r>
            <a:endParaRPr lang="en-US" altLang="zh-CN" dirty="0"/>
          </a:p>
          <a:p>
            <a:pPr marL="342900" indent="-342900">
              <a:lnSpc>
                <a:spcPct val="150000"/>
              </a:lnSpc>
              <a:buFont typeface="Arial" panose="020B0604020202020204" pitchFamily="34" charset="0"/>
              <a:buChar char="•"/>
            </a:pPr>
            <a:r>
              <a:rPr lang="en-US" altLang="zh-CN" dirty="0"/>
              <a:t>HIMALAYA</a:t>
            </a:r>
            <a:r>
              <a:rPr lang="zh-CN" altLang="en-US" dirty="0"/>
              <a:t>研究中，大部分</a:t>
            </a:r>
            <a:r>
              <a:rPr lang="en-US" altLang="zh-CN" dirty="0" err="1"/>
              <a:t>imAE</a:t>
            </a:r>
            <a:r>
              <a:rPr lang="zh-CN" altLang="en-US" dirty="0"/>
              <a:t>为低级别的，并且因此导致治疗中断的发生率很低</a:t>
            </a:r>
            <a:r>
              <a:rPr lang="en-US" altLang="zh-CN" baseline="30000" dirty="0"/>
              <a:t>1</a:t>
            </a:r>
          </a:p>
        </p:txBody>
      </p:sp>
      <p:sp>
        <p:nvSpPr>
          <p:cNvPr id="5" name="矩形: 圆角 4">
            <a:extLst>
              <a:ext uri="{FF2B5EF4-FFF2-40B4-BE49-F238E27FC236}">
                <a16:creationId xmlns:a16="http://schemas.microsoft.com/office/drawing/2014/main" id="{896F1061-BFBC-AC57-FF0A-E24F3BF1746C}"/>
              </a:ext>
            </a:extLst>
          </p:cNvPr>
          <p:cNvSpPr/>
          <p:nvPr/>
        </p:nvSpPr>
        <p:spPr>
          <a:xfrm>
            <a:off x="972151" y="4658627"/>
            <a:ext cx="9894771" cy="56789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在这里，我们报告了一项探索性分析，评估了</a:t>
            </a: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HIMALAYA</a:t>
            </a: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研究中</a:t>
            </a:r>
            <a:r>
              <a:rPr kumimoji="0" lang="en-US" altLang="zh-CN" sz="1800" b="0" i="0" u="none" strike="noStrike" kern="1200" cap="none" spc="0" normalizeH="0" baseline="0" noProof="0" dirty="0" err="1">
                <a:ln>
                  <a:noFill/>
                </a:ln>
                <a:solidFill>
                  <a:prstClr val="white"/>
                </a:solidFill>
                <a:effectLst/>
                <a:uLnTx/>
                <a:uFillTx/>
                <a:latin typeface="Arial"/>
                <a:ea typeface="微软雅黑"/>
                <a:cs typeface="+mn-cs"/>
              </a:rPr>
              <a:t>imAE</a:t>
            </a: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和</a:t>
            </a: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OS</a:t>
            </a: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之间的相关性</a:t>
            </a:r>
          </a:p>
        </p:txBody>
      </p:sp>
      <p:pic>
        <p:nvPicPr>
          <p:cNvPr id="7" name="图片 6">
            <a:extLst>
              <a:ext uri="{FF2B5EF4-FFF2-40B4-BE49-F238E27FC236}">
                <a16:creationId xmlns:a16="http://schemas.microsoft.com/office/drawing/2014/main" id="{5D8D33EC-AFD9-7912-960F-3065989913C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5778500"/>
            <a:ext cx="10116152" cy="773837"/>
          </a:xfrm>
          <a:prstGeom prst="rect">
            <a:avLst/>
          </a:prstGeom>
        </p:spPr>
      </p:pic>
      <p:sp>
        <p:nvSpPr>
          <p:cNvPr id="9" name="文本占位符 8">
            <a:extLst>
              <a:ext uri="{FF2B5EF4-FFF2-40B4-BE49-F238E27FC236}">
                <a16:creationId xmlns:a16="http://schemas.microsoft.com/office/drawing/2014/main" id="{CCCC1656-D0AE-C48F-14EB-CF356BA2EDE0}"/>
              </a:ext>
            </a:extLst>
          </p:cNvPr>
          <p:cNvSpPr>
            <a:spLocks noGrp="1"/>
          </p:cNvSpPr>
          <p:nvPr>
            <p:ph type="body" sz="quarter" idx="11"/>
          </p:nvPr>
        </p:nvSpPr>
        <p:spPr/>
        <p:txBody>
          <a:bodyPr/>
          <a:lstStyle/>
          <a:p>
            <a:r>
              <a:rPr lang="en-US" altLang="zh-CN" dirty="0"/>
              <a:t>George Lau</a:t>
            </a:r>
            <a:r>
              <a:rPr lang="nb-NO" altLang="zh-CN" dirty="0"/>
              <a:t>, et al.2023 ASCO abstract </a:t>
            </a:r>
            <a:r>
              <a:rPr lang="en-US" altLang="zh-CN" dirty="0"/>
              <a:t>4004</a:t>
            </a:r>
            <a:endParaRPr lang="nb-NO" altLang="zh-CN" dirty="0"/>
          </a:p>
        </p:txBody>
      </p:sp>
    </p:spTree>
    <p:extLst>
      <p:ext uri="{BB962C8B-B14F-4D97-AF65-F5344CB8AC3E}">
        <p14:creationId xmlns:p14="http://schemas.microsoft.com/office/powerpoint/2010/main" val="3281650554"/>
      </p:ext>
    </p:extLst>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占位符 17">
            <a:extLst>
              <a:ext uri="{FF2B5EF4-FFF2-40B4-BE49-F238E27FC236}">
                <a16:creationId xmlns:a16="http://schemas.microsoft.com/office/drawing/2014/main" id="{23103C3C-7F7D-C352-FBB5-018095552377}"/>
              </a:ext>
            </a:extLst>
          </p:cNvPr>
          <p:cNvSpPr>
            <a:spLocks noGrp="1"/>
          </p:cNvSpPr>
          <p:nvPr>
            <p:ph type="body" sz="quarter" idx="10"/>
          </p:nvPr>
        </p:nvSpPr>
        <p:spPr/>
        <p:txBody>
          <a:bodyPr/>
          <a:lstStyle/>
          <a:p>
            <a:r>
              <a:rPr lang="en-US" altLang="zh-CN" dirty="0"/>
              <a:t>HIMALAYA</a:t>
            </a:r>
            <a:r>
              <a:rPr lang="zh-CN" altLang="en-US" dirty="0"/>
              <a:t>研究设计</a:t>
            </a:r>
          </a:p>
        </p:txBody>
      </p:sp>
      <p:sp>
        <p:nvSpPr>
          <p:cNvPr id="4" name="TextBox 3">
            <a:extLst>
              <a:ext uri="{FF2B5EF4-FFF2-40B4-BE49-F238E27FC236}">
                <a16:creationId xmlns:a16="http://schemas.microsoft.com/office/drawing/2014/main" id="{A63409AB-6D84-4A68-971B-42934A23B318}"/>
              </a:ext>
            </a:extLst>
          </p:cNvPr>
          <p:cNvSpPr txBox="1"/>
          <p:nvPr/>
        </p:nvSpPr>
        <p:spPr>
          <a:xfrm>
            <a:off x="2947985" y="1081805"/>
            <a:ext cx="552449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HIMALAYA</a:t>
            </a:r>
            <a:r>
              <a:rPr kumimoji="0" lang="zh-CN" altLang="en-US" sz="18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是一项开放、多中心、全球的</a:t>
            </a:r>
            <a:r>
              <a:rPr kumimoji="0" lang="en-US" altLang="zh-CN" sz="18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3</a:t>
            </a:r>
            <a:r>
              <a:rPr kumimoji="0" lang="zh-CN" altLang="en-US" sz="18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期研究</a:t>
            </a:r>
            <a:r>
              <a:rPr kumimoji="0" lang="en-US" altLang="zh-CN" sz="1800" b="0" i="0" u="none" strike="noStrike" kern="1200" cap="none" spc="0" normalizeH="0" baseline="3000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1</a:t>
            </a:r>
          </a:p>
        </p:txBody>
      </p:sp>
      <p:sp>
        <p:nvSpPr>
          <p:cNvPr id="5" name="Rectangle: Rounded Corners 4">
            <a:extLst>
              <a:ext uri="{FF2B5EF4-FFF2-40B4-BE49-F238E27FC236}">
                <a16:creationId xmlns:a16="http://schemas.microsoft.com/office/drawing/2014/main" id="{4BEA47FE-5933-4E49-AA8A-1C043C20C123}"/>
              </a:ext>
            </a:extLst>
          </p:cNvPr>
          <p:cNvSpPr/>
          <p:nvPr/>
        </p:nvSpPr>
        <p:spPr>
          <a:xfrm>
            <a:off x="138111" y="1786766"/>
            <a:ext cx="2609850" cy="3935968"/>
          </a:xfrm>
          <a:prstGeom prst="roundRect">
            <a:avLst>
              <a:gd name="adj" fmla="val 5718"/>
            </a:avLst>
          </a:prstGeom>
          <a:solidFill>
            <a:schemeClr val="bg1">
              <a:lumMod val="9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cxnSp>
        <p:nvCxnSpPr>
          <p:cNvPr id="7" name="Straight Connector 6">
            <a:extLst>
              <a:ext uri="{FF2B5EF4-FFF2-40B4-BE49-F238E27FC236}">
                <a16:creationId xmlns:a16="http://schemas.microsoft.com/office/drawing/2014/main" id="{2C00AAE3-EFC8-4E7E-9DDE-8ED1A3C2A61F}"/>
              </a:ext>
            </a:extLst>
          </p:cNvPr>
          <p:cNvCxnSpPr/>
          <p:nvPr/>
        </p:nvCxnSpPr>
        <p:spPr>
          <a:xfrm>
            <a:off x="142874" y="4298787"/>
            <a:ext cx="2609850" cy="0"/>
          </a:xfrm>
          <a:prstGeom prst="line">
            <a:avLst/>
          </a:prstGeom>
          <a:ln w="12700"/>
          <a:effectLst/>
        </p:spPr>
        <p:style>
          <a:lnRef idx="2">
            <a:schemeClr val="dk1"/>
          </a:lnRef>
          <a:fillRef idx="0">
            <a:schemeClr val="dk1"/>
          </a:fillRef>
          <a:effectRef idx="1">
            <a:schemeClr val="dk1"/>
          </a:effectRef>
          <a:fontRef idx="minor">
            <a:schemeClr val="tx1"/>
          </a:fontRef>
        </p:style>
      </p:cxnSp>
      <p:sp>
        <p:nvSpPr>
          <p:cNvPr id="8" name="TextBox 7">
            <a:extLst>
              <a:ext uri="{FF2B5EF4-FFF2-40B4-BE49-F238E27FC236}">
                <a16:creationId xmlns:a16="http://schemas.microsoft.com/office/drawing/2014/main" id="{E04B4AA7-415C-4F45-86B9-D325F0065C9C}"/>
              </a:ext>
            </a:extLst>
          </p:cNvPr>
          <p:cNvSpPr txBox="1"/>
          <p:nvPr/>
        </p:nvSpPr>
        <p:spPr>
          <a:xfrm>
            <a:off x="133348" y="1788909"/>
            <a:ext cx="2609850" cy="2732671"/>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600"/>
              </a:spcAft>
              <a:buClrTx/>
              <a:buSzTx/>
              <a:buFontTx/>
              <a:buNone/>
              <a:tabLst/>
              <a:defRPr/>
            </a:pPr>
            <a:r>
              <a:rPr kumimoji="0" lang="zh-CN" altLang="en-US" sz="1400" b="1"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rPr>
              <a:t>研究人群</a:t>
            </a:r>
            <a:endParaRPr kumimoji="0" lang="en-US" altLang="zh-CN" sz="1400" b="1"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endParaRP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rPr>
              <a:t>确认为不可切除</a:t>
            </a:r>
            <a:r>
              <a:rPr kumimoji="0" lang="en-US" altLang="zh-CN" sz="1400" b="0"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rPr>
              <a:t>HCC</a:t>
            </a:r>
            <a:r>
              <a:rPr kumimoji="0" lang="zh-CN" altLang="en-US" sz="1400" b="0"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rPr>
              <a:t>成人患者</a:t>
            </a:r>
            <a:endParaRPr kumimoji="0" lang="en-US" altLang="zh-CN" sz="1400" b="0"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endParaRP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altLang="zh-CN" sz="1400" b="0"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rPr>
              <a:t>Child-Pugh A</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altLang="zh-CN" sz="1400" b="0"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rPr>
              <a:t>BCLC B(</a:t>
            </a:r>
            <a:r>
              <a:rPr kumimoji="0" lang="zh-CN" altLang="en-US" sz="1400" b="0"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rPr>
              <a:t>不适合进行局部治疗</a:t>
            </a:r>
            <a:r>
              <a:rPr kumimoji="0" lang="en-US" altLang="zh-CN" sz="1400" b="0"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rPr>
              <a:t>)</a:t>
            </a:r>
            <a:r>
              <a:rPr kumimoji="0" lang="zh-CN" altLang="en-US" sz="1400" b="0"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rPr>
              <a:t>或</a:t>
            </a:r>
            <a:r>
              <a:rPr kumimoji="0" lang="en-US" altLang="zh-CN" sz="1400" b="0"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rPr>
              <a:t>C</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rPr>
              <a:t>既往未经系统性治疗</a:t>
            </a:r>
            <a:endParaRPr kumimoji="0" lang="en-US" altLang="zh-CN" sz="1400" b="0"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endParaRP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altLang="zh-CN" sz="1400" b="0"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rPr>
              <a:t>ECOG PS 0-1</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rPr>
              <a:t>门脉主干无血栓形成</a:t>
            </a:r>
            <a:endParaRPr kumimoji="0" lang="en-US" altLang="zh-CN" sz="1400" b="0"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endParaRP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rPr>
              <a:t>不需要</a:t>
            </a:r>
            <a:r>
              <a:rPr kumimoji="0" lang="en-US" altLang="zh-CN" sz="1400" b="0"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rPr>
              <a:t>EGD</a:t>
            </a:r>
            <a:endParaRPr kumimoji="0" lang="zh-CN" altLang="en-US" sz="1400" b="0"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endParaRPr>
          </a:p>
        </p:txBody>
      </p:sp>
      <p:sp>
        <p:nvSpPr>
          <p:cNvPr id="9" name="TextBox 8">
            <a:extLst>
              <a:ext uri="{FF2B5EF4-FFF2-40B4-BE49-F238E27FC236}">
                <a16:creationId xmlns:a16="http://schemas.microsoft.com/office/drawing/2014/main" id="{D345C35C-B7FD-470E-B5D3-D1ADD3DD61BC}"/>
              </a:ext>
            </a:extLst>
          </p:cNvPr>
          <p:cNvSpPr txBox="1"/>
          <p:nvPr/>
        </p:nvSpPr>
        <p:spPr>
          <a:xfrm>
            <a:off x="142874" y="4282724"/>
            <a:ext cx="2609850" cy="1440010"/>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600"/>
              </a:spcAft>
              <a:buClrTx/>
              <a:buSzTx/>
              <a:buFontTx/>
              <a:buNone/>
              <a:tabLst/>
              <a:defRPr/>
            </a:pPr>
            <a:r>
              <a:rPr kumimoji="0" lang="zh-CN" altLang="en-US" sz="1400" b="1"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rPr>
              <a:t>分层因素</a:t>
            </a:r>
            <a:endParaRPr kumimoji="0" lang="en-US" altLang="zh-CN" sz="1400" b="1"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endParaRP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rPr>
              <a:t>肝脏疾病的病因学：乙肝</a:t>
            </a:r>
            <a:r>
              <a:rPr kumimoji="0" lang="en-US" altLang="zh-CN" sz="1400" b="0"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rPr>
              <a:t>/</a:t>
            </a:r>
            <a:r>
              <a:rPr kumimoji="0" lang="zh-CN" altLang="en-US" sz="1400" b="0"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rPr>
              <a:t>丙肝</a:t>
            </a:r>
            <a:r>
              <a:rPr kumimoji="0" lang="en-US" altLang="zh-CN" sz="1400" b="0"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rPr>
              <a:t>/</a:t>
            </a:r>
            <a:r>
              <a:rPr kumimoji="0" lang="zh-CN" altLang="en-US" sz="1400" b="0"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rPr>
              <a:t>其他</a:t>
            </a:r>
            <a:endParaRPr kumimoji="0" lang="en-US" altLang="zh-CN" sz="1400" b="0"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endParaRP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rPr>
              <a:t>大血管侵犯：有</a:t>
            </a:r>
            <a:r>
              <a:rPr kumimoji="0" lang="en-US" altLang="zh-CN" sz="1400" b="0"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rPr>
              <a:t>/</a:t>
            </a:r>
            <a:r>
              <a:rPr kumimoji="0" lang="zh-CN" altLang="en-US" sz="1400" b="0"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rPr>
              <a:t>无</a:t>
            </a:r>
            <a:endParaRPr kumimoji="0" lang="en-US" altLang="zh-CN" sz="1400" b="0"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endParaRP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altLang="zh-CN" sz="1400" b="0"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rPr>
              <a:t>PS</a:t>
            </a:r>
            <a:r>
              <a:rPr kumimoji="0" lang="zh-CN" altLang="en-US" sz="1400" b="0"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rPr>
              <a:t>评分：</a:t>
            </a:r>
            <a:r>
              <a:rPr kumimoji="0" lang="en-US" altLang="zh-CN" sz="1400" b="0"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rPr>
              <a:t>ECOG 0/1</a:t>
            </a:r>
          </a:p>
        </p:txBody>
      </p:sp>
      <p:sp>
        <p:nvSpPr>
          <p:cNvPr id="10" name="Oval 9">
            <a:extLst>
              <a:ext uri="{FF2B5EF4-FFF2-40B4-BE49-F238E27FC236}">
                <a16:creationId xmlns:a16="http://schemas.microsoft.com/office/drawing/2014/main" id="{4B3428B8-C384-48E9-BBF2-45AABE4FCAB8}"/>
              </a:ext>
            </a:extLst>
          </p:cNvPr>
          <p:cNvSpPr/>
          <p:nvPr/>
        </p:nvSpPr>
        <p:spPr>
          <a:xfrm>
            <a:off x="2947985" y="3330778"/>
            <a:ext cx="838200" cy="848906"/>
          </a:xfrm>
          <a:prstGeom prst="ellipse">
            <a:avLst/>
          </a:prstGeom>
          <a:solidFill>
            <a:schemeClr val="bg1">
              <a:lumMod val="9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rial"/>
              <a:ea typeface="微软雅黑"/>
              <a:cs typeface="+mn-cs"/>
            </a:endParaRPr>
          </a:p>
        </p:txBody>
      </p:sp>
      <p:cxnSp>
        <p:nvCxnSpPr>
          <p:cNvPr id="12" name="Straight Connector 11">
            <a:extLst>
              <a:ext uri="{FF2B5EF4-FFF2-40B4-BE49-F238E27FC236}">
                <a16:creationId xmlns:a16="http://schemas.microsoft.com/office/drawing/2014/main" id="{F92484FE-0A3D-4232-BB97-F26915F26C49}"/>
              </a:ext>
            </a:extLst>
          </p:cNvPr>
          <p:cNvCxnSpPr>
            <a:stCxn id="5" idx="3"/>
            <a:endCxn id="10" idx="2"/>
          </p:cNvCxnSpPr>
          <p:nvPr/>
        </p:nvCxnSpPr>
        <p:spPr>
          <a:xfrm>
            <a:off x="2747961" y="3754750"/>
            <a:ext cx="200024" cy="481"/>
          </a:xfrm>
          <a:prstGeom prst="line">
            <a:avLst/>
          </a:prstGeom>
          <a:ln>
            <a:solidFill>
              <a:schemeClr val="tx2">
                <a:lumMod val="75000"/>
              </a:schemeClr>
            </a:solidFill>
          </a:ln>
          <a:effectLst/>
        </p:spPr>
        <p:style>
          <a:lnRef idx="2">
            <a:schemeClr val="dk1"/>
          </a:lnRef>
          <a:fillRef idx="0">
            <a:schemeClr val="dk1"/>
          </a:fillRef>
          <a:effectRef idx="1">
            <a:schemeClr val="dk1"/>
          </a:effectRef>
          <a:fontRef idx="minor">
            <a:schemeClr val="tx1"/>
          </a:fontRef>
        </p:style>
      </p:cxnSp>
      <p:sp>
        <p:nvSpPr>
          <p:cNvPr id="13" name="TextBox 12">
            <a:extLst>
              <a:ext uri="{FF2B5EF4-FFF2-40B4-BE49-F238E27FC236}">
                <a16:creationId xmlns:a16="http://schemas.microsoft.com/office/drawing/2014/main" id="{1154FD00-0E82-4305-87CD-E2010AB4A4C1}"/>
              </a:ext>
            </a:extLst>
          </p:cNvPr>
          <p:cNvSpPr txBox="1"/>
          <p:nvPr/>
        </p:nvSpPr>
        <p:spPr>
          <a:xfrm>
            <a:off x="2947985" y="3407722"/>
            <a:ext cx="838200" cy="61555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000" b="1" i="0" u="none" strike="noStrike" kern="1200" cap="none" spc="0" normalizeH="0" baseline="0" noProof="0" dirty="0">
                <a:ln>
                  <a:noFill/>
                </a:ln>
                <a:solidFill>
                  <a:srgbClr val="4472C4">
                    <a:lumMod val="50000"/>
                  </a:srgbClr>
                </a:solidFill>
                <a:effectLst/>
                <a:uLnTx/>
                <a:uFillTx/>
                <a:latin typeface="Arial"/>
                <a:ea typeface="微软雅黑"/>
                <a:cs typeface="+mn-cs"/>
              </a:rPr>
              <a:t>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4472C4">
                    <a:lumMod val="50000"/>
                  </a:srgbClr>
                </a:solidFill>
                <a:effectLst/>
                <a:uLnTx/>
                <a:uFillTx/>
                <a:latin typeface="Arial"/>
                <a:ea typeface="微软雅黑"/>
                <a:cs typeface="+mn-cs"/>
              </a:rPr>
              <a:t>N=1171</a:t>
            </a:r>
            <a:endParaRPr kumimoji="0" lang="zh-CN" altLang="en-US" sz="1400" b="0" i="0" u="none" strike="noStrike" kern="1200" cap="none" spc="0" normalizeH="0" baseline="0" noProof="0" dirty="0">
              <a:ln>
                <a:noFill/>
              </a:ln>
              <a:solidFill>
                <a:srgbClr val="4472C4">
                  <a:lumMod val="50000"/>
                </a:srgbClr>
              </a:solidFill>
              <a:effectLst/>
              <a:uLnTx/>
              <a:uFillTx/>
              <a:latin typeface="Arial"/>
              <a:ea typeface="微软雅黑"/>
              <a:cs typeface="+mn-cs"/>
            </a:endParaRPr>
          </a:p>
        </p:txBody>
      </p:sp>
      <p:sp>
        <p:nvSpPr>
          <p:cNvPr id="14" name="Rectangle: Rounded Corners 13">
            <a:extLst>
              <a:ext uri="{FF2B5EF4-FFF2-40B4-BE49-F238E27FC236}">
                <a16:creationId xmlns:a16="http://schemas.microsoft.com/office/drawing/2014/main" id="{225DFEB0-B4A9-4601-96E3-248F36D94FAE}"/>
              </a:ext>
            </a:extLst>
          </p:cNvPr>
          <p:cNvSpPr/>
          <p:nvPr/>
        </p:nvSpPr>
        <p:spPr>
          <a:xfrm>
            <a:off x="4110033" y="2103234"/>
            <a:ext cx="2705100" cy="685800"/>
          </a:xfrm>
          <a:prstGeom prst="round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altLang="zh-CN" sz="12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STRIDE(n=393)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Tremelimumab 300mg</a:t>
            </a:r>
            <a:r>
              <a:rPr kumimoji="0" lang="zh-CN" altLang="en-US" sz="12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 </a:t>
            </a:r>
            <a:r>
              <a:rPr kumimoji="0" lang="en-US" altLang="zh-CN" sz="12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×1</a:t>
            </a:r>
            <a:r>
              <a:rPr kumimoji="0" lang="zh-CN" altLang="en-US" sz="12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次剂量</a:t>
            </a:r>
            <a:endParaRPr kumimoji="0" lang="en-US" altLang="zh-CN" sz="12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a:t>
            </a:r>
            <a:r>
              <a:rPr kumimoji="0" lang="zh-CN" altLang="en-US" sz="12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度伐利尤单抗 </a:t>
            </a:r>
            <a:r>
              <a:rPr kumimoji="0" lang="en-US" altLang="zh-CN" sz="12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1500mg Q4W*</a:t>
            </a:r>
          </a:p>
        </p:txBody>
      </p:sp>
      <p:sp>
        <p:nvSpPr>
          <p:cNvPr id="15" name="Rectangle: Rounded Corners 14">
            <a:extLst>
              <a:ext uri="{FF2B5EF4-FFF2-40B4-BE49-F238E27FC236}">
                <a16:creationId xmlns:a16="http://schemas.microsoft.com/office/drawing/2014/main" id="{589AF496-776D-485A-85BD-819669FB821B}"/>
              </a:ext>
            </a:extLst>
          </p:cNvPr>
          <p:cNvSpPr/>
          <p:nvPr/>
        </p:nvSpPr>
        <p:spPr>
          <a:xfrm>
            <a:off x="4110033" y="2961446"/>
            <a:ext cx="2705100" cy="685800"/>
          </a:xfrm>
          <a:prstGeom prst="roundRect">
            <a:avLst/>
          </a:prstGeom>
          <a:solidFill>
            <a:srgbClr val="009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zh-CN" altLang="en-US" sz="12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度伐利尤单抗</a:t>
            </a:r>
            <a:r>
              <a:rPr kumimoji="0" lang="en-US" altLang="zh-CN" sz="12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(n=389)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度伐利尤单抗单药</a:t>
            </a:r>
            <a:endParaRPr kumimoji="0" lang="en-US" altLang="zh-CN" sz="12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1500mg Q4W</a:t>
            </a:r>
          </a:p>
        </p:txBody>
      </p:sp>
      <p:sp>
        <p:nvSpPr>
          <p:cNvPr id="16" name="Rectangle: Rounded Corners 15">
            <a:extLst>
              <a:ext uri="{FF2B5EF4-FFF2-40B4-BE49-F238E27FC236}">
                <a16:creationId xmlns:a16="http://schemas.microsoft.com/office/drawing/2014/main" id="{15CCCC9E-E993-4632-9CB3-A08C864B2D99}"/>
              </a:ext>
            </a:extLst>
          </p:cNvPr>
          <p:cNvSpPr/>
          <p:nvPr/>
        </p:nvSpPr>
        <p:spPr>
          <a:xfrm>
            <a:off x="4110033" y="3780596"/>
            <a:ext cx="2705100" cy="685800"/>
          </a:xfrm>
          <a:prstGeom prst="roundRect">
            <a:avLst/>
          </a:prstGeom>
          <a:solidFill>
            <a:srgbClr val="7519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zh-CN" altLang="en-US" sz="12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索拉非尼</a:t>
            </a:r>
            <a:r>
              <a:rPr kumimoji="0" lang="en-US" altLang="zh-CN" sz="12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(n=389)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索拉非尼 </a:t>
            </a:r>
            <a:r>
              <a:rPr kumimoji="0" lang="en-US" altLang="zh-CN" sz="12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400mg BID</a:t>
            </a:r>
          </a:p>
        </p:txBody>
      </p:sp>
      <p:cxnSp>
        <p:nvCxnSpPr>
          <p:cNvPr id="21" name="Connector: Elbow 20">
            <a:extLst>
              <a:ext uri="{FF2B5EF4-FFF2-40B4-BE49-F238E27FC236}">
                <a16:creationId xmlns:a16="http://schemas.microsoft.com/office/drawing/2014/main" id="{781B24D9-9716-4C2B-8BFA-AEE3CDFAF714}"/>
              </a:ext>
            </a:extLst>
          </p:cNvPr>
          <p:cNvCxnSpPr>
            <a:stCxn id="10" idx="6"/>
            <a:endCxn id="14" idx="1"/>
          </p:cNvCxnSpPr>
          <p:nvPr/>
        </p:nvCxnSpPr>
        <p:spPr>
          <a:xfrm flipV="1">
            <a:off x="3786185" y="2446134"/>
            <a:ext cx="323848" cy="1309097"/>
          </a:xfrm>
          <a:prstGeom prst="bentConnector3">
            <a:avLst/>
          </a:prstGeom>
          <a:ln>
            <a:solidFill>
              <a:schemeClr val="accent1">
                <a:lumMod val="50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3" name="Connector: Elbow 22">
            <a:extLst>
              <a:ext uri="{FF2B5EF4-FFF2-40B4-BE49-F238E27FC236}">
                <a16:creationId xmlns:a16="http://schemas.microsoft.com/office/drawing/2014/main" id="{9A0A6D4B-8EA2-47DA-BF40-BA0A1E802002}"/>
              </a:ext>
            </a:extLst>
          </p:cNvPr>
          <p:cNvCxnSpPr>
            <a:stCxn id="13" idx="3"/>
            <a:endCxn id="15" idx="1"/>
          </p:cNvCxnSpPr>
          <p:nvPr/>
        </p:nvCxnSpPr>
        <p:spPr>
          <a:xfrm flipV="1">
            <a:off x="3786185" y="3304346"/>
            <a:ext cx="323848" cy="411153"/>
          </a:xfrm>
          <a:prstGeom prst="bentConnector3">
            <a:avLst/>
          </a:prstGeom>
          <a:ln>
            <a:solidFill>
              <a:schemeClr val="tx2">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5" name="Connector: Elbow 24">
            <a:extLst>
              <a:ext uri="{FF2B5EF4-FFF2-40B4-BE49-F238E27FC236}">
                <a16:creationId xmlns:a16="http://schemas.microsoft.com/office/drawing/2014/main" id="{8E31277E-52AF-4834-BBE7-59D0A8FA7B3F}"/>
              </a:ext>
            </a:extLst>
          </p:cNvPr>
          <p:cNvCxnSpPr>
            <a:stCxn id="13" idx="3"/>
            <a:endCxn id="16" idx="1"/>
          </p:cNvCxnSpPr>
          <p:nvPr/>
        </p:nvCxnSpPr>
        <p:spPr>
          <a:xfrm>
            <a:off x="3786185" y="3715499"/>
            <a:ext cx="323848" cy="407997"/>
          </a:xfrm>
          <a:prstGeom prst="bentConnector3">
            <a:avLst/>
          </a:prstGeom>
          <a:ln>
            <a:solidFill>
              <a:schemeClr val="tx2">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7" name="Connector: Elbow 26">
            <a:extLst>
              <a:ext uri="{FF2B5EF4-FFF2-40B4-BE49-F238E27FC236}">
                <a16:creationId xmlns:a16="http://schemas.microsoft.com/office/drawing/2014/main" id="{6B9B3262-20A7-4F2C-AD67-9A6F6864ED25}"/>
              </a:ext>
            </a:extLst>
          </p:cNvPr>
          <p:cNvCxnSpPr>
            <a:cxnSpLocks/>
            <a:stCxn id="10" idx="6"/>
          </p:cNvCxnSpPr>
          <p:nvPr/>
        </p:nvCxnSpPr>
        <p:spPr>
          <a:xfrm>
            <a:off x="3786185" y="3755231"/>
            <a:ext cx="323847" cy="1221066"/>
          </a:xfrm>
          <a:prstGeom prst="bentConnector3">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4" name="Rectangle: Rounded Corners 33">
            <a:extLst>
              <a:ext uri="{FF2B5EF4-FFF2-40B4-BE49-F238E27FC236}">
                <a16:creationId xmlns:a16="http://schemas.microsoft.com/office/drawing/2014/main" id="{3BC5A70E-6FA6-497B-AA8C-E81F53682E5F}"/>
              </a:ext>
            </a:extLst>
          </p:cNvPr>
          <p:cNvSpPr/>
          <p:nvPr/>
        </p:nvSpPr>
        <p:spPr>
          <a:xfrm>
            <a:off x="7024686" y="1786766"/>
            <a:ext cx="2609850" cy="3935968"/>
          </a:xfrm>
          <a:prstGeom prst="roundRect">
            <a:avLst>
              <a:gd name="adj" fmla="val 5718"/>
            </a:avLst>
          </a:prstGeom>
          <a:solidFill>
            <a:schemeClr val="bg1">
              <a:lumMod val="9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6" name="TextBox 35">
            <a:extLst>
              <a:ext uri="{FF2B5EF4-FFF2-40B4-BE49-F238E27FC236}">
                <a16:creationId xmlns:a16="http://schemas.microsoft.com/office/drawing/2014/main" id="{D4D77E3D-467C-4CE9-93E9-F76B86ADA0A1}"/>
              </a:ext>
            </a:extLst>
          </p:cNvPr>
          <p:cNvSpPr txBox="1"/>
          <p:nvPr/>
        </p:nvSpPr>
        <p:spPr>
          <a:xfrm>
            <a:off x="7019923" y="1788909"/>
            <a:ext cx="2705100" cy="3222036"/>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600"/>
              </a:spcAft>
              <a:buClrTx/>
              <a:buSzTx/>
              <a:buFontTx/>
              <a:buNone/>
              <a:tabLst/>
              <a:defRPr/>
            </a:pPr>
            <a:endParaRPr kumimoji="0" lang="en-US" altLang="zh-CN" sz="1400" b="1"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endParaRPr>
          </a:p>
          <a:p>
            <a:pPr marL="0" marR="0" lvl="0" indent="0" algn="l" defTabSz="914400" rtl="0" eaLnBrk="1" fontAlgn="auto" latinLnBrk="0" hangingPunct="1">
              <a:lnSpc>
                <a:spcPct val="120000"/>
              </a:lnSpc>
              <a:spcBef>
                <a:spcPts val="0"/>
              </a:spcBef>
              <a:spcAft>
                <a:spcPts val="600"/>
              </a:spcAft>
              <a:buClrTx/>
              <a:buSzTx/>
              <a:buFontTx/>
              <a:buNone/>
              <a:tabLst/>
              <a:defRPr/>
            </a:pPr>
            <a:r>
              <a:rPr kumimoji="0" lang="zh-CN" altLang="en-US" sz="1400" b="1"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rPr>
              <a:t>主要终点</a:t>
            </a:r>
            <a:endParaRPr kumimoji="0" lang="en-US" altLang="zh-CN" sz="1400" b="1"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endParaRP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altLang="zh-CN" sz="1400" b="0"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rPr>
              <a:t>OS</a:t>
            </a:r>
            <a:r>
              <a:rPr kumimoji="0" lang="zh-CN" altLang="en-US" sz="1400" b="0"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rPr>
              <a:t>优效性：</a:t>
            </a:r>
            <a:r>
              <a:rPr kumimoji="0" lang="en-US" altLang="zh-CN" sz="1400" b="0"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rPr>
              <a:t>STRIDE vs. </a:t>
            </a:r>
            <a:r>
              <a:rPr kumimoji="0" lang="zh-CN" altLang="en-US" sz="1400" b="0"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rPr>
              <a:t>索拉非尼</a:t>
            </a:r>
            <a:endParaRPr kumimoji="0" lang="en-US" altLang="zh-CN" sz="1400" b="1"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endParaRPr>
          </a:p>
          <a:p>
            <a:pPr marL="0" marR="0" lvl="0" indent="0" algn="l" defTabSz="914400" rtl="0" eaLnBrk="1" fontAlgn="auto" latinLnBrk="0" hangingPunct="1">
              <a:lnSpc>
                <a:spcPct val="120000"/>
              </a:lnSpc>
              <a:spcBef>
                <a:spcPts val="0"/>
              </a:spcBef>
              <a:spcAft>
                <a:spcPts val="600"/>
              </a:spcAft>
              <a:buClrTx/>
              <a:buSzTx/>
              <a:buFontTx/>
              <a:buNone/>
              <a:tabLst/>
              <a:defRPr/>
            </a:pPr>
            <a:r>
              <a:rPr kumimoji="0" lang="zh-CN" altLang="en-US" sz="1400" b="1"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rPr>
              <a:t>关键次要终点</a:t>
            </a:r>
            <a:endParaRPr kumimoji="0" lang="en-US" altLang="zh-CN" sz="1400" b="1"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endParaRPr>
          </a:p>
          <a:p>
            <a:pPr marL="285750" marR="0" lvl="0" indent="-285750" algn="l" defTabSz="914400" rtl="0" eaLnBrk="1" fontAlgn="auto" latinLnBrk="0" hangingPunct="1">
              <a:lnSpc>
                <a:spcPct val="120000"/>
              </a:lnSpc>
              <a:spcBef>
                <a:spcPts val="0"/>
              </a:spcBef>
              <a:spcAft>
                <a:spcPts val="600"/>
              </a:spcAft>
              <a:buClrTx/>
              <a:buSzTx/>
              <a:buFont typeface="Arial" panose="020B0604020202020204" pitchFamily="34" charset="0"/>
              <a:buChar char="•"/>
              <a:tabLst/>
              <a:defRPr/>
            </a:pPr>
            <a:r>
              <a:rPr kumimoji="0" lang="en-US" altLang="zh-CN" sz="1400" b="0"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rPr>
              <a:t>OS</a:t>
            </a:r>
            <a:r>
              <a:rPr kumimoji="0" lang="zh-CN" altLang="en-US" sz="1400" b="0"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rPr>
              <a:t>非劣效性：度伐利尤单抗 </a:t>
            </a:r>
            <a:r>
              <a:rPr kumimoji="0" lang="en-US" altLang="zh-CN" sz="1400" b="0"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rPr>
              <a:t>vs. </a:t>
            </a:r>
            <a:r>
              <a:rPr kumimoji="0" lang="zh-CN" altLang="en-US" sz="1400" b="0"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rPr>
              <a:t>索拉非尼</a:t>
            </a:r>
            <a:endParaRPr kumimoji="0" lang="en-US" altLang="zh-CN" sz="1400" b="0"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endParaRP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altLang="zh-CN" sz="1400" b="0"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rPr>
              <a:t>36</a:t>
            </a:r>
            <a:r>
              <a:rPr kumimoji="0" lang="zh-CN" altLang="en-US" sz="1400" b="0"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rPr>
              <a:t>个月的</a:t>
            </a:r>
            <a:r>
              <a:rPr kumimoji="0" lang="en-US" altLang="zh-CN" sz="1400" b="0"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rPr>
              <a:t>OS</a:t>
            </a:r>
            <a:r>
              <a:rPr kumimoji="0" lang="zh-CN" altLang="en-US" sz="1400" b="0"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rPr>
              <a:t>率</a:t>
            </a:r>
            <a:endParaRPr kumimoji="0" lang="en-US" altLang="zh-CN" sz="1400" b="0"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endParaRP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rPr>
              <a:t>研究者根据</a:t>
            </a:r>
            <a:r>
              <a:rPr kumimoji="0" lang="en-US" altLang="zh-CN" sz="1400" b="0"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rPr>
              <a:t>RECIST v1.1</a:t>
            </a:r>
            <a:r>
              <a:rPr kumimoji="0" lang="zh-CN" altLang="en-US" sz="1400" b="0"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rPr>
              <a:t>评估的</a:t>
            </a:r>
            <a:r>
              <a:rPr kumimoji="0" lang="en-US" altLang="zh-CN" sz="1400" b="0"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rPr>
              <a:t>PFS</a:t>
            </a:r>
            <a:r>
              <a:rPr kumimoji="0" lang="zh-CN" altLang="en-US" sz="1400" b="0"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rPr>
              <a:t>、</a:t>
            </a:r>
            <a:r>
              <a:rPr kumimoji="0" lang="en-US" altLang="zh-CN" sz="1400" b="0"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rPr>
              <a:t>ORR</a:t>
            </a:r>
            <a:r>
              <a:rPr kumimoji="0" lang="zh-CN" altLang="en-US" sz="1400" b="0"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rPr>
              <a:t>和</a:t>
            </a:r>
            <a:r>
              <a:rPr kumimoji="0" lang="en-US" altLang="zh-CN" sz="1400" b="0" i="0" u="none" strike="noStrike" kern="1200" cap="none" spc="0" normalizeH="0" baseline="0" noProof="0" dirty="0" err="1">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rPr>
              <a:t>DoR</a:t>
            </a:r>
            <a:endParaRPr kumimoji="0" lang="en-US" altLang="zh-CN" sz="1400" b="0"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endParaRP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rPr>
              <a:t>安全性</a:t>
            </a:r>
            <a:endParaRPr kumimoji="0" lang="en-US" altLang="zh-CN" sz="1400" b="0" i="0" u="none" strike="noStrike" kern="1200" cap="none" spc="0" normalizeH="0" baseline="0" noProof="0" dirty="0">
              <a:ln>
                <a:noFill/>
              </a:ln>
              <a:solidFill>
                <a:srgbClr val="4472C4">
                  <a:lumMod val="50000"/>
                </a:srgbClr>
              </a:solidFill>
              <a:effectLst/>
              <a:uLnTx/>
              <a:uFillTx/>
              <a:latin typeface="Microsoft YaHei" panose="020B0503020204020204" pitchFamily="34" charset="-122"/>
              <a:ea typeface="Microsoft YaHei" panose="020B0503020204020204" pitchFamily="34" charset="-122"/>
              <a:cs typeface="+mn-cs"/>
            </a:endParaRPr>
          </a:p>
        </p:txBody>
      </p:sp>
      <p:sp>
        <p:nvSpPr>
          <p:cNvPr id="38" name="Rectangle: Rounded Corners 37">
            <a:extLst>
              <a:ext uri="{FF2B5EF4-FFF2-40B4-BE49-F238E27FC236}">
                <a16:creationId xmlns:a16="http://schemas.microsoft.com/office/drawing/2014/main" id="{B0C15327-39BE-49D5-B209-720C2E5296A1}"/>
              </a:ext>
            </a:extLst>
          </p:cNvPr>
          <p:cNvSpPr/>
          <p:nvPr/>
        </p:nvSpPr>
        <p:spPr>
          <a:xfrm>
            <a:off x="9772649" y="1760334"/>
            <a:ext cx="2276477" cy="685800"/>
          </a:xfrm>
          <a:prstGeom prst="roundRect">
            <a:avLst>
              <a:gd name="adj" fmla="val 16667"/>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US" altLang="zh-CN" sz="12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STRIDE vs. </a:t>
            </a:r>
            <a:r>
              <a:rPr kumimoji="0" lang="zh-CN" altLang="en-US" sz="12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索拉非尼的</a:t>
            </a:r>
            <a:r>
              <a:rPr kumimoji="0" lang="en-US" altLang="zh-CN" sz="12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OS</a:t>
            </a:r>
            <a:r>
              <a:rPr kumimoji="0" lang="zh-CN" altLang="en-US" sz="12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有优效性</a:t>
            </a:r>
            <a:endParaRPr kumimoji="0" lang="en-US" altLang="zh-CN" sz="12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endParaRPr>
          </a:p>
        </p:txBody>
      </p:sp>
      <p:sp>
        <p:nvSpPr>
          <p:cNvPr id="39" name="Rectangle: Rounded Corners 38">
            <a:extLst>
              <a:ext uri="{FF2B5EF4-FFF2-40B4-BE49-F238E27FC236}">
                <a16:creationId xmlns:a16="http://schemas.microsoft.com/office/drawing/2014/main" id="{F1930E72-900A-4F41-AFC8-002C3D23BD34}"/>
              </a:ext>
            </a:extLst>
          </p:cNvPr>
          <p:cNvSpPr/>
          <p:nvPr/>
        </p:nvSpPr>
        <p:spPr>
          <a:xfrm>
            <a:off x="9777413" y="2797198"/>
            <a:ext cx="2276477" cy="821827"/>
          </a:xfrm>
          <a:prstGeom prst="roundRect">
            <a:avLst/>
          </a:prstGeom>
          <a:solidFill>
            <a:srgbClr val="009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zh-CN" altLang="en-US" sz="12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度伐利尤单抗 </a:t>
            </a:r>
            <a:r>
              <a:rPr kumimoji="0" lang="en-US" altLang="zh-CN" sz="12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vs. </a:t>
            </a:r>
            <a:r>
              <a:rPr kumimoji="0" lang="zh-CN" altLang="en-US" sz="12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索拉非尼的</a:t>
            </a:r>
            <a:r>
              <a:rPr kumimoji="0" lang="en-US" altLang="zh-CN" sz="12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OS</a:t>
            </a:r>
            <a:r>
              <a:rPr kumimoji="0" lang="zh-CN" altLang="en-US" sz="12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有非劣效性</a:t>
            </a:r>
            <a:endParaRPr kumimoji="0" lang="en-US" altLang="zh-CN" sz="12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endParaRPr>
          </a:p>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非劣效边界：</a:t>
            </a:r>
            <a:r>
              <a:rPr kumimoji="0" lang="en-US" altLang="zh-CN" sz="12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1.08</a:t>
            </a:r>
          </a:p>
        </p:txBody>
      </p:sp>
      <p:sp>
        <p:nvSpPr>
          <p:cNvPr id="40" name="Rectangle: Rounded Corners 39">
            <a:extLst>
              <a:ext uri="{FF2B5EF4-FFF2-40B4-BE49-F238E27FC236}">
                <a16:creationId xmlns:a16="http://schemas.microsoft.com/office/drawing/2014/main" id="{9BE7D787-93CC-4801-A5C3-9ED4ADCFE109}"/>
              </a:ext>
            </a:extLst>
          </p:cNvPr>
          <p:cNvSpPr/>
          <p:nvPr/>
        </p:nvSpPr>
        <p:spPr>
          <a:xfrm>
            <a:off x="9777413" y="3970090"/>
            <a:ext cx="2276477" cy="685800"/>
          </a:xfrm>
          <a:prstGeom prst="roundRect">
            <a:avLst/>
          </a:prstGeom>
          <a:solidFill>
            <a:srgbClr val="0086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zh-CN" altLang="en-US" sz="12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度伐利尤单抗 </a:t>
            </a:r>
            <a:r>
              <a:rPr kumimoji="0" lang="en-US" altLang="zh-CN" sz="12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vs. </a:t>
            </a:r>
            <a:r>
              <a:rPr kumimoji="0" lang="zh-CN" altLang="en-US" sz="12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索拉非尼的</a:t>
            </a:r>
            <a:r>
              <a:rPr kumimoji="0" lang="en-US" altLang="zh-CN" sz="12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OS</a:t>
            </a:r>
            <a:r>
              <a:rPr kumimoji="0" lang="zh-CN" altLang="en-US" sz="12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有优效性</a:t>
            </a:r>
            <a:endParaRPr kumimoji="0" lang="en-US" altLang="zh-CN" sz="12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endParaRPr>
          </a:p>
        </p:txBody>
      </p:sp>
      <p:cxnSp>
        <p:nvCxnSpPr>
          <p:cNvPr id="42" name="Straight Arrow Connector 41">
            <a:extLst>
              <a:ext uri="{FF2B5EF4-FFF2-40B4-BE49-F238E27FC236}">
                <a16:creationId xmlns:a16="http://schemas.microsoft.com/office/drawing/2014/main" id="{45F356BF-C3A6-40F4-89FB-88732E1AB52C}"/>
              </a:ext>
            </a:extLst>
          </p:cNvPr>
          <p:cNvCxnSpPr>
            <a:stCxn id="38" idx="2"/>
            <a:endCxn id="39" idx="0"/>
          </p:cNvCxnSpPr>
          <p:nvPr/>
        </p:nvCxnSpPr>
        <p:spPr>
          <a:xfrm>
            <a:off x="10910888" y="2446134"/>
            <a:ext cx="4764" cy="351064"/>
          </a:xfrm>
          <a:prstGeom prst="straightConnector1">
            <a:avLst/>
          </a:prstGeom>
          <a:ln>
            <a:solidFill>
              <a:schemeClr val="tx2">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44" name="Straight Arrow Connector 43">
            <a:extLst>
              <a:ext uri="{FF2B5EF4-FFF2-40B4-BE49-F238E27FC236}">
                <a16:creationId xmlns:a16="http://schemas.microsoft.com/office/drawing/2014/main" id="{5C120B25-CEB1-42CE-9017-D1C4A617FBC4}"/>
              </a:ext>
            </a:extLst>
          </p:cNvPr>
          <p:cNvCxnSpPr>
            <a:stCxn id="39" idx="2"/>
            <a:endCxn id="40" idx="0"/>
          </p:cNvCxnSpPr>
          <p:nvPr/>
        </p:nvCxnSpPr>
        <p:spPr>
          <a:xfrm>
            <a:off x="10915652" y="3619025"/>
            <a:ext cx="0" cy="351065"/>
          </a:xfrm>
          <a:prstGeom prst="straightConnector1">
            <a:avLst/>
          </a:prstGeom>
          <a:ln>
            <a:solidFill>
              <a:schemeClr val="tx2">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sp>
        <p:nvSpPr>
          <p:cNvPr id="45" name="TextBox 44">
            <a:extLst>
              <a:ext uri="{FF2B5EF4-FFF2-40B4-BE49-F238E27FC236}">
                <a16:creationId xmlns:a16="http://schemas.microsoft.com/office/drawing/2014/main" id="{F6660A51-658F-44FE-AB06-B8848EF12FDF}"/>
              </a:ext>
            </a:extLst>
          </p:cNvPr>
          <p:cNvSpPr txBox="1"/>
          <p:nvPr/>
        </p:nvSpPr>
        <p:spPr>
          <a:xfrm>
            <a:off x="9725023" y="1395450"/>
            <a:ext cx="2276477"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多重检验过程</a:t>
            </a:r>
          </a:p>
        </p:txBody>
      </p:sp>
      <p:pic>
        <p:nvPicPr>
          <p:cNvPr id="24" name="图片 23">
            <a:extLst>
              <a:ext uri="{FF2B5EF4-FFF2-40B4-BE49-F238E27FC236}">
                <a16:creationId xmlns:a16="http://schemas.microsoft.com/office/drawing/2014/main" id="{5FE98A32-70A2-FC39-BD1B-57E59E86035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071407"/>
            <a:ext cx="9017463" cy="730288"/>
          </a:xfrm>
          <a:prstGeom prst="rect">
            <a:avLst/>
          </a:prstGeom>
        </p:spPr>
      </p:pic>
      <p:cxnSp>
        <p:nvCxnSpPr>
          <p:cNvPr id="26" name="Straight Arrow Connector 43">
            <a:extLst>
              <a:ext uri="{FF2B5EF4-FFF2-40B4-BE49-F238E27FC236}">
                <a16:creationId xmlns:a16="http://schemas.microsoft.com/office/drawing/2014/main" id="{52D1CBBB-1836-AF93-64FA-320E126CA324}"/>
              </a:ext>
            </a:extLst>
          </p:cNvPr>
          <p:cNvCxnSpPr/>
          <p:nvPr/>
        </p:nvCxnSpPr>
        <p:spPr>
          <a:xfrm>
            <a:off x="10914645" y="4724111"/>
            <a:ext cx="0" cy="351065"/>
          </a:xfrm>
          <a:prstGeom prst="straightConnector1">
            <a:avLst/>
          </a:prstGeom>
          <a:ln>
            <a:solidFill>
              <a:schemeClr val="tx2">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sp>
        <p:nvSpPr>
          <p:cNvPr id="63" name="Rectangle: Rounded Corners 39">
            <a:extLst>
              <a:ext uri="{FF2B5EF4-FFF2-40B4-BE49-F238E27FC236}">
                <a16:creationId xmlns:a16="http://schemas.microsoft.com/office/drawing/2014/main" id="{4F5970C1-E619-2472-F600-39FB3B0C8C08}"/>
              </a:ext>
            </a:extLst>
          </p:cNvPr>
          <p:cNvSpPr/>
          <p:nvPr/>
        </p:nvSpPr>
        <p:spPr>
          <a:xfrm>
            <a:off x="9777413" y="5075176"/>
            <a:ext cx="2276477" cy="685800"/>
          </a:xfrm>
          <a:prstGeom prst="roundRect">
            <a:avLst/>
          </a:prstGeom>
          <a:solidFill>
            <a:srgbClr val="0086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zh-CN" altLang="en-US" sz="12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度伐利尤单抗 </a:t>
            </a:r>
            <a:r>
              <a:rPr kumimoji="0" lang="en-US" altLang="zh-CN" sz="12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vs. </a:t>
            </a:r>
            <a:r>
              <a:rPr kumimoji="0" lang="zh-CN" altLang="en-US" sz="12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索拉非尼</a:t>
            </a:r>
            <a:endParaRPr kumimoji="0" lang="en-US" altLang="zh-CN" sz="12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endParaRPr>
          </a:p>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US" altLang="zh-CN" sz="12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36</a:t>
            </a:r>
            <a:r>
              <a:rPr kumimoji="0" lang="zh-CN" altLang="en-US" sz="12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个月的</a:t>
            </a:r>
            <a:r>
              <a:rPr kumimoji="0" lang="en-US" altLang="zh-CN" sz="12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OS</a:t>
            </a:r>
            <a:r>
              <a:rPr kumimoji="0" lang="zh-CN" altLang="en-US" sz="12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率</a:t>
            </a:r>
            <a:endParaRPr kumimoji="0" lang="en-US" altLang="zh-CN" sz="12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endParaRPr>
          </a:p>
        </p:txBody>
      </p:sp>
      <p:sp>
        <p:nvSpPr>
          <p:cNvPr id="66" name="文本占位符 8">
            <a:extLst>
              <a:ext uri="{FF2B5EF4-FFF2-40B4-BE49-F238E27FC236}">
                <a16:creationId xmlns:a16="http://schemas.microsoft.com/office/drawing/2014/main" id="{307516A2-BE9B-D8BE-8B9A-A46CECCB83A5}"/>
              </a:ext>
            </a:extLst>
          </p:cNvPr>
          <p:cNvSpPr>
            <a:spLocks noGrp="1"/>
          </p:cNvSpPr>
          <p:nvPr>
            <p:ph type="body" sz="quarter" idx="11"/>
          </p:nvPr>
        </p:nvSpPr>
        <p:spPr>
          <a:xfrm>
            <a:off x="5074376" y="6396990"/>
            <a:ext cx="6818812" cy="329248"/>
          </a:xfrm>
        </p:spPr>
        <p:txBody>
          <a:bodyPr/>
          <a:lstStyle/>
          <a:p>
            <a:r>
              <a:rPr lang="en-US" altLang="zh-CN" dirty="0"/>
              <a:t>George Lau</a:t>
            </a:r>
            <a:r>
              <a:rPr lang="nb-NO" altLang="zh-CN" dirty="0"/>
              <a:t>, et al.2023 ASCO abstract </a:t>
            </a:r>
            <a:r>
              <a:rPr lang="en-US" altLang="zh-CN" dirty="0"/>
              <a:t>4004</a:t>
            </a:r>
            <a:endParaRPr lang="nb-NO" altLang="zh-CN" dirty="0"/>
          </a:p>
        </p:txBody>
      </p:sp>
      <p:sp>
        <p:nvSpPr>
          <p:cNvPr id="3" name="Rectangle: Rounded Corners 16">
            <a:extLst>
              <a:ext uri="{FF2B5EF4-FFF2-40B4-BE49-F238E27FC236}">
                <a16:creationId xmlns:a16="http://schemas.microsoft.com/office/drawing/2014/main" id="{A8D23F56-FFBB-39B8-05E4-11E7D414E0CC}"/>
              </a:ext>
            </a:extLst>
          </p:cNvPr>
          <p:cNvSpPr/>
          <p:nvPr/>
        </p:nvSpPr>
        <p:spPr>
          <a:xfrm>
            <a:off x="4110033" y="4633397"/>
            <a:ext cx="2705100" cy="685800"/>
          </a:xfrm>
          <a:prstGeom prst="roundRect">
            <a:avLst/>
          </a:prstGeom>
          <a:solidFill>
            <a:schemeClr val="bg1">
              <a:lumMod val="9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altLang="zh-CN" sz="1200" b="1" i="0" u="none" strike="noStrike" kern="1200" cap="none" spc="0" normalizeH="0" baseline="0" noProof="0" dirty="0">
                <a:ln>
                  <a:noFill/>
                </a:ln>
                <a:solidFill>
                  <a:srgbClr val="E7E6E6">
                    <a:lumMod val="75000"/>
                  </a:srgbClr>
                </a:solidFill>
                <a:effectLst/>
                <a:uLnTx/>
                <a:uFillTx/>
                <a:latin typeface="Microsoft YaHei" panose="020B0503020204020204" pitchFamily="34" charset="-122"/>
                <a:ea typeface="Microsoft YaHei" panose="020B0503020204020204" pitchFamily="34" charset="-122"/>
                <a:cs typeface="+mn-cs"/>
              </a:rPr>
              <a:t>T75+D(n=153)</a:t>
            </a:r>
            <a:r>
              <a:rPr kumimoji="0" lang="zh-CN" altLang="en-US" sz="1200" b="1" i="0" u="none" strike="noStrike" kern="1200" cap="none" spc="0" normalizeH="0" baseline="0" noProof="0" dirty="0">
                <a:ln>
                  <a:noFill/>
                </a:ln>
                <a:solidFill>
                  <a:srgbClr val="E7E6E6">
                    <a:lumMod val="75000"/>
                  </a:srgbClr>
                </a:solidFill>
                <a:effectLst/>
                <a:uLnTx/>
                <a:uFillTx/>
                <a:latin typeface="Microsoft YaHei" panose="020B0503020204020204" pitchFamily="34" charset="-122"/>
                <a:ea typeface="Microsoft YaHei" panose="020B0503020204020204" pitchFamily="34" charset="-122"/>
                <a:cs typeface="+mn-cs"/>
              </a:rPr>
              <a:t>：研究组关闭</a:t>
            </a:r>
            <a:r>
              <a:rPr kumimoji="0" lang="en-US" altLang="zh-CN" sz="1200" b="0" i="0" u="none" strike="noStrike" kern="1200" cap="none" spc="0" normalizeH="0" baseline="0" noProof="0" dirty="0">
                <a:ln>
                  <a:noFill/>
                </a:ln>
                <a:solidFill>
                  <a:srgbClr val="E7E6E6">
                    <a:lumMod val="75000"/>
                  </a:srgbClr>
                </a:solidFill>
                <a:effectLst/>
                <a:uLnTx/>
                <a:uFillTx/>
                <a:latin typeface="Microsoft YaHei" panose="020B0503020204020204" pitchFamily="34" charset="-122"/>
                <a:ea typeface="Microsoft YaHei" panose="020B0503020204020204" pitchFamily="34" charset="-122"/>
                <a:cs typeface="+mn-cs"/>
              </a:rPr>
              <a:t>* Tremelimumab 75mg</a:t>
            </a:r>
            <a:r>
              <a:rPr kumimoji="0" lang="zh-CN" altLang="en-US" sz="1200" b="0" i="0" u="none" strike="noStrike" kern="1200" cap="none" spc="0" normalizeH="0" baseline="0" noProof="0" dirty="0">
                <a:ln>
                  <a:noFill/>
                </a:ln>
                <a:solidFill>
                  <a:srgbClr val="E7E6E6">
                    <a:lumMod val="75000"/>
                  </a:srgbClr>
                </a:solidFill>
                <a:effectLst/>
                <a:uLnTx/>
                <a:uFillTx/>
                <a:latin typeface="Microsoft YaHei" panose="020B0503020204020204" pitchFamily="34" charset="-122"/>
                <a:ea typeface="Microsoft YaHei" panose="020B0503020204020204" pitchFamily="34" charset="-122"/>
                <a:cs typeface="+mn-cs"/>
              </a:rPr>
              <a:t> </a:t>
            </a:r>
            <a:r>
              <a:rPr kumimoji="0" lang="en-US" altLang="zh-CN" sz="1200" b="0" i="0" u="none" strike="noStrike" kern="1200" cap="none" spc="0" normalizeH="0" baseline="0" noProof="0" dirty="0">
                <a:ln>
                  <a:noFill/>
                </a:ln>
                <a:solidFill>
                  <a:srgbClr val="E7E6E6">
                    <a:lumMod val="75000"/>
                  </a:srgbClr>
                </a:solidFill>
                <a:effectLst/>
                <a:uLnTx/>
                <a:uFillTx/>
                <a:latin typeface="Microsoft YaHei" panose="020B0503020204020204" pitchFamily="34" charset="-122"/>
                <a:ea typeface="Microsoft YaHei" panose="020B0503020204020204" pitchFamily="34" charset="-122"/>
                <a:cs typeface="+mn-cs"/>
              </a:rPr>
              <a:t>Q4W×4</a:t>
            </a:r>
            <a:r>
              <a:rPr kumimoji="0" lang="zh-CN" altLang="en-US" sz="1200" b="0" i="0" u="none" strike="noStrike" kern="1200" cap="none" spc="0" normalizeH="0" baseline="0" noProof="0" dirty="0">
                <a:ln>
                  <a:noFill/>
                </a:ln>
                <a:solidFill>
                  <a:srgbClr val="E7E6E6">
                    <a:lumMod val="75000"/>
                  </a:srgbClr>
                </a:solidFill>
                <a:effectLst/>
                <a:uLnTx/>
                <a:uFillTx/>
                <a:latin typeface="Microsoft YaHei" panose="020B0503020204020204" pitchFamily="34" charset="-122"/>
                <a:ea typeface="Microsoft YaHei" panose="020B0503020204020204" pitchFamily="34" charset="-122"/>
                <a:cs typeface="+mn-cs"/>
              </a:rPr>
              <a:t>次剂量</a:t>
            </a:r>
            <a:r>
              <a:rPr kumimoji="0" lang="en-US" altLang="zh-CN" sz="1200" b="0" i="0" u="none" strike="noStrike" kern="1200" cap="none" spc="0" normalizeH="0" baseline="0" noProof="0" dirty="0">
                <a:ln>
                  <a:noFill/>
                </a:ln>
                <a:solidFill>
                  <a:srgbClr val="E7E6E6">
                    <a:lumMod val="75000"/>
                  </a:srgbClr>
                </a:solidFill>
                <a:effectLst/>
                <a:uLnTx/>
                <a:uFillTx/>
                <a:latin typeface="Microsoft YaHei" panose="020B0503020204020204" pitchFamily="34" charset="-122"/>
                <a:ea typeface="Microsoft YaHei" panose="020B0503020204020204" pitchFamily="34" charset="-122"/>
                <a:cs typeface="+mn-cs"/>
              </a:rPr>
              <a:t>+</a:t>
            </a:r>
            <a:r>
              <a:rPr kumimoji="0" lang="zh-CN" altLang="en-US" sz="1200" b="0" i="0" u="none" strike="noStrike" kern="1200" cap="none" spc="0" normalizeH="0" baseline="0" noProof="0" dirty="0">
                <a:ln>
                  <a:noFill/>
                </a:ln>
                <a:solidFill>
                  <a:srgbClr val="E7E6E6">
                    <a:lumMod val="75000"/>
                  </a:srgbClr>
                </a:solidFill>
                <a:effectLst/>
                <a:uLnTx/>
                <a:uFillTx/>
                <a:latin typeface="Microsoft YaHei" panose="020B0503020204020204" pitchFamily="34" charset="-122"/>
                <a:ea typeface="Microsoft YaHei" panose="020B0503020204020204" pitchFamily="34" charset="-122"/>
                <a:cs typeface="+mn-cs"/>
              </a:rPr>
              <a:t>度伐利尤单抗</a:t>
            </a:r>
            <a:r>
              <a:rPr kumimoji="0" lang="en-US" altLang="zh-CN" sz="1200" b="0" i="0" u="none" strike="noStrike" kern="1200" cap="none" spc="0" normalizeH="0" baseline="0" noProof="0" dirty="0">
                <a:ln>
                  <a:noFill/>
                </a:ln>
                <a:solidFill>
                  <a:srgbClr val="E7E6E6">
                    <a:lumMod val="75000"/>
                  </a:srgbClr>
                </a:solidFill>
                <a:effectLst/>
                <a:uLnTx/>
                <a:uFillTx/>
                <a:latin typeface="Microsoft YaHei" panose="020B0503020204020204" pitchFamily="34" charset="-122"/>
                <a:ea typeface="Microsoft YaHei" panose="020B0503020204020204" pitchFamily="34" charset="-122"/>
                <a:cs typeface="+mn-cs"/>
              </a:rPr>
              <a:t> Q4W</a:t>
            </a:r>
          </a:p>
        </p:txBody>
      </p:sp>
    </p:spTree>
    <p:extLst>
      <p:ext uri="{BB962C8B-B14F-4D97-AF65-F5344CB8AC3E}">
        <p14:creationId xmlns:p14="http://schemas.microsoft.com/office/powerpoint/2010/main" val="2357928330"/>
      </p:ext>
    </p:extLst>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7DBB273-7F01-805A-0B66-5CC015E2D3DC}"/>
              </a:ext>
            </a:extLst>
          </p:cNvPr>
          <p:cNvSpPr>
            <a:spLocks noGrp="1"/>
          </p:cNvSpPr>
          <p:nvPr>
            <p:ph type="body" sz="quarter" idx="10"/>
          </p:nvPr>
        </p:nvSpPr>
        <p:spPr/>
        <p:txBody>
          <a:bodyPr/>
          <a:lstStyle/>
          <a:p>
            <a:r>
              <a:rPr lang="en-US" altLang="zh-CN" dirty="0" err="1"/>
              <a:t>imAE</a:t>
            </a:r>
            <a:r>
              <a:rPr lang="zh-CN" altLang="en-US" dirty="0"/>
              <a:t>亚组的探索性分析</a:t>
            </a:r>
          </a:p>
        </p:txBody>
      </p:sp>
      <p:sp>
        <p:nvSpPr>
          <p:cNvPr id="4" name="文本占位符 3">
            <a:extLst>
              <a:ext uri="{FF2B5EF4-FFF2-40B4-BE49-F238E27FC236}">
                <a16:creationId xmlns:a16="http://schemas.microsoft.com/office/drawing/2014/main" id="{CC1EEA32-EB19-C03B-3888-7BE473828060}"/>
              </a:ext>
            </a:extLst>
          </p:cNvPr>
          <p:cNvSpPr>
            <a:spLocks noGrp="1"/>
          </p:cNvSpPr>
          <p:nvPr>
            <p:ph type="body" sz="quarter" idx="12"/>
          </p:nvPr>
        </p:nvSpPr>
        <p:spPr>
          <a:xfrm>
            <a:off x="570682" y="1857676"/>
            <a:ext cx="6412543" cy="2807435"/>
          </a:xfrm>
        </p:spPr>
        <p:txBody>
          <a:bodyPr/>
          <a:lstStyle/>
          <a:p>
            <a:pPr marL="342900" indent="-342900">
              <a:lnSpc>
                <a:spcPct val="150000"/>
              </a:lnSpc>
              <a:buFont typeface="Arial" panose="020B0604020202020204" pitchFamily="34" charset="0"/>
              <a:buChar char="•"/>
            </a:pPr>
            <a:r>
              <a:rPr lang="zh-CN" altLang="en-US" dirty="0"/>
              <a:t>安全性分析集包括接受≥</a:t>
            </a:r>
            <a:r>
              <a:rPr lang="en-US" altLang="zh-CN" dirty="0"/>
              <a:t>1</a:t>
            </a:r>
            <a:r>
              <a:rPr lang="zh-CN" altLang="en-US" dirty="0"/>
              <a:t>剂研究方案的患者</a:t>
            </a:r>
            <a:endParaRPr lang="en-US" altLang="zh-CN" dirty="0"/>
          </a:p>
          <a:p>
            <a:pPr marL="342900" indent="-342900">
              <a:lnSpc>
                <a:spcPct val="150000"/>
              </a:lnSpc>
              <a:buFont typeface="Arial" panose="020B0604020202020204" pitchFamily="34" charset="0"/>
              <a:buChar char="•"/>
            </a:pPr>
            <a:endParaRPr lang="en-US" altLang="zh-CN" dirty="0"/>
          </a:p>
          <a:p>
            <a:pPr marL="342900" indent="-342900">
              <a:lnSpc>
                <a:spcPct val="150000"/>
              </a:lnSpc>
              <a:buFont typeface="Arial" panose="020B0604020202020204" pitchFamily="34" charset="0"/>
              <a:buChar char="•"/>
            </a:pPr>
            <a:r>
              <a:rPr lang="en-US" altLang="zh-CN" dirty="0" err="1"/>
              <a:t>imAE</a:t>
            </a:r>
            <a:r>
              <a:rPr lang="zh-CN" altLang="en-US" dirty="0"/>
              <a:t>是指与药物暴露相关的特殊不良事件，与免疫介导的作用机制一致，并且在研究期间未发现其他病因</a:t>
            </a:r>
            <a:endParaRPr lang="en-US" altLang="zh-CN" dirty="0"/>
          </a:p>
          <a:p>
            <a:pPr marL="342900" indent="-342900">
              <a:lnSpc>
                <a:spcPct val="150000"/>
              </a:lnSpc>
              <a:buFont typeface="Arial" panose="020B0604020202020204" pitchFamily="34" charset="0"/>
              <a:buChar char="•"/>
            </a:pPr>
            <a:endParaRPr lang="en-US" altLang="zh-CN" dirty="0"/>
          </a:p>
          <a:p>
            <a:pPr marL="342900" indent="-342900">
              <a:lnSpc>
                <a:spcPct val="150000"/>
              </a:lnSpc>
              <a:buFont typeface="Arial" panose="020B0604020202020204" pitchFamily="34" charset="0"/>
              <a:buChar char="•"/>
            </a:pPr>
            <a:r>
              <a:rPr lang="zh-CN" altLang="en-US" dirty="0"/>
              <a:t>对有或没有</a:t>
            </a:r>
            <a:r>
              <a:rPr lang="en-US" altLang="zh-CN" dirty="0" err="1"/>
              <a:t>imAE</a:t>
            </a:r>
            <a:r>
              <a:rPr lang="zh-CN" altLang="en-US" dirty="0"/>
              <a:t>的患者进行</a:t>
            </a:r>
            <a:r>
              <a:rPr lang="en-US" altLang="zh-CN" dirty="0"/>
              <a:t>OS</a:t>
            </a:r>
            <a:r>
              <a:rPr lang="zh-CN" altLang="en-US" dirty="0"/>
              <a:t>的亚组分析</a:t>
            </a:r>
          </a:p>
        </p:txBody>
      </p:sp>
      <p:pic>
        <p:nvPicPr>
          <p:cNvPr id="6" name="图片 5">
            <a:extLst>
              <a:ext uri="{FF2B5EF4-FFF2-40B4-BE49-F238E27FC236}">
                <a16:creationId xmlns:a16="http://schemas.microsoft.com/office/drawing/2014/main" id="{7C90F52C-A97D-E721-B962-D68AB3D99D7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069266" y="1934678"/>
            <a:ext cx="4823922" cy="2189907"/>
          </a:xfrm>
          <a:prstGeom prst="rect">
            <a:avLst/>
          </a:prstGeom>
        </p:spPr>
      </p:pic>
      <p:pic>
        <p:nvPicPr>
          <p:cNvPr id="8" name="图片 7">
            <a:extLst>
              <a:ext uri="{FF2B5EF4-FFF2-40B4-BE49-F238E27FC236}">
                <a16:creationId xmlns:a16="http://schemas.microsoft.com/office/drawing/2014/main" id="{9965FF3D-C937-32B4-5DE3-795718D85CB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33799" y="5515275"/>
            <a:ext cx="3989041" cy="523449"/>
          </a:xfrm>
          <a:prstGeom prst="rect">
            <a:avLst/>
          </a:prstGeom>
        </p:spPr>
      </p:pic>
      <p:sp>
        <p:nvSpPr>
          <p:cNvPr id="9" name="文本占位符 8">
            <a:extLst>
              <a:ext uri="{FF2B5EF4-FFF2-40B4-BE49-F238E27FC236}">
                <a16:creationId xmlns:a16="http://schemas.microsoft.com/office/drawing/2014/main" id="{AC238F6C-FD99-D1A8-F12E-46AA3B15D127}"/>
              </a:ext>
            </a:extLst>
          </p:cNvPr>
          <p:cNvSpPr>
            <a:spLocks noGrp="1"/>
          </p:cNvSpPr>
          <p:nvPr>
            <p:ph type="body" sz="quarter" idx="11"/>
          </p:nvPr>
        </p:nvSpPr>
        <p:spPr>
          <a:xfrm>
            <a:off x="5074376" y="6396990"/>
            <a:ext cx="6818812" cy="329248"/>
          </a:xfrm>
        </p:spPr>
        <p:txBody>
          <a:bodyPr/>
          <a:lstStyle/>
          <a:p>
            <a:r>
              <a:rPr lang="en-US" altLang="zh-CN" dirty="0"/>
              <a:t>George Lau</a:t>
            </a:r>
            <a:r>
              <a:rPr lang="nb-NO" altLang="zh-CN" dirty="0"/>
              <a:t>, et al.2023 ASCO abstract </a:t>
            </a:r>
            <a:r>
              <a:rPr lang="en-US" altLang="zh-CN" dirty="0"/>
              <a:t>4004</a:t>
            </a:r>
            <a:endParaRPr lang="nb-NO" altLang="zh-CN" dirty="0"/>
          </a:p>
        </p:txBody>
      </p:sp>
    </p:spTree>
    <p:extLst>
      <p:ext uri="{BB962C8B-B14F-4D97-AF65-F5344CB8AC3E}">
        <p14:creationId xmlns:p14="http://schemas.microsoft.com/office/powerpoint/2010/main" val="1700837132"/>
      </p:ext>
    </p:extLst>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7C513076-1523-AEB2-18D1-FAC81E8044CF}"/>
              </a:ext>
            </a:extLst>
          </p:cNvPr>
          <p:cNvSpPr>
            <a:spLocks noGrp="1"/>
          </p:cNvSpPr>
          <p:nvPr>
            <p:ph type="body" sz="quarter" idx="10"/>
          </p:nvPr>
        </p:nvSpPr>
        <p:spPr/>
        <p:txBody>
          <a:bodyPr/>
          <a:lstStyle/>
          <a:p>
            <a:r>
              <a:rPr lang="en-US" altLang="zh-CN" dirty="0" err="1"/>
              <a:t>imAE</a:t>
            </a:r>
            <a:r>
              <a:rPr lang="zh-CN" altLang="en-US" dirty="0"/>
              <a:t>亚组的基线人口统计学和疾病特征</a:t>
            </a:r>
          </a:p>
        </p:txBody>
      </p:sp>
      <p:pic>
        <p:nvPicPr>
          <p:cNvPr id="6" name="图片 5">
            <a:extLst>
              <a:ext uri="{FF2B5EF4-FFF2-40B4-BE49-F238E27FC236}">
                <a16:creationId xmlns:a16="http://schemas.microsoft.com/office/drawing/2014/main" id="{E146BAFD-9694-BFEC-D258-93263E311DEB}"/>
              </a:ext>
            </a:extLst>
          </p:cNvPr>
          <p:cNvPicPr>
            <a:picLocks noChangeAspect="1"/>
          </p:cNvPicPr>
          <p:nvPr/>
        </p:nvPicPr>
        <p:blipFill>
          <a:blip r:embed="rId2"/>
          <a:stretch>
            <a:fillRect/>
          </a:stretch>
        </p:blipFill>
        <p:spPr>
          <a:xfrm>
            <a:off x="583004" y="1270880"/>
            <a:ext cx="11025991" cy="4546466"/>
          </a:xfrm>
          <a:prstGeom prst="rect">
            <a:avLst/>
          </a:prstGeom>
        </p:spPr>
      </p:pic>
      <p:sp>
        <p:nvSpPr>
          <p:cNvPr id="7" name="文本占位符 8">
            <a:extLst>
              <a:ext uri="{FF2B5EF4-FFF2-40B4-BE49-F238E27FC236}">
                <a16:creationId xmlns:a16="http://schemas.microsoft.com/office/drawing/2014/main" id="{D4D511FC-D631-63CB-D2D0-AD1645F9CB36}"/>
              </a:ext>
            </a:extLst>
          </p:cNvPr>
          <p:cNvSpPr>
            <a:spLocks noGrp="1"/>
          </p:cNvSpPr>
          <p:nvPr>
            <p:ph type="body" sz="quarter" idx="11"/>
          </p:nvPr>
        </p:nvSpPr>
        <p:spPr>
          <a:xfrm>
            <a:off x="5074376" y="6396990"/>
            <a:ext cx="6818812" cy="329248"/>
          </a:xfrm>
        </p:spPr>
        <p:txBody>
          <a:bodyPr/>
          <a:lstStyle/>
          <a:p>
            <a:r>
              <a:rPr lang="en-US" altLang="zh-CN" dirty="0"/>
              <a:t>George Lau</a:t>
            </a:r>
            <a:r>
              <a:rPr lang="nb-NO" altLang="zh-CN" dirty="0"/>
              <a:t>, et al.2023 ASCO abstract </a:t>
            </a:r>
            <a:r>
              <a:rPr lang="en-US" altLang="zh-CN" dirty="0"/>
              <a:t>4004</a:t>
            </a:r>
            <a:endParaRPr lang="nb-NO" altLang="zh-CN" dirty="0"/>
          </a:p>
        </p:txBody>
      </p:sp>
    </p:spTree>
    <p:extLst>
      <p:ext uri="{BB962C8B-B14F-4D97-AF65-F5344CB8AC3E}">
        <p14:creationId xmlns:p14="http://schemas.microsoft.com/office/powerpoint/2010/main" val="3792504173"/>
      </p:ext>
    </p:extLst>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9FB6560A-D794-CF57-D713-28CD151B1BF1}"/>
              </a:ext>
            </a:extLst>
          </p:cNvPr>
          <p:cNvSpPr>
            <a:spLocks noGrp="1"/>
          </p:cNvSpPr>
          <p:nvPr>
            <p:ph type="body" sz="quarter" idx="10"/>
          </p:nvPr>
        </p:nvSpPr>
        <p:spPr>
          <a:xfrm>
            <a:off x="391877" y="323832"/>
            <a:ext cx="9600973" cy="430887"/>
          </a:xfrm>
        </p:spPr>
        <p:txBody>
          <a:bodyPr/>
          <a:lstStyle/>
          <a:p>
            <a:r>
              <a:rPr lang="en-US" altLang="zh-CN" dirty="0">
                <a:latin typeface="Microsoft YaHei" panose="020B0503020204020204" pitchFamily="34" charset="-122"/>
                <a:ea typeface="Microsoft YaHei" panose="020B0503020204020204" pitchFamily="34" charset="-122"/>
              </a:rPr>
              <a:t>HIMALAYA</a:t>
            </a:r>
            <a:r>
              <a:rPr lang="zh-CN" altLang="en-US" dirty="0">
                <a:latin typeface="Microsoft YaHei" panose="020B0503020204020204" pitchFamily="34" charset="-122"/>
                <a:ea typeface="Microsoft YaHei" panose="020B0503020204020204" pitchFamily="34" charset="-122"/>
              </a:rPr>
              <a:t>研究中的</a:t>
            </a:r>
            <a:r>
              <a:rPr lang="en-US" altLang="zh-CN" dirty="0" err="1"/>
              <a:t>imAEs</a:t>
            </a:r>
            <a:endParaRPr lang="en-US" altLang="zh-CN" dirty="0"/>
          </a:p>
          <a:p>
            <a:r>
              <a:rPr lang="zh-CN" altLang="en-US" sz="1600" b="0" dirty="0"/>
              <a:t>    </a:t>
            </a:r>
            <a:r>
              <a:rPr lang="en-US" altLang="zh-CN" sz="1600" b="0" dirty="0"/>
              <a:t>STIDE</a:t>
            </a:r>
            <a:r>
              <a:rPr lang="zh-CN" altLang="en-US" sz="1600" b="0" dirty="0"/>
              <a:t>或度伐利尤单抗组中发生的</a:t>
            </a:r>
            <a:r>
              <a:rPr lang="en-US" altLang="zh-CN" sz="1600" b="0" dirty="0" err="1"/>
              <a:t>imAE</a:t>
            </a:r>
            <a:r>
              <a:rPr lang="zh-CN" altLang="en-US" sz="1600" b="0" dirty="0"/>
              <a:t>大多是低级别的，并且大多数发生在治疗的前</a:t>
            </a:r>
            <a:r>
              <a:rPr lang="en-US" altLang="zh-CN" sz="1600" b="0" dirty="0"/>
              <a:t>3</a:t>
            </a:r>
            <a:r>
              <a:rPr lang="zh-CN" altLang="en-US" sz="1600" b="0" dirty="0"/>
              <a:t>个月内</a:t>
            </a:r>
            <a:r>
              <a:rPr lang="en-US" altLang="zh-CN" sz="1600" b="0" baseline="30000" dirty="0"/>
              <a:t>1</a:t>
            </a:r>
            <a:r>
              <a:rPr lang="zh-CN" altLang="en-US" sz="1600" b="0" baseline="30000" dirty="0"/>
              <a:t>，</a:t>
            </a:r>
            <a:r>
              <a:rPr lang="en-US" altLang="zh-CN" sz="1600" b="0" baseline="30000" dirty="0"/>
              <a:t>2</a:t>
            </a:r>
            <a:endParaRPr lang="zh-CN" altLang="en-US" sz="1600" b="0" baseline="30000" dirty="0"/>
          </a:p>
        </p:txBody>
      </p:sp>
      <p:pic>
        <p:nvPicPr>
          <p:cNvPr id="6" name="图片 5">
            <a:extLst>
              <a:ext uri="{FF2B5EF4-FFF2-40B4-BE49-F238E27FC236}">
                <a16:creationId xmlns:a16="http://schemas.microsoft.com/office/drawing/2014/main" id="{3C1051D2-23A1-21DF-B6AE-2FB137564AD2}"/>
              </a:ext>
            </a:extLst>
          </p:cNvPr>
          <p:cNvPicPr>
            <a:picLocks noChangeAspect="1"/>
          </p:cNvPicPr>
          <p:nvPr/>
        </p:nvPicPr>
        <p:blipFill>
          <a:blip r:embed="rId2"/>
          <a:stretch>
            <a:fillRect/>
          </a:stretch>
        </p:blipFill>
        <p:spPr>
          <a:xfrm>
            <a:off x="0" y="1272524"/>
            <a:ext cx="11944690" cy="4830757"/>
          </a:xfrm>
          <a:prstGeom prst="rect">
            <a:avLst/>
          </a:prstGeom>
        </p:spPr>
      </p:pic>
      <p:sp>
        <p:nvSpPr>
          <p:cNvPr id="7" name="文本占位符 8">
            <a:extLst>
              <a:ext uri="{FF2B5EF4-FFF2-40B4-BE49-F238E27FC236}">
                <a16:creationId xmlns:a16="http://schemas.microsoft.com/office/drawing/2014/main" id="{774A3B9D-60AA-790D-70D2-CA25F356CA7C}"/>
              </a:ext>
            </a:extLst>
          </p:cNvPr>
          <p:cNvSpPr>
            <a:spLocks noGrp="1"/>
          </p:cNvSpPr>
          <p:nvPr>
            <p:ph type="body" sz="quarter" idx="11"/>
          </p:nvPr>
        </p:nvSpPr>
        <p:spPr>
          <a:xfrm>
            <a:off x="5074376" y="6396990"/>
            <a:ext cx="6818812" cy="329248"/>
          </a:xfrm>
        </p:spPr>
        <p:txBody>
          <a:bodyPr/>
          <a:lstStyle/>
          <a:p>
            <a:r>
              <a:rPr lang="en-US" altLang="zh-CN" dirty="0"/>
              <a:t>George Lau</a:t>
            </a:r>
            <a:r>
              <a:rPr lang="nb-NO" altLang="zh-CN" dirty="0"/>
              <a:t>, et al.2023 ASCO abstract </a:t>
            </a:r>
            <a:r>
              <a:rPr lang="en-US" altLang="zh-CN" dirty="0"/>
              <a:t>4004</a:t>
            </a:r>
            <a:endParaRPr lang="nb-NO" altLang="zh-CN" dirty="0"/>
          </a:p>
        </p:txBody>
      </p:sp>
    </p:spTree>
    <p:extLst>
      <p:ext uri="{BB962C8B-B14F-4D97-AF65-F5344CB8AC3E}">
        <p14:creationId xmlns:p14="http://schemas.microsoft.com/office/powerpoint/2010/main" val="3046443931"/>
      </p:ext>
    </p:extLst>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67FDC120-41D7-C7D2-DEAE-4709FF0640DE}"/>
              </a:ext>
            </a:extLst>
          </p:cNvPr>
          <p:cNvSpPr>
            <a:spLocks noGrp="1"/>
          </p:cNvSpPr>
          <p:nvPr>
            <p:ph type="body" sz="quarter" idx="10"/>
          </p:nvPr>
        </p:nvSpPr>
        <p:spPr/>
        <p:txBody>
          <a:bodyPr/>
          <a:lstStyle/>
          <a:p>
            <a:r>
              <a:rPr lang="en-US" altLang="zh-CN" dirty="0">
                <a:effectLst/>
                <a:latin typeface="+mj-ea"/>
                <a:ea typeface="+mj-ea"/>
              </a:rPr>
              <a:t>STRIDE</a:t>
            </a:r>
            <a:r>
              <a:rPr lang="zh-CN" altLang="en-US" dirty="0">
                <a:effectLst/>
                <a:latin typeface="+mj-ea"/>
                <a:ea typeface="+mj-ea"/>
              </a:rPr>
              <a:t>组中</a:t>
            </a:r>
            <a:r>
              <a:rPr lang="en-US" altLang="zh-CN" dirty="0">
                <a:effectLst/>
                <a:latin typeface="+mj-ea"/>
                <a:ea typeface="+mj-ea"/>
              </a:rPr>
              <a:t>,</a:t>
            </a:r>
            <a:r>
              <a:rPr lang="zh-CN" altLang="en-US" dirty="0">
                <a:effectLst/>
                <a:latin typeface="+mj-ea"/>
                <a:ea typeface="+mj-ea"/>
              </a:rPr>
              <a:t>根据</a:t>
            </a:r>
            <a:r>
              <a:rPr lang="en-US" altLang="zh-CN" dirty="0" err="1">
                <a:effectLst/>
                <a:latin typeface="+mj-ea"/>
                <a:ea typeface="+mj-ea"/>
              </a:rPr>
              <a:t>imAE</a:t>
            </a:r>
            <a:r>
              <a:rPr lang="zh-CN" altLang="en-US" dirty="0">
                <a:effectLst/>
                <a:latin typeface="+mj-ea"/>
                <a:ea typeface="+mj-ea"/>
              </a:rPr>
              <a:t>发生情况的</a:t>
            </a:r>
            <a:r>
              <a:rPr lang="en-US" altLang="zh-CN" dirty="0">
                <a:effectLst/>
                <a:latin typeface="+mj-ea"/>
                <a:ea typeface="+mj-ea"/>
              </a:rPr>
              <a:t>OS</a:t>
            </a:r>
            <a:r>
              <a:rPr lang="zh-CN" altLang="en-US" b="0" dirty="0">
                <a:latin typeface="+mj-ea"/>
                <a:ea typeface="+mj-ea"/>
              </a:rPr>
              <a:t>     </a:t>
            </a:r>
            <a:endParaRPr lang="en-US" altLang="zh-CN" b="0" dirty="0">
              <a:latin typeface="+mj-ea"/>
              <a:ea typeface="+mj-ea"/>
            </a:endParaRPr>
          </a:p>
          <a:p>
            <a:r>
              <a:rPr lang="zh-CN" altLang="en-US" sz="2000" b="0" dirty="0"/>
              <a:t>    </a:t>
            </a:r>
            <a:r>
              <a:rPr lang="zh-CN" altLang="en-US" sz="1600" b="0" dirty="0"/>
              <a:t>发生</a:t>
            </a:r>
            <a:r>
              <a:rPr lang="en-US" altLang="zh-CN" sz="1600" b="0" dirty="0" err="1"/>
              <a:t>imAE</a:t>
            </a:r>
            <a:r>
              <a:rPr lang="zh-CN" altLang="en-US" sz="1600" b="0" dirty="0"/>
              <a:t>组患者的相较未发生</a:t>
            </a:r>
            <a:r>
              <a:rPr lang="en-US" altLang="zh-CN" sz="1600" b="0" dirty="0" err="1"/>
              <a:t>imAE</a:t>
            </a:r>
            <a:r>
              <a:rPr lang="zh-CN" altLang="en-US" sz="1600" b="0" dirty="0"/>
              <a:t>组观察到</a:t>
            </a:r>
            <a:r>
              <a:rPr lang="en-US" altLang="zh-CN" sz="1600" b="0" dirty="0"/>
              <a:t>OS</a:t>
            </a:r>
            <a:r>
              <a:rPr lang="zh-CN" altLang="en-US" sz="1600" b="0" dirty="0"/>
              <a:t>数值上的延长</a:t>
            </a:r>
            <a:endParaRPr lang="zh-CN" altLang="en-US" sz="1800" b="0" dirty="0"/>
          </a:p>
        </p:txBody>
      </p:sp>
      <p:pic>
        <p:nvPicPr>
          <p:cNvPr id="6" name="图片 5">
            <a:extLst>
              <a:ext uri="{FF2B5EF4-FFF2-40B4-BE49-F238E27FC236}">
                <a16:creationId xmlns:a16="http://schemas.microsoft.com/office/drawing/2014/main" id="{BCF0EBA6-4FCF-6628-7A93-6080A8336429}"/>
              </a:ext>
            </a:extLst>
          </p:cNvPr>
          <p:cNvPicPr>
            <a:picLocks noChangeAspect="1"/>
          </p:cNvPicPr>
          <p:nvPr/>
        </p:nvPicPr>
        <p:blipFill>
          <a:blip r:embed="rId2"/>
          <a:stretch>
            <a:fillRect/>
          </a:stretch>
        </p:blipFill>
        <p:spPr>
          <a:xfrm>
            <a:off x="144379" y="1309380"/>
            <a:ext cx="11496618" cy="4661970"/>
          </a:xfrm>
          <a:prstGeom prst="rect">
            <a:avLst/>
          </a:prstGeom>
        </p:spPr>
      </p:pic>
      <p:sp>
        <p:nvSpPr>
          <p:cNvPr id="8" name="文本占位符 8">
            <a:extLst>
              <a:ext uri="{FF2B5EF4-FFF2-40B4-BE49-F238E27FC236}">
                <a16:creationId xmlns:a16="http://schemas.microsoft.com/office/drawing/2014/main" id="{7A340ECF-B592-0BEA-A9A8-08675F374B29}"/>
              </a:ext>
            </a:extLst>
          </p:cNvPr>
          <p:cNvSpPr>
            <a:spLocks noGrp="1"/>
          </p:cNvSpPr>
          <p:nvPr>
            <p:ph type="body" sz="quarter" idx="11"/>
          </p:nvPr>
        </p:nvSpPr>
        <p:spPr>
          <a:xfrm>
            <a:off x="5074376" y="6396990"/>
            <a:ext cx="6818812" cy="329248"/>
          </a:xfrm>
        </p:spPr>
        <p:txBody>
          <a:bodyPr/>
          <a:lstStyle/>
          <a:p>
            <a:r>
              <a:rPr lang="en-US" altLang="zh-CN" dirty="0"/>
              <a:t>George Lau</a:t>
            </a:r>
            <a:r>
              <a:rPr lang="nb-NO" altLang="zh-CN" dirty="0"/>
              <a:t>, et al.2023 ASCO abstract </a:t>
            </a:r>
            <a:r>
              <a:rPr lang="en-US" altLang="zh-CN" dirty="0"/>
              <a:t>4004</a:t>
            </a:r>
            <a:endParaRPr lang="nb-NO" altLang="zh-CN" dirty="0"/>
          </a:p>
        </p:txBody>
      </p:sp>
    </p:spTree>
    <p:extLst>
      <p:ext uri="{BB962C8B-B14F-4D97-AF65-F5344CB8AC3E}">
        <p14:creationId xmlns:p14="http://schemas.microsoft.com/office/powerpoint/2010/main" val="4116532625"/>
      </p:ext>
    </p:extLst>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A87C9EFB-D05D-E591-1650-0142B4F8AAA3}"/>
              </a:ext>
            </a:extLst>
          </p:cNvPr>
          <p:cNvSpPr>
            <a:spLocks noGrp="1"/>
          </p:cNvSpPr>
          <p:nvPr>
            <p:ph type="body" sz="quarter" idx="10"/>
          </p:nvPr>
        </p:nvSpPr>
        <p:spPr/>
        <p:txBody>
          <a:bodyPr/>
          <a:lstStyle/>
          <a:p>
            <a:r>
              <a:rPr lang="en-US" altLang="zh-CN" dirty="0"/>
              <a:t>STRIDE</a:t>
            </a:r>
            <a:r>
              <a:rPr lang="zh-CN" altLang="en-US" dirty="0"/>
              <a:t>方案的</a:t>
            </a:r>
            <a:r>
              <a:rPr lang="en-US" altLang="zh-CN" dirty="0" err="1"/>
              <a:t>imAE</a:t>
            </a:r>
            <a:r>
              <a:rPr lang="zh-CN" altLang="en-US" dirty="0"/>
              <a:t>亚组中具有里程碑意义的</a:t>
            </a:r>
            <a:r>
              <a:rPr lang="en-US" altLang="zh-CN" dirty="0"/>
              <a:t>36</a:t>
            </a:r>
            <a:r>
              <a:rPr lang="zh-CN" altLang="en-US" dirty="0"/>
              <a:t>个月</a:t>
            </a:r>
            <a:r>
              <a:rPr lang="en-US" altLang="zh-CN" dirty="0"/>
              <a:t>OS</a:t>
            </a:r>
            <a:r>
              <a:rPr lang="zh-CN" altLang="en-US" dirty="0"/>
              <a:t>率</a:t>
            </a:r>
            <a:endParaRPr lang="en-US" altLang="zh-CN" dirty="0"/>
          </a:p>
          <a:p>
            <a:r>
              <a:rPr lang="en-US" altLang="zh-CN" sz="1600" b="0" dirty="0"/>
              <a:t>      36</a:t>
            </a:r>
            <a:r>
              <a:rPr lang="zh-CN" altLang="en-US" sz="1600" b="0" dirty="0"/>
              <a:t>个月时，</a:t>
            </a:r>
            <a:r>
              <a:rPr lang="en-US" altLang="zh-CN" sz="1600" b="0" dirty="0"/>
              <a:t>STRIDE</a:t>
            </a:r>
            <a:r>
              <a:rPr lang="zh-CN" altLang="en-US" sz="1600" b="0" dirty="0"/>
              <a:t>组的</a:t>
            </a:r>
            <a:r>
              <a:rPr lang="en-US" altLang="zh-CN" sz="1600" b="0" dirty="0"/>
              <a:t>OS</a:t>
            </a:r>
            <a:r>
              <a:rPr lang="zh-CN" altLang="en-US" sz="1600" b="0" dirty="0"/>
              <a:t>率高于索拉非尼组</a:t>
            </a:r>
            <a:r>
              <a:rPr lang="en-US" altLang="zh-CN" sz="1600" b="0" dirty="0"/>
              <a:t>(ITT</a:t>
            </a:r>
            <a:r>
              <a:rPr lang="zh-CN" altLang="en-US" sz="1600" b="0" dirty="0"/>
              <a:t>人群</a:t>
            </a:r>
            <a:r>
              <a:rPr lang="en-US" altLang="zh-CN" sz="1600" b="0" dirty="0"/>
              <a:t>)</a:t>
            </a:r>
            <a:r>
              <a:rPr lang="zh-CN" altLang="en-US" sz="1600" b="0" dirty="0"/>
              <a:t>，与</a:t>
            </a:r>
            <a:r>
              <a:rPr lang="en-US" altLang="zh-CN" sz="1600" b="0" dirty="0" err="1"/>
              <a:t>imAE</a:t>
            </a:r>
            <a:r>
              <a:rPr lang="zh-CN" altLang="en-US" sz="1600" b="0" dirty="0"/>
              <a:t>的发生无关</a:t>
            </a:r>
          </a:p>
          <a:p>
            <a:endParaRPr lang="zh-CN" altLang="en-US" dirty="0"/>
          </a:p>
        </p:txBody>
      </p:sp>
      <p:pic>
        <p:nvPicPr>
          <p:cNvPr id="6" name="图片 5">
            <a:extLst>
              <a:ext uri="{FF2B5EF4-FFF2-40B4-BE49-F238E27FC236}">
                <a16:creationId xmlns:a16="http://schemas.microsoft.com/office/drawing/2014/main" id="{B273C2DA-895D-08C7-3101-E2AAF6DD11DA}"/>
              </a:ext>
            </a:extLst>
          </p:cNvPr>
          <p:cNvPicPr>
            <a:picLocks noChangeAspect="1"/>
          </p:cNvPicPr>
          <p:nvPr/>
        </p:nvPicPr>
        <p:blipFill>
          <a:blip r:embed="rId2"/>
          <a:stretch>
            <a:fillRect/>
          </a:stretch>
        </p:blipFill>
        <p:spPr>
          <a:xfrm>
            <a:off x="683517" y="1441011"/>
            <a:ext cx="10011454" cy="3975977"/>
          </a:xfrm>
          <a:prstGeom prst="rect">
            <a:avLst/>
          </a:prstGeom>
        </p:spPr>
      </p:pic>
      <p:sp>
        <p:nvSpPr>
          <p:cNvPr id="9" name="文本占位符 8">
            <a:extLst>
              <a:ext uri="{FF2B5EF4-FFF2-40B4-BE49-F238E27FC236}">
                <a16:creationId xmlns:a16="http://schemas.microsoft.com/office/drawing/2014/main" id="{6EB28259-7885-758F-86F2-896EA65F101D}"/>
              </a:ext>
            </a:extLst>
          </p:cNvPr>
          <p:cNvSpPr>
            <a:spLocks noGrp="1"/>
          </p:cNvSpPr>
          <p:nvPr>
            <p:ph type="body" sz="quarter" idx="11"/>
          </p:nvPr>
        </p:nvSpPr>
        <p:spPr>
          <a:xfrm>
            <a:off x="5074376" y="6396990"/>
            <a:ext cx="6818812" cy="329248"/>
          </a:xfrm>
        </p:spPr>
        <p:txBody>
          <a:bodyPr/>
          <a:lstStyle/>
          <a:p>
            <a:r>
              <a:rPr lang="en-US" altLang="zh-CN" dirty="0"/>
              <a:t>George Lau</a:t>
            </a:r>
            <a:r>
              <a:rPr lang="nb-NO" altLang="zh-CN" dirty="0"/>
              <a:t>, et al.2023 ASCO abstract </a:t>
            </a:r>
            <a:r>
              <a:rPr lang="en-US" altLang="zh-CN" dirty="0"/>
              <a:t>4004</a:t>
            </a:r>
            <a:endParaRPr lang="nb-NO" altLang="zh-CN" dirty="0"/>
          </a:p>
        </p:txBody>
      </p:sp>
    </p:spTree>
    <p:extLst>
      <p:ext uri="{BB962C8B-B14F-4D97-AF65-F5344CB8AC3E}">
        <p14:creationId xmlns:p14="http://schemas.microsoft.com/office/powerpoint/2010/main" val="253820424"/>
      </p:ext>
    </p:extLst>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3CEAEBF7-0FA4-0D56-652E-B1D8E8EB85F9}"/>
              </a:ext>
            </a:extLst>
          </p:cNvPr>
          <p:cNvSpPr>
            <a:spLocks noGrp="1"/>
          </p:cNvSpPr>
          <p:nvPr>
            <p:ph type="body" sz="quarter" idx="10"/>
          </p:nvPr>
        </p:nvSpPr>
        <p:spPr/>
        <p:txBody>
          <a:bodyPr/>
          <a:lstStyle/>
          <a:p>
            <a:r>
              <a:rPr lang="zh-CN" altLang="en-US" dirty="0">
                <a:effectLst/>
                <a:latin typeface="Microsoft YaHei UI" panose="020B0503020204020204" pitchFamily="34" charset="-122"/>
                <a:ea typeface="Microsoft YaHei UI" panose="020B0503020204020204" pitchFamily="34" charset="-122"/>
              </a:rPr>
              <a:t>度伐利尤单抗组中，根据</a:t>
            </a:r>
            <a:r>
              <a:rPr lang="en-US" altLang="zh-CN" dirty="0" err="1">
                <a:effectLst/>
                <a:latin typeface="Microsoft YaHei UI" panose="020B0503020204020204" pitchFamily="34" charset="-122"/>
                <a:ea typeface="Microsoft YaHei UI" panose="020B0503020204020204" pitchFamily="34" charset="-122"/>
              </a:rPr>
              <a:t>imAE</a:t>
            </a:r>
            <a:r>
              <a:rPr lang="zh-CN" altLang="en-US" dirty="0">
                <a:effectLst/>
                <a:latin typeface="Microsoft YaHei UI" panose="020B0503020204020204" pitchFamily="34" charset="-122"/>
                <a:ea typeface="Microsoft YaHei UI" panose="020B0503020204020204" pitchFamily="34" charset="-122"/>
              </a:rPr>
              <a:t>发生情况的</a:t>
            </a:r>
            <a:r>
              <a:rPr lang="en-US" altLang="zh-CN" dirty="0">
                <a:effectLst/>
                <a:latin typeface="Microsoft YaHei UI" panose="020B0503020204020204" pitchFamily="34" charset="-122"/>
                <a:ea typeface="Microsoft YaHei UI" panose="020B0503020204020204" pitchFamily="34" charset="-122"/>
              </a:rPr>
              <a:t>OS</a:t>
            </a:r>
            <a:endParaRPr lang="en-US" altLang="zh-CN" dirty="0">
              <a:effectLst/>
            </a:endParaRPr>
          </a:p>
          <a:p>
            <a:r>
              <a:rPr lang="zh-CN" altLang="en-US" sz="1600" b="0" dirty="0">
                <a:effectLst/>
                <a:latin typeface="+mn-ea"/>
                <a:ea typeface="+mn-ea"/>
              </a:rPr>
              <a:t>        接受度伐利尤单抗治疗患者</a:t>
            </a:r>
            <a:r>
              <a:rPr lang="zh-CN" altLang="en-US" sz="1600" b="0" dirty="0">
                <a:latin typeface="+mn-ea"/>
                <a:ea typeface="+mn-ea"/>
              </a:rPr>
              <a:t>发生</a:t>
            </a:r>
            <a:r>
              <a:rPr lang="en-US" altLang="zh-CN" sz="1600" b="0" dirty="0" err="1">
                <a:latin typeface="+mn-ea"/>
                <a:ea typeface="+mn-ea"/>
              </a:rPr>
              <a:t>imAE</a:t>
            </a:r>
            <a:r>
              <a:rPr lang="zh-CN" altLang="en-US" sz="1600" b="0" dirty="0">
                <a:latin typeface="+mn-ea"/>
                <a:ea typeface="+mn-ea"/>
              </a:rPr>
              <a:t>组和未发生</a:t>
            </a:r>
            <a:r>
              <a:rPr lang="en-US" altLang="zh-CN" sz="1600" b="0" dirty="0" err="1">
                <a:latin typeface="+mn-ea"/>
                <a:ea typeface="+mn-ea"/>
              </a:rPr>
              <a:t>imAE</a:t>
            </a:r>
            <a:r>
              <a:rPr lang="zh-CN" altLang="en-US" sz="1600" b="0" dirty="0">
                <a:latin typeface="+mn-ea"/>
                <a:ea typeface="+mn-ea"/>
              </a:rPr>
              <a:t>组之间的</a:t>
            </a:r>
            <a:r>
              <a:rPr lang="en-US" altLang="zh-CN" sz="1600" b="0" dirty="0">
                <a:latin typeface="+mn-ea"/>
                <a:ea typeface="+mn-ea"/>
              </a:rPr>
              <a:t>OS</a:t>
            </a:r>
            <a:r>
              <a:rPr lang="zh-CN" altLang="en-US" sz="1600" b="0" dirty="0">
                <a:latin typeface="+mn-ea"/>
                <a:ea typeface="+mn-ea"/>
              </a:rPr>
              <a:t>相似</a:t>
            </a:r>
          </a:p>
        </p:txBody>
      </p:sp>
      <p:pic>
        <p:nvPicPr>
          <p:cNvPr id="6" name="图片 5">
            <a:extLst>
              <a:ext uri="{FF2B5EF4-FFF2-40B4-BE49-F238E27FC236}">
                <a16:creationId xmlns:a16="http://schemas.microsoft.com/office/drawing/2014/main" id="{56D81F47-02BC-E589-A6ED-1C37BD7A0127}"/>
              </a:ext>
            </a:extLst>
          </p:cNvPr>
          <p:cNvPicPr>
            <a:picLocks noChangeAspect="1"/>
          </p:cNvPicPr>
          <p:nvPr/>
        </p:nvPicPr>
        <p:blipFill>
          <a:blip r:embed="rId2"/>
          <a:stretch>
            <a:fillRect/>
          </a:stretch>
        </p:blipFill>
        <p:spPr>
          <a:xfrm>
            <a:off x="801688" y="1465212"/>
            <a:ext cx="10657801" cy="4130775"/>
          </a:xfrm>
          <a:prstGeom prst="rect">
            <a:avLst/>
          </a:prstGeom>
        </p:spPr>
      </p:pic>
      <p:sp>
        <p:nvSpPr>
          <p:cNvPr id="7" name="文本占位符 8">
            <a:extLst>
              <a:ext uri="{FF2B5EF4-FFF2-40B4-BE49-F238E27FC236}">
                <a16:creationId xmlns:a16="http://schemas.microsoft.com/office/drawing/2014/main" id="{348F3AA6-049A-F573-CDDD-DE2091B24534}"/>
              </a:ext>
            </a:extLst>
          </p:cNvPr>
          <p:cNvSpPr>
            <a:spLocks noGrp="1"/>
          </p:cNvSpPr>
          <p:nvPr>
            <p:ph type="body" sz="quarter" idx="11"/>
          </p:nvPr>
        </p:nvSpPr>
        <p:spPr>
          <a:xfrm>
            <a:off x="5074376" y="6396990"/>
            <a:ext cx="6818812" cy="329248"/>
          </a:xfrm>
        </p:spPr>
        <p:txBody>
          <a:bodyPr/>
          <a:lstStyle/>
          <a:p>
            <a:r>
              <a:rPr lang="en-US" altLang="zh-CN" dirty="0"/>
              <a:t>George Lau</a:t>
            </a:r>
            <a:r>
              <a:rPr lang="nb-NO" altLang="zh-CN" dirty="0"/>
              <a:t>, et al.2023 ASCO abstract </a:t>
            </a:r>
            <a:r>
              <a:rPr lang="en-US" altLang="zh-CN" dirty="0"/>
              <a:t>4004</a:t>
            </a:r>
            <a:endParaRPr lang="nb-NO" altLang="zh-CN" dirty="0"/>
          </a:p>
        </p:txBody>
      </p:sp>
    </p:spTree>
    <p:extLst>
      <p:ext uri="{BB962C8B-B14F-4D97-AF65-F5344CB8AC3E}">
        <p14:creationId xmlns:p14="http://schemas.microsoft.com/office/powerpoint/2010/main" val="4014263541"/>
      </p:ext>
    </p:extLst>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a:extLst>
              <a:ext uri="{FF2B5EF4-FFF2-40B4-BE49-F238E27FC236}">
                <a16:creationId xmlns:a16="http://schemas.microsoft.com/office/drawing/2014/main" id="{458D041A-0FBC-F685-4BEB-7EBAB1C6BD0D}"/>
              </a:ext>
            </a:extLst>
          </p:cNvPr>
          <p:cNvSpPr>
            <a:spLocks noGrp="1"/>
          </p:cNvSpPr>
          <p:nvPr>
            <p:ph type="body" sz="quarter" idx="10"/>
          </p:nvPr>
        </p:nvSpPr>
        <p:spPr/>
        <p:txBody>
          <a:bodyPr/>
          <a:lstStyle/>
          <a:p>
            <a:r>
              <a:rPr lang="zh-CN" altLang="en-US" dirty="0"/>
              <a:t>结论</a:t>
            </a:r>
          </a:p>
        </p:txBody>
      </p:sp>
      <p:sp>
        <p:nvSpPr>
          <p:cNvPr id="7" name="文本占位符 6">
            <a:extLst>
              <a:ext uri="{FF2B5EF4-FFF2-40B4-BE49-F238E27FC236}">
                <a16:creationId xmlns:a16="http://schemas.microsoft.com/office/drawing/2014/main" id="{E2480357-3769-F18B-33E4-B594304A8E4E}"/>
              </a:ext>
            </a:extLst>
          </p:cNvPr>
          <p:cNvSpPr>
            <a:spLocks noGrp="1"/>
          </p:cNvSpPr>
          <p:nvPr>
            <p:ph type="body" sz="quarter" idx="12"/>
          </p:nvPr>
        </p:nvSpPr>
        <p:spPr>
          <a:xfrm>
            <a:off x="846205" y="1050625"/>
            <a:ext cx="10499589" cy="4902200"/>
          </a:xfrm>
        </p:spPr>
        <p:txBody>
          <a:bodyPr/>
          <a:lstStyle/>
          <a:p>
            <a:pPr marL="342900" indent="-342900">
              <a:buFont typeface="Arial" panose="020B0604020202020204" pitchFamily="34" charset="0"/>
              <a:buChar char="•"/>
            </a:pPr>
            <a:r>
              <a:rPr lang="zh-CN" altLang="en-US" dirty="0"/>
              <a:t>在接受</a:t>
            </a:r>
            <a:r>
              <a:rPr lang="en-US" altLang="zh-CN" dirty="0"/>
              <a:t>STRIDE</a:t>
            </a:r>
            <a:r>
              <a:rPr lang="zh-CN" altLang="en-US" dirty="0"/>
              <a:t>或度伐利尤单抗单药治疗的</a:t>
            </a:r>
            <a:r>
              <a:rPr lang="en-US" altLang="zh-CN" dirty="0"/>
              <a:t>HIMALAYA</a:t>
            </a:r>
            <a:r>
              <a:rPr lang="zh-CN" altLang="en-US" dirty="0"/>
              <a:t>研究患者中，</a:t>
            </a:r>
            <a:r>
              <a:rPr lang="en-US" altLang="zh-CN" dirty="0" err="1"/>
              <a:t>imAE</a:t>
            </a:r>
            <a:r>
              <a:rPr lang="zh-CN" altLang="en-US" dirty="0"/>
              <a:t>是可控的，通常是低级别的，并且大多数发生在治疗的前</a:t>
            </a:r>
            <a:r>
              <a:rPr lang="en-US" altLang="zh-CN" dirty="0"/>
              <a:t>3</a:t>
            </a:r>
            <a:r>
              <a:rPr lang="zh-CN" altLang="en-US" dirty="0"/>
              <a:t>个月内</a:t>
            </a:r>
            <a:r>
              <a:rPr lang="en-US" altLang="zh-CN" baseline="30000" dirty="0"/>
              <a:t>1</a:t>
            </a:r>
          </a:p>
          <a:p>
            <a:endParaRPr lang="en-US" altLang="zh-CN" dirty="0"/>
          </a:p>
          <a:p>
            <a:pPr marL="342900" indent="-342900">
              <a:buFont typeface="Arial" panose="020B0604020202020204" pitchFamily="34" charset="0"/>
              <a:buChar char="•"/>
            </a:pPr>
            <a:r>
              <a:rPr lang="en-US" altLang="zh-CN" dirty="0" err="1"/>
              <a:t>imAE</a:t>
            </a:r>
            <a:r>
              <a:rPr lang="zh-CN" altLang="en-US" dirty="0"/>
              <a:t>的发生并不妨碍患者</a:t>
            </a:r>
            <a:r>
              <a:rPr lang="en-US" altLang="zh-CN" dirty="0"/>
              <a:t>STRIDE</a:t>
            </a:r>
            <a:r>
              <a:rPr lang="zh-CN" altLang="en-US" dirty="0"/>
              <a:t>方案的</a:t>
            </a:r>
            <a:r>
              <a:rPr lang="en-US" altLang="zh-CN" dirty="0"/>
              <a:t>OS</a:t>
            </a:r>
            <a:r>
              <a:rPr lang="zh-CN" altLang="en-US" dirty="0"/>
              <a:t>获益，并且无论患者是否发生</a:t>
            </a:r>
            <a:r>
              <a:rPr lang="en-US" altLang="zh-CN" dirty="0" err="1"/>
              <a:t>imAE</a:t>
            </a:r>
            <a:r>
              <a:rPr lang="zh-CN" altLang="en-US" dirty="0"/>
              <a:t>，</a:t>
            </a:r>
            <a:r>
              <a:rPr lang="en-US" altLang="zh-CN" dirty="0"/>
              <a:t>STRIDE</a:t>
            </a:r>
            <a:r>
              <a:rPr lang="zh-CN" altLang="en-US" dirty="0"/>
              <a:t>治疗组都观察到长期生存获益</a:t>
            </a:r>
          </a:p>
        </p:txBody>
      </p:sp>
      <p:pic>
        <p:nvPicPr>
          <p:cNvPr id="9" name="图片 8">
            <a:extLst>
              <a:ext uri="{FF2B5EF4-FFF2-40B4-BE49-F238E27FC236}">
                <a16:creationId xmlns:a16="http://schemas.microsoft.com/office/drawing/2014/main" id="{09A22226-78B0-694E-5828-EE278711F0BA}"/>
              </a:ext>
            </a:extLst>
          </p:cNvPr>
          <p:cNvPicPr>
            <a:picLocks noChangeAspect="1"/>
          </p:cNvPicPr>
          <p:nvPr/>
        </p:nvPicPr>
        <p:blipFill>
          <a:blip r:embed="rId2"/>
          <a:stretch>
            <a:fillRect/>
          </a:stretch>
        </p:blipFill>
        <p:spPr>
          <a:xfrm>
            <a:off x="0" y="5992896"/>
            <a:ext cx="6269527" cy="543359"/>
          </a:xfrm>
          <a:prstGeom prst="rect">
            <a:avLst/>
          </a:prstGeom>
        </p:spPr>
      </p:pic>
      <p:sp>
        <p:nvSpPr>
          <p:cNvPr id="10" name="矩形: 圆角 9">
            <a:extLst>
              <a:ext uri="{FF2B5EF4-FFF2-40B4-BE49-F238E27FC236}">
                <a16:creationId xmlns:a16="http://schemas.microsoft.com/office/drawing/2014/main" id="{63EDC204-AE47-53AF-67DE-68777C46E335}"/>
              </a:ext>
            </a:extLst>
          </p:cNvPr>
          <p:cNvSpPr/>
          <p:nvPr/>
        </p:nvSpPr>
        <p:spPr>
          <a:xfrm>
            <a:off x="1453414" y="3238902"/>
            <a:ext cx="9144000" cy="83739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这一探索性分析的结果进一步支持</a:t>
            </a: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STRIDE</a:t>
            </a: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方案在全球</a:t>
            </a:r>
            <a:r>
              <a:rPr kumimoji="0" lang="en-US" altLang="zh-CN" sz="1800" b="0" i="0" u="none" strike="noStrike" kern="1200" cap="none" spc="0" normalizeH="0" baseline="0" noProof="0" dirty="0" err="1">
                <a:ln>
                  <a:noFill/>
                </a:ln>
                <a:solidFill>
                  <a:prstClr val="white"/>
                </a:solidFill>
                <a:effectLst/>
                <a:uLnTx/>
                <a:uFillTx/>
                <a:latin typeface="Arial"/>
                <a:ea typeface="微软雅黑"/>
                <a:cs typeface="+mn-cs"/>
              </a:rPr>
              <a:t>uHCC</a:t>
            </a: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不同人群中的益处</a:t>
            </a:r>
          </a:p>
        </p:txBody>
      </p:sp>
      <p:sp>
        <p:nvSpPr>
          <p:cNvPr id="11" name="文本占位符 8">
            <a:extLst>
              <a:ext uri="{FF2B5EF4-FFF2-40B4-BE49-F238E27FC236}">
                <a16:creationId xmlns:a16="http://schemas.microsoft.com/office/drawing/2014/main" id="{37E44E9B-B77B-B76E-E191-91ADC8910CFA}"/>
              </a:ext>
            </a:extLst>
          </p:cNvPr>
          <p:cNvSpPr>
            <a:spLocks noGrp="1"/>
          </p:cNvSpPr>
          <p:nvPr>
            <p:ph type="body" sz="quarter" idx="11"/>
          </p:nvPr>
        </p:nvSpPr>
        <p:spPr>
          <a:xfrm>
            <a:off x="5074376" y="6396990"/>
            <a:ext cx="6818812" cy="329248"/>
          </a:xfrm>
        </p:spPr>
        <p:txBody>
          <a:bodyPr/>
          <a:lstStyle/>
          <a:p>
            <a:r>
              <a:rPr lang="en-US" altLang="zh-CN" dirty="0"/>
              <a:t>George Lau</a:t>
            </a:r>
            <a:r>
              <a:rPr lang="nb-NO" altLang="zh-CN" dirty="0"/>
              <a:t>, et al.2023 ASCO abstract </a:t>
            </a:r>
            <a:r>
              <a:rPr lang="en-US" altLang="zh-CN" dirty="0"/>
              <a:t>4004</a:t>
            </a:r>
            <a:endParaRPr lang="nb-NO" altLang="zh-CN" dirty="0"/>
          </a:p>
        </p:txBody>
      </p:sp>
      <p:pic>
        <p:nvPicPr>
          <p:cNvPr id="2" name="Graphic 4" descr="House with solid fill">
            <a:hlinkClick r:id="rId3" action="ppaction://hlinksldjump"/>
            <a:extLst>
              <a:ext uri="{FF2B5EF4-FFF2-40B4-BE49-F238E27FC236}">
                <a16:creationId xmlns:a16="http://schemas.microsoft.com/office/drawing/2014/main" id="{570CD900-A5F8-0CDF-592F-4ACC68E6EA80}"/>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1047804" y="5959350"/>
            <a:ext cx="567642" cy="567642"/>
          </a:xfrm>
          <a:prstGeom prst="rect">
            <a:avLst/>
          </a:prstGeom>
        </p:spPr>
      </p:pic>
    </p:spTree>
    <p:extLst>
      <p:ext uri="{BB962C8B-B14F-4D97-AF65-F5344CB8AC3E}">
        <p14:creationId xmlns:p14="http://schemas.microsoft.com/office/powerpoint/2010/main" val="3740599409"/>
      </p:ext>
    </p:extLst>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7FA7AF5-731F-ED2F-CE15-2B0EDA1FBB8D}"/>
              </a:ext>
            </a:extLst>
          </p:cNvPr>
          <p:cNvSpPr>
            <a:spLocks noGrp="1"/>
          </p:cNvSpPr>
          <p:nvPr>
            <p:ph type="title"/>
          </p:nvPr>
        </p:nvSpPr>
        <p:spPr>
          <a:xfrm>
            <a:off x="838200" y="1819176"/>
            <a:ext cx="10515600" cy="1294138"/>
          </a:xfrm>
        </p:spPr>
        <p:txBody>
          <a:bodyPr>
            <a:normAutofit fontScale="90000"/>
          </a:bodyPr>
          <a:lstStyle/>
          <a:p>
            <a:r>
              <a:rPr lang="zh-CN" altLang="en-US" dirty="0"/>
              <a:t>帕博利珠单抗联合吉西他滨</a:t>
            </a:r>
            <a:r>
              <a:rPr lang="en-US" altLang="zh-CN" dirty="0"/>
              <a:t>+</a:t>
            </a:r>
            <a:r>
              <a:rPr lang="zh-CN" altLang="en-US" dirty="0"/>
              <a:t>顺铂对比安慰剂联合吉西他滨</a:t>
            </a:r>
            <a:r>
              <a:rPr lang="en-US" altLang="zh-CN" dirty="0"/>
              <a:t>+</a:t>
            </a:r>
            <a:r>
              <a:rPr lang="zh-CN" altLang="en-US" dirty="0"/>
              <a:t>顺铂治疗晚期胆道癌的</a:t>
            </a:r>
            <a:r>
              <a:rPr lang="en-US" altLang="zh-CN" dirty="0"/>
              <a:t>3</a:t>
            </a:r>
            <a:r>
              <a:rPr lang="zh-CN" altLang="en-US" dirty="0"/>
              <a:t>期</a:t>
            </a:r>
            <a:r>
              <a:rPr lang="en-US" altLang="zh-CN" dirty="0"/>
              <a:t>KEYNOTE-966</a:t>
            </a:r>
            <a:r>
              <a:rPr lang="zh-CN" altLang="en-US" dirty="0"/>
              <a:t>研究中的健康相关生活质量</a:t>
            </a:r>
          </a:p>
        </p:txBody>
      </p:sp>
      <p:sp>
        <p:nvSpPr>
          <p:cNvPr id="3" name="文本占位符 2">
            <a:extLst>
              <a:ext uri="{FF2B5EF4-FFF2-40B4-BE49-F238E27FC236}">
                <a16:creationId xmlns:a16="http://schemas.microsoft.com/office/drawing/2014/main" id="{E985E624-1F9B-BBF9-A1A1-2ACCA2B35963}"/>
              </a:ext>
            </a:extLst>
          </p:cNvPr>
          <p:cNvSpPr>
            <a:spLocks noGrp="1"/>
          </p:cNvSpPr>
          <p:nvPr>
            <p:ph type="body" sz="quarter" idx="10"/>
          </p:nvPr>
        </p:nvSpPr>
        <p:spPr>
          <a:xfrm>
            <a:off x="838200" y="3429000"/>
            <a:ext cx="10515600" cy="709838"/>
          </a:xfrm>
        </p:spPr>
        <p:txBody>
          <a:bodyPr/>
          <a:lstStyle/>
          <a:p>
            <a:r>
              <a:rPr lang="en-US" altLang="zh-CN" sz="1600" dirty="0" err="1"/>
              <a:t>Changhoon</a:t>
            </a:r>
            <a:r>
              <a:rPr lang="en-US" altLang="zh-CN" sz="1600" dirty="0"/>
              <a:t> </a:t>
            </a:r>
            <a:r>
              <a:rPr lang="en-US" altLang="zh-CN" sz="1600" dirty="0" err="1"/>
              <a:t>Yoo</a:t>
            </a:r>
            <a:r>
              <a:rPr lang="en-US" altLang="zh-CN" sz="1600" dirty="0"/>
              <a:t>, Richard S. Finn, Heinz-Josef </a:t>
            </a:r>
            <a:r>
              <a:rPr lang="en-US" altLang="zh-CN" sz="1600" dirty="0" err="1"/>
              <a:t>Klümpen</a:t>
            </a:r>
            <a:r>
              <a:rPr lang="en-US" altLang="zh-CN" sz="1600" dirty="0"/>
              <a:t>, Robin Kate Kelley, Arndt Vogel, </a:t>
            </a:r>
            <a:r>
              <a:rPr lang="en-US" altLang="zh-CN" sz="1600" dirty="0" err="1"/>
              <a:t>Junji</a:t>
            </a:r>
            <a:r>
              <a:rPr lang="en-US" altLang="zh-CN" sz="1600" dirty="0"/>
              <a:t> </a:t>
            </a:r>
            <a:r>
              <a:rPr lang="en-US" altLang="zh-CN" sz="1600" dirty="0" err="1"/>
              <a:t>Furuse</a:t>
            </a:r>
            <a:r>
              <a:rPr lang="en-US" altLang="zh-CN" sz="1600" dirty="0"/>
              <a:t>, </a:t>
            </a:r>
            <a:r>
              <a:rPr lang="en-US" altLang="zh-CN" sz="1600" dirty="0" err="1"/>
              <a:t>Zhenggang</a:t>
            </a:r>
            <a:r>
              <a:rPr lang="en-US" altLang="zh-CN" sz="1600" dirty="0"/>
              <a:t> Ren, Thomas </a:t>
            </a:r>
            <a:r>
              <a:rPr lang="en-US" altLang="zh-CN" sz="1600" dirty="0" err="1"/>
              <a:t>Yau</a:t>
            </a:r>
            <a:r>
              <a:rPr lang="en-US" altLang="zh-CN" sz="1600" dirty="0"/>
              <a:t>, Stephen Lam Chan, Masato </a:t>
            </a:r>
            <a:r>
              <a:rPr lang="en-US" altLang="zh-CN" sz="1600" dirty="0" err="1"/>
              <a:t>Ozaka</a:t>
            </a:r>
            <a:r>
              <a:rPr lang="en-US" altLang="zh-CN" sz="1600" dirty="0"/>
              <a:t>, Sang </a:t>
            </a:r>
            <a:r>
              <a:rPr lang="en-US" altLang="zh-CN" sz="1600" dirty="0" err="1"/>
              <a:t>Cheul</a:t>
            </a:r>
            <a:r>
              <a:rPr lang="en-US" altLang="zh-CN" sz="1600" dirty="0"/>
              <a:t> Oh, </a:t>
            </a:r>
            <a:r>
              <a:rPr lang="en-US" altLang="zh-CN" sz="1600" dirty="0" err="1"/>
              <a:t>Shanzhi</a:t>
            </a:r>
            <a:r>
              <a:rPr lang="en-US" altLang="zh-CN" sz="1600" dirty="0"/>
              <a:t> Gu, Joon Oh Park, Juan W. Valle, Julien </a:t>
            </a:r>
            <a:r>
              <a:rPr lang="en-US" altLang="zh-CN" sz="1600" dirty="0" err="1"/>
              <a:t>Edeline</a:t>
            </a:r>
            <a:r>
              <a:rPr lang="en-US" altLang="zh-CN" sz="1600" dirty="0"/>
              <a:t>, Shital </a:t>
            </a:r>
            <a:r>
              <a:rPr lang="en-US" altLang="zh-CN" sz="1600" dirty="0" err="1"/>
              <a:t>Kamble</a:t>
            </a:r>
            <a:r>
              <a:rPr lang="en-US" altLang="zh-CN" sz="1600" dirty="0"/>
              <a:t>, Josephine M Norquist, Li Yu, Usha Malhotra, Makoto Ueno</a:t>
            </a:r>
            <a:endParaRPr lang="zh-CN" altLang="en-US" sz="1600" dirty="0"/>
          </a:p>
        </p:txBody>
      </p:sp>
      <p:sp>
        <p:nvSpPr>
          <p:cNvPr id="4" name="文本占位符 3">
            <a:extLst>
              <a:ext uri="{FF2B5EF4-FFF2-40B4-BE49-F238E27FC236}">
                <a16:creationId xmlns:a16="http://schemas.microsoft.com/office/drawing/2014/main" id="{639FC6EE-1CD6-1415-8A7A-920A66720BF6}"/>
              </a:ext>
            </a:extLst>
          </p:cNvPr>
          <p:cNvSpPr>
            <a:spLocks noGrp="1"/>
          </p:cNvSpPr>
          <p:nvPr>
            <p:ph type="body" sz="quarter" idx="11"/>
          </p:nvPr>
        </p:nvSpPr>
        <p:spPr/>
        <p:txBody>
          <a:bodyPr/>
          <a:lstStyle/>
          <a:p>
            <a:r>
              <a:rPr lang="en-US" altLang="zh-CN" dirty="0"/>
              <a:t>Abstract 4003-Oral Session</a:t>
            </a:r>
            <a:endParaRPr lang="zh-CN" altLang="en-US" dirty="0"/>
          </a:p>
        </p:txBody>
      </p:sp>
    </p:spTree>
    <p:extLst>
      <p:ext uri="{BB962C8B-B14F-4D97-AF65-F5344CB8AC3E}">
        <p14:creationId xmlns:p14="http://schemas.microsoft.com/office/powerpoint/2010/main" val="1512467123"/>
      </p:ext>
    </p:extLst>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背景</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en-US" altLang="zh-CN" dirty="0" err="1"/>
              <a:t>Changhoon</a:t>
            </a:r>
            <a:r>
              <a:rPr lang="en-US" altLang="zh-CN" dirty="0"/>
              <a:t> </a:t>
            </a:r>
            <a:r>
              <a:rPr lang="en-US" altLang="zh-CN" dirty="0" err="1"/>
              <a:t>Yoo</a:t>
            </a:r>
            <a:r>
              <a:rPr lang="zh-CN" altLang="en-US" dirty="0"/>
              <a:t>，</a:t>
            </a:r>
            <a:r>
              <a:rPr lang="en-US" altLang="zh-CN" dirty="0"/>
              <a:t>et al. 2023 ASCO-GI abstract 4003</a:t>
            </a:r>
            <a:endParaRPr lang="zh-CN" altLang="en-US" dirty="0"/>
          </a:p>
        </p:txBody>
      </p:sp>
      <p:sp>
        <p:nvSpPr>
          <p:cNvPr id="4" name="文本占位符 3">
            <a:extLst>
              <a:ext uri="{FF2B5EF4-FFF2-40B4-BE49-F238E27FC236}">
                <a16:creationId xmlns:a16="http://schemas.microsoft.com/office/drawing/2014/main" id="{46F2D972-3489-7B83-96F7-D0A44F9C6259}"/>
              </a:ext>
            </a:extLst>
          </p:cNvPr>
          <p:cNvSpPr>
            <a:spLocks noGrp="1"/>
          </p:cNvSpPr>
          <p:nvPr>
            <p:ph type="body" sz="quarter" idx="12"/>
          </p:nvPr>
        </p:nvSpPr>
        <p:spPr/>
        <p:txBody>
          <a:bodyPr/>
          <a:lstStyle/>
          <a:p>
            <a:pPr marL="342900" indent="-342900">
              <a:buFont typeface="Arial" panose="020B0604020202020204" pitchFamily="34" charset="0"/>
              <a:buChar char="•"/>
            </a:pPr>
            <a:r>
              <a:rPr lang="en-US" altLang="zh-CN" dirty="0">
                <a:solidFill>
                  <a:schemeClr val="tx1"/>
                </a:solidFill>
              </a:rPr>
              <a:t>KEYNOTE-966 </a:t>
            </a:r>
            <a:r>
              <a:rPr lang="zh-CN" altLang="en-US" dirty="0">
                <a:solidFill>
                  <a:schemeClr val="tx1"/>
                </a:solidFill>
              </a:rPr>
              <a:t>研究将 </a:t>
            </a:r>
            <a:r>
              <a:rPr lang="en-US" altLang="zh-CN" dirty="0">
                <a:solidFill>
                  <a:schemeClr val="tx1"/>
                </a:solidFill>
              </a:rPr>
              <a:t>PD-1</a:t>
            </a:r>
            <a:r>
              <a:rPr lang="zh-CN" altLang="en-US" dirty="0">
                <a:solidFill>
                  <a:schemeClr val="tx1"/>
                </a:solidFill>
              </a:rPr>
              <a:t>抑制剂帕博利珠单抗添加到吉西他滨</a:t>
            </a:r>
            <a:r>
              <a:rPr lang="en-US" altLang="zh-CN" dirty="0">
                <a:solidFill>
                  <a:schemeClr val="tx1"/>
                </a:solidFill>
              </a:rPr>
              <a:t>/</a:t>
            </a:r>
            <a:r>
              <a:rPr lang="zh-CN" altLang="en-US" dirty="0">
                <a:solidFill>
                  <a:schemeClr val="tx1"/>
                </a:solidFill>
              </a:rPr>
              <a:t>顺铂中作为胆道癌</a:t>
            </a:r>
            <a:r>
              <a:rPr lang="en-US" altLang="zh-CN" dirty="0">
                <a:solidFill>
                  <a:schemeClr val="tx1"/>
                </a:solidFill>
              </a:rPr>
              <a:t>(BTC)</a:t>
            </a:r>
            <a:r>
              <a:rPr lang="zh-CN" altLang="en-US" dirty="0">
                <a:solidFill>
                  <a:schemeClr val="tx1"/>
                </a:solidFill>
              </a:rPr>
              <a:t>的一线治疗，显示出有统计学意义及临床意义的</a:t>
            </a:r>
            <a:r>
              <a:rPr lang="en-US" altLang="zh-CN" dirty="0">
                <a:solidFill>
                  <a:schemeClr val="tx1"/>
                </a:solidFill>
              </a:rPr>
              <a:t>OS</a:t>
            </a:r>
            <a:r>
              <a:rPr lang="zh-CN" altLang="en-US" dirty="0">
                <a:solidFill>
                  <a:schemeClr val="tx1"/>
                </a:solidFill>
              </a:rPr>
              <a:t>改善</a:t>
            </a:r>
            <a:r>
              <a:rPr lang="en-US" altLang="zh-CN" baseline="30000" dirty="0">
                <a:solidFill>
                  <a:schemeClr val="tx1"/>
                </a:solidFill>
              </a:rPr>
              <a:t>1</a:t>
            </a:r>
          </a:p>
          <a:p>
            <a:pPr marL="342900" indent="-342900">
              <a:buFont typeface="Arial" panose="020B0604020202020204" pitchFamily="34" charset="0"/>
              <a:buChar char="•"/>
            </a:pPr>
            <a:r>
              <a:rPr lang="en-US" altLang="zh-CN" dirty="0">
                <a:solidFill>
                  <a:schemeClr val="tx1"/>
                </a:solidFill>
              </a:rPr>
              <a:t>KEYNOTE-966</a:t>
            </a:r>
            <a:r>
              <a:rPr lang="zh-CN" altLang="en-US" dirty="0">
                <a:solidFill>
                  <a:schemeClr val="tx1"/>
                </a:solidFill>
              </a:rPr>
              <a:t>研究显示帕博利珠单抗组和安慰剂组的安全性相似</a:t>
            </a:r>
            <a:r>
              <a:rPr lang="en-US" altLang="zh-CN" baseline="30000" dirty="0">
                <a:solidFill>
                  <a:schemeClr val="tx1"/>
                </a:solidFill>
              </a:rPr>
              <a:t>1</a:t>
            </a:r>
          </a:p>
          <a:p>
            <a:pPr marL="1028700" lvl="1" indent="-342900">
              <a:buFont typeface="Courier New" panose="02070309020205020404" pitchFamily="49" charset="0"/>
              <a:buChar char="o"/>
            </a:pPr>
            <a:r>
              <a:rPr lang="en-US" altLang="zh-CN" dirty="0"/>
              <a:t>70%</a:t>
            </a:r>
            <a:r>
              <a:rPr lang="zh-CN" altLang="en-US" dirty="0"/>
              <a:t>的帕博利珠单抗</a:t>
            </a:r>
            <a:r>
              <a:rPr lang="en-US" altLang="zh-CN" dirty="0"/>
              <a:t>+</a:t>
            </a:r>
            <a:r>
              <a:rPr lang="zh-CN" altLang="en-US" dirty="0"/>
              <a:t>吉西他滨</a:t>
            </a:r>
            <a:r>
              <a:rPr lang="en-US" altLang="zh-CN" dirty="0"/>
              <a:t>/</a:t>
            </a:r>
            <a:r>
              <a:rPr lang="zh-CN" altLang="en-US" dirty="0"/>
              <a:t>顺铂治疗组的患者出现</a:t>
            </a:r>
            <a:r>
              <a:rPr lang="en-US" altLang="zh-CN" dirty="0"/>
              <a:t>3</a:t>
            </a:r>
            <a:r>
              <a:rPr lang="zh-CN" altLang="en-US" dirty="0"/>
              <a:t>级或</a:t>
            </a:r>
            <a:r>
              <a:rPr lang="en-US" altLang="zh-CN" dirty="0"/>
              <a:t>4</a:t>
            </a:r>
            <a:r>
              <a:rPr lang="zh-CN" altLang="en-US" dirty="0"/>
              <a:t>级治疗相关不良事件，而安慰剂</a:t>
            </a:r>
            <a:r>
              <a:rPr lang="en-US" altLang="zh-CN" dirty="0"/>
              <a:t>+</a:t>
            </a:r>
            <a:r>
              <a:rPr lang="zh-CN" altLang="en-US" dirty="0"/>
              <a:t>吉西他滨</a:t>
            </a:r>
            <a:r>
              <a:rPr lang="en-US" altLang="zh-CN" dirty="0"/>
              <a:t>/</a:t>
            </a:r>
            <a:r>
              <a:rPr lang="zh-CN" altLang="en-US" dirty="0"/>
              <a:t>顺铂治疗组为</a:t>
            </a:r>
            <a:r>
              <a:rPr lang="en-US" altLang="zh-CN" dirty="0"/>
              <a:t>69%</a:t>
            </a:r>
            <a:endParaRPr lang="zh-CN" altLang="en-US" dirty="0"/>
          </a:p>
        </p:txBody>
      </p:sp>
      <p:pic>
        <p:nvPicPr>
          <p:cNvPr id="8" name="Picture 7">
            <a:extLst>
              <a:ext uri="{FF2B5EF4-FFF2-40B4-BE49-F238E27FC236}">
                <a16:creationId xmlns:a16="http://schemas.microsoft.com/office/drawing/2014/main" id="{EAF23F17-0C02-604A-F736-EC7BAD24C8B4}"/>
              </a:ext>
            </a:extLst>
          </p:cNvPr>
          <p:cNvPicPr>
            <a:picLocks noChangeAspect="1"/>
          </p:cNvPicPr>
          <p:nvPr/>
        </p:nvPicPr>
        <p:blipFill>
          <a:blip r:embed="rId2"/>
          <a:stretch>
            <a:fillRect/>
          </a:stretch>
        </p:blipFill>
        <p:spPr>
          <a:xfrm>
            <a:off x="0" y="6528752"/>
            <a:ext cx="3292476" cy="329248"/>
          </a:xfrm>
          <a:prstGeom prst="rect">
            <a:avLst/>
          </a:prstGeom>
        </p:spPr>
      </p:pic>
      <p:pic>
        <p:nvPicPr>
          <p:cNvPr id="10" name="Picture 9">
            <a:extLst>
              <a:ext uri="{FF2B5EF4-FFF2-40B4-BE49-F238E27FC236}">
                <a16:creationId xmlns:a16="http://schemas.microsoft.com/office/drawing/2014/main" id="{1D6A8A1A-C3C7-B0DF-054E-621511F87066}"/>
              </a:ext>
            </a:extLst>
          </p:cNvPr>
          <p:cNvPicPr>
            <a:picLocks noChangeAspect="1"/>
          </p:cNvPicPr>
          <p:nvPr/>
        </p:nvPicPr>
        <p:blipFill>
          <a:blip r:embed="rId3"/>
          <a:stretch>
            <a:fillRect/>
          </a:stretch>
        </p:blipFill>
        <p:spPr>
          <a:xfrm>
            <a:off x="622706" y="2918748"/>
            <a:ext cx="10499589" cy="3121499"/>
          </a:xfrm>
          <a:prstGeom prst="rect">
            <a:avLst/>
          </a:prstGeom>
        </p:spPr>
      </p:pic>
    </p:spTree>
    <p:extLst>
      <p:ext uri="{BB962C8B-B14F-4D97-AF65-F5344CB8AC3E}">
        <p14:creationId xmlns:p14="http://schemas.microsoft.com/office/powerpoint/2010/main" val="1317905450"/>
      </p:ext>
    </p:extLst>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背景与目的</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en-US" altLang="zh-CN" dirty="0" err="1"/>
              <a:t>Changhoon</a:t>
            </a:r>
            <a:r>
              <a:rPr lang="en-US" altLang="zh-CN" dirty="0"/>
              <a:t> </a:t>
            </a:r>
            <a:r>
              <a:rPr lang="en-US" altLang="zh-CN" dirty="0" err="1"/>
              <a:t>Yoo</a:t>
            </a:r>
            <a:r>
              <a:rPr lang="zh-CN" altLang="en-US" dirty="0"/>
              <a:t>，</a:t>
            </a:r>
            <a:r>
              <a:rPr lang="en-US" altLang="zh-CN" dirty="0"/>
              <a:t>et al. 2023 ASCO-GI abstract 4003</a:t>
            </a:r>
            <a:endParaRPr lang="zh-CN" altLang="en-US" dirty="0"/>
          </a:p>
        </p:txBody>
      </p:sp>
      <p:sp>
        <p:nvSpPr>
          <p:cNvPr id="4" name="文本占位符 3">
            <a:extLst>
              <a:ext uri="{FF2B5EF4-FFF2-40B4-BE49-F238E27FC236}">
                <a16:creationId xmlns:a16="http://schemas.microsoft.com/office/drawing/2014/main" id="{46F2D972-3489-7B83-96F7-D0A44F9C6259}"/>
              </a:ext>
            </a:extLst>
          </p:cNvPr>
          <p:cNvSpPr>
            <a:spLocks noGrp="1"/>
          </p:cNvSpPr>
          <p:nvPr>
            <p:ph type="body" sz="quarter" idx="12"/>
          </p:nvPr>
        </p:nvSpPr>
        <p:spPr/>
        <p:txBody>
          <a:bodyPr/>
          <a:lstStyle/>
          <a:p>
            <a:pPr marL="342900" indent="-342900">
              <a:lnSpc>
                <a:spcPct val="150000"/>
              </a:lnSpc>
              <a:buFont typeface="Arial" panose="020B0604020202020204" pitchFamily="34" charset="0"/>
              <a:buChar char="•"/>
            </a:pPr>
            <a:r>
              <a:rPr lang="en-US" altLang="zh-CN" dirty="0">
                <a:solidFill>
                  <a:schemeClr val="tx1"/>
                </a:solidFill>
              </a:rPr>
              <a:t>BTC</a:t>
            </a:r>
            <a:r>
              <a:rPr lang="zh-CN" altLang="en-US" dirty="0">
                <a:solidFill>
                  <a:schemeClr val="tx1"/>
                </a:solidFill>
              </a:rPr>
              <a:t>患者报告的身体、情绪和功能健康状况比一般人群更差</a:t>
            </a:r>
            <a:r>
              <a:rPr lang="en-US" altLang="zh-CN" baseline="30000" dirty="0">
                <a:solidFill>
                  <a:schemeClr val="tx1"/>
                </a:solidFill>
              </a:rPr>
              <a:t>1</a:t>
            </a:r>
            <a:r>
              <a:rPr lang="zh-CN" altLang="en-US" baseline="30000" dirty="0">
                <a:solidFill>
                  <a:schemeClr val="tx1"/>
                </a:solidFill>
              </a:rPr>
              <a:t>，</a:t>
            </a:r>
            <a:r>
              <a:rPr lang="en-US" altLang="zh-CN" baseline="30000" dirty="0">
                <a:solidFill>
                  <a:schemeClr val="tx1"/>
                </a:solidFill>
              </a:rPr>
              <a:t>2</a:t>
            </a:r>
          </a:p>
          <a:p>
            <a:pPr marL="342900" indent="-342900">
              <a:lnSpc>
                <a:spcPct val="150000"/>
              </a:lnSpc>
              <a:buFont typeface="Arial" panose="020B0604020202020204" pitchFamily="34" charset="0"/>
              <a:buChar char="•"/>
            </a:pPr>
            <a:r>
              <a:rPr lang="zh-CN" altLang="en-US" dirty="0">
                <a:solidFill>
                  <a:schemeClr val="tx1"/>
                </a:solidFill>
              </a:rPr>
              <a:t>确保新的治疗方法不会导致健康相关的生活质量</a:t>
            </a:r>
            <a:r>
              <a:rPr lang="en-US" altLang="zh-CN" dirty="0">
                <a:solidFill>
                  <a:schemeClr val="tx1"/>
                </a:solidFill>
              </a:rPr>
              <a:t>(</a:t>
            </a:r>
            <a:r>
              <a:rPr lang="en-US" altLang="zh-CN" dirty="0" err="1">
                <a:solidFill>
                  <a:schemeClr val="tx1"/>
                </a:solidFill>
              </a:rPr>
              <a:t>HRQoL</a:t>
            </a:r>
            <a:r>
              <a:rPr lang="en-US" altLang="zh-CN" dirty="0">
                <a:solidFill>
                  <a:schemeClr val="tx1"/>
                </a:solidFill>
              </a:rPr>
              <a:t>)</a:t>
            </a:r>
            <a:r>
              <a:rPr lang="zh-CN" altLang="en-US" dirty="0">
                <a:solidFill>
                  <a:schemeClr val="tx1"/>
                </a:solidFill>
              </a:rPr>
              <a:t>恶化是晚期</a:t>
            </a:r>
            <a:r>
              <a:rPr lang="en-US" altLang="zh-CN" dirty="0">
                <a:solidFill>
                  <a:schemeClr val="tx1"/>
                </a:solidFill>
              </a:rPr>
              <a:t>BTC</a:t>
            </a:r>
            <a:r>
              <a:rPr lang="en-US" altLang="zh-CN" baseline="30000" dirty="0">
                <a:solidFill>
                  <a:schemeClr val="tx1"/>
                </a:solidFill>
              </a:rPr>
              <a:t>1-4</a:t>
            </a:r>
            <a:r>
              <a:rPr lang="zh-CN" altLang="en-US" dirty="0">
                <a:solidFill>
                  <a:schemeClr val="tx1"/>
                </a:solidFill>
              </a:rPr>
              <a:t>患者的一个重要考量因素</a:t>
            </a:r>
            <a:endParaRPr lang="en-US" altLang="zh-CN" dirty="0">
              <a:solidFill>
                <a:schemeClr val="tx1"/>
              </a:solidFill>
            </a:endParaRPr>
          </a:p>
          <a:p>
            <a:pPr marL="342900" indent="-342900">
              <a:lnSpc>
                <a:spcPct val="150000"/>
              </a:lnSpc>
              <a:buFont typeface="Arial" panose="020B0604020202020204" pitchFamily="34" charset="0"/>
              <a:buChar char="•"/>
            </a:pPr>
            <a:r>
              <a:rPr lang="zh-CN" altLang="en-US" dirty="0">
                <a:solidFill>
                  <a:schemeClr val="tx1"/>
                </a:solidFill>
              </a:rPr>
              <a:t>在此，我们展示了</a:t>
            </a:r>
            <a:r>
              <a:rPr lang="en-US" altLang="zh-CN" dirty="0">
                <a:solidFill>
                  <a:schemeClr val="tx1"/>
                </a:solidFill>
              </a:rPr>
              <a:t>KEYNOTE-966</a:t>
            </a:r>
            <a:r>
              <a:rPr lang="zh-CN" altLang="en-US" dirty="0">
                <a:solidFill>
                  <a:schemeClr val="tx1"/>
                </a:solidFill>
              </a:rPr>
              <a:t>研究预先设定的探索性</a:t>
            </a:r>
            <a:r>
              <a:rPr lang="en-US" altLang="zh-CN" dirty="0" err="1">
                <a:solidFill>
                  <a:schemeClr val="tx1"/>
                </a:solidFill>
              </a:rPr>
              <a:t>HRQoL</a:t>
            </a:r>
            <a:r>
              <a:rPr lang="zh-CN" altLang="en-US" dirty="0">
                <a:solidFill>
                  <a:schemeClr val="tx1"/>
                </a:solidFill>
              </a:rPr>
              <a:t>分析的结果</a:t>
            </a:r>
            <a:r>
              <a:rPr lang="en-US" altLang="zh-CN" baseline="30000" dirty="0">
                <a:solidFill>
                  <a:schemeClr val="tx1"/>
                </a:solidFill>
              </a:rPr>
              <a:t>5</a:t>
            </a:r>
          </a:p>
          <a:p>
            <a:pPr marL="342900" indent="-342900">
              <a:buFont typeface="Arial" panose="020B0604020202020204" pitchFamily="34" charset="0"/>
              <a:buChar char="•"/>
            </a:pPr>
            <a:endParaRPr lang="zh-CN" altLang="en-US" dirty="0"/>
          </a:p>
        </p:txBody>
      </p:sp>
      <p:pic>
        <p:nvPicPr>
          <p:cNvPr id="6" name="Picture 5">
            <a:extLst>
              <a:ext uri="{FF2B5EF4-FFF2-40B4-BE49-F238E27FC236}">
                <a16:creationId xmlns:a16="http://schemas.microsoft.com/office/drawing/2014/main" id="{405F66E3-8BD3-359F-887D-6D002E3B5BE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6597650"/>
            <a:ext cx="8591557" cy="260350"/>
          </a:xfrm>
          <a:prstGeom prst="rect">
            <a:avLst/>
          </a:prstGeom>
        </p:spPr>
      </p:pic>
    </p:spTree>
    <p:extLst>
      <p:ext uri="{BB962C8B-B14F-4D97-AF65-F5344CB8AC3E}">
        <p14:creationId xmlns:p14="http://schemas.microsoft.com/office/powerpoint/2010/main" val="3398527160"/>
      </p:ext>
    </p:extLst>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A00D6493-AE0F-D3DD-0223-DBBB9B5B754C}"/>
              </a:ext>
            </a:extLst>
          </p:cNvPr>
          <p:cNvSpPr>
            <a:spLocks noGrp="1"/>
          </p:cNvSpPr>
          <p:nvPr>
            <p:ph type="body" sz="quarter" idx="10"/>
          </p:nvPr>
        </p:nvSpPr>
        <p:spPr/>
        <p:txBody>
          <a:bodyPr/>
          <a:lstStyle/>
          <a:p>
            <a:r>
              <a:rPr lang="en-US" altLang="zh-CN" dirty="0"/>
              <a:t>KEYNOTE-966</a:t>
            </a:r>
            <a:r>
              <a:rPr lang="zh-CN" altLang="en-US" dirty="0"/>
              <a:t>研究设计</a:t>
            </a:r>
            <a:endParaRPr lang="en-US" altLang="zh-CN" dirty="0"/>
          </a:p>
          <a:p>
            <a:r>
              <a:rPr lang="zh-CN" altLang="en-US" b="0" dirty="0"/>
              <a:t>随机，双盲，</a:t>
            </a:r>
            <a:r>
              <a:rPr lang="en-US" altLang="zh-CN" b="0" dirty="0"/>
              <a:t>3</a:t>
            </a:r>
            <a:r>
              <a:rPr lang="zh-CN" altLang="en-US" b="0" dirty="0"/>
              <a:t>期试验</a:t>
            </a:r>
          </a:p>
        </p:txBody>
      </p:sp>
      <p:sp>
        <p:nvSpPr>
          <p:cNvPr id="4" name="矩形 3">
            <a:extLst>
              <a:ext uri="{FF2B5EF4-FFF2-40B4-BE49-F238E27FC236}">
                <a16:creationId xmlns:a16="http://schemas.microsoft.com/office/drawing/2014/main" id="{C34B65DC-AB19-B3C9-8E9B-3B5BFBB9AA07}"/>
              </a:ext>
            </a:extLst>
          </p:cNvPr>
          <p:cNvSpPr/>
          <p:nvPr/>
        </p:nvSpPr>
        <p:spPr>
          <a:xfrm>
            <a:off x="493593" y="1875183"/>
            <a:ext cx="2489255" cy="2018391"/>
          </a:xfrm>
          <a:prstGeom prst="rect">
            <a:avLst/>
          </a:prstGeom>
          <a:solidFill>
            <a:schemeClr val="bg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white"/>
                </a:solidFill>
                <a:effectLst/>
                <a:uLnTx/>
                <a:uFillTx/>
                <a:latin typeface="微软雅黑"/>
                <a:ea typeface="微软雅黑"/>
                <a:cs typeface="+mn-cs"/>
              </a:rPr>
              <a:t>关键入组标准</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white"/>
                </a:solidFill>
                <a:effectLst/>
                <a:uLnTx/>
                <a:uFillTx/>
                <a:latin typeface="微软雅黑"/>
                <a:ea typeface="微软雅黑"/>
                <a:cs typeface="+mn-cs"/>
                <a:sym typeface="Arial" panose="020B0604020202020204" pitchFamily="34" charset="0"/>
              </a:rPr>
              <a:t>组织学证实肝外或肝内胆管癌或胆囊癌</a:t>
            </a:r>
            <a:endParaRPr kumimoji="0" lang="en-US" altLang="zh-CN" sz="1400" b="0" i="0" u="none" strike="noStrike" kern="1200" cap="none" spc="0" normalizeH="0" baseline="0" noProof="0" dirty="0">
              <a:ln>
                <a:noFill/>
              </a:ln>
              <a:solidFill>
                <a:prstClr val="white"/>
              </a:solidFill>
              <a:effectLst/>
              <a:uLnTx/>
              <a:uFillTx/>
              <a:latin typeface="微软雅黑"/>
              <a:ea typeface="微软雅黑"/>
              <a:cs typeface="+mn-cs"/>
              <a:sym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white"/>
                </a:solidFill>
                <a:effectLst/>
                <a:uLnTx/>
                <a:uFillTx/>
                <a:latin typeface="微软雅黑"/>
                <a:ea typeface="微软雅黑"/>
                <a:cs typeface="+mn-cs"/>
                <a:sym typeface="Arial" panose="020B0604020202020204" pitchFamily="34" charset="0"/>
              </a:rPr>
              <a:t>不可切除的局部晚期或转移性疾病，经研究者评估，符合</a:t>
            </a:r>
            <a:r>
              <a:rPr kumimoji="0" lang="en-US" altLang="zh-CN" sz="1400" b="0" i="0" u="none" strike="noStrike" kern="1200" cap="none" spc="0" normalizeH="0" baseline="0" noProof="0" dirty="0">
                <a:ln>
                  <a:noFill/>
                </a:ln>
                <a:solidFill>
                  <a:prstClr val="white"/>
                </a:solidFill>
                <a:effectLst/>
                <a:uLnTx/>
                <a:uFillTx/>
                <a:latin typeface="微软雅黑"/>
                <a:ea typeface="微软雅黑"/>
                <a:cs typeface="+mn-cs"/>
                <a:sym typeface="Arial" panose="020B0604020202020204" pitchFamily="34" charset="0"/>
              </a:rPr>
              <a:t>RECIST v1.1</a:t>
            </a:r>
            <a:r>
              <a:rPr kumimoji="0" lang="zh-CN" altLang="en-US" sz="1400" b="0" i="0" u="none" strike="noStrike" kern="1200" cap="none" spc="0" normalizeH="0" baseline="0" noProof="0" dirty="0">
                <a:ln>
                  <a:noFill/>
                </a:ln>
                <a:solidFill>
                  <a:prstClr val="white"/>
                </a:solidFill>
                <a:effectLst/>
                <a:uLnTx/>
                <a:uFillTx/>
                <a:latin typeface="微软雅黑"/>
                <a:ea typeface="微软雅黑"/>
                <a:cs typeface="+mn-cs"/>
                <a:sym typeface="Arial" panose="020B0604020202020204" pitchFamily="34" charset="0"/>
              </a:rPr>
              <a:t>标准</a:t>
            </a:r>
            <a:endParaRPr kumimoji="0" lang="en-US" altLang="zh-CN" sz="1400" b="0" i="0" u="none" strike="noStrike" kern="1200" cap="none" spc="0" normalizeH="0" baseline="0" noProof="0" dirty="0">
              <a:ln>
                <a:noFill/>
              </a:ln>
              <a:solidFill>
                <a:prstClr val="white"/>
              </a:solidFill>
              <a:effectLst/>
              <a:uLnTx/>
              <a:uFillTx/>
              <a:latin typeface="微软雅黑"/>
              <a:ea typeface="微软雅黑"/>
              <a:cs typeface="+mn-cs"/>
              <a:sym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white"/>
                </a:solidFill>
                <a:effectLst/>
                <a:uLnTx/>
                <a:uFillTx/>
                <a:latin typeface="微软雅黑"/>
                <a:ea typeface="微软雅黑"/>
                <a:cs typeface="+mn-cs"/>
                <a:sym typeface="Arial" panose="020B0604020202020204" pitchFamily="34" charset="0"/>
              </a:rPr>
              <a:t>之前没有接受过全身治</a:t>
            </a:r>
            <a:r>
              <a:rPr kumimoji="0" lang="en-US" altLang="zh-CN" sz="1400" b="0" i="0" u="none" strike="noStrike" kern="1200" cap="none" spc="0" normalizeH="0" baseline="30000" noProof="0" dirty="0">
                <a:ln>
                  <a:noFill/>
                </a:ln>
                <a:solidFill>
                  <a:prstClr val="white"/>
                </a:solidFill>
                <a:effectLst/>
                <a:uLnTx/>
                <a:uFillTx/>
                <a:latin typeface="微软雅黑"/>
                <a:ea typeface="微软雅黑"/>
                <a:cs typeface="+mn-cs"/>
                <a:sym typeface="Arial" panose="020B0604020202020204" pitchFamily="34" charset="0"/>
              </a:rPr>
              <a:t>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400" b="0" i="0" u="none" strike="noStrike" kern="1200" cap="none" spc="0" normalizeH="0" baseline="0" noProof="0" dirty="0">
                <a:ln>
                  <a:noFill/>
                </a:ln>
                <a:solidFill>
                  <a:prstClr val="white"/>
                </a:solidFill>
                <a:effectLst/>
                <a:uLnTx/>
                <a:uFillTx/>
                <a:latin typeface="微软雅黑"/>
                <a:ea typeface="微软雅黑"/>
                <a:cs typeface="+mn-cs"/>
                <a:sym typeface="Arial" panose="020B0604020202020204" pitchFamily="34" charset="0"/>
              </a:rPr>
              <a:t>ECOG PS 0</a:t>
            </a:r>
            <a:r>
              <a:rPr kumimoji="0" lang="zh-CN" altLang="en-US" sz="1400" b="0" i="0" u="none" strike="noStrike" kern="1200" cap="none" spc="0" normalizeH="0" baseline="0" noProof="0" dirty="0">
                <a:ln>
                  <a:noFill/>
                </a:ln>
                <a:solidFill>
                  <a:prstClr val="white"/>
                </a:solidFill>
                <a:effectLst/>
                <a:uLnTx/>
                <a:uFillTx/>
                <a:latin typeface="微软雅黑"/>
                <a:ea typeface="微软雅黑"/>
                <a:cs typeface="+mn-cs"/>
                <a:sym typeface="Arial" panose="020B0604020202020204" pitchFamily="34" charset="0"/>
              </a:rPr>
              <a:t>或</a:t>
            </a:r>
            <a:r>
              <a:rPr kumimoji="0" lang="en-US" altLang="zh-CN" sz="1400" b="0" i="0" u="none" strike="noStrike" kern="1200" cap="none" spc="0" normalizeH="0" baseline="0" noProof="0" dirty="0">
                <a:ln>
                  <a:noFill/>
                </a:ln>
                <a:solidFill>
                  <a:prstClr val="white"/>
                </a:solidFill>
                <a:effectLst/>
                <a:uLnTx/>
                <a:uFillTx/>
                <a:latin typeface="微软雅黑"/>
                <a:ea typeface="微软雅黑"/>
                <a:cs typeface="+mn-cs"/>
                <a:sym typeface="Arial" panose="020B0604020202020204" pitchFamily="34" charset="0"/>
              </a:rPr>
              <a:t>1</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white"/>
                </a:solidFill>
                <a:effectLst/>
                <a:uLnTx/>
                <a:uFillTx/>
                <a:latin typeface="微软雅黑"/>
                <a:ea typeface="微软雅黑"/>
                <a:cs typeface="+mn-cs"/>
                <a:sym typeface="Arial" panose="020B0604020202020204" pitchFamily="34" charset="0"/>
              </a:rPr>
              <a:t>预期生存</a:t>
            </a:r>
            <a:r>
              <a:rPr kumimoji="0" lang="en-US" altLang="zh-CN" sz="1400" b="0" i="0" u="none" strike="noStrike" kern="1200" cap="none" spc="0" normalizeH="0" baseline="0" noProof="0" dirty="0">
                <a:ln>
                  <a:noFill/>
                </a:ln>
                <a:solidFill>
                  <a:prstClr val="white"/>
                </a:solidFill>
                <a:effectLst/>
                <a:uLnTx/>
                <a:uFillTx/>
                <a:latin typeface="微软雅黑"/>
                <a:ea typeface="微软雅黑"/>
                <a:cs typeface="+mn-cs"/>
                <a:sym typeface="Arial" panose="020B0604020202020204" pitchFamily="34" charset="0"/>
              </a:rPr>
              <a:t>&gt;3</a:t>
            </a:r>
            <a:r>
              <a:rPr kumimoji="0" lang="zh-CN" altLang="en-US" sz="1400" b="0" i="0" u="none" strike="noStrike" kern="1200" cap="none" spc="0" normalizeH="0" baseline="0" noProof="0" dirty="0">
                <a:ln>
                  <a:noFill/>
                </a:ln>
                <a:solidFill>
                  <a:prstClr val="white"/>
                </a:solidFill>
                <a:effectLst/>
                <a:uLnTx/>
                <a:uFillTx/>
                <a:latin typeface="微软雅黑"/>
                <a:ea typeface="微软雅黑"/>
                <a:cs typeface="+mn-cs"/>
                <a:sym typeface="Arial" panose="020B0604020202020204" pitchFamily="34" charset="0"/>
              </a:rPr>
              <a:t>个月</a:t>
            </a:r>
            <a:endParaRPr kumimoji="0" lang="en-US" altLang="zh-CN" sz="1400" b="0" i="0" u="none" strike="noStrike" kern="1200" cap="none" spc="0" normalizeH="0" baseline="0" noProof="0" dirty="0">
              <a:ln>
                <a:noFill/>
              </a:ln>
              <a:solidFill>
                <a:prstClr val="white"/>
              </a:solidFill>
              <a:effectLst/>
              <a:uLnTx/>
              <a:uFillTx/>
              <a:latin typeface="微软雅黑"/>
              <a:ea typeface="微软雅黑"/>
              <a:cs typeface="+mn-cs"/>
              <a:sym typeface="Arial" panose="020B0604020202020204" pitchFamily="34" charset="0"/>
            </a:endParaRPr>
          </a:p>
        </p:txBody>
      </p:sp>
      <p:sp>
        <p:nvSpPr>
          <p:cNvPr id="5" name="椭圆 4">
            <a:extLst>
              <a:ext uri="{FF2B5EF4-FFF2-40B4-BE49-F238E27FC236}">
                <a16:creationId xmlns:a16="http://schemas.microsoft.com/office/drawing/2014/main" id="{11386BE8-E2EC-AC75-8F4D-307C9BC1AF7E}"/>
              </a:ext>
            </a:extLst>
          </p:cNvPr>
          <p:cNvSpPr/>
          <p:nvPr/>
        </p:nvSpPr>
        <p:spPr>
          <a:xfrm>
            <a:off x="3338008" y="2600905"/>
            <a:ext cx="850231" cy="705853"/>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white"/>
                </a:solidFill>
                <a:effectLst/>
                <a:uLnTx/>
                <a:uFillTx/>
                <a:latin typeface="微软雅黑"/>
                <a:ea typeface="微软雅黑"/>
                <a:cs typeface="+mn-cs"/>
              </a:rPr>
              <a:t>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white"/>
                </a:solidFill>
                <a:effectLst/>
                <a:uLnTx/>
                <a:uFillTx/>
                <a:latin typeface="微软雅黑"/>
                <a:ea typeface="微软雅黑"/>
                <a:cs typeface="+mn-cs"/>
              </a:rPr>
              <a:t>1;1</a:t>
            </a:r>
            <a:endParaRPr kumimoji="0" lang="zh-CN" altLang="en-US" sz="14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6" name="矩形 5">
            <a:extLst>
              <a:ext uri="{FF2B5EF4-FFF2-40B4-BE49-F238E27FC236}">
                <a16:creationId xmlns:a16="http://schemas.microsoft.com/office/drawing/2014/main" id="{EEB73DC6-F849-7593-E7EE-E6C62D78B5EA}"/>
              </a:ext>
            </a:extLst>
          </p:cNvPr>
          <p:cNvSpPr/>
          <p:nvPr/>
        </p:nvSpPr>
        <p:spPr>
          <a:xfrm>
            <a:off x="4557539" y="1303406"/>
            <a:ext cx="3673311" cy="1321562"/>
          </a:xfrm>
          <a:prstGeom prst="rect">
            <a:avLst/>
          </a:prstGeom>
          <a:solidFill>
            <a:srgbClr val="0085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a:ea typeface="微软雅黑"/>
                <a:cs typeface="+mn-cs"/>
              </a:rPr>
              <a:t>帕博利珠单抗 </a:t>
            </a:r>
            <a:r>
              <a:rPr kumimoji="0" lang="en-US" altLang="zh-CN" sz="1200" b="0" i="0" u="none" strike="noStrike" kern="1200" cap="none" spc="0" normalizeH="0" baseline="0" noProof="0" dirty="0">
                <a:ln>
                  <a:noFill/>
                </a:ln>
                <a:solidFill>
                  <a:prstClr val="white"/>
                </a:solidFill>
                <a:effectLst/>
                <a:uLnTx/>
                <a:uFillTx/>
                <a:latin typeface="微软雅黑"/>
                <a:ea typeface="微软雅黑"/>
                <a:cs typeface="+mn-cs"/>
              </a:rPr>
              <a:t>200mg IV Q3W</a:t>
            </a:r>
            <a:r>
              <a:rPr kumimoji="0" lang="zh-CN" altLang="en-US" sz="1200" b="0" i="0" u="none" strike="noStrike" kern="1200" cap="none" spc="0" normalizeH="0" baseline="0" noProof="0" dirty="0">
                <a:ln>
                  <a:noFill/>
                </a:ln>
                <a:solidFill>
                  <a:prstClr val="white"/>
                </a:solidFill>
                <a:effectLst/>
                <a:uLnTx/>
                <a:uFillTx/>
                <a:latin typeface="微软雅黑"/>
                <a:ea typeface="微软雅黑"/>
                <a:cs typeface="+mn-cs"/>
              </a:rPr>
              <a:t>（最多</a:t>
            </a:r>
            <a:r>
              <a:rPr kumimoji="0" lang="en-US" altLang="zh-CN" sz="1200" b="0" i="0" u="none" strike="noStrike" kern="1200" cap="none" spc="0" normalizeH="0" baseline="0" noProof="0" dirty="0">
                <a:ln>
                  <a:noFill/>
                </a:ln>
                <a:solidFill>
                  <a:prstClr val="white"/>
                </a:solidFill>
                <a:effectLst/>
                <a:uLnTx/>
                <a:uFillTx/>
                <a:latin typeface="微软雅黑"/>
                <a:ea typeface="微软雅黑"/>
                <a:cs typeface="+mn-cs"/>
              </a:rPr>
              <a:t>35</a:t>
            </a:r>
            <a:r>
              <a:rPr kumimoji="0" lang="zh-CN" altLang="en-US" sz="1200" b="0" i="0" u="none" strike="noStrike" kern="1200" cap="none" spc="0" normalizeH="0" baseline="0" noProof="0" dirty="0">
                <a:ln>
                  <a:noFill/>
                </a:ln>
                <a:solidFill>
                  <a:prstClr val="white"/>
                </a:solidFill>
                <a:effectLst/>
                <a:uLnTx/>
                <a:uFillTx/>
                <a:latin typeface="微软雅黑"/>
                <a:ea typeface="微软雅黑"/>
                <a:cs typeface="+mn-cs"/>
              </a:rPr>
              <a:t>个周期）</a:t>
            </a:r>
            <a:endParaRPr kumimoji="0" lang="en-US" altLang="zh-CN" sz="1200" b="0" i="0" u="none" strike="noStrike" kern="1200" cap="none" spc="0" normalizeH="0" baseline="0" noProof="0" dirty="0">
              <a:ln>
                <a:noFill/>
              </a:ln>
              <a:solidFill>
                <a:prstClr val="white"/>
              </a:solidFill>
              <a:effectLst/>
              <a:uLnTx/>
              <a:uFillTx/>
              <a:latin typeface="微软雅黑"/>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solidFill>
                <a:effectLst/>
                <a:uLnTx/>
                <a:uFillTx/>
                <a:latin typeface="微软雅黑"/>
                <a:ea typeface="微软雅黑"/>
                <a:cs typeface="+mn-cs"/>
              </a:rPr>
              <a:t>+</a:t>
            </a:r>
            <a:r>
              <a:rPr kumimoji="0" lang="zh-CN" altLang="en-US" sz="1200" b="0" i="0" u="none" strike="noStrike" kern="1200" cap="none" spc="0" normalizeH="0" baseline="0" noProof="0" dirty="0">
                <a:ln>
                  <a:noFill/>
                </a:ln>
                <a:solidFill>
                  <a:prstClr val="white"/>
                </a:solidFill>
                <a:effectLst/>
                <a:uLnTx/>
                <a:uFillTx/>
                <a:latin typeface="微软雅黑"/>
                <a:ea typeface="微软雅黑"/>
                <a:cs typeface="+mn-cs"/>
              </a:rPr>
              <a:t>吉西他滨 </a:t>
            </a:r>
            <a:r>
              <a:rPr kumimoji="0" lang="en-US" altLang="zh-CN" sz="1200" b="0" i="0" u="none" strike="noStrike" kern="1200" cap="none" spc="0" normalizeH="0" baseline="0" noProof="0" dirty="0">
                <a:ln>
                  <a:noFill/>
                </a:ln>
                <a:solidFill>
                  <a:prstClr val="white"/>
                </a:solidFill>
                <a:effectLst/>
                <a:uLnTx/>
                <a:uFillTx/>
                <a:latin typeface="微软雅黑"/>
                <a:ea typeface="微软雅黑"/>
                <a:cs typeface="+mn-cs"/>
              </a:rPr>
              <a:t>1000mg/m</a:t>
            </a:r>
            <a:r>
              <a:rPr kumimoji="0" lang="en-US" altLang="zh-CN" sz="1200" b="0" i="0" u="none" strike="noStrike" kern="1200" cap="none" spc="0" normalizeH="0" baseline="30000" noProof="0" dirty="0">
                <a:ln>
                  <a:noFill/>
                </a:ln>
                <a:solidFill>
                  <a:prstClr val="white"/>
                </a:solidFill>
                <a:effectLst/>
                <a:uLnTx/>
                <a:uFillTx/>
                <a:latin typeface="微软雅黑"/>
                <a:ea typeface="微软雅黑"/>
                <a:cs typeface="+mn-cs"/>
              </a:rPr>
              <a:t>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solidFill>
                <a:effectLst/>
                <a:uLnTx/>
                <a:uFillTx/>
                <a:latin typeface="微软雅黑"/>
                <a:ea typeface="微软雅黑"/>
                <a:cs typeface="+mn-cs"/>
              </a:rPr>
              <a:t> IV </a:t>
            </a:r>
            <a:r>
              <a:rPr kumimoji="0" lang="zh-CN" altLang="en-US" sz="1200" b="0" i="0" u="none" strike="noStrike" kern="1200" cap="none" spc="0" normalizeH="0" baseline="0" noProof="0" dirty="0">
                <a:ln>
                  <a:noFill/>
                </a:ln>
                <a:solidFill>
                  <a:prstClr val="white"/>
                </a:solidFill>
                <a:effectLst/>
                <a:uLnTx/>
                <a:uFillTx/>
                <a:latin typeface="微软雅黑"/>
                <a:ea typeface="微软雅黑"/>
                <a:cs typeface="+mn-cs"/>
              </a:rPr>
              <a:t>第</a:t>
            </a:r>
            <a:r>
              <a:rPr kumimoji="0" lang="en-US" altLang="zh-CN" sz="1200" b="0" i="0" u="none" strike="noStrike" kern="1200" cap="none" spc="0" normalizeH="0" baseline="0" noProof="0" dirty="0">
                <a:ln>
                  <a:noFill/>
                </a:ln>
                <a:solidFill>
                  <a:prstClr val="white"/>
                </a:solidFill>
                <a:effectLst/>
                <a:uLnTx/>
                <a:uFillTx/>
                <a:latin typeface="微软雅黑"/>
                <a:ea typeface="微软雅黑"/>
                <a:cs typeface="+mn-cs"/>
              </a:rPr>
              <a:t>1/8</a:t>
            </a:r>
            <a:r>
              <a:rPr kumimoji="0" lang="zh-CN" altLang="en-US" sz="1200" b="0" i="0" u="none" strike="noStrike" kern="1200" cap="none" spc="0" normalizeH="0" baseline="0" noProof="0" dirty="0">
                <a:ln>
                  <a:noFill/>
                </a:ln>
                <a:solidFill>
                  <a:prstClr val="white"/>
                </a:solidFill>
                <a:effectLst/>
                <a:uLnTx/>
                <a:uFillTx/>
                <a:latin typeface="微软雅黑"/>
                <a:ea typeface="微软雅黑"/>
                <a:cs typeface="+mn-cs"/>
              </a:rPr>
              <a:t>天 每</a:t>
            </a:r>
            <a:r>
              <a:rPr kumimoji="0" lang="en-US" altLang="zh-CN" sz="1200" b="0" i="0" u="none" strike="noStrike" kern="1200" cap="none" spc="0" normalizeH="0" baseline="0" noProof="0" dirty="0">
                <a:ln>
                  <a:noFill/>
                </a:ln>
                <a:solidFill>
                  <a:prstClr val="white"/>
                </a:solidFill>
                <a:effectLst/>
                <a:uLnTx/>
                <a:uFillTx/>
                <a:latin typeface="微软雅黑"/>
                <a:ea typeface="微软雅黑"/>
                <a:cs typeface="+mn-cs"/>
              </a:rPr>
              <a:t>3</a:t>
            </a:r>
            <a:r>
              <a:rPr kumimoji="0" lang="zh-CN" altLang="en-US" sz="1200" b="0" i="0" u="none" strike="noStrike" kern="1200" cap="none" spc="0" normalizeH="0" baseline="0" noProof="0" dirty="0">
                <a:ln>
                  <a:noFill/>
                </a:ln>
                <a:solidFill>
                  <a:prstClr val="white"/>
                </a:solidFill>
                <a:effectLst/>
                <a:uLnTx/>
                <a:uFillTx/>
                <a:latin typeface="微软雅黑"/>
                <a:ea typeface="微软雅黑"/>
                <a:cs typeface="+mn-cs"/>
              </a:rPr>
              <a:t>周（不限制治疗周期）</a:t>
            </a:r>
            <a:endParaRPr kumimoji="0" lang="en-US" altLang="zh-CN" sz="1200" b="0" i="0" u="none" strike="noStrike" kern="1200" cap="none" spc="0" normalizeH="0" baseline="0" noProof="0" dirty="0">
              <a:ln>
                <a:noFill/>
              </a:ln>
              <a:solidFill>
                <a:prstClr val="white"/>
              </a:solidFill>
              <a:effectLst/>
              <a:uLnTx/>
              <a:uFillTx/>
              <a:latin typeface="微软雅黑"/>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solidFill>
                <a:effectLst/>
                <a:uLnTx/>
                <a:uFillTx/>
                <a:latin typeface="微软雅黑"/>
                <a:ea typeface="微软雅黑"/>
                <a:cs typeface="+mn-cs"/>
              </a:rPr>
              <a:t>+</a:t>
            </a:r>
            <a:r>
              <a:rPr kumimoji="0" lang="zh-CN" altLang="en-US" sz="1200" b="0" i="0" u="none" strike="noStrike" kern="1200" cap="none" spc="0" normalizeH="0" baseline="0" noProof="0" dirty="0">
                <a:ln>
                  <a:noFill/>
                </a:ln>
                <a:solidFill>
                  <a:prstClr val="white"/>
                </a:solidFill>
                <a:effectLst/>
                <a:uLnTx/>
                <a:uFillTx/>
                <a:latin typeface="微软雅黑"/>
                <a:ea typeface="微软雅黑"/>
                <a:cs typeface="+mn-cs"/>
              </a:rPr>
              <a:t>顺铂 </a:t>
            </a:r>
            <a:r>
              <a:rPr kumimoji="0" lang="en-US" altLang="zh-CN" sz="1200" b="0" i="0" u="none" strike="noStrike" kern="1200" cap="none" spc="0" normalizeH="0" baseline="0" noProof="0" dirty="0">
                <a:ln>
                  <a:noFill/>
                </a:ln>
                <a:solidFill>
                  <a:prstClr val="white"/>
                </a:solidFill>
                <a:effectLst/>
                <a:uLnTx/>
                <a:uFillTx/>
                <a:latin typeface="微软雅黑"/>
                <a:ea typeface="微软雅黑"/>
                <a:cs typeface="+mn-cs"/>
              </a:rPr>
              <a:t>25mg/m</a:t>
            </a:r>
            <a:r>
              <a:rPr kumimoji="0" lang="en-US" altLang="zh-CN" sz="1200" b="0" i="0" u="none" strike="noStrike" kern="1200" cap="none" spc="0" normalizeH="0" baseline="30000" noProof="0" dirty="0">
                <a:ln>
                  <a:noFill/>
                </a:ln>
                <a:solidFill>
                  <a:prstClr val="white"/>
                </a:solidFill>
                <a:effectLst/>
                <a:uLnTx/>
                <a:uFillTx/>
                <a:latin typeface="微软雅黑"/>
                <a:ea typeface="微软雅黑"/>
                <a:cs typeface="+mn-cs"/>
              </a:rPr>
              <a:t>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solidFill>
                <a:effectLst/>
                <a:uLnTx/>
                <a:uFillTx/>
                <a:latin typeface="微软雅黑"/>
                <a:ea typeface="微软雅黑"/>
                <a:cs typeface="+mn-cs"/>
              </a:rPr>
              <a:t> IV </a:t>
            </a:r>
            <a:r>
              <a:rPr kumimoji="0" lang="zh-CN" altLang="en-US" sz="1200" b="0" i="0" u="none" strike="noStrike" kern="1200" cap="none" spc="0" normalizeH="0" baseline="0" noProof="0" dirty="0">
                <a:ln>
                  <a:noFill/>
                </a:ln>
                <a:solidFill>
                  <a:prstClr val="white"/>
                </a:solidFill>
                <a:effectLst/>
                <a:uLnTx/>
                <a:uFillTx/>
                <a:latin typeface="微软雅黑"/>
                <a:ea typeface="微软雅黑"/>
                <a:cs typeface="+mn-cs"/>
              </a:rPr>
              <a:t>第</a:t>
            </a:r>
            <a:r>
              <a:rPr kumimoji="0" lang="en-US" altLang="zh-CN" sz="1200" b="0" i="0" u="none" strike="noStrike" kern="1200" cap="none" spc="0" normalizeH="0" baseline="0" noProof="0" dirty="0">
                <a:ln>
                  <a:noFill/>
                </a:ln>
                <a:solidFill>
                  <a:prstClr val="white"/>
                </a:solidFill>
                <a:effectLst/>
                <a:uLnTx/>
                <a:uFillTx/>
                <a:latin typeface="微软雅黑"/>
                <a:ea typeface="微软雅黑"/>
                <a:cs typeface="+mn-cs"/>
              </a:rPr>
              <a:t>1/8</a:t>
            </a:r>
            <a:r>
              <a:rPr kumimoji="0" lang="zh-CN" altLang="en-US" sz="1200" b="0" i="0" u="none" strike="noStrike" kern="1200" cap="none" spc="0" normalizeH="0" baseline="0" noProof="0" dirty="0">
                <a:ln>
                  <a:noFill/>
                </a:ln>
                <a:solidFill>
                  <a:prstClr val="white"/>
                </a:solidFill>
                <a:effectLst/>
                <a:uLnTx/>
                <a:uFillTx/>
                <a:latin typeface="微软雅黑"/>
                <a:ea typeface="微软雅黑"/>
                <a:cs typeface="+mn-cs"/>
              </a:rPr>
              <a:t>天 每</a:t>
            </a:r>
            <a:r>
              <a:rPr kumimoji="0" lang="en-US" altLang="zh-CN" sz="1200" b="0" i="0" u="none" strike="noStrike" kern="1200" cap="none" spc="0" normalizeH="0" baseline="0" noProof="0" dirty="0">
                <a:ln>
                  <a:noFill/>
                </a:ln>
                <a:solidFill>
                  <a:prstClr val="white"/>
                </a:solidFill>
                <a:effectLst/>
                <a:uLnTx/>
                <a:uFillTx/>
                <a:latin typeface="微软雅黑"/>
                <a:ea typeface="微软雅黑"/>
                <a:cs typeface="+mn-cs"/>
              </a:rPr>
              <a:t>3</a:t>
            </a:r>
            <a:r>
              <a:rPr kumimoji="0" lang="zh-CN" altLang="en-US" sz="1200" b="0" i="0" u="none" strike="noStrike" kern="1200" cap="none" spc="0" normalizeH="0" baseline="0" noProof="0" dirty="0">
                <a:ln>
                  <a:noFill/>
                </a:ln>
                <a:solidFill>
                  <a:prstClr val="white"/>
                </a:solidFill>
                <a:effectLst/>
                <a:uLnTx/>
                <a:uFillTx/>
                <a:latin typeface="微软雅黑"/>
                <a:ea typeface="微软雅黑"/>
                <a:cs typeface="+mn-cs"/>
              </a:rPr>
              <a:t>周（最多</a:t>
            </a:r>
            <a:r>
              <a:rPr kumimoji="0" lang="en-US" altLang="zh-CN" sz="1200" b="0" i="0" u="none" strike="noStrike" kern="1200" cap="none" spc="0" normalizeH="0" baseline="0" noProof="0" dirty="0">
                <a:ln>
                  <a:noFill/>
                </a:ln>
                <a:solidFill>
                  <a:prstClr val="white"/>
                </a:solidFill>
                <a:effectLst/>
                <a:uLnTx/>
                <a:uFillTx/>
                <a:latin typeface="微软雅黑"/>
                <a:ea typeface="微软雅黑"/>
                <a:cs typeface="+mn-cs"/>
              </a:rPr>
              <a:t>8</a:t>
            </a:r>
            <a:r>
              <a:rPr kumimoji="0" lang="zh-CN" altLang="en-US" sz="1200" b="0" i="0" u="none" strike="noStrike" kern="1200" cap="none" spc="0" normalizeH="0" baseline="0" noProof="0" dirty="0">
                <a:ln>
                  <a:noFill/>
                </a:ln>
                <a:solidFill>
                  <a:prstClr val="white"/>
                </a:solidFill>
                <a:effectLst/>
                <a:uLnTx/>
                <a:uFillTx/>
                <a:latin typeface="微软雅黑"/>
                <a:ea typeface="微软雅黑"/>
                <a:cs typeface="+mn-cs"/>
              </a:rPr>
              <a:t>个周期）</a:t>
            </a:r>
          </a:p>
        </p:txBody>
      </p:sp>
      <p:sp>
        <p:nvSpPr>
          <p:cNvPr id="9" name="矩形 8">
            <a:extLst>
              <a:ext uri="{FF2B5EF4-FFF2-40B4-BE49-F238E27FC236}">
                <a16:creationId xmlns:a16="http://schemas.microsoft.com/office/drawing/2014/main" id="{ED9A330C-6A5E-D983-1D3A-CB40B6A6D331}"/>
              </a:ext>
            </a:extLst>
          </p:cNvPr>
          <p:cNvSpPr/>
          <p:nvPr/>
        </p:nvSpPr>
        <p:spPr>
          <a:xfrm>
            <a:off x="8483782" y="1303406"/>
            <a:ext cx="3475910" cy="1371600"/>
          </a:xfrm>
          <a:prstGeom prst="rect">
            <a:avLst/>
          </a:prstGeom>
          <a:solidFill>
            <a:schemeClr val="tx1">
              <a:lumMod val="50000"/>
              <a:lumOff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white"/>
                </a:solidFill>
                <a:effectLst/>
                <a:uLnTx/>
                <a:uFillTx/>
                <a:latin typeface="微软雅黑"/>
                <a:ea typeface="微软雅黑"/>
                <a:cs typeface="+mn-cs"/>
              </a:rPr>
              <a:t>首要研究终点：</a:t>
            </a:r>
            <a:r>
              <a:rPr kumimoji="0" lang="en-US" altLang="zh-CN" sz="1400" b="0" i="0" u="none" strike="noStrike" kern="1200" cap="none" spc="0" normalizeH="0" baseline="0" noProof="0" dirty="0">
                <a:ln>
                  <a:noFill/>
                </a:ln>
                <a:solidFill>
                  <a:prstClr val="white"/>
                </a:solidFill>
                <a:effectLst/>
                <a:uLnTx/>
                <a:uFillTx/>
                <a:latin typeface="微软雅黑"/>
                <a:ea typeface="微软雅黑"/>
                <a:cs typeface="+mn-cs"/>
              </a:rPr>
              <a:t>OS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white"/>
                </a:solidFill>
                <a:effectLst/>
                <a:uLnTx/>
                <a:uFillTx/>
                <a:latin typeface="微软雅黑"/>
                <a:ea typeface="微软雅黑"/>
                <a:cs typeface="+mn-cs"/>
              </a:rPr>
              <a:t>次要研究终点：盲态独立中心根据</a:t>
            </a:r>
            <a:r>
              <a:rPr kumimoji="0" lang="en-US" altLang="zh-CN" sz="1400" b="1" i="0" u="none" strike="noStrike" kern="1200" cap="none" spc="0" normalizeH="0" baseline="0" noProof="0" dirty="0">
                <a:ln>
                  <a:noFill/>
                </a:ln>
                <a:solidFill>
                  <a:prstClr val="white"/>
                </a:solidFill>
                <a:effectLst/>
                <a:uLnTx/>
                <a:uFillTx/>
                <a:latin typeface="微软雅黑"/>
                <a:ea typeface="微软雅黑"/>
                <a:cs typeface="+mn-cs"/>
              </a:rPr>
              <a:t>RECIST v1.1</a:t>
            </a:r>
            <a:r>
              <a:rPr kumimoji="0" lang="zh-CN" altLang="en-US" sz="1400" b="1" i="0" u="none" strike="noStrike" kern="1200" cap="none" spc="0" normalizeH="0" baseline="0" noProof="0" dirty="0">
                <a:ln>
                  <a:noFill/>
                </a:ln>
                <a:solidFill>
                  <a:prstClr val="white"/>
                </a:solidFill>
                <a:effectLst/>
                <a:uLnTx/>
                <a:uFillTx/>
                <a:latin typeface="微软雅黑"/>
                <a:ea typeface="微软雅黑"/>
                <a:cs typeface="+mn-cs"/>
              </a:rPr>
              <a:t>评估的</a:t>
            </a:r>
            <a:r>
              <a:rPr kumimoji="0" lang="en-US" altLang="zh-CN" sz="1400" b="1" i="0" u="none" strike="noStrike" kern="1200" cap="none" spc="0" normalizeH="0" baseline="0" noProof="0" dirty="0">
                <a:ln>
                  <a:noFill/>
                </a:ln>
                <a:solidFill>
                  <a:prstClr val="white"/>
                </a:solidFill>
                <a:effectLst/>
                <a:uLnTx/>
                <a:uFillTx/>
                <a:latin typeface="微软雅黑"/>
                <a:ea typeface="微软雅黑"/>
                <a:cs typeface="+mn-cs"/>
              </a:rPr>
              <a:t>PFS</a:t>
            </a:r>
            <a:r>
              <a:rPr kumimoji="0" lang="zh-CN" altLang="en-US" sz="1400" b="1" i="0" u="none" strike="noStrike" kern="1200" cap="none" spc="0" normalizeH="0" baseline="0" noProof="0" dirty="0">
                <a:ln>
                  <a:noFill/>
                </a:ln>
                <a:solidFill>
                  <a:prstClr val="white"/>
                </a:solidFill>
                <a:effectLst/>
                <a:uLnTx/>
                <a:uFillTx/>
                <a:latin typeface="微软雅黑"/>
                <a:ea typeface="微软雅黑"/>
                <a:cs typeface="+mn-cs"/>
              </a:rPr>
              <a:t>、</a:t>
            </a:r>
            <a:r>
              <a:rPr kumimoji="0" lang="en-US" altLang="zh-CN" sz="1400" b="1" i="0" u="none" strike="noStrike" kern="1200" cap="none" spc="0" normalizeH="0" baseline="0" noProof="0" dirty="0">
                <a:ln>
                  <a:noFill/>
                </a:ln>
                <a:solidFill>
                  <a:prstClr val="white"/>
                </a:solidFill>
                <a:effectLst/>
                <a:uLnTx/>
                <a:uFillTx/>
                <a:latin typeface="微软雅黑"/>
                <a:ea typeface="微软雅黑"/>
                <a:cs typeface="+mn-cs"/>
              </a:rPr>
              <a:t>ORR</a:t>
            </a:r>
            <a:r>
              <a:rPr kumimoji="0" lang="zh-CN" altLang="en-US" sz="1400" b="1" i="0" u="none" strike="noStrike" kern="1200" cap="none" spc="0" normalizeH="0" baseline="0" noProof="0" dirty="0">
                <a:ln>
                  <a:noFill/>
                </a:ln>
                <a:solidFill>
                  <a:prstClr val="white"/>
                </a:solidFill>
                <a:effectLst/>
                <a:uLnTx/>
                <a:uFillTx/>
                <a:latin typeface="微软雅黑"/>
                <a:ea typeface="微软雅黑"/>
                <a:cs typeface="+mn-cs"/>
              </a:rPr>
              <a:t>、</a:t>
            </a:r>
            <a:r>
              <a:rPr kumimoji="0" lang="en-US" altLang="zh-CN" sz="1400" b="1" i="0" u="none" strike="noStrike" kern="1200" cap="none" spc="0" normalizeH="0" baseline="0" noProof="0" dirty="0">
                <a:ln>
                  <a:noFill/>
                </a:ln>
                <a:solidFill>
                  <a:prstClr val="white"/>
                </a:solidFill>
                <a:effectLst/>
                <a:uLnTx/>
                <a:uFillTx/>
                <a:latin typeface="微软雅黑"/>
                <a:ea typeface="微软雅黑"/>
                <a:cs typeface="+mn-cs"/>
              </a:rPr>
              <a:t>DOR</a:t>
            </a:r>
            <a:r>
              <a:rPr kumimoji="0" lang="zh-CN" altLang="en-US" sz="1400" b="1" i="0" u="none" strike="noStrike" kern="1200" cap="none" spc="0" normalizeH="0" baseline="0" noProof="0" dirty="0">
                <a:ln>
                  <a:noFill/>
                </a:ln>
                <a:solidFill>
                  <a:prstClr val="white"/>
                </a:solidFill>
                <a:effectLst/>
                <a:uLnTx/>
                <a:uFillTx/>
                <a:latin typeface="微软雅黑"/>
                <a:ea typeface="微软雅黑"/>
                <a:cs typeface="+mn-cs"/>
              </a:rPr>
              <a:t>和安全性</a:t>
            </a:r>
            <a:endParaRPr kumimoji="0" lang="en-US" altLang="zh-CN" sz="1400" b="1" i="0" u="none" strike="noStrike" kern="1200" cap="none" spc="0" normalizeH="0" baseline="0" noProof="0" dirty="0">
              <a:ln>
                <a:noFill/>
              </a:ln>
              <a:solidFill>
                <a:prstClr val="white"/>
              </a:solidFill>
              <a:effectLst/>
              <a:uLnTx/>
              <a:uFillTx/>
              <a:latin typeface="微软雅黑"/>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white"/>
                </a:solidFill>
                <a:effectLst/>
                <a:uLnTx/>
                <a:uFillTx/>
                <a:latin typeface="微软雅黑"/>
                <a:ea typeface="微软雅黑"/>
                <a:cs typeface="+mn-cs"/>
              </a:rPr>
              <a:t>预先指定的探索终点</a:t>
            </a:r>
            <a:r>
              <a:rPr kumimoji="0" lang="en-US" altLang="zh-CN" sz="1400" b="1" i="0" u="none" strike="noStrike" kern="1200" cap="none" spc="0" normalizeH="0" baseline="0" noProof="0" dirty="0">
                <a:ln>
                  <a:noFill/>
                </a:ln>
                <a:solidFill>
                  <a:prstClr val="white"/>
                </a:solidFill>
                <a:effectLst/>
                <a:uLnTx/>
                <a:uFillTx/>
                <a:latin typeface="微软雅黑"/>
                <a:ea typeface="微软雅黑"/>
                <a:cs typeface="+mn-cs"/>
              </a:rPr>
              <a:t>:PRO</a:t>
            </a:r>
            <a:r>
              <a:rPr kumimoji="0" lang="zh-CN" altLang="en-US" sz="1400" b="1" i="0" u="none" strike="noStrike" kern="1200" cap="none" spc="0" normalizeH="0" baseline="0" noProof="0" dirty="0">
                <a:ln>
                  <a:noFill/>
                </a:ln>
                <a:solidFill>
                  <a:prstClr val="white"/>
                </a:solidFill>
                <a:effectLst/>
                <a:uLnTx/>
                <a:uFillTx/>
                <a:latin typeface="微软雅黑"/>
                <a:ea typeface="微软雅黑"/>
                <a:cs typeface="+mn-cs"/>
              </a:rPr>
              <a:t>终点</a:t>
            </a:r>
            <a:endParaRPr kumimoji="0" lang="en-US" altLang="zh-CN" sz="1400" b="1"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10" name="矩形 9">
            <a:extLst>
              <a:ext uri="{FF2B5EF4-FFF2-40B4-BE49-F238E27FC236}">
                <a16:creationId xmlns:a16="http://schemas.microsoft.com/office/drawing/2014/main" id="{6642130E-9647-E672-F247-009D560A1EAD}"/>
              </a:ext>
            </a:extLst>
          </p:cNvPr>
          <p:cNvSpPr/>
          <p:nvPr/>
        </p:nvSpPr>
        <p:spPr>
          <a:xfrm>
            <a:off x="8483782" y="3649991"/>
            <a:ext cx="3475910" cy="1371600"/>
          </a:xfrm>
          <a:prstGeom prst="rect">
            <a:avLst/>
          </a:prstGeom>
          <a:solidFill>
            <a:schemeClr val="tx1">
              <a:lumMod val="50000"/>
              <a:lumOff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white"/>
                </a:solidFill>
                <a:effectLst/>
                <a:uLnTx/>
                <a:uFillTx/>
                <a:latin typeface="微软雅黑"/>
                <a:ea typeface="微软雅黑"/>
                <a:cs typeface="+mn-cs"/>
              </a:rPr>
              <a:t>分层因素：</a:t>
            </a:r>
            <a:endParaRPr kumimoji="0" lang="en-US" altLang="zh-CN" sz="1400" b="1" i="0" u="none" strike="noStrike" kern="1200" cap="none" spc="0" normalizeH="0" baseline="0" noProof="0" dirty="0">
              <a:ln>
                <a:noFill/>
              </a:ln>
              <a:solidFill>
                <a:prstClr val="white"/>
              </a:solidFill>
              <a:effectLst/>
              <a:uLnTx/>
              <a:uFillTx/>
              <a:latin typeface="微软雅黑"/>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400" b="1" i="0" u="none" strike="noStrike" kern="1200" cap="none" spc="0" normalizeH="0" baseline="0" noProof="0" dirty="0">
                <a:ln>
                  <a:noFill/>
                </a:ln>
                <a:solidFill>
                  <a:prstClr val="white"/>
                </a:solidFill>
                <a:effectLst/>
                <a:uLnTx/>
                <a:uFillTx/>
                <a:latin typeface="微软雅黑"/>
                <a:ea typeface="微软雅黑"/>
                <a:cs typeface="+mn-cs"/>
              </a:rPr>
              <a:t>地理区域</a:t>
            </a:r>
            <a:r>
              <a:rPr kumimoji="0" lang="en-US" altLang="zh-CN" sz="1400" b="1" i="0" u="none" strike="noStrike" kern="1200" cap="none" spc="0" normalizeH="0" baseline="0" noProof="0" dirty="0">
                <a:ln>
                  <a:noFill/>
                </a:ln>
                <a:solidFill>
                  <a:prstClr val="white"/>
                </a:solidFill>
                <a:effectLst/>
                <a:uLnTx/>
                <a:uFillTx/>
                <a:latin typeface="微软雅黑"/>
                <a:ea typeface="微软雅黑"/>
                <a:cs typeface="+mn-cs"/>
              </a:rPr>
              <a:t>(</a:t>
            </a:r>
            <a:r>
              <a:rPr kumimoji="0" lang="zh-CN" altLang="en-US" sz="1400" b="1" i="0" u="none" strike="noStrike" kern="1200" cap="none" spc="0" normalizeH="0" baseline="0" noProof="0" dirty="0">
                <a:ln>
                  <a:noFill/>
                </a:ln>
                <a:solidFill>
                  <a:prstClr val="white"/>
                </a:solidFill>
                <a:effectLst/>
                <a:uLnTx/>
                <a:uFillTx/>
                <a:latin typeface="微软雅黑"/>
                <a:ea typeface="微软雅黑"/>
                <a:cs typeface="+mn-cs"/>
              </a:rPr>
              <a:t>亚洲</a:t>
            </a:r>
            <a:r>
              <a:rPr kumimoji="0" lang="en-US" altLang="zh-CN" sz="1400" b="1" i="0" u="none" strike="noStrike" kern="1200" cap="none" spc="0" normalizeH="0" baseline="0" noProof="0" dirty="0">
                <a:ln>
                  <a:noFill/>
                </a:ln>
                <a:solidFill>
                  <a:prstClr val="white"/>
                </a:solidFill>
                <a:effectLst/>
                <a:uLnTx/>
                <a:uFillTx/>
                <a:latin typeface="微软雅黑"/>
                <a:ea typeface="微软雅黑"/>
                <a:cs typeface="+mn-cs"/>
              </a:rPr>
              <a:t>vs</a:t>
            </a:r>
            <a:r>
              <a:rPr kumimoji="0" lang="zh-CN" altLang="en-US" sz="1400" b="1" i="0" u="none" strike="noStrike" kern="1200" cap="none" spc="0" normalizeH="0" baseline="0" noProof="0" dirty="0">
                <a:ln>
                  <a:noFill/>
                </a:ln>
                <a:solidFill>
                  <a:prstClr val="white"/>
                </a:solidFill>
                <a:effectLst/>
                <a:uLnTx/>
                <a:uFillTx/>
                <a:latin typeface="微软雅黑"/>
                <a:ea typeface="微软雅黑"/>
                <a:cs typeface="+mn-cs"/>
              </a:rPr>
              <a:t>非亚洲</a:t>
            </a:r>
            <a:r>
              <a:rPr kumimoji="0" lang="en-US" altLang="zh-CN" sz="1400" b="1" i="0" u="none" strike="noStrike" kern="1200" cap="none" spc="0" normalizeH="0" baseline="0" noProof="0" dirty="0">
                <a:ln>
                  <a:noFill/>
                </a:ln>
                <a:solidFill>
                  <a:prstClr val="white"/>
                </a:solidFill>
                <a:effectLst/>
                <a:uLnTx/>
                <a:uFillTx/>
                <a:latin typeface="微软雅黑"/>
                <a:ea typeface="微软雅黑"/>
                <a:cs typeface="+mn-cs"/>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400" b="1" i="0" u="none" strike="noStrike" kern="1200" cap="none" spc="0" normalizeH="0" baseline="0" noProof="0" dirty="0">
                <a:ln>
                  <a:noFill/>
                </a:ln>
                <a:solidFill>
                  <a:prstClr val="white"/>
                </a:solidFill>
                <a:effectLst/>
                <a:uLnTx/>
                <a:uFillTx/>
                <a:latin typeface="微软雅黑"/>
                <a:ea typeface="微软雅黑"/>
                <a:cs typeface="+mn-cs"/>
              </a:rPr>
              <a:t>疾病分期</a:t>
            </a:r>
            <a:r>
              <a:rPr kumimoji="0" lang="en-US" altLang="zh-CN" sz="1400" b="1" i="0" u="none" strike="noStrike" kern="1200" cap="none" spc="0" normalizeH="0" baseline="0" noProof="0" dirty="0">
                <a:ln>
                  <a:noFill/>
                </a:ln>
                <a:solidFill>
                  <a:prstClr val="white"/>
                </a:solidFill>
                <a:effectLst/>
                <a:uLnTx/>
                <a:uFillTx/>
                <a:latin typeface="微软雅黑"/>
                <a:ea typeface="微软雅黑"/>
                <a:cs typeface="+mn-cs"/>
              </a:rPr>
              <a:t>(</a:t>
            </a:r>
            <a:r>
              <a:rPr kumimoji="0" lang="zh-CN" altLang="en-US" sz="1400" b="1" i="0" u="none" strike="noStrike" kern="1200" cap="none" spc="0" normalizeH="0" baseline="0" noProof="0" dirty="0">
                <a:ln>
                  <a:noFill/>
                </a:ln>
                <a:solidFill>
                  <a:prstClr val="white"/>
                </a:solidFill>
                <a:effectLst/>
                <a:uLnTx/>
                <a:uFillTx/>
                <a:latin typeface="微软雅黑"/>
                <a:ea typeface="微软雅黑"/>
                <a:cs typeface="+mn-cs"/>
              </a:rPr>
              <a:t>局部晚期</a:t>
            </a:r>
            <a:r>
              <a:rPr kumimoji="0" lang="en-US" altLang="zh-CN" sz="1400" b="1" i="0" u="none" strike="noStrike" kern="1200" cap="none" spc="0" normalizeH="0" baseline="0" noProof="0" dirty="0">
                <a:ln>
                  <a:noFill/>
                </a:ln>
                <a:solidFill>
                  <a:prstClr val="white"/>
                </a:solidFill>
                <a:effectLst/>
                <a:uLnTx/>
                <a:uFillTx/>
                <a:latin typeface="微软雅黑"/>
                <a:ea typeface="微软雅黑"/>
                <a:cs typeface="+mn-cs"/>
              </a:rPr>
              <a:t>vs</a:t>
            </a:r>
            <a:r>
              <a:rPr kumimoji="0" lang="zh-CN" altLang="en-US" sz="1400" b="1" i="0" u="none" strike="noStrike" kern="1200" cap="none" spc="0" normalizeH="0" baseline="0" noProof="0" dirty="0">
                <a:ln>
                  <a:noFill/>
                </a:ln>
                <a:solidFill>
                  <a:prstClr val="white"/>
                </a:solidFill>
                <a:effectLst/>
                <a:uLnTx/>
                <a:uFillTx/>
                <a:latin typeface="微软雅黑"/>
                <a:ea typeface="微软雅黑"/>
                <a:cs typeface="+mn-cs"/>
              </a:rPr>
              <a:t>转移性</a:t>
            </a:r>
            <a:r>
              <a:rPr kumimoji="0" lang="en-US" altLang="zh-CN" sz="1400" b="1" i="0" u="none" strike="noStrike" kern="1200" cap="none" spc="0" normalizeH="0" baseline="0" noProof="0" dirty="0">
                <a:ln>
                  <a:noFill/>
                </a:ln>
                <a:solidFill>
                  <a:prstClr val="white"/>
                </a:solidFill>
                <a:effectLst/>
                <a:uLnTx/>
                <a:uFillTx/>
                <a:latin typeface="微软雅黑"/>
                <a:ea typeface="微软雅黑"/>
                <a:cs typeface="+mn-cs"/>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400" b="1" i="0" u="none" strike="noStrike" kern="1200" cap="none" spc="0" normalizeH="0" baseline="0" noProof="0" dirty="0">
                <a:ln>
                  <a:noFill/>
                </a:ln>
                <a:solidFill>
                  <a:prstClr val="white"/>
                </a:solidFill>
                <a:effectLst/>
                <a:uLnTx/>
                <a:uFillTx/>
                <a:latin typeface="微软雅黑"/>
                <a:ea typeface="微软雅黑"/>
                <a:cs typeface="+mn-cs"/>
              </a:rPr>
              <a:t>起源部位</a:t>
            </a:r>
            <a:r>
              <a:rPr kumimoji="0" lang="en-US" altLang="zh-CN" sz="1400" b="1" i="0" u="none" strike="noStrike" kern="1200" cap="none" spc="0" normalizeH="0" baseline="0" noProof="0" dirty="0">
                <a:ln>
                  <a:noFill/>
                </a:ln>
                <a:solidFill>
                  <a:prstClr val="white"/>
                </a:solidFill>
                <a:effectLst/>
                <a:uLnTx/>
                <a:uFillTx/>
                <a:latin typeface="微软雅黑"/>
                <a:ea typeface="微软雅黑"/>
                <a:cs typeface="+mn-cs"/>
              </a:rPr>
              <a:t>(</a:t>
            </a:r>
            <a:r>
              <a:rPr kumimoji="0" lang="zh-CN" altLang="en-US" sz="1400" b="1" i="0" u="none" strike="noStrike" kern="1200" cap="none" spc="0" normalizeH="0" baseline="0" noProof="0" dirty="0">
                <a:ln>
                  <a:noFill/>
                </a:ln>
                <a:solidFill>
                  <a:prstClr val="white"/>
                </a:solidFill>
                <a:effectLst/>
                <a:uLnTx/>
                <a:uFillTx/>
                <a:latin typeface="微软雅黑"/>
                <a:ea typeface="微软雅黑"/>
                <a:cs typeface="+mn-cs"/>
              </a:rPr>
              <a:t>肝外、胆囊、肝内</a:t>
            </a:r>
            <a:r>
              <a:rPr kumimoji="0" lang="en-US" altLang="zh-CN" sz="1400" b="1" i="0" u="none" strike="noStrike" kern="1200" cap="none" spc="0" normalizeH="0" baseline="0" noProof="0" dirty="0">
                <a:ln>
                  <a:noFill/>
                </a:ln>
                <a:solidFill>
                  <a:prstClr val="white"/>
                </a:solidFill>
                <a:effectLst/>
                <a:uLnTx/>
                <a:uFillTx/>
                <a:latin typeface="微软雅黑"/>
                <a:ea typeface="微软雅黑"/>
                <a:cs typeface="+mn-cs"/>
              </a:rPr>
              <a:t>)</a:t>
            </a:r>
            <a:endParaRPr kumimoji="0" lang="zh-CN" altLang="en-US" sz="1400" b="1" i="0" u="none" strike="noStrike" kern="1200" cap="none" spc="0" normalizeH="0" baseline="0" noProof="0" dirty="0">
              <a:ln>
                <a:noFill/>
              </a:ln>
              <a:solidFill>
                <a:prstClr val="white"/>
              </a:solidFill>
              <a:effectLst/>
              <a:uLnTx/>
              <a:uFillTx/>
              <a:latin typeface="微软雅黑"/>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altLang="zh-CN" sz="1400" b="0" i="0" u="none" strike="noStrike" kern="1200" cap="none" spc="0" normalizeH="0" baseline="0" noProof="0" dirty="0">
              <a:ln>
                <a:noFill/>
              </a:ln>
              <a:solidFill>
                <a:prstClr val="black"/>
              </a:solidFill>
              <a:effectLst/>
              <a:uLnTx/>
              <a:uFillTx/>
              <a:latin typeface="微软雅黑"/>
              <a:ea typeface="微软雅黑"/>
              <a:cs typeface="+mn-cs"/>
            </a:endParaRPr>
          </a:p>
        </p:txBody>
      </p:sp>
      <p:cxnSp>
        <p:nvCxnSpPr>
          <p:cNvPr id="12" name="直接箭头连接符 11">
            <a:extLst>
              <a:ext uri="{FF2B5EF4-FFF2-40B4-BE49-F238E27FC236}">
                <a16:creationId xmlns:a16="http://schemas.microsoft.com/office/drawing/2014/main" id="{2BF8B1EE-7D54-B0A9-2A4E-6B0FCDAA0950}"/>
              </a:ext>
            </a:extLst>
          </p:cNvPr>
          <p:cNvCxnSpPr>
            <a:cxnSpLocks/>
          </p:cNvCxnSpPr>
          <p:nvPr/>
        </p:nvCxnSpPr>
        <p:spPr>
          <a:xfrm>
            <a:off x="2982848" y="2947008"/>
            <a:ext cx="369300" cy="682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3" name="直接箭头连接符 12">
            <a:extLst>
              <a:ext uri="{FF2B5EF4-FFF2-40B4-BE49-F238E27FC236}">
                <a16:creationId xmlns:a16="http://schemas.microsoft.com/office/drawing/2014/main" id="{274177AC-103C-DFD6-435F-87F2D091A14E}"/>
              </a:ext>
            </a:extLst>
          </p:cNvPr>
          <p:cNvCxnSpPr>
            <a:cxnSpLocks/>
            <a:stCxn id="5" idx="6"/>
            <a:endCxn id="6" idx="1"/>
          </p:cNvCxnSpPr>
          <p:nvPr/>
        </p:nvCxnSpPr>
        <p:spPr>
          <a:xfrm flipV="1">
            <a:off x="4188239" y="1964187"/>
            <a:ext cx="369300" cy="989645"/>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4" name="直接箭头连接符 13">
            <a:extLst>
              <a:ext uri="{FF2B5EF4-FFF2-40B4-BE49-F238E27FC236}">
                <a16:creationId xmlns:a16="http://schemas.microsoft.com/office/drawing/2014/main" id="{B1B298B4-4735-9C18-CA01-036FCAF6A784}"/>
              </a:ext>
            </a:extLst>
          </p:cNvPr>
          <p:cNvCxnSpPr>
            <a:cxnSpLocks/>
            <a:stCxn id="5" idx="6"/>
          </p:cNvCxnSpPr>
          <p:nvPr/>
        </p:nvCxnSpPr>
        <p:spPr>
          <a:xfrm>
            <a:off x="4188239" y="2953832"/>
            <a:ext cx="369300" cy="150754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2" name="矩形 5">
            <a:extLst>
              <a:ext uri="{FF2B5EF4-FFF2-40B4-BE49-F238E27FC236}">
                <a16:creationId xmlns:a16="http://schemas.microsoft.com/office/drawing/2014/main" id="{9B35E417-3A6B-13FB-38E8-44FCE9B7D45C}"/>
              </a:ext>
            </a:extLst>
          </p:cNvPr>
          <p:cNvSpPr/>
          <p:nvPr/>
        </p:nvSpPr>
        <p:spPr>
          <a:xfrm>
            <a:off x="4557539" y="3649991"/>
            <a:ext cx="3673311" cy="1321562"/>
          </a:xfrm>
          <a:prstGeom prst="rect">
            <a:avLst/>
          </a:prstGeom>
          <a:solidFill>
            <a:srgbClr val="60003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a:ea typeface="微软雅黑"/>
                <a:cs typeface="+mn-cs"/>
              </a:rPr>
              <a:t>安慰剂 </a:t>
            </a:r>
            <a:r>
              <a:rPr kumimoji="0" lang="en-US" altLang="zh-CN" sz="1200" b="0" i="0" u="none" strike="noStrike" kern="1200" cap="none" spc="0" normalizeH="0" baseline="0" noProof="0" dirty="0">
                <a:ln>
                  <a:noFill/>
                </a:ln>
                <a:solidFill>
                  <a:prstClr val="white"/>
                </a:solidFill>
                <a:effectLst/>
                <a:uLnTx/>
                <a:uFillTx/>
                <a:latin typeface="微软雅黑"/>
                <a:ea typeface="微软雅黑"/>
                <a:cs typeface="+mn-cs"/>
              </a:rPr>
              <a:t>IV Q3W</a:t>
            </a:r>
            <a:r>
              <a:rPr kumimoji="0" lang="zh-CN" altLang="en-US" sz="1200" b="0" i="0" u="none" strike="noStrike" kern="1200" cap="none" spc="0" normalizeH="0" baseline="0" noProof="0" dirty="0">
                <a:ln>
                  <a:noFill/>
                </a:ln>
                <a:solidFill>
                  <a:prstClr val="white"/>
                </a:solidFill>
                <a:effectLst/>
                <a:uLnTx/>
                <a:uFillTx/>
                <a:latin typeface="微软雅黑"/>
                <a:ea typeface="微软雅黑"/>
                <a:cs typeface="+mn-cs"/>
              </a:rPr>
              <a:t>（最多</a:t>
            </a:r>
            <a:r>
              <a:rPr kumimoji="0" lang="en-US" altLang="zh-CN" sz="1200" b="0" i="0" u="none" strike="noStrike" kern="1200" cap="none" spc="0" normalizeH="0" baseline="0" noProof="0" dirty="0">
                <a:ln>
                  <a:noFill/>
                </a:ln>
                <a:solidFill>
                  <a:prstClr val="white"/>
                </a:solidFill>
                <a:effectLst/>
                <a:uLnTx/>
                <a:uFillTx/>
                <a:latin typeface="微软雅黑"/>
                <a:ea typeface="微软雅黑"/>
                <a:cs typeface="+mn-cs"/>
              </a:rPr>
              <a:t>35</a:t>
            </a:r>
            <a:r>
              <a:rPr kumimoji="0" lang="zh-CN" altLang="en-US" sz="1200" b="0" i="0" u="none" strike="noStrike" kern="1200" cap="none" spc="0" normalizeH="0" baseline="0" noProof="0" dirty="0">
                <a:ln>
                  <a:noFill/>
                </a:ln>
                <a:solidFill>
                  <a:prstClr val="white"/>
                </a:solidFill>
                <a:effectLst/>
                <a:uLnTx/>
                <a:uFillTx/>
                <a:latin typeface="微软雅黑"/>
                <a:ea typeface="微软雅黑"/>
                <a:cs typeface="+mn-cs"/>
              </a:rPr>
              <a:t>个周期）</a:t>
            </a:r>
            <a:endParaRPr kumimoji="0" lang="en-US" altLang="zh-CN" sz="1200" b="0" i="0" u="none" strike="noStrike" kern="1200" cap="none" spc="0" normalizeH="0" baseline="0" noProof="0" dirty="0">
              <a:ln>
                <a:noFill/>
              </a:ln>
              <a:solidFill>
                <a:prstClr val="white"/>
              </a:solidFill>
              <a:effectLst/>
              <a:uLnTx/>
              <a:uFillTx/>
              <a:latin typeface="微软雅黑"/>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solidFill>
                <a:effectLst/>
                <a:uLnTx/>
                <a:uFillTx/>
                <a:latin typeface="微软雅黑"/>
                <a:ea typeface="微软雅黑"/>
                <a:cs typeface="+mn-cs"/>
              </a:rPr>
              <a:t>+</a:t>
            </a:r>
            <a:r>
              <a:rPr kumimoji="0" lang="zh-CN" altLang="en-US" sz="1200" b="0" i="0" u="none" strike="noStrike" kern="1200" cap="none" spc="0" normalizeH="0" baseline="0" noProof="0" dirty="0">
                <a:ln>
                  <a:noFill/>
                </a:ln>
                <a:solidFill>
                  <a:prstClr val="white"/>
                </a:solidFill>
                <a:effectLst/>
                <a:uLnTx/>
                <a:uFillTx/>
                <a:latin typeface="微软雅黑"/>
                <a:ea typeface="微软雅黑"/>
                <a:cs typeface="+mn-cs"/>
              </a:rPr>
              <a:t>吉西他滨 </a:t>
            </a:r>
            <a:r>
              <a:rPr kumimoji="0" lang="en-US" altLang="zh-CN" sz="1200" b="0" i="0" u="none" strike="noStrike" kern="1200" cap="none" spc="0" normalizeH="0" baseline="0" noProof="0" dirty="0">
                <a:ln>
                  <a:noFill/>
                </a:ln>
                <a:solidFill>
                  <a:prstClr val="white"/>
                </a:solidFill>
                <a:effectLst/>
                <a:uLnTx/>
                <a:uFillTx/>
                <a:latin typeface="微软雅黑"/>
                <a:ea typeface="微软雅黑"/>
                <a:cs typeface="+mn-cs"/>
              </a:rPr>
              <a:t>1000mg/m</a:t>
            </a:r>
            <a:r>
              <a:rPr kumimoji="0" lang="en-US" altLang="zh-CN" sz="1200" b="0" i="0" u="none" strike="noStrike" kern="1200" cap="none" spc="0" normalizeH="0" baseline="30000" noProof="0" dirty="0">
                <a:ln>
                  <a:noFill/>
                </a:ln>
                <a:solidFill>
                  <a:prstClr val="white"/>
                </a:solidFill>
                <a:effectLst/>
                <a:uLnTx/>
                <a:uFillTx/>
                <a:latin typeface="微软雅黑"/>
                <a:ea typeface="微软雅黑"/>
                <a:cs typeface="+mn-cs"/>
              </a:rPr>
              <a:t>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solidFill>
                <a:effectLst/>
                <a:uLnTx/>
                <a:uFillTx/>
                <a:latin typeface="微软雅黑"/>
                <a:ea typeface="微软雅黑"/>
                <a:cs typeface="+mn-cs"/>
              </a:rPr>
              <a:t> IV </a:t>
            </a:r>
            <a:r>
              <a:rPr kumimoji="0" lang="zh-CN" altLang="en-US" sz="1200" b="0" i="0" u="none" strike="noStrike" kern="1200" cap="none" spc="0" normalizeH="0" baseline="0" noProof="0" dirty="0">
                <a:ln>
                  <a:noFill/>
                </a:ln>
                <a:solidFill>
                  <a:prstClr val="white"/>
                </a:solidFill>
                <a:effectLst/>
                <a:uLnTx/>
                <a:uFillTx/>
                <a:latin typeface="微软雅黑"/>
                <a:ea typeface="微软雅黑"/>
                <a:cs typeface="+mn-cs"/>
              </a:rPr>
              <a:t>第</a:t>
            </a:r>
            <a:r>
              <a:rPr kumimoji="0" lang="en-US" altLang="zh-CN" sz="1200" b="0" i="0" u="none" strike="noStrike" kern="1200" cap="none" spc="0" normalizeH="0" baseline="0" noProof="0" dirty="0">
                <a:ln>
                  <a:noFill/>
                </a:ln>
                <a:solidFill>
                  <a:prstClr val="white"/>
                </a:solidFill>
                <a:effectLst/>
                <a:uLnTx/>
                <a:uFillTx/>
                <a:latin typeface="微软雅黑"/>
                <a:ea typeface="微软雅黑"/>
                <a:cs typeface="+mn-cs"/>
              </a:rPr>
              <a:t>1/8</a:t>
            </a:r>
            <a:r>
              <a:rPr kumimoji="0" lang="zh-CN" altLang="en-US" sz="1200" b="0" i="0" u="none" strike="noStrike" kern="1200" cap="none" spc="0" normalizeH="0" baseline="0" noProof="0" dirty="0">
                <a:ln>
                  <a:noFill/>
                </a:ln>
                <a:solidFill>
                  <a:prstClr val="white"/>
                </a:solidFill>
                <a:effectLst/>
                <a:uLnTx/>
                <a:uFillTx/>
                <a:latin typeface="微软雅黑"/>
                <a:ea typeface="微软雅黑"/>
                <a:cs typeface="+mn-cs"/>
              </a:rPr>
              <a:t>天 每</a:t>
            </a:r>
            <a:r>
              <a:rPr kumimoji="0" lang="en-US" altLang="zh-CN" sz="1200" b="0" i="0" u="none" strike="noStrike" kern="1200" cap="none" spc="0" normalizeH="0" baseline="0" noProof="0" dirty="0">
                <a:ln>
                  <a:noFill/>
                </a:ln>
                <a:solidFill>
                  <a:prstClr val="white"/>
                </a:solidFill>
                <a:effectLst/>
                <a:uLnTx/>
                <a:uFillTx/>
                <a:latin typeface="微软雅黑"/>
                <a:ea typeface="微软雅黑"/>
                <a:cs typeface="+mn-cs"/>
              </a:rPr>
              <a:t>3</a:t>
            </a:r>
            <a:r>
              <a:rPr kumimoji="0" lang="zh-CN" altLang="en-US" sz="1200" b="0" i="0" u="none" strike="noStrike" kern="1200" cap="none" spc="0" normalizeH="0" baseline="0" noProof="0" dirty="0">
                <a:ln>
                  <a:noFill/>
                </a:ln>
                <a:solidFill>
                  <a:prstClr val="white"/>
                </a:solidFill>
                <a:effectLst/>
                <a:uLnTx/>
                <a:uFillTx/>
                <a:latin typeface="微软雅黑"/>
                <a:ea typeface="微软雅黑"/>
                <a:cs typeface="+mn-cs"/>
              </a:rPr>
              <a:t>周（不限制治疗周期）</a:t>
            </a:r>
            <a:endParaRPr kumimoji="0" lang="en-US" altLang="zh-CN" sz="1200" b="0" i="0" u="none" strike="noStrike" kern="1200" cap="none" spc="0" normalizeH="0" baseline="0" noProof="0" dirty="0">
              <a:ln>
                <a:noFill/>
              </a:ln>
              <a:solidFill>
                <a:prstClr val="white"/>
              </a:solidFill>
              <a:effectLst/>
              <a:uLnTx/>
              <a:uFillTx/>
              <a:latin typeface="微软雅黑"/>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solidFill>
                <a:effectLst/>
                <a:uLnTx/>
                <a:uFillTx/>
                <a:latin typeface="微软雅黑"/>
                <a:ea typeface="微软雅黑"/>
                <a:cs typeface="+mn-cs"/>
              </a:rPr>
              <a:t>+</a:t>
            </a:r>
            <a:r>
              <a:rPr kumimoji="0" lang="zh-CN" altLang="en-US" sz="1200" b="0" i="0" u="none" strike="noStrike" kern="1200" cap="none" spc="0" normalizeH="0" baseline="0" noProof="0" dirty="0">
                <a:ln>
                  <a:noFill/>
                </a:ln>
                <a:solidFill>
                  <a:prstClr val="white"/>
                </a:solidFill>
                <a:effectLst/>
                <a:uLnTx/>
                <a:uFillTx/>
                <a:latin typeface="微软雅黑"/>
                <a:ea typeface="微软雅黑"/>
                <a:cs typeface="+mn-cs"/>
              </a:rPr>
              <a:t>顺铂 </a:t>
            </a:r>
            <a:r>
              <a:rPr kumimoji="0" lang="en-US" altLang="zh-CN" sz="1200" b="0" i="0" u="none" strike="noStrike" kern="1200" cap="none" spc="0" normalizeH="0" baseline="0" noProof="0" dirty="0">
                <a:ln>
                  <a:noFill/>
                </a:ln>
                <a:solidFill>
                  <a:prstClr val="white"/>
                </a:solidFill>
                <a:effectLst/>
                <a:uLnTx/>
                <a:uFillTx/>
                <a:latin typeface="微软雅黑"/>
                <a:ea typeface="微软雅黑"/>
                <a:cs typeface="+mn-cs"/>
              </a:rPr>
              <a:t>25mg/m</a:t>
            </a:r>
            <a:r>
              <a:rPr kumimoji="0" lang="en-US" altLang="zh-CN" sz="1200" b="0" i="0" u="none" strike="noStrike" kern="1200" cap="none" spc="0" normalizeH="0" baseline="30000" noProof="0" dirty="0">
                <a:ln>
                  <a:noFill/>
                </a:ln>
                <a:solidFill>
                  <a:prstClr val="white"/>
                </a:solidFill>
                <a:effectLst/>
                <a:uLnTx/>
                <a:uFillTx/>
                <a:latin typeface="微软雅黑"/>
                <a:ea typeface="微软雅黑"/>
                <a:cs typeface="+mn-cs"/>
              </a:rPr>
              <a:t>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solidFill>
                <a:effectLst/>
                <a:uLnTx/>
                <a:uFillTx/>
                <a:latin typeface="微软雅黑"/>
                <a:ea typeface="微软雅黑"/>
                <a:cs typeface="+mn-cs"/>
              </a:rPr>
              <a:t> IV </a:t>
            </a:r>
            <a:r>
              <a:rPr kumimoji="0" lang="zh-CN" altLang="en-US" sz="1200" b="0" i="0" u="none" strike="noStrike" kern="1200" cap="none" spc="0" normalizeH="0" baseline="0" noProof="0" dirty="0">
                <a:ln>
                  <a:noFill/>
                </a:ln>
                <a:solidFill>
                  <a:prstClr val="white"/>
                </a:solidFill>
                <a:effectLst/>
                <a:uLnTx/>
                <a:uFillTx/>
                <a:latin typeface="微软雅黑"/>
                <a:ea typeface="微软雅黑"/>
                <a:cs typeface="+mn-cs"/>
              </a:rPr>
              <a:t>第</a:t>
            </a:r>
            <a:r>
              <a:rPr kumimoji="0" lang="en-US" altLang="zh-CN" sz="1200" b="0" i="0" u="none" strike="noStrike" kern="1200" cap="none" spc="0" normalizeH="0" baseline="0" noProof="0" dirty="0">
                <a:ln>
                  <a:noFill/>
                </a:ln>
                <a:solidFill>
                  <a:prstClr val="white"/>
                </a:solidFill>
                <a:effectLst/>
                <a:uLnTx/>
                <a:uFillTx/>
                <a:latin typeface="微软雅黑"/>
                <a:ea typeface="微软雅黑"/>
                <a:cs typeface="+mn-cs"/>
              </a:rPr>
              <a:t>1/8</a:t>
            </a:r>
            <a:r>
              <a:rPr kumimoji="0" lang="zh-CN" altLang="en-US" sz="1200" b="0" i="0" u="none" strike="noStrike" kern="1200" cap="none" spc="0" normalizeH="0" baseline="0" noProof="0" dirty="0">
                <a:ln>
                  <a:noFill/>
                </a:ln>
                <a:solidFill>
                  <a:prstClr val="white"/>
                </a:solidFill>
                <a:effectLst/>
                <a:uLnTx/>
                <a:uFillTx/>
                <a:latin typeface="微软雅黑"/>
                <a:ea typeface="微软雅黑"/>
                <a:cs typeface="+mn-cs"/>
              </a:rPr>
              <a:t>天 每</a:t>
            </a:r>
            <a:r>
              <a:rPr kumimoji="0" lang="en-US" altLang="zh-CN" sz="1200" b="0" i="0" u="none" strike="noStrike" kern="1200" cap="none" spc="0" normalizeH="0" baseline="0" noProof="0" dirty="0">
                <a:ln>
                  <a:noFill/>
                </a:ln>
                <a:solidFill>
                  <a:prstClr val="white"/>
                </a:solidFill>
                <a:effectLst/>
                <a:uLnTx/>
                <a:uFillTx/>
                <a:latin typeface="微软雅黑"/>
                <a:ea typeface="微软雅黑"/>
                <a:cs typeface="+mn-cs"/>
              </a:rPr>
              <a:t>3</a:t>
            </a:r>
            <a:r>
              <a:rPr kumimoji="0" lang="zh-CN" altLang="en-US" sz="1200" b="0" i="0" u="none" strike="noStrike" kern="1200" cap="none" spc="0" normalizeH="0" baseline="0" noProof="0" dirty="0">
                <a:ln>
                  <a:noFill/>
                </a:ln>
                <a:solidFill>
                  <a:prstClr val="white"/>
                </a:solidFill>
                <a:effectLst/>
                <a:uLnTx/>
                <a:uFillTx/>
                <a:latin typeface="微软雅黑"/>
                <a:ea typeface="微软雅黑"/>
                <a:cs typeface="+mn-cs"/>
              </a:rPr>
              <a:t>周（最多</a:t>
            </a:r>
            <a:r>
              <a:rPr kumimoji="0" lang="en-US" altLang="zh-CN" sz="1200" b="0" i="0" u="none" strike="noStrike" kern="1200" cap="none" spc="0" normalizeH="0" baseline="0" noProof="0" dirty="0">
                <a:ln>
                  <a:noFill/>
                </a:ln>
                <a:solidFill>
                  <a:prstClr val="white"/>
                </a:solidFill>
                <a:effectLst/>
                <a:uLnTx/>
                <a:uFillTx/>
                <a:latin typeface="微软雅黑"/>
                <a:ea typeface="微软雅黑"/>
                <a:cs typeface="+mn-cs"/>
              </a:rPr>
              <a:t>8</a:t>
            </a:r>
            <a:r>
              <a:rPr kumimoji="0" lang="zh-CN" altLang="en-US" sz="1200" b="0" i="0" u="none" strike="noStrike" kern="1200" cap="none" spc="0" normalizeH="0" baseline="0" noProof="0" dirty="0">
                <a:ln>
                  <a:noFill/>
                </a:ln>
                <a:solidFill>
                  <a:prstClr val="white"/>
                </a:solidFill>
                <a:effectLst/>
                <a:uLnTx/>
                <a:uFillTx/>
                <a:latin typeface="微软雅黑"/>
                <a:ea typeface="微软雅黑"/>
                <a:cs typeface="+mn-cs"/>
              </a:rPr>
              <a:t>个周期）</a:t>
            </a:r>
          </a:p>
        </p:txBody>
      </p:sp>
      <p:sp>
        <p:nvSpPr>
          <p:cNvPr id="24" name="Text Placeholder 23">
            <a:extLst>
              <a:ext uri="{FF2B5EF4-FFF2-40B4-BE49-F238E27FC236}">
                <a16:creationId xmlns:a16="http://schemas.microsoft.com/office/drawing/2014/main" id="{7E8B8EDF-FC62-715F-513F-6D25BB7BABAB}"/>
              </a:ext>
            </a:extLst>
          </p:cNvPr>
          <p:cNvSpPr>
            <a:spLocks noGrp="1"/>
          </p:cNvSpPr>
          <p:nvPr>
            <p:ph type="body" sz="quarter" idx="11"/>
          </p:nvPr>
        </p:nvSpPr>
        <p:spPr/>
        <p:txBody>
          <a:bodyPr/>
          <a:lstStyle/>
          <a:p>
            <a:r>
              <a:rPr lang="en-US" altLang="zh-CN" dirty="0"/>
              <a:t> </a:t>
            </a:r>
            <a:r>
              <a:rPr lang="en-US" altLang="zh-CN" dirty="0" err="1"/>
              <a:t>Changhoon</a:t>
            </a:r>
            <a:r>
              <a:rPr lang="en-US" altLang="zh-CN" dirty="0"/>
              <a:t> </a:t>
            </a:r>
            <a:r>
              <a:rPr lang="en-US" altLang="zh-CN" dirty="0" err="1"/>
              <a:t>Yoo</a:t>
            </a:r>
            <a:r>
              <a:rPr lang="zh-CN" altLang="en-US" dirty="0"/>
              <a:t>，</a:t>
            </a:r>
            <a:r>
              <a:rPr lang="en-US" altLang="zh-CN" dirty="0"/>
              <a:t>et al. 2023 ASCO-GI abstract 4003</a:t>
            </a:r>
            <a:endParaRPr lang="zh-CN" altLang="en-US" dirty="0"/>
          </a:p>
          <a:p>
            <a:endParaRPr lang="en-US" dirty="0"/>
          </a:p>
        </p:txBody>
      </p:sp>
      <p:pic>
        <p:nvPicPr>
          <p:cNvPr id="27" name="Picture 26">
            <a:extLst>
              <a:ext uri="{FF2B5EF4-FFF2-40B4-BE49-F238E27FC236}">
                <a16:creationId xmlns:a16="http://schemas.microsoft.com/office/drawing/2014/main" id="{A16F0227-8130-36B1-C2BA-5289C74D139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6396990"/>
            <a:ext cx="6802249" cy="461010"/>
          </a:xfrm>
          <a:prstGeom prst="rect">
            <a:avLst/>
          </a:prstGeom>
        </p:spPr>
      </p:pic>
    </p:spTree>
    <p:extLst>
      <p:ext uri="{BB962C8B-B14F-4D97-AF65-F5344CB8AC3E}">
        <p14:creationId xmlns:p14="http://schemas.microsoft.com/office/powerpoint/2010/main" val="462566329"/>
      </p:ext>
    </p:extLst>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en-US" altLang="zh-CN" dirty="0" err="1"/>
              <a:t>HRQoL</a:t>
            </a:r>
            <a:r>
              <a:rPr lang="zh-CN" altLang="en-US" dirty="0"/>
              <a:t>评估和终点</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en-US" altLang="zh-CN" dirty="0" err="1"/>
              <a:t>Changhoon</a:t>
            </a:r>
            <a:r>
              <a:rPr lang="en-US" altLang="zh-CN" dirty="0"/>
              <a:t> </a:t>
            </a:r>
            <a:r>
              <a:rPr lang="en-US" altLang="zh-CN" dirty="0" err="1"/>
              <a:t>Yoo</a:t>
            </a:r>
            <a:r>
              <a:rPr lang="zh-CN" altLang="en-US" dirty="0"/>
              <a:t>，</a:t>
            </a:r>
            <a:r>
              <a:rPr lang="en-US" altLang="zh-CN" dirty="0"/>
              <a:t>et al. 2023 ASCO-GI abstract 4003</a:t>
            </a:r>
            <a:endParaRPr lang="zh-CN" altLang="en-US" dirty="0"/>
          </a:p>
        </p:txBody>
      </p:sp>
      <p:sp>
        <p:nvSpPr>
          <p:cNvPr id="4" name="文本占位符 3">
            <a:extLst>
              <a:ext uri="{FF2B5EF4-FFF2-40B4-BE49-F238E27FC236}">
                <a16:creationId xmlns:a16="http://schemas.microsoft.com/office/drawing/2014/main" id="{46F2D972-3489-7B83-96F7-D0A44F9C6259}"/>
              </a:ext>
            </a:extLst>
          </p:cNvPr>
          <p:cNvSpPr>
            <a:spLocks noGrp="1"/>
          </p:cNvSpPr>
          <p:nvPr>
            <p:ph type="body" sz="quarter" idx="12"/>
          </p:nvPr>
        </p:nvSpPr>
        <p:spPr>
          <a:xfrm>
            <a:off x="801688" y="1079499"/>
            <a:ext cx="10499589" cy="5122517"/>
          </a:xfrm>
        </p:spPr>
        <p:txBody>
          <a:bodyPr/>
          <a:lstStyle/>
          <a:p>
            <a:pPr marL="342900" indent="-342900">
              <a:buFont typeface="Arial" panose="020B0604020202020204" pitchFamily="34" charset="0"/>
              <a:buChar char="•"/>
            </a:pPr>
            <a:r>
              <a:rPr lang="zh-CN" altLang="en-US" dirty="0">
                <a:solidFill>
                  <a:schemeClr val="tx1"/>
                </a:solidFill>
              </a:rPr>
              <a:t>使用问卷</a:t>
            </a:r>
            <a:r>
              <a:rPr lang="en-US" altLang="zh-CN" dirty="0">
                <a:solidFill>
                  <a:schemeClr val="tx1"/>
                </a:solidFill>
              </a:rPr>
              <a:t>: EORTC QLQ-C30, EORTC QLQ-BIL21</a:t>
            </a:r>
            <a:r>
              <a:rPr lang="zh-CN" altLang="en-US" dirty="0">
                <a:solidFill>
                  <a:schemeClr val="tx1"/>
                </a:solidFill>
              </a:rPr>
              <a:t>，和</a:t>
            </a:r>
            <a:r>
              <a:rPr lang="en-US" altLang="zh-CN" dirty="0">
                <a:solidFill>
                  <a:schemeClr val="tx1"/>
                </a:solidFill>
              </a:rPr>
              <a:t>EQ-5D-5L</a:t>
            </a:r>
          </a:p>
          <a:p>
            <a:pPr marL="342900" indent="-342900">
              <a:buFont typeface="Arial" panose="020B0604020202020204" pitchFamily="34" charset="0"/>
              <a:buChar char="•"/>
            </a:pPr>
            <a:r>
              <a:rPr lang="zh-CN" altLang="en-US" dirty="0">
                <a:solidFill>
                  <a:schemeClr val="tx1"/>
                </a:solidFill>
              </a:rPr>
              <a:t>分析人群</a:t>
            </a:r>
            <a:r>
              <a:rPr lang="en-US" altLang="zh-CN" dirty="0">
                <a:solidFill>
                  <a:schemeClr val="tx1"/>
                </a:solidFill>
              </a:rPr>
              <a:t>: </a:t>
            </a:r>
            <a:r>
              <a:rPr lang="zh-CN" altLang="en-US" dirty="0">
                <a:solidFill>
                  <a:schemeClr val="tx1"/>
                </a:solidFill>
              </a:rPr>
              <a:t>所有在特定终点前完成多于</a:t>
            </a:r>
            <a:r>
              <a:rPr lang="en-US" altLang="zh-CN" dirty="0">
                <a:solidFill>
                  <a:schemeClr val="tx1"/>
                </a:solidFill>
              </a:rPr>
              <a:t>1</a:t>
            </a:r>
            <a:r>
              <a:rPr lang="zh-CN" altLang="en-US" dirty="0">
                <a:solidFill>
                  <a:schemeClr val="tx1"/>
                </a:solidFill>
              </a:rPr>
              <a:t>项</a:t>
            </a:r>
            <a:r>
              <a:rPr lang="en-US" altLang="zh-CN" dirty="0" err="1">
                <a:solidFill>
                  <a:schemeClr val="tx1"/>
                </a:solidFill>
              </a:rPr>
              <a:t>HRQoL</a:t>
            </a:r>
            <a:r>
              <a:rPr lang="zh-CN" altLang="en-US" dirty="0">
                <a:solidFill>
                  <a:schemeClr val="tx1"/>
                </a:solidFill>
              </a:rPr>
              <a:t>评估的治疗患者</a:t>
            </a:r>
            <a:endParaRPr lang="en-US" altLang="zh-CN" dirty="0">
              <a:solidFill>
                <a:schemeClr val="tx1"/>
              </a:solidFill>
            </a:endParaRPr>
          </a:p>
          <a:p>
            <a:pPr marL="342900" indent="-342900">
              <a:buFont typeface="Arial" panose="020B0604020202020204" pitchFamily="34" charset="0"/>
              <a:buChar char="•"/>
            </a:pPr>
            <a:r>
              <a:rPr lang="zh-CN" altLang="en-US" dirty="0">
                <a:solidFill>
                  <a:schemeClr val="tx1"/>
                </a:solidFill>
              </a:rPr>
              <a:t>实施计划</a:t>
            </a:r>
            <a:r>
              <a:rPr lang="en-US" altLang="zh-CN" dirty="0">
                <a:solidFill>
                  <a:schemeClr val="tx1"/>
                </a:solidFill>
              </a:rPr>
              <a:t>:</a:t>
            </a:r>
            <a:r>
              <a:rPr lang="zh-CN" altLang="en-US" dirty="0">
                <a:solidFill>
                  <a:schemeClr val="tx1"/>
                </a:solidFill>
              </a:rPr>
              <a:t>第</a:t>
            </a:r>
            <a:r>
              <a:rPr lang="en-US" altLang="zh-CN" dirty="0">
                <a:solidFill>
                  <a:schemeClr val="tx1"/>
                </a:solidFill>
              </a:rPr>
              <a:t>1-10</a:t>
            </a:r>
            <a:r>
              <a:rPr lang="zh-CN" altLang="en-US" dirty="0">
                <a:solidFill>
                  <a:schemeClr val="tx1"/>
                </a:solidFill>
              </a:rPr>
              <a:t>周期的第</a:t>
            </a:r>
            <a:r>
              <a:rPr lang="en-US" altLang="zh-CN" dirty="0">
                <a:solidFill>
                  <a:schemeClr val="tx1"/>
                </a:solidFill>
              </a:rPr>
              <a:t>1</a:t>
            </a:r>
            <a:r>
              <a:rPr lang="zh-CN" altLang="en-US" dirty="0">
                <a:solidFill>
                  <a:schemeClr val="tx1"/>
                </a:solidFill>
              </a:rPr>
              <a:t>天，然后每</a:t>
            </a:r>
            <a:r>
              <a:rPr lang="en-US" altLang="zh-CN" dirty="0">
                <a:solidFill>
                  <a:schemeClr val="tx1"/>
                </a:solidFill>
              </a:rPr>
              <a:t>2</a:t>
            </a:r>
            <a:r>
              <a:rPr lang="zh-CN" altLang="en-US" dirty="0">
                <a:solidFill>
                  <a:schemeClr val="tx1"/>
                </a:solidFill>
              </a:rPr>
              <a:t>个周期的第</a:t>
            </a:r>
            <a:r>
              <a:rPr lang="en-US" altLang="zh-CN" dirty="0">
                <a:solidFill>
                  <a:schemeClr val="tx1"/>
                </a:solidFill>
              </a:rPr>
              <a:t>1</a:t>
            </a:r>
            <a:r>
              <a:rPr lang="zh-CN" altLang="en-US" dirty="0">
                <a:solidFill>
                  <a:schemeClr val="tx1"/>
                </a:solidFill>
              </a:rPr>
              <a:t>天，直到第</a:t>
            </a:r>
            <a:r>
              <a:rPr lang="en-US" altLang="zh-CN" dirty="0">
                <a:solidFill>
                  <a:schemeClr val="tx1"/>
                </a:solidFill>
              </a:rPr>
              <a:t>18</a:t>
            </a:r>
            <a:r>
              <a:rPr lang="zh-CN" altLang="en-US" dirty="0">
                <a:solidFill>
                  <a:schemeClr val="tx1"/>
                </a:solidFill>
              </a:rPr>
              <a:t>周期，在治疗结束和</a:t>
            </a:r>
            <a:r>
              <a:rPr lang="en-US" altLang="zh-CN" dirty="0">
                <a:solidFill>
                  <a:schemeClr val="tx1"/>
                </a:solidFill>
              </a:rPr>
              <a:t>30</a:t>
            </a:r>
            <a:r>
              <a:rPr lang="zh-CN" altLang="en-US" dirty="0">
                <a:solidFill>
                  <a:schemeClr val="tx1"/>
                </a:solidFill>
              </a:rPr>
              <a:t>天的安全性随访时</a:t>
            </a:r>
            <a:endParaRPr lang="en-US" altLang="zh-CN" dirty="0">
              <a:solidFill>
                <a:schemeClr val="tx1"/>
              </a:solidFill>
            </a:endParaRPr>
          </a:p>
          <a:p>
            <a:pPr marL="342900" indent="-342900">
              <a:buFont typeface="Arial" panose="020B0604020202020204" pitchFamily="34" charset="0"/>
              <a:buChar char="•"/>
            </a:pPr>
            <a:r>
              <a:rPr lang="zh-CN" altLang="en-US" dirty="0">
                <a:solidFill>
                  <a:schemeClr val="tx1"/>
                </a:solidFill>
              </a:rPr>
              <a:t>终点</a:t>
            </a:r>
            <a:endParaRPr lang="en-US" altLang="zh-CN" dirty="0">
              <a:solidFill>
                <a:schemeClr val="tx1"/>
              </a:solidFill>
            </a:endParaRPr>
          </a:p>
          <a:p>
            <a:pPr marL="1028700" lvl="1" indent="-342900">
              <a:buFont typeface="Courier New" panose="02070309020205020404" pitchFamily="49" charset="0"/>
              <a:buChar char="o"/>
            </a:pPr>
            <a:r>
              <a:rPr lang="zh-CN" altLang="en-US" dirty="0"/>
              <a:t>从基线</a:t>
            </a:r>
            <a:r>
              <a:rPr lang="en-US" altLang="zh-CN" dirty="0"/>
              <a:t>(BL)</a:t>
            </a:r>
            <a:r>
              <a:rPr lang="zh-CN" altLang="en-US" dirty="0"/>
              <a:t>至治疗完成率达到</a:t>
            </a:r>
            <a:r>
              <a:rPr lang="en-US" altLang="zh-CN" dirty="0"/>
              <a:t>60%</a:t>
            </a:r>
            <a:r>
              <a:rPr lang="zh-CN" altLang="en-US" dirty="0"/>
              <a:t>，以下问卷的依从率达到</a:t>
            </a:r>
            <a:r>
              <a:rPr lang="en-US" altLang="zh-CN" dirty="0"/>
              <a:t>80%</a:t>
            </a:r>
            <a:r>
              <a:rPr lang="zh-CN" altLang="en-US" dirty="0"/>
              <a:t>的最新时间点 </a:t>
            </a:r>
            <a:r>
              <a:rPr lang="en-US" altLang="zh-CN" dirty="0"/>
              <a:t>:</a:t>
            </a:r>
          </a:p>
          <a:p>
            <a:pPr marL="1485900" lvl="2" indent="-342900">
              <a:buFont typeface="Wingdings" panose="05000000000000000000" pitchFamily="2" charset="2"/>
              <a:buChar char="§"/>
            </a:pPr>
            <a:r>
              <a:rPr lang="en-US" altLang="zh-CN" dirty="0"/>
              <a:t>EORTC QLQ-C30</a:t>
            </a:r>
            <a:r>
              <a:rPr lang="zh-CN" altLang="en-US" dirty="0"/>
              <a:t>全球健康状态</a:t>
            </a:r>
            <a:r>
              <a:rPr lang="en-US" altLang="zh-CN" dirty="0"/>
              <a:t>/</a:t>
            </a:r>
            <a:r>
              <a:rPr lang="zh-CN" altLang="en-US" dirty="0"/>
              <a:t>生活质量</a:t>
            </a:r>
            <a:r>
              <a:rPr lang="en-US" altLang="zh-CN" dirty="0"/>
              <a:t>(GHS/QoL)</a:t>
            </a:r>
            <a:r>
              <a:rPr lang="zh-CN" altLang="en-US" dirty="0"/>
              <a:t>以及功能和症状域评分</a:t>
            </a:r>
            <a:endParaRPr lang="en-US" altLang="zh-CN" dirty="0"/>
          </a:p>
          <a:p>
            <a:pPr marL="1485900" lvl="2" indent="-342900">
              <a:buFont typeface="Wingdings" panose="05000000000000000000" pitchFamily="2" charset="2"/>
              <a:buChar char="§"/>
            </a:pPr>
            <a:r>
              <a:rPr lang="en-US" altLang="zh-CN" dirty="0"/>
              <a:t>EORTC-QLQ-BIL21 </a:t>
            </a:r>
            <a:r>
              <a:rPr lang="zh-CN" altLang="en-US" dirty="0"/>
              <a:t>评分</a:t>
            </a:r>
            <a:endParaRPr lang="en-US" altLang="zh-CN" dirty="0"/>
          </a:p>
          <a:p>
            <a:pPr marL="1485900" lvl="2" indent="-342900">
              <a:buFont typeface="Wingdings" panose="05000000000000000000" pitchFamily="2" charset="2"/>
              <a:buChar char="§"/>
            </a:pPr>
            <a:r>
              <a:rPr lang="en-US" altLang="zh-CN" dirty="0"/>
              <a:t>EQ-5D-5L</a:t>
            </a:r>
            <a:r>
              <a:rPr lang="zh-CN" altLang="en-US" dirty="0"/>
              <a:t>视觉模拟评分</a:t>
            </a:r>
            <a:r>
              <a:rPr lang="en-US" altLang="zh-CN" dirty="0"/>
              <a:t>(VAS)</a:t>
            </a:r>
          </a:p>
          <a:p>
            <a:pPr marL="1028700" lvl="1" indent="-342900">
              <a:buFont typeface="Courier New" panose="02070309020205020404" pitchFamily="49" charset="0"/>
              <a:buChar char="o"/>
            </a:pPr>
            <a:r>
              <a:rPr lang="en-US" altLang="zh-CN" dirty="0"/>
              <a:t>QLQ-C30 GHS/QoL</a:t>
            </a:r>
            <a:r>
              <a:rPr lang="zh-CN" altLang="en-US" dirty="0"/>
              <a:t>、身体功能和角色功能域以及</a:t>
            </a:r>
            <a:r>
              <a:rPr lang="en-US" altLang="zh-CN" dirty="0"/>
              <a:t>QLQBIL21</a:t>
            </a:r>
            <a:r>
              <a:rPr lang="zh-CN" altLang="en-US" dirty="0"/>
              <a:t>黄疸和疼痛域的确认恶化时间</a:t>
            </a:r>
            <a:r>
              <a:rPr lang="en-US" altLang="zh-CN" dirty="0"/>
              <a:t>(TTD</a:t>
            </a:r>
            <a:r>
              <a:rPr lang="en-US" altLang="zh-CN" baseline="30000" dirty="0"/>
              <a:t>a</a:t>
            </a:r>
            <a:r>
              <a:rPr lang="en-US" altLang="zh-CN" dirty="0"/>
              <a:t>)</a:t>
            </a:r>
          </a:p>
          <a:p>
            <a:pPr marL="342900" indent="-342900">
              <a:buFont typeface="Arial" panose="020B0604020202020204" pitchFamily="34" charset="0"/>
              <a:buChar char="•"/>
            </a:pPr>
            <a:r>
              <a:rPr lang="zh-CN" altLang="en-US" dirty="0">
                <a:solidFill>
                  <a:schemeClr val="tx1"/>
                </a:solidFill>
              </a:rPr>
              <a:t>统计方法</a:t>
            </a:r>
            <a:endParaRPr lang="en-US" altLang="zh-CN" dirty="0">
              <a:solidFill>
                <a:schemeClr val="tx1"/>
              </a:solidFill>
            </a:endParaRPr>
          </a:p>
          <a:p>
            <a:pPr marL="1028700" lvl="1" indent="-342900">
              <a:buFont typeface="Courier New" panose="02070309020205020404" pitchFamily="49" charset="0"/>
              <a:buChar char="o"/>
            </a:pPr>
            <a:r>
              <a:rPr lang="zh-CN" altLang="en-US" dirty="0"/>
              <a:t>使用约束纵向分析模型，通过从基线变化最小二乘平均</a:t>
            </a:r>
            <a:r>
              <a:rPr lang="en-US" altLang="zh-CN" dirty="0"/>
              <a:t>(LSM)</a:t>
            </a:r>
            <a:r>
              <a:rPr lang="zh-CN" altLang="en-US" dirty="0"/>
              <a:t>评分比较治疗，时间，治疗的时间相互作用，随机分层因素</a:t>
            </a:r>
            <a:r>
              <a:rPr lang="en-US" altLang="zh-CN" baseline="30000" dirty="0"/>
              <a:t>a</a:t>
            </a:r>
            <a:r>
              <a:rPr lang="zh-CN" altLang="en-US" dirty="0"/>
              <a:t>作为协变量</a:t>
            </a:r>
            <a:endParaRPr lang="en-US" altLang="zh-CN" dirty="0"/>
          </a:p>
          <a:p>
            <a:pPr marL="1028700" lvl="1" indent="-342900">
              <a:buFont typeface="Courier New" panose="02070309020205020404" pitchFamily="49" charset="0"/>
              <a:buChar char="o"/>
            </a:pPr>
            <a:r>
              <a:rPr lang="zh-CN" altLang="en-US" dirty="0"/>
              <a:t>采用随机分层因素</a:t>
            </a:r>
            <a:r>
              <a:rPr lang="en-US" altLang="zh-CN" baseline="30000" dirty="0"/>
              <a:t>b</a:t>
            </a:r>
            <a:r>
              <a:rPr lang="zh-CN" altLang="en-US" dirty="0"/>
              <a:t>的分层</a:t>
            </a:r>
            <a:r>
              <a:rPr lang="en-US" altLang="zh-CN" dirty="0"/>
              <a:t>Cox</a:t>
            </a:r>
            <a:r>
              <a:rPr lang="zh-CN" altLang="en-US" dirty="0"/>
              <a:t>比例风险模型评估</a:t>
            </a:r>
            <a:r>
              <a:rPr lang="en-US" altLang="zh-CN" dirty="0"/>
              <a:t>TTD</a:t>
            </a:r>
            <a:r>
              <a:rPr lang="zh-CN" altLang="en-US" dirty="0"/>
              <a:t>的组间差异</a:t>
            </a:r>
            <a:endParaRPr lang="en-US" altLang="zh-CN" dirty="0"/>
          </a:p>
          <a:p>
            <a:pPr marL="342900" indent="-342900">
              <a:buFont typeface="Arial" panose="020B0604020202020204" pitchFamily="34" charset="0"/>
              <a:buChar char="•"/>
            </a:pPr>
            <a:r>
              <a:rPr lang="zh-CN" altLang="en-US" dirty="0">
                <a:solidFill>
                  <a:schemeClr val="tx1"/>
                </a:solidFill>
              </a:rPr>
              <a:t>数据来自</a:t>
            </a:r>
            <a:r>
              <a:rPr lang="en-US" altLang="zh-CN" dirty="0">
                <a:solidFill>
                  <a:schemeClr val="tx1"/>
                </a:solidFill>
              </a:rPr>
              <a:t>KEYNOTE-966</a:t>
            </a:r>
            <a:r>
              <a:rPr lang="zh-CN" altLang="en-US" dirty="0">
                <a:solidFill>
                  <a:schemeClr val="tx1"/>
                </a:solidFill>
              </a:rPr>
              <a:t>最终分析</a:t>
            </a:r>
            <a:r>
              <a:rPr lang="en-US" altLang="zh-CN" dirty="0">
                <a:solidFill>
                  <a:schemeClr val="tx1"/>
                </a:solidFill>
              </a:rPr>
              <a:t>(</a:t>
            </a:r>
            <a:r>
              <a:rPr lang="zh-CN" altLang="en-US" dirty="0">
                <a:solidFill>
                  <a:schemeClr val="tx1"/>
                </a:solidFill>
              </a:rPr>
              <a:t>截止日期</a:t>
            </a:r>
            <a:r>
              <a:rPr lang="en-US" altLang="zh-CN" dirty="0">
                <a:solidFill>
                  <a:schemeClr val="tx1"/>
                </a:solidFill>
              </a:rPr>
              <a:t>:2022</a:t>
            </a:r>
            <a:r>
              <a:rPr lang="zh-CN" altLang="en-US" dirty="0">
                <a:solidFill>
                  <a:schemeClr val="tx1"/>
                </a:solidFill>
              </a:rPr>
              <a:t>年</a:t>
            </a:r>
            <a:r>
              <a:rPr lang="en-US" altLang="zh-CN" dirty="0">
                <a:solidFill>
                  <a:schemeClr val="tx1"/>
                </a:solidFill>
              </a:rPr>
              <a:t>12</a:t>
            </a:r>
            <a:r>
              <a:rPr lang="zh-CN" altLang="en-US" dirty="0">
                <a:solidFill>
                  <a:schemeClr val="tx1"/>
                </a:solidFill>
              </a:rPr>
              <a:t>月</a:t>
            </a:r>
            <a:r>
              <a:rPr lang="en-US" altLang="zh-CN" dirty="0">
                <a:solidFill>
                  <a:schemeClr val="tx1"/>
                </a:solidFill>
              </a:rPr>
              <a:t>15</a:t>
            </a:r>
            <a:r>
              <a:rPr lang="zh-CN" altLang="en-US" dirty="0">
                <a:solidFill>
                  <a:schemeClr val="tx1"/>
                </a:solidFill>
              </a:rPr>
              <a:t>日</a:t>
            </a:r>
            <a:r>
              <a:rPr lang="en-US" altLang="zh-CN" dirty="0">
                <a:solidFill>
                  <a:schemeClr val="tx1"/>
                </a:solidFill>
              </a:rPr>
              <a:t>)</a:t>
            </a:r>
          </a:p>
          <a:p>
            <a:endParaRPr lang="en-US" altLang="zh-CN" dirty="0"/>
          </a:p>
          <a:p>
            <a:endParaRPr lang="zh-CN" altLang="en-US" dirty="0"/>
          </a:p>
        </p:txBody>
      </p:sp>
      <p:pic>
        <p:nvPicPr>
          <p:cNvPr id="6" name="Picture 5">
            <a:extLst>
              <a:ext uri="{FF2B5EF4-FFF2-40B4-BE49-F238E27FC236}">
                <a16:creationId xmlns:a16="http://schemas.microsoft.com/office/drawing/2014/main" id="{9B9A3D4F-7AB5-C692-14E8-597240EB160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6569842"/>
            <a:ext cx="8746435" cy="288158"/>
          </a:xfrm>
          <a:prstGeom prst="rect">
            <a:avLst/>
          </a:prstGeom>
        </p:spPr>
      </p:pic>
    </p:spTree>
    <p:extLst>
      <p:ext uri="{BB962C8B-B14F-4D97-AF65-F5344CB8AC3E}">
        <p14:creationId xmlns:p14="http://schemas.microsoft.com/office/powerpoint/2010/main" val="1495784641"/>
      </p:ext>
    </p:extLst>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en-US" altLang="zh-CN" dirty="0"/>
              <a:t>EORTC QLQ-C30</a:t>
            </a:r>
          </a:p>
          <a:p>
            <a:r>
              <a:rPr lang="zh-CN" altLang="en-US" sz="2000" b="0" dirty="0"/>
              <a:t>随时间推移的完成率和依从率</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en-US" altLang="zh-CN" dirty="0" err="1"/>
              <a:t>Changhoon</a:t>
            </a:r>
            <a:r>
              <a:rPr lang="en-US" altLang="zh-CN" dirty="0"/>
              <a:t> </a:t>
            </a:r>
            <a:r>
              <a:rPr lang="en-US" altLang="zh-CN" dirty="0" err="1"/>
              <a:t>Yoo</a:t>
            </a:r>
            <a:r>
              <a:rPr lang="zh-CN" altLang="en-US" dirty="0"/>
              <a:t>，</a:t>
            </a:r>
            <a:r>
              <a:rPr lang="en-US" altLang="zh-CN" dirty="0"/>
              <a:t>et al. 2023 ASCO-GI abstract 4003</a:t>
            </a:r>
            <a:endParaRPr lang="zh-CN" altLang="en-US" dirty="0"/>
          </a:p>
        </p:txBody>
      </p:sp>
      <p:sp>
        <p:nvSpPr>
          <p:cNvPr id="4" name="文本占位符 3">
            <a:extLst>
              <a:ext uri="{FF2B5EF4-FFF2-40B4-BE49-F238E27FC236}">
                <a16:creationId xmlns:a16="http://schemas.microsoft.com/office/drawing/2014/main" id="{46F2D972-3489-7B83-96F7-D0A44F9C6259}"/>
              </a:ext>
            </a:extLst>
          </p:cNvPr>
          <p:cNvSpPr>
            <a:spLocks noGrp="1"/>
          </p:cNvSpPr>
          <p:nvPr>
            <p:ph type="body" sz="quarter" idx="12"/>
          </p:nvPr>
        </p:nvSpPr>
        <p:spPr/>
        <p:txBody>
          <a:bodyPr/>
          <a:lstStyle/>
          <a:p>
            <a:pPr marL="342900" indent="-342900">
              <a:buFont typeface="Arial" panose="020B0604020202020204" pitchFamily="34" charset="0"/>
              <a:buChar char="•"/>
            </a:pPr>
            <a:r>
              <a:rPr lang="zh-CN" altLang="en-US" dirty="0">
                <a:solidFill>
                  <a:schemeClr val="tx1"/>
                </a:solidFill>
              </a:rPr>
              <a:t>第</a:t>
            </a:r>
            <a:r>
              <a:rPr lang="en-US" altLang="zh-CN" dirty="0">
                <a:solidFill>
                  <a:schemeClr val="tx1"/>
                </a:solidFill>
              </a:rPr>
              <a:t>18</a:t>
            </a:r>
            <a:r>
              <a:rPr lang="zh-CN" altLang="en-US" dirty="0">
                <a:solidFill>
                  <a:schemeClr val="tx1"/>
                </a:solidFill>
              </a:rPr>
              <a:t>周达到了</a:t>
            </a:r>
            <a:r>
              <a:rPr lang="en-US" altLang="zh-CN" dirty="0">
                <a:solidFill>
                  <a:schemeClr val="tx1"/>
                </a:solidFill>
              </a:rPr>
              <a:t>LSM</a:t>
            </a:r>
            <a:r>
              <a:rPr lang="zh-CN" altLang="en-US" dirty="0">
                <a:solidFill>
                  <a:schemeClr val="tx1"/>
                </a:solidFill>
              </a:rPr>
              <a:t>分析的预定标准</a:t>
            </a:r>
            <a:r>
              <a:rPr lang="en-US" altLang="zh-CN" dirty="0">
                <a:solidFill>
                  <a:schemeClr val="tx1"/>
                </a:solidFill>
              </a:rPr>
              <a:t>(</a:t>
            </a:r>
            <a:r>
              <a:rPr lang="zh-CN" altLang="en-US" dirty="0">
                <a:solidFill>
                  <a:schemeClr val="tx1"/>
                </a:solidFill>
              </a:rPr>
              <a:t>与基线相比，完成率</a:t>
            </a:r>
            <a:r>
              <a:rPr lang="en-US" altLang="zh-CN" dirty="0">
                <a:solidFill>
                  <a:schemeClr val="tx1"/>
                </a:solidFill>
              </a:rPr>
              <a:t>60%</a:t>
            </a:r>
            <a:r>
              <a:rPr lang="zh-CN" altLang="en-US" dirty="0">
                <a:solidFill>
                  <a:schemeClr val="tx1"/>
                </a:solidFill>
              </a:rPr>
              <a:t>和依从率</a:t>
            </a:r>
            <a:r>
              <a:rPr lang="en-US" altLang="zh-CN" dirty="0">
                <a:solidFill>
                  <a:schemeClr val="tx1"/>
                </a:solidFill>
              </a:rPr>
              <a:t>80%</a:t>
            </a:r>
            <a:r>
              <a:rPr lang="zh-CN" altLang="en-US" dirty="0">
                <a:solidFill>
                  <a:schemeClr val="tx1"/>
                </a:solidFill>
              </a:rPr>
              <a:t>的时间点</a:t>
            </a:r>
            <a:r>
              <a:rPr lang="en-US" altLang="zh-CN" dirty="0">
                <a:solidFill>
                  <a:schemeClr val="tx1"/>
                </a:solidFill>
              </a:rPr>
              <a:t>)</a:t>
            </a:r>
            <a:endParaRPr lang="zh-CN" altLang="en-US" dirty="0">
              <a:solidFill>
                <a:schemeClr val="tx1"/>
              </a:solidFill>
            </a:endParaRPr>
          </a:p>
        </p:txBody>
      </p:sp>
      <p:pic>
        <p:nvPicPr>
          <p:cNvPr id="6" name="Picture 5">
            <a:extLst>
              <a:ext uri="{FF2B5EF4-FFF2-40B4-BE49-F238E27FC236}">
                <a16:creationId xmlns:a16="http://schemas.microsoft.com/office/drawing/2014/main" id="{84DCA0DA-3158-BF6D-802B-405CC11FC885}"/>
              </a:ext>
            </a:extLst>
          </p:cNvPr>
          <p:cNvPicPr>
            <a:picLocks noChangeAspect="1"/>
          </p:cNvPicPr>
          <p:nvPr/>
        </p:nvPicPr>
        <p:blipFill>
          <a:blip r:embed="rId2"/>
          <a:stretch>
            <a:fillRect/>
          </a:stretch>
        </p:blipFill>
        <p:spPr>
          <a:xfrm>
            <a:off x="1085150" y="1538023"/>
            <a:ext cx="10021699" cy="3781953"/>
          </a:xfrm>
          <a:prstGeom prst="rect">
            <a:avLst/>
          </a:prstGeom>
        </p:spPr>
      </p:pic>
      <p:pic>
        <p:nvPicPr>
          <p:cNvPr id="9" name="Picture 8">
            <a:extLst>
              <a:ext uri="{FF2B5EF4-FFF2-40B4-BE49-F238E27FC236}">
                <a16:creationId xmlns:a16="http://schemas.microsoft.com/office/drawing/2014/main" id="{66AAFBED-3390-46BF-E6E5-E146A05FABB0}"/>
              </a:ext>
            </a:extLst>
          </p:cNvPr>
          <p:cNvPicPr>
            <a:picLocks noChangeAspect="1"/>
          </p:cNvPicPr>
          <p:nvPr/>
        </p:nvPicPr>
        <p:blipFill>
          <a:blip r:embed="rId3"/>
          <a:stretch>
            <a:fillRect/>
          </a:stretch>
        </p:blipFill>
        <p:spPr>
          <a:xfrm>
            <a:off x="0" y="6441205"/>
            <a:ext cx="5601525" cy="430887"/>
          </a:xfrm>
          <a:prstGeom prst="rect">
            <a:avLst/>
          </a:prstGeom>
        </p:spPr>
      </p:pic>
    </p:spTree>
    <p:extLst>
      <p:ext uri="{BB962C8B-B14F-4D97-AF65-F5344CB8AC3E}">
        <p14:creationId xmlns:p14="http://schemas.microsoft.com/office/powerpoint/2010/main" val="3453815278"/>
      </p:ext>
    </p:extLst>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en-US" altLang="zh-CN" dirty="0"/>
              <a:t>EORTC QLQ-C30</a:t>
            </a:r>
          </a:p>
          <a:p>
            <a:r>
              <a:rPr lang="en-US" altLang="zh-CN" sz="2000" b="0" dirty="0"/>
              <a:t>GHS/QoL</a:t>
            </a:r>
            <a:r>
              <a:rPr lang="zh-CN" altLang="en-US" sz="2000" b="0" dirty="0"/>
              <a:t>、身体功能和角色功能领域的纵向变化</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en-US" altLang="zh-CN" dirty="0" err="1"/>
              <a:t>Changhoon</a:t>
            </a:r>
            <a:r>
              <a:rPr lang="en-US" altLang="zh-CN" dirty="0"/>
              <a:t> </a:t>
            </a:r>
            <a:r>
              <a:rPr lang="en-US" altLang="zh-CN" dirty="0" err="1"/>
              <a:t>Yoo</a:t>
            </a:r>
            <a:r>
              <a:rPr lang="zh-CN" altLang="en-US" dirty="0"/>
              <a:t>，</a:t>
            </a:r>
            <a:r>
              <a:rPr lang="en-US" altLang="zh-CN" dirty="0"/>
              <a:t>et al. 2023 ASCO-GI abstract 4003</a:t>
            </a:r>
            <a:endParaRPr lang="zh-CN" altLang="en-US" dirty="0"/>
          </a:p>
        </p:txBody>
      </p:sp>
      <p:pic>
        <p:nvPicPr>
          <p:cNvPr id="10" name="Picture 9">
            <a:extLst>
              <a:ext uri="{FF2B5EF4-FFF2-40B4-BE49-F238E27FC236}">
                <a16:creationId xmlns:a16="http://schemas.microsoft.com/office/drawing/2014/main" id="{BF37223E-4CBD-D09E-0AA8-AB79CC75E112}"/>
              </a:ext>
            </a:extLst>
          </p:cNvPr>
          <p:cNvPicPr>
            <a:picLocks noChangeAspect="1"/>
          </p:cNvPicPr>
          <p:nvPr/>
        </p:nvPicPr>
        <p:blipFill>
          <a:blip r:embed="rId2"/>
          <a:stretch>
            <a:fillRect/>
          </a:stretch>
        </p:blipFill>
        <p:spPr>
          <a:xfrm>
            <a:off x="769208" y="1659834"/>
            <a:ext cx="10532069" cy="4045226"/>
          </a:xfrm>
          <a:prstGeom prst="rect">
            <a:avLst/>
          </a:prstGeom>
        </p:spPr>
      </p:pic>
      <p:pic>
        <p:nvPicPr>
          <p:cNvPr id="12" name="Picture 11">
            <a:extLst>
              <a:ext uri="{FF2B5EF4-FFF2-40B4-BE49-F238E27FC236}">
                <a16:creationId xmlns:a16="http://schemas.microsoft.com/office/drawing/2014/main" id="{15C0E5D2-23BA-57A2-29EA-6CB3AE006CAC}"/>
              </a:ext>
            </a:extLst>
          </p:cNvPr>
          <p:cNvPicPr>
            <a:picLocks noChangeAspect="1"/>
          </p:cNvPicPr>
          <p:nvPr/>
        </p:nvPicPr>
        <p:blipFill>
          <a:blip r:embed="rId3"/>
          <a:stretch>
            <a:fillRect/>
          </a:stretch>
        </p:blipFill>
        <p:spPr>
          <a:xfrm>
            <a:off x="0" y="6455819"/>
            <a:ext cx="7923614" cy="435622"/>
          </a:xfrm>
          <a:prstGeom prst="rect">
            <a:avLst/>
          </a:prstGeom>
        </p:spPr>
      </p:pic>
    </p:spTree>
    <p:extLst>
      <p:ext uri="{BB962C8B-B14F-4D97-AF65-F5344CB8AC3E}">
        <p14:creationId xmlns:p14="http://schemas.microsoft.com/office/powerpoint/2010/main" val="1475595810"/>
      </p:ext>
    </p:extLst>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en-US" altLang="zh-CN" dirty="0"/>
              <a:t>EORTC QLQ-C30</a:t>
            </a:r>
          </a:p>
          <a:p>
            <a:r>
              <a:rPr lang="en-US" altLang="zh-CN" sz="2000" b="0" dirty="0"/>
              <a:t>GHS/QoL</a:t>
            </a:r>
            <a:r>
              <a:rPr lang="zh-CN" altLang="en-US" sz="2000" b="0" dirty="0"/>
              <a:t>功能和症状域</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en-US" altLang="zh-CN" dirty="0" err="1"/>
              <a:t>Changhoon</a:t>
            </a:r>
            <a:r>
              <a:rPr lang="en-US" altLang="zh-CN" dirty="0"/>
              <a:t> </a:t>
            </a:r>
            <a:r>
              <a:rPr lang="en-US" altLang="zh-CN" dirty="0" err="1"/>
              <a:t>Yoo</a:t>
            </a:r>
            <a:r>
              <a:rPr lang="zh-CN" altLang="en-US" dirty="0"/>
              <a:t>，</a:t>
            </a:r>
            <a:r>
              <a:rPr lang="en-US" altLang="zh-CN" dirty="0"/>
              <a:t>et al. 2023 ASCO-GI abstract 4003</a:t>
            </a:r>
            <a:endParaRPr lang="zh-CN" altLang="en-US" dirty="0"/>
          </a:p>
        </p:txBody>
      </p:sp>
      <p:pic>
        <p:nvPicPr>
          <p:cNvPr id="5" name="Picture 4">
            <a:extLst>
              <a:ext uri="{FF2B5EF4-FFF2-40B4-BE49-F238E27FC236}">
                <a16:creationId xmlns:a16="http://schemas.microsoft.com/office/drawing/2014/main" id="{4A18DC72-CB7E-1388-8F1C-BAE4C4BC5564}"/>
              </a:ext>
            </a:extLst>
          </p:cNvPr>
          <p:cNvPicPr>
            <a:picLocks noChangeAspect="1"/>
          </p:cNvPicPr>
          <p:nvPr/>
        </p:nvPicPr>
        <p:blipFill>
          <a:blip r:embed="rId2"/>
          <a:stretch>
            <a:fillRect/>
          </a:stretch>
        </p:blipFill>
        <p:spPr>
          <a:xfrm>
            <a:off x="1207269" y="1659834"/>
            <a:ext cx="10244362" cy="3707296"/>
          </a:xfrm>
          <a:prstGeom prst="rect">
            <a:avLst/>
          </a:prstGeom>
        </p:spPr>
      </p:pic>
      <p:pic>
        <p:nvPicPr>
          <p:cNvPr id="7" name="Picture 6">
            <a:extLst>
              <a:ext uri="{FF2B5EF4-FFF2-40B4-BE49-F238E27FC236}">
                <a16:creationId xmlns:a16="http://schemas.microsoft.com/office/drawing/2014/main" id="{3C96F09B-BE6A-C8BA-CB79-DA63941EE5D2}"/>
              </a:ext>
            </a:extLst>
          </p:cNvPr>
          <p:cNvPicPr>
            <a:picLocks noChangeAspect="1"/>
          </p:cNvPicPr>
          <p:nvPr/>
        </p:nvPicPr>
        <p:blipFill>
          <a:blip r:embed="rId3"/>
          <a:stretch>
            <a:fillRect/>
          </a:stretch>
        </p:blipFill>
        <p:spPr>
          <a:xfrm>
            <a:off x="0" y="6396990"/>
            <a:ext cx="4709484" cy="470949"/>
          </a:xfrm>
          <a:prstGeom prst="rect">
            <a:avLst/>
          </a:prstGeom>
        </p:spPr>
      </p:pic>
    </p:spTree>
    <p:extLst>
      <p:ext uri="{BB962C8B-B14F-4D97-AF65-F5344CB8AC3E}">
        <p14:creationId xmlns:p14="http://schemas.microsoft.com/office/powerpoint/2010/main" val="1206744959"/>
      </p:ext>
    </p:extLst>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en-US" altLang="zh-CN" dirty="0"/>
              <a:t>EORTC QLQ-C30</a:t>
            </a:r>
            <a:r>
              <a:rPr lang="zh-CN" altLang="en-US" dirty="0"/>
              <a:t>评分从基线到第</a:t>
            </a:r>
            <a:r>
              <a:rPr lang="en-US" altLang="zh-CN" dirty="0"/>
              <a:t>18</a:t>
            </a:r>
            <a:r>
              <a:rPr lang="zh-CN" altLang="en-US" dirty="0"/>
              <a:t>周的变化</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en-US" altLang="zh-CN" dirty="0" err="1"/>
              <a:t>Changhoon</a:t>
            </a:r>
            <a:r>
              <a:rPr lang="en-US" altLang="zh-CN" dirty="0"/>
              <a:t> </a:t>
            </a:r>
            <a:r>
              <a:rPr lang="en-US" altLang="zh-CN" dirty="0" err="1"/>
              <a:t>Yoo</a:t>
            </a:r>
            <a:r>
              <a:rPr lang="zh-CN" altLang="en-US" dirty="0"/>
              <a:t>，</a:t>
            </a:r>
            <a:r>
              <a:rPr lang="en-US" altLang="zh-CN" dirty="0"/>
              <a:t>et al. 2023 ASCO-GI abstract 4003</a:t>
            </a:r>
            <a:endParaRPr lang="zh-CN" altLang="en-US" dirty="0"/>
          </a:p>
        </p:txBody>
      </p:sp>
      <p:pic>
        <p:nvPicPr>
          <p:cNvPr id="7" name="Picture 6">
            <a:extLst>
              <a:ext uri="{FF2B5EF4-FFF2-40B4-BE49-F238E27FC236}">
                <a16:creationId xmlns:a16="http://schemas.microsoft.com/office/drawing/2014/main" id="{37D6DF54-E7FB-CC9E-16B8-EFABA1219517}"/>
              </a:ext>
            </a:extLst>
          </p:cNvPr>
          <p:cNvPicPr>
            <a:picLocks noChangeAspect="1"/>
          </p:cNvPicPr>
          <p:nvPr/>
        </p:nvPicPr>
        <p:blipFill>
          <a:blip r:embed="rId2"/>
          <a:stretch>
            <a:fillRect/>
          </a:stretch>
        </p:blipFill>
        <p:spPr>
          <a:xfrm>
            <a:off x="1456677" y="1399892"/>
            <a:ext cx="9278645" cy="4058216"/>
          </a:xfrm>
          <a:prstGeom prst="rect">
            <a:avLst/>
          </a:prstGeom>
        </p:spPr>
      </p:pic>
      <p:pic>
        <p:nvPicPr>
          <p:cNvPr id="12" name="Picture 11">
            <a:extLst>
              <a:ext uri="{FF2B5EF4-FFF2-40B4-BE49-F238E27FC236}">
                <a16:creationId xmlns:a16="http://schemas.microsoft.com/office/drawing/2014/main" id="{E45D1B0D-52AA-4DF7-F214-C04735CCDC85}"/>
              </a:ext>
            </a:extLst>
          </p:cNvPr>
          <p:cNvPicPr>
            <a:picLocks noChangeAspect="1"/>
          </p:cNvPicPr>
          <p:nvPr/>
        </p:nvPicPr>
        <p:blipFill>
          <a:blip r:embed="rId3"/>
          <a:stretch>
            <a:fillRect/>
          </a:stretch>
        </p:blipFill>
        <p:spPr>
          <a:xfrm>
            <a:off x="0" y="6467420"/>
            <a:ext cx="4124901" cy="390580"/>
          </a:xfrm>
          <a:prstGeom prst="rect">
            <a:avLst/>
          </a:prstGeom>
        </p:spPr>
      </p:pic>
    </p:spTree>
    <p:extLst>
      <p:ext uri="{BB962C8B-B14F-4D97-AF65-F5344CB8AC3E}">
        <p14:creationId xmlns:p14="http://schemas.microsoft.com/office/powerpoint/2010/main" val="3791547207"/>
      </p:ext>
    </p:extLst>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en-US" altLang="zh-CN" dirty="0"/>
              <a:t>EORTC QLQ-C30</a:t>
            </a:r>
          </a:p>
          <a:p>
            <a:r>
              <a:rPr lang="en-US" altLang="zh-CN" sz="2000" b="0" dirty="0"/>
              <a:t>GHS/QoL</a:t>
            </a:r>
            <a:r>
              <a:rPr lang="zh-CN" altLang="en-US" sz="2000" b="0" dirty="0"/>
              <a:t>、身体功能和角色功能领域的评估的</a:t>
            </a:r>
            <a:r>
              <a:rPr lang="en-US" altLang="zh-CN" sz="2000" b="0" dirty="0"/>
              <a:t>TTD</a:t>
            </a:r>
            <a:endParaRPr lang="zh-CN" altLang="en-US" sz="2000" b="0" dirty="0"/>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en-US" altLang="zh-CN" dirty="0" err="1"/>
              <a:t>Changhoon</a:t>
            </a:r>
            <a:r>
              <a:rPr lang="en-US" altLang="zh-CN" dirty="0"/>
              <a:t> </a:t>
            </a:r>
            <a:r>
              <a:rPr lang="en-US" altLang="zh-CN" dirty="0" err="1"/>
              <a:t>Yoo</a:t>
            </a:r>
            <a:r>
              <a:rPr lang="zh-CN" altLang="en-US" dirty="0"/>
              <a:t>，</a:t>
            </a:r>
            <a:r>
              <a:rPr lang="en-US" altLang="zh-CN" dirty="0"/>
              <a:t>et al. 2023 ASCO-GI abstract 4003</a:t>
            </a:r>
            <a:endParaRPr lang="zh-CN" altLang="en-US" dirty="0"/>
          </a:p>
        </p:txBody>
      </p:sp>
      <p:pic>
        <p:nvPicPr>
          <p:cNvPr id="6" name="Picture 5">
            <a:extLst>
              <a:ext uri="{FF2B5EF4-FFF2-40B4-BE49-F238E27FC236}">
                <a16:creationId xmlns:a16="http://schemas.microsoft.com/office/drawing/2014/main" id="{32871EA4-2C3C-D16D-8A6A-FCF479399D04}"/>
              </a:ext>
            </a:extLst>
          </p:cNvPr>
          <p:cNvPicPr>
            <a:picLocks noChangeAspect="1"/>
          </p:cNvPicPr>
          <p:nvPr/>
        </p:nvPicPr>
        <p:blipFill>
          <a:blip r:embed="rId2"/>
          <a:stretch>
            <a:fillRect/>
          </a:stretch>
        </p:blipFill>
        <p:spPr>
          <a:xfrm>
            <a:off x="1237572" y="1390365"/>
            <a:ext cx="9716856" cy="4077269"/>
          </a:xfrm>
          <a:prstGeom prst="rect">
            <a:avLst/>
          </a:prstGeom>
        </p:spPr>
      </p:pic>
      <p:pic>
        <p:nvPicPr>
          <p:cNvPr id="9" name="Picture 8">
            <a:extLst>
              <a:ext uri="{FF2B5EF4-FFF2-40B4-BE49-F238E27FC236}">
                <a16:creationId xmlns:a16="http://schemas.microsoft.com/office/drawing/2014/main" id="{43893AD5-C856-E6C5-4693-8111AFCCBF1C}"/>
              </a:ext>
            </a:extLst>
          </p:cNvPr>
          <p:cNvPicPr>
            <a:picLocks noChangeAspect="1"/>
          </p:cNvPicPr>
          <p:nvPr/>
        </p:nvPicPr>
        <p:blipFill>
          <a:blip r:embed="rId3"/>
          <a:stretch>
            <a:fillRect/>
          </a:stretch>
        </p:blipFill>
        <p:spPr>
          <a:xfrm>
            <a:off x="0" y="6467420"/>
            <a:ext cx="1743318" cy="390580"/>
          </a:xfrm>
          <a:prstGeom prst="rect">
            <a:avLst/>
          </a:prstGeom>
        </p:spPr>
      </p:pic>
    </p:spTree>
    <p:extLst>
      <p:ext uri="{BB962C8B-B14F-4D97-AF65-F5344CB8AC3E}">
        <p14:creationId xmlns:p14="http://schemas.microsoft.com/office/powerpoint/2010/main" val="1200527541"/>
      </p:ext>
    </p:extLst>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en-US" altLang="zh-CN" dirty="0"/>
              <a:t>EORTC QLQ-BIL21</a:t>
            </a:r>
          </a:p>
          <a:p>
            <a:r>
              <a:rPr lang="zh-CN" altLang="en-US" sz="2000" b="0" dirty="0"/>
              <a:t>黄疸和疼痛域的纵向变化</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en-US" altLang="zh-CN" dirty="0" err="1"/>
              <a:t>Changhoon</a:t>
            </a:r>
            <a:r>
              <a:rPr lang="en-US" altLang="zh-CN" dirty="0"/>
              <a:t> </a:t>
            </a:r>
            <a:r>
              <a:rPr lang="en-US" altLang="zh-CN" dirty="0" err="1"/>
              <a:t>Yoo</a:t>
            </a:r>
            <a:r>
              <a:rPr lang="zh-CN" altLang="en-US" dirty="0"/>
              <a:t>，</a:t>
            </a:r>
            <a:r>
              <a:rPr lang="en-US" altLang="zh-CN" dirty="0"/>
              <a:t>et al. 2023 ASCO-GI abstract 4003</a:t>
            </a:r>
            <a:endParaRPr lang="zh-CN" altLang="en-US" dirty="0"/>
          </a:p>
        </p:txBody>
      </p:sp>
      <p:pic>
        <p:nvPicPr>
          <p:cNvPr id="5" name="Picture 4">
            <a:extLst>
              <a:ext uri="{FF2B5EF4-FFF2-40B4-BE49-F238E27FC236}">
                <a16:creationId xmlns:a16="http://schemas.microsoft.com/office/drawing/2014/main" id="{49CFC177-9A90-B743-392D-CF3063C14E62}"/>
              </a:ext>
            </a:extLst>
          </p:cNvPr>
          <p:cNvPicPr>
            <a:picLocks noChangeAspect="1"/>
          </p:cNvPicPr>
          <p:nvPr/>
        </p:nvPicPr>
        <p:blipFill>
          <a:blip r:embed="rId2"/>
          <a:stretch>
            <a:fillRect/>
          </a:stretch>
        </p:blipFill>
        <p:spPr>
          <a:xfrm>
            <a:off x="1147072" y="1452286"/>
            <a:ext cx="9897856" cy="3953427"/>
          </a:xfrm>
          <a:prstGeom prst="rect">
            <a:avLst/>
          </a:prstGeom>
        </p:spPr>
      </p:pic>
      <p:pic>
        <p:nvPicPr>
          <p:cNvPr id="8" name="Picture 7">
            <a:extLst>
              <a:ext uri="{FF2B5EF4-FFF2-40B4-BE49-F238E27FC236}">
                <a16:creationId xmlns:a16="http://schemas.microsoft.com/office/drawing/2014/main" id="{9B91C2BC-72F5-2123-0AAA-DCF39B0F9D12}"/>
              </a:ext>
            </a:extLst>
          </p:cNvPr>
          <p:cNvPicPr>
            <a:picLocks noChangeAspect="1"/>
          </p:cNvPicPr>
          <p:nvPr/>
        </p:nvPicPr>
        <p:blipFill>
          <a:blip r:embed="rId3"/>
          <a:stretch>
            <a:fillRect/>
          </a:stretch>
        </p:blipFill>
        <p:spPr>
          <a:xfrm>
            <a:off x="0" y="6476947"/>
            <a:ext cx="6535062" cy="381053"/>
          </a:xfrm>
          <a:prstGeom prst="rect">
            <a:avLst/>
          </a:prstGeom>
        </p:spPr>
      </p:pic>
    </p:spTree>
    <p:extLst>
      <p:ext uri="{BB962C8B-B14F-4D97-AF65-F5344CB8AC3E}">
        <p14:creationId xmlns:p14="http://schemas.microsoft.com/office/powerpoint/2010/main" val="1189703998"/>
      </p:ext>
    </p:extLst>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从基线到第</a:t>
            </a:r>
            <a:r>
              <a:rPr lang="en-US" altLang="zh-CN" dirty="0"/>
              <a:t>18</a:t>
            </a:r>
            <a:r>
              <a:rPr lang="zh-CN" altLang="en-US" dirty="0"/>
              <a:t>周</a:t>
            </a:r>
            <a:r>
              <a:rPr lang="en-US" altLang="zh-CN" dirty="0"/>
              <a:t>EORTC QLQ-BIL21</a:t>
            </a:r>
            <a:r>
              <a:rPr lang="zh-CN" altLang="en-US" dirty="0"/>
              <a:t>评分的变化</a:t>
            </a:r>
            <a:endParaRPr lang="en-US" altLang="zh-CN" dirty="0"/>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en-US" altLang="zh-CN" dirty="0" err="1"/>
              <a:t>Changhoon</a:t>
            </a:r>
            <a:r>
              <a:rPr lang="en-US" altLang="zh-CN" dirty="0"/>
              <a:t> </a:t>
            </a:r>
            <a:r>
              <a:rPr lang="en-US" altLang="zh-CN" dirty="0" err="1"/>
              <a:t>Yoo</a:t>
            </a:r>
            <a:r>
              <a:rPr lang="zh-CN" altLang="en-US" dirty="0"/>
              <a:t>，</a:t>
            </a:r>
            <a:r>
              <a:rPr lang="en-US" altLang="zh-CN" dirty="0"/>
              <a:t>et al. 2023 ASCO-GI abstract 4003</a:t>
            </a:r>
            <a:endParaRPr lang="zh-CN" altLang="en-US" dirty="0"/>
          </a:p>
        </p:txBody>
      </p:sp>
      <p:pic>
        <p:nvPicPr>
          <p:cNvPr id="6" name="Picture 5">
            <a:extLst>
              <a:ext uri="{FF2B5EF4-FFF2-40B4-BE49-F238E27FC236}">
                <a16:creationId xmlns:a16="http://schemas.microsoft.com/office/drawing/2014/main" id="{5D69D5E3-75A7-1F82-A6A4-B6AE89BF46CD}"/>
              </a:ext>
            </a:extLst>
          </p:cNvPr>
          <p:cNvPicPr>
            <a:picLocks noChangeAspect="1"/>
          </p:cNvPicPr>
          <p:nvPr/>
        </p:nvPicPr>
        <p:blipFill>
          <a:blip r:embed="rId2"/>
          <a:stretch>
            <a:fillRect/>
          </a:stretch>
        </p:blipFill>
        <p:spPr>
          <a:xfrm>
            <a:off x="1409046" y="1971471"/>
            <a:ext cx="9373908" cy="2915057"/>
          </a:xfrm>
          <a:prstGeom prst="rect">
            <a:avLst/>
          </a:prstGeom>
        </p:spPr>
      </p:pic>
      <p:pic>
        <p:nvPicPr>
          <p:cNvPr id="9" name="Picture 8">
            <a:extLst>
              <a:ext uri="{FF2B5EF4-FFF2-40B4-BE49-F238E27FC236}">
                <a16:creationId xmlns:a16="http://schemas.microsoft.com/office/drawing/2014/main" id="{3DC9B3AD-5EDD-F4C7-4CFD-8E2EC0682D59}"/>
              </a:ext>
            </a:extLst>
          </p:cNvPr>
          <p:cNvPicPr>
            <a:picLocks noChangeAspect="1"/>
          </p:cNvPicPr>
          <p:nvPr/>
        </p:nvPicPr>
        <p:blipFill>
          <a:blip r:embed="rId3"/>
          <a:stretch>
            <a:fillRect/>
          </a:stretch>
        </p:blipFill>
        <p:spPr>
          <a:xfrm>
            <a:off x="0" y="6467420"/>
            <a:ext cx="1619476" cy="390580"/>
          </a:xfrm>
          <a:prstGeom prst="rect">
            <a:avLst/>
          </a:prstGeom>
        </p:spPr>
      </p:pic>
      <p:sp>
        <p:nvSpPr>
          <p:cNvPr id="10" name="TextBox 9">
            <a:extLst>
              <a:ext uri="{FF2B5EF4-FFF2-40B4-BE49-F238E27FC236}">
                <a16:creationId xmlns:a16="http://schemas.microsoft.com/office/drawing/2014/main" id="{96398237-3D73-E2AF-A3A8-083C88DD70F7}"/>
              </a:ext>
            </a:extLst>
          </p:cNvPr>
          <p:cNvSpPr txBox="1"/>
          <p:nvPr/>
        </p:nvSpPr>
        <p:spPr>
          <a:xfrm>
            <a:off x="1409046" y="4886528"/>
            <a:ext cx="389845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注</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分数越高表明症状负担越大</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spTree>
    <p:extLst>
      <p:ext uri="{BB962C8B-B14F-4D97-AF65-F5344CB8AC3E}">
        <p14:creationId xmlns:p14="http://schemas.microsoft.com/office/powerpoint/2010/main" val="2648053294"/>
      </p:ext>
    </p:extLst>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en-US" altLang="zh-CN" dirty="0"/>
              <a:t>EORTC QLQ-</a:t>
            </a:r>
            <a:r>
              <a:rPr lang="en-US" altLang="zh-CN" sz="2800" dirty="0"/>
              <a:t>BIL21</a:t>
            </a:r>
            <a:endParaRPr lang="en-US" altLang="zh-CN" dirty="0"/>
          </a:p>
          <a:p>
            <a:r>
              <a:rPr lang="zh-CN" altLang="en-US" sz="2000" b="0" dirty="0"/>
              <a:t>黄疸和疼痛域的评估的</a:t>
            </a:r>
            <a:r>
              <a:rPr lang="en-US" altLang="zh-CN" sz="2000" b="0" dirty="0"/>
              <a:t>TTD</a:t>
            </a:r>
            <a:endParaRPr lang="zh-CN" altLang="en-US" sz="2000" b="0" dirty="0"/>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en-US" altLang="zh-CN" dirty="0" err="1"/>
              <a:t>Changhoon</a:t>
            </a:r>
            <a:r>
              <a:rPr lang="en-US" altLang="zh-CN" dirty="0"/>
              <a:t> </a:t>
            </a:r>
            <a:r>
              <a:rPr lang="en-US" altLang="zh-CN" dirty="0" err="1"/>
              <a:t>Yoo</a:t>
            </a:r>
            <a:r>
              <a:rPr lang="zh-CN" altLang="en-US" dirty="0"/>
              <a:t>，</a:t>
            </a:r>
            <a:r>
              <a:rPr lang="en-US" altLang="zh-CN" dirty="0"/>
              <a:t>et al. 2023 ASCO-GI abstract 4003</a:t>
            </a:r>
            <a:endParaRPr lang="zh-CN" altLang="en-US" dirty="0"/>
          </a:p>
        </p:txBody>
      </p:sp>
      <p:pic>
        <p:nvPicPr>
          <p:cNvPr id="9" name="Picture 8">
            <a:extLst>
              <a:ext uri="{FF2B5EF4-FFF2-40B4-BE49-F238E27FC236}">
                <a16:creationId xmlns:a16="http://schemas.microsoft.com/office/drawing/2014/main" id="{43893AD5-C856-E6C5-4693-8111AFCCBF1C}"/>
              </a:ext>
            </a:extLst>
          </p:cNvPr>
          <p:cNvPicPr>
            <a:picLocks noChangeAspect="1"/>
          </p:cNvPicPr>
          <p:nvPr/>
        </p:nvPicPr>
        <p:blipFill>
          <a:blip r:embed="rId2"/>
          <a:stretch>
            <a:fillRect/>
          </a:stretch>
        </p:blipFill>
        <p:spPr>
          <a:xfrm>
            <a:off x="0" y="6467420"/>
            <a:ext cx="1743318" cy="390580"/>
          </a:xfrm>
          <a:prstGeom prst="rect">
            <a:avLst/>
          </a:prstGeom>
        </p:spPr>
      </p:pic>
      <p:pic>
        <p:nvPicPr>
          <p:cNvPr id="5" name="Picture 4">
            <a:extLst>
              <a:ext uri="{FF2B5EF4-FFF2-40B4-BE49-F238E27FC236}">
                <a16:creationId xmlns:a16="http://schemas.microsoft.com/office/drawing/2014/main" id="{14A9916E-E1C1-D9C5-0187-91346455D581}"/>
              </a:ext>
            </a:extLst>
          </p:cNvPr>
          <p:cNvPicPr>
            <a:picLocks noChangeAspect="1"/>
          </p:cNvPicPr>
          <p:nvPr/>
        </p:nvPicPr>
        <p:blipFill>
          <a:blip r:embed="rId3"/>
          <a:stretch>
            <a:fillRect/>
          </a:stretch>
        </p:blipFill>
        <p:spPr>
          <a:xfrm>
            <a:off x="1432861" y="1404655"/>
            <a:ext cx="9326277" cy="4048690"/>
          </a:xfrm>
          <a:prstGeom prst="rect">
            <a:avLst/>
          </a:prstGeom>
        </p:spPr>
      </p:pic>
    </p:spTree>
    <p:extLst>
      <p:ext uri="{BB962C8B-B14F-4D97-AF65-F5344CB8AC3E}">
        <p14:creationId xmlns:p14="http://schemas.microsoft.com/office/powerpoint/2010/main" val="3258741916"/>
      </p:ext>
    </p:extLst>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en-US" altLang="zh-CN" dirty="0"/>
              <a:t>EQ-5D-5L VAS</a:t>
            </a:r>
            <a:r>
              <a:rPr lang="zh-CN" altLang="en-US" dirty="0"/>
              <a:t>从基线到第</a:t>
            </a:r>
            <a:r>
              <a:rPr lang="en-US" altLang="zh-CN" dirty="0"/>
              <a:t>18</a:t>
            </a:r>
            <a:r>
              <a:rPr lang="zh-CN" altLang="en-US" dirty="0"/>
              <a:t>周的变化</a:t>
            </a:r>
            <a:endParaRPr lang="en-US" altLang="zh-CN" dirty="0"/>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en-US" altLang="zh-CN" dirty="0" err="1"/>
              <a:t>Changhoon</a:t>
            </a:r>
            <a:r>
              <a:rPr lang="en-US" altLang="zh-CN" dirty="0"/>
              <a:t> </a:t>
            </a:r>
            <a:r>
              <a:rPr lang="en-US" altLang="zh-CN" dirty="0" err="1"/>
              <a:t>Yoo</a:t>
            </a:r>
            <a:r>
              <a:rPr lang="zh-CN" altLang="en-US" dirty="0"/>
              <a:t>，</a:t>
            </a:r>
            <a:r>
              <a:rPr lang="en-US" altLang="zh-CN" dirty="0"/>
              <a:t>et al. 2023 ASCO-GI abstract 4003</a:t>
            </a:r>
            <a:endParaRPr lang="zh-CN" altLang="en-US" dirty="0"/>
          </a:p>
        </p:txBody>
      </p:sp>
      <p:pic>
        <p:nvPicPr>
          <p:cNvPr id="9" name="Picture 8">
            <a:extLst>
              <a:ext uri="{FF2B5EF4-FFF2-40B4-BE49-F238E27FC236}">
                <a16:creationId xmlns:a16="http://schemas.microsoft.com/office/drawing/2014/main" id="{3DC9B3AD-5EDD-F4C7-4CFD-8E2EC0682D59}"/>
              </a:ext>
            </a:extLst>
          </p:cNvPr>
          <p:cNvPicPr>
            <a:picLocks noChangeAspect="1"/>
          </p:cNvPicPr>
          <p:nvPr/>
        </p:nvPicPr>
        <p:blipFill>
          <a:blip r:embed="rId2"/>
          <a:stretch>
            <a:fillRect/>
          </a:stretch>
        </p:blipFill>
        <p:spPr>
          <a:xfrm>
            <a:off x="0" y="6467420"/>
            <a:ext cx="1619476" cy="390580"/>
          </a:xfrm>
          <a:prstGeom prst="rect">
            <a:avLst/>
          </a:prstGeom>
        </p:spPr>
      </p:pic>
      <p:sp>
        <p:nvSpPr>
          <p:cNvPr id="10" name="TextBox 9">
            <a:extLst>
              <a:ext uri="{FF2B5EF4-FFF2-40B4-BE49-F238E27FC236}">
                <a16:creationId xmlns:a16="http://schemas.microsoft.com/office/drawing/2014/main" id="{96398237-3D73-E2AF-A3A8-083C88DD70F7}"/>
              </a:ext>
            </a:extLst>
          </p:cNvPr>
          <p:cNvSpPr txBox="1"/>
          <p:nvPr/>
        </p:nvSpPr>
        <p:spPr>
          <a:xfrm>
            <a:off x="1150351" y="3429000"/>
            <a:ext cx="389845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注</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分数越高表明症状负担越大</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pic>
        <p:nvPicPr>
          <p:cNvPr id="5" name="Picture 4">
            <a:extLst>
              <a:ext uri="{FF2B5EF4-FFF2-40B4-BE49-F238E27FC236}">
                <a16:creationId xmlns:a16="http://schemas.microsoft.com/office/drawing/2014/main" id="{C8E4E601-00B1-A547-4E51-841C6E7706BF}"/>
              </a:ext>
            </a:extLst>
          </p:cNvPr>
          <p:cNvPicPr>
            <a:picLocks noChangeAspect="1"/>
          </p:cNvPicPr>
          <p:nvPr/>
        </p:nvPicPr>
        <p:blipFill>
          <a:blip r:embed="rId3"/>
          <a:stretch>
            <a:fillRect/>
          </a:stretch>
        </p:blipFill>
        <p:spPr>
          <a:xfrm>
            <a:off x="1150351" y="1418944"/>
            <a:ext cx="9602540" cy="2010056"/>
          </a:xfrm>
          <a:prstGeom prst="rect">
            <a:avLst/>
          </a:prstGeom>
        </p:spPr>
      </p:pic>
      <p:sp>
        <p:nvSpPr>
          <p:cNvPr id="12" name="TextBox 11">
            <a:extLst>
              <a:ext uri="{FF2B5EF4-FFF2-40B4-BE49-F238E27FC236}">
                <a16:creationId xmlns:a16="http://schemas.microsoft.com/office/drawing/2014/main" id="{D8337909-EC22-BEBD-765A-BF35F81268D7}"/>
              </a:ext>
            </a:extLst>
          </p:cNvPr>
          <p:cNvSpPr txBox="1"/>
          <p:nvPr/>
        </p:nvSpPr>
        <p:spPr>
          <a:xfrm>
            <a:off x="1150350" y="3892731"/>
            <a:ext cx="9600973" cy="1200329"/>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a:ea typeface="微软雅黑"/>
                <a:cs typeface="+mn-cs"/>
              </a:rPr>
              <a:t>第18周时，</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帕博利珠单抗</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吉西他滨</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顺铂治疗</a:t>
            </a:r>
            <a:r>
              <a:rPr kumimoji="0" lang="en-US" sz="1800" b="0" i="0" u="none" strike="noStrike" kern="1200" cap="none" spc="0" normalizeH="0" baseline="0" noProof="0" dirty="0">
                <a:ln>
                  <a:noFill/>
                </a:ln>
                <a:solidFill>
                  <a:prstClr val="black"/>
                </a:solidFill>
                <a:effectLst/>
                <a:uLnTx/>
                <a:uFillTx/>
                <a:latin typeface="Arial"/>
                <a:ea typeface="微软雅黑"/>
                <a:cs typeface="+mn-cs"/>
              </a:rPr>
              <a:t>组EQ-5D-5L的完成率为61.7%，</a:t>
            </a:r>
            <a:r>
              <a:rPr kumimoji="0" lang="en-US" sz="1800" b="0" i="0" u="none" strike="noStrike" kern="1200" cap="none" spc="0" normalizeH="0" baseline="0" noProof="0" dirty="0" err="1">
                <a:ln>
                  <a:noFill/>
                </a:ln>
                <a:solidFill>
                  <a:prstClr val="black"/>
                </a:solidFill>
                <a:effectLst/>
                <a:uLnTx/>
                <a:uFillTx/>
                <a:latin typeface="Arial"/>
                <a:ea typeface="微软雅黑"/>
                <a:cs typeface="+mn-cs"/>
              </a:rPr>
              <a:t>安慰剂</a:t>
            </a:r>
            <a:r>
              <a:rPr kumimoji="0" lang="en-US" sz="1800" b="0" i="0" u="none" strike="noStrike" kern="1200" cap="none" spc="0" normalizeH="0" baseline="0" noProof="0" dirty="0">
                <a:ln>
                  <a:noFill/>
                </a:ln>
                <a:solidFill>
                  <a:prstClr val="black"/>
                </a:solidFill>
                <a:effectLst/>
                <a:uLnTx/>
                <a:uFillTx/>
                <a:latin typeface="Arial"/>
                <a:ea typeface="微软雅黑"/>
                <a:cs typeface="+mn-cs"/>
              </a:rPr>
              <a:t>+</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吉西他滨</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顺铂</a:t>
            </a:r>
            <a:r>
              <a:rPr kumimoji="0" lang="en-US" sz="1800" b="0" i="0" u="none" strike="noStrike" kern="1200" cap="none" spc="0" normalizeH="0" baseline="0" noProof="0" dirty="0">
                <a:ln>
                  <a:noFill/>
                </a:ln>
                <a:solidFill>
                  <a:prstClr val="black"/>
                </a:solidFill>
                <a:effectLst/>
                <a:uLnTx/>
                <a:uFillTx/>
                <a:latin typeface="Arial"/>
                <a:ea typeface="微软雅黑"/>
                <a:cs typeface="+mn-cs"/>
              </a:rPr>
              <a:t>组为61.1%</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a:ea typeface="微软雅黑"/>
                <a:cs typeface="+mn-cs"/>
              </a:rPr>
              <a:t>第18周时，</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帕博利珠单抗</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吉西他滨</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顺铂治疗</a:t>
            </a:r>
            <a:r>
              <a:rPr kumimoji="0" lang="en-US" sz="1800" b="0" i="0" u="none" strike="noStrike" kern="1200" cap="none" spc="0" normalizeH="0" baseline="0" noProof="0" dirty="0">
                <a:ln>
                  <a:noFill/>
                </a:ln>
                <a:solidFill>
                  <a:prstClr val="black"/>
                </a:solidFill>
                <a:effectLst/>
                <a:uLnTx/>
                <a:uFillTx/>
                <a:latin typeface="Arial"/>
                <a:ea typeface="微软雅黑"/>
                <a:cs typeface="+mn-cs"/>
              </a:rPr>
              <a:t>组EQ-5D-5L依从</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率</a:t>
            </a:r>
            <a:r>
              <a:rPr kumimoji="0" lang="en-US" sz="1800" b="0" i="0" u="none" strike="noStrike" kern="1200" cap="none" spc="0" normalizeH="0" baseline="0" noProof="0" dirty="0">
                <a:ln>
                  <a:noFill/>
                </a:ln>
                <a:solidFill>
                  <a:prstClr val="black"/>
                </a:solidFill>
                <a:effectLst/>
                <a:uLnTx/>
                <a:uFillTx/>
                <a:latin typeface="Arial"/>
                <a:ea typeface="微软雅黑"/>
                <a:cs typeface="+mn-cs"/>
              </a:rPr>
              <a:t>为93.6%，</a:t>
            </a:r>
            <a:r>
              <a:rPr kumimoji="0" lang="en-US" sz="1800" b="0" i="0" u="none" strike="noStrike" kern="1200" cap="none" spc="0" normalizeH="0" baseline="0" noProof="0" dirty="0" err="1">
                <a:ln>
                  <a:noFill/>
                </a:ln>
                <a:solidFill>
                  <a:prstClr val="black"/>
                </a:solidFill>
                <a:effectLst/>
                <a:uLnTx/>
                <a:uFillTx/>
                <a:latin typeface="Arial"/>
                <a:ea typeface="微软雅黑"/>
                <a:cs typeface="+mn-cs"/>
              </a:rPr>
              <a:t>安慰剂</a:t>
            </a:r>
            <a:r>
              <a:rPr kumimoji="0" lang="en-US" sz="1800" b="0" i="0" u="none" strike="noStrike" kern="1200" cap="none" spc="0" normalizeH="0" baseline="0" noProof="0" dirty="0">
                <a:ln>
                  <a:noFill/>
                </a:ln>
                <a:solidFill>
                  <a:prstClr val="black"/>
                </a:solidFill>
                <a:effectLst/>
                <a:uLnTx/>
                <a:uFillTx/>
                <a:latin typeface="Arial"/>
                <a:ea typeface="微软雅黑"/>
                <a:cs typeface="+mn-cs"/>
              </a:rPr>
              <a:t>+</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吉西他滨</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顺铂</a:t>
            </a:r>
            <a:r>
              <a:rPr kumimoji="0" lang="en-US" sz="1800" b="0" i="0" u="none" strike="noStrike" kern="1200" cap="none" spc="0" normalizeH="0" baseline="0" noProof="0" dirty="0">
                <a:ln>
                  <a:noFill/>
                </a:ln>
                <a:solidFill>
                  <a:prstClr val="black"/>
                </a:solidFill>
                <a:effectLst/>
                <a:uLnTx/>
                <a:uFillTx/>
                <a:latin typeface="Arial"/>
                <a:ea typeface="微软雅黑"/>
                <a:cs typeface="+mn-cs"/>
              </a:rPr>
              <a:t>组为96.0%</a:t>
            </a:r>
          </a:p>
        </p:txBody>
      </p:sp>
    </p:spTree>
    <p:extLst>
      <p:ext uri="{BB962C8B-B14F-4D97-AF65-F5344CB8AC3E}">
        <p14:creationId xmlns:p14="http://schemas.microsoft.com/office/powerpoint/2010/main" val="3627169965"/>
      </p:ext>
    </p:extLst>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总结与结论</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en-US" altLang="zh-CN" dirty="0" err="1"/>
              <a:t>Changhoon</a:t>
            </a:r>
            <a:r>
              <a:rPr lang="en-US" altLang="zh-CN" dirty="0"/>
              <a:t> </a:t>
            </a:r>
            <a:r>
              <a:rPr lang="en-US" altLang="zh-CN" dirty="0" err="1"/>
              <a:t>Yoo</a:t>
            </a:r>
            <a:r>
              <a:rPr lang="zh-CN" altLang="en-US" dirty="0"/>
              <a:t>，</a:t>
            </a:r>
            <a:r>
              <a:rPr lang="en-US" altLang="zh-CN" dirty="0"/>
              <a:t>et al. 2023 ASCO-GI abstract 4003</a:t>
            </a:r>
            <a:endParaRPr lang="zh-CN" altLang="en-US" dirty="0"/>
          </a:p>
        </p:txBody>
      </p:sp>
      <p:sp>
        <p:nvSpPr>
          <p:cNvPr id="4" name="文本占位符 3">
            <a:extLst>
              <a:ext uri="{FF2B5EF4-FFF2-40B4-BE49-F238E27FC236}">
                <a16:creationId xmlns:a16="http://schemas.microsoft.com/office/drawing/2014/main" id="{46F2D972-3489-7B83-96F7-D0A44F9C6259}"/>
              </a:ext>
            </a:extLst>
          </p:cNvPr>
          <p:cNvSpPr>
            <a:spLocks noGrp="1"/>
          </p:cNvSpPr>
          <p:nvPr>
            <p:ph type="body" sz="quarter" idx="12"/>
          </p:nvPr>
        </p:nvSpPr>
        <p:spPr/>
        <p:txBody>
          <a:bodyPr/>
          <a:lstStyle/>
          <a:p>
            <a:pPr marL="342900" indent="-342900">
              <a:lnSpc>
                <a:spcPct val="150000"/>
              </a:lnSpc>
              <a:buFont typeface="Arial" panose="020B0604020202020204" pitchFamily="34" charset="0"/>
              <a:buChar char="•"/>
            </a:pPr>
            <a:r>
              <a:rPr lang="zh-CN" altLang="en-US" dirty="0">
                <a:solidFill>
                  <a:schemeClr val="tx1"/>
                </a:solidFill>
              </a:rPr>
              <a:t>在吉西他滨和顺铂的基础上添加帕博利珠单抗作为晚期</a:t>
            </a:r>
            <a:r>
              <a:rPr lang="en-US" altLang="zh-CN" dirty="0">
                <a:solidFill>
                  <a:schemeClr val="tx1"/>
                </a:solidFill>
              </a:rPr>
              <a:t>BTC</a:t>
            </a:r>
            <a:r>
              <a:rPr lang="zh-CN" altLang="en-US" dirty="0">
                <a:solidFill>
                  <a:schemeClr val="tx1"/>
                </a:solidFill>
              </a:rPr>
              <a:t>的一线治疗后，</a:t>
            </a:r>
            <a:r>
              <a:rPr lang="en-US" altLang="zh-CN" dirty="0" err="1">
                <a:solidFill>
                  <a:schemeClr val="tx1"/>
                </a:solidFill>
              </a:rPr>
              <a:t>HRQoL</a:t>
            </a:r>
            <a:r>
              <a:rPr lang="zh-CN" altLang="en-US" dirty="0">
                <a:solidFill>
                  <a:schemeClr val="tx1"/>
                </a:solidFill>
              </a:rPr>
              <a:t>得以继续维持</a:t>
            </a:r>
            <a:endParaRPr lang="en-US" altLang="zh-CN" dirty="0">
              <a:solidFill>
                <a:schemeClr val="tx1"/>
              </a:solidFill>
            </a:endParaRPr>
          </a:p>
          <a:p>
            <a:pPr marL="1028700" lvl="1" indent="-342900">
              <a:lnSpc>
                <a:spcPct val="150000"/>
              </a:lnSpc>
              <a:buFont typeface="Courier New" panose="02070309020205020404" pitchFamily="49" charset="0"/>
              <a:buChar char="o"/>
            </a:pPr>
            <a:r>
              <a:rPr lang="zh-CN" altLang="en-US" dirty="0"/>
              <a:t>从基线至第</a:t>
            </a:r>
            <a:r>
              <a:rPr lang="en-US" altLang="zh-CN" dirty="0"/>
              <a:t>18</a:t>
            </a:r>
            <a:r>
              <a:rPr lang="zh-CN" altLang="en-US" dirty="0"/>
              <a:t>周，两组之间</a:t>
            </a:r>
            <a:r>
              <a:rPr lang="en-US" altLang="zh-CN" dirty="0"/>
              <a:t>QLQ-C30 GHS/QoL</a:t>
            </a:r>
            <a:r>
              <a:rPr lang="zh-CN" altLang="en-US" dirty="0"/>
              <a:t>、</a:t>
            </a:r>
            <a:r>
              <a:rPr lang="en-US" altLang="zh-CN" dirty="0"/>
              <a:t>PF</a:t>
            </a:r>
            <a:r>
              <a:rPr lang="zh-CN" altLang="en-US" dirty="0"/>
              <a:t>和</a:t>
            </a:r>
            <a:r>
              <a:rPr lang="en-US" altLang="zh-CN" dirty="0"/>
              <a:t>RF</a:t>
            </a:r>
            <a:r>
              <a:rPr lang="zh-CN" altLang="en-US" dirty="0"/>
              <a:t>、</a:t>
            </a:r>
            <a:r>
              <a:rPr lang="en-US" altLang="zh-CN" dirty="0"/>
              <a:t>QLQ-BIL21</a:t>
            </a:r>
            <a:r>
              <a:rPr lang="zh-CN" altLang="en-US" dirty="0"/>
              <a:t>黄疸和疼痛以及</a:t>
            </a:r>
            <a:r>
              <a:rPr lang="en-US" altLang="zh-CN" dirty="0"/>
              <a:t>EQ-5D-5L VAS</a:t>
            </a:r>
            <a:r>
              <a:rPr lang="zh-CN" altLang="en-US" dirty="0"/>
              <a:t>的</a:t>
            </a:r>
            <a:r>
              <a:rPr lang="en-US" altLang="zh-CN" dirty="0"/>
              <a:t>LSM</a:t>
            </a:r>
            <a:r>
              <a:rPr lang="zh-CN" altLang="en-US" dirty="0"/>
              <a:t>评分变化相似</a:t>
            </a:r>
            <a:endParaRPr lang="en-US" altLang="zh-CN" dirty="0"/>
          </a:p>
          <a:p>
            <a:pPr marL="1028700" lvl="1" indent="-342900">
              <a:lnSpc>
                <a:spcPct val="150000"/>
              </a:lnSpc>
              <a:buFont typeface="Courier New" panose="02070309020205020404" pitchFamily="49" charset="0"/>
              <a:buChar char="o"/>
            </a:pPr>
            <a:r>
              <a:rPr lang="zh-CN" altLang="en-US" dirty="0"/>
              <a:t>两组确诊病情恶化的时间相似</a:t>
            </a:r>
            <a:endParaRPr lang="en-US" altLang="zh-CN" dirty="0"/>
          </a:p>
          <a:p>
            <a:pPr marL="342900" indent="-342900">
              <a:lnSpc>
                <a:spcPct val="150000"/>
              </a:lnSpc>
              <a:buFont typeface="Arial" panose="020B0604020202020204" pitchFamily="34" charset="0"/>
              <a:buChar char="•"/>
            </a:pPr>
            <a:r>
              <a:rPr lang="zh-CN" altLang="en-US" dirty="0">
                <a:solidFill>
                  <a:schemeClr val="tx1"/>
                </a:solidFill>
              </a:rPr>
              <a:t>加上先前报道的</a:t>
            </a:r>
            <a:r>
              <a:rPr lang="en-US" altLang="zh-CN" dirty="0">
                <a:solidFill>
                  <a:schemeClr val="tx1"/>
                </a:solidFill>
              </a:rPr>
              <a:t>KEYNOTE-966</a:t>
            </a:r>
            <a:r>
              <a:rPr lang="en-US" altLang="zh-CN" baseline="30000" dirty="0">
                <a:solidFill>
                  <a:schemeClr val="tx1"/>
                </a:solidFill>
              </a:rPr>
              <a:t>1</a:t>
            </a:r>
            <a:r>
              <a:rPr lang="zh-CN" altLang="en-US" dirty="0">
                <a:solidFill>
                  <a:schemeClr val="tx1"/>
                </a:solidFill>
              </a:rPr>
              <a:t>的疗效</a:t>
            </a:r>
            <a:r>
              <a:rPr lang="en-US" altLang="zh-CN" dirty="0">
                <a:solidFill>
                  <a:schemeClr val="tx1"/>
                </a:solidFill>
              </a:rPr>
              <a:t>/</a:t>
            </a:r>
            <a:r>
              <a:rPr lang="zh-CN" altLang="en-US" dirty="0">
                <a:solidFill>
                  <a:schemeClr val="tx1"/>
                </a:solidFill>
              </a:rPr>
              <a:t>安全性数据，这些结果进一步支持帕博利珠单抗</a:t>
            </a:r>
            <a:r>
              <a:rPr lang="en-US" altLang="zh-CN" dirty="0">
                <a:solidFill>
                  <a:schemeClr val="tx1"/>
                </a:solidFill>
              </a:rPr>
              <a:t>+</a:t>
            </a:r>
            <a:r>
              <a:rPr lang="zh-CN" altLang="en-US" dirty="0">
                <a:solidFill>
                  <a:schemeClr val="tx1"/>
                </a:solidFill>
              </a:rPr>
              <a:t>吉西他滨</a:t>
            </a:r>
            <a:r>
              <a:rPr lang="en-US" altLang="zh-CN" dirty="0">
                <a:solidFill>
                  <a:schemeClr val="tx1"/>
                </a:solidFill>
              </a:rPr>
              <a:t>/</a:t>
            </a:r>
            <a:r>
              <a:rPr lang="zh-CN" altLang="en-US" dirty="0">
                <a:solidFill>
                  <a:schemeClr val="tx1"/>
                </a:solidFill>
              </a:rPr>
              <a:t>顺铂作为晚期</a:t>
            </a:r>
            <a:r>
              <a:rPr lang="en-US" altLang="zh-CN" dirty="0">
                <a:solidFill>
                  <a:schemeClr val="tx1"/>
                </a:solidFill>
              </a:rPr>
              <a:t>BTC</a:t>
            </a:r>
            <a:r>
              <a:rPr lang="zh-CN" altLang="en-US" dirty="0">
                <a:solidFill>
                  <a:schemeClr val="tx1"/>
                </a:solidFill>
              </a:rPr>
              <a:t>的新的一线治疗选择</a:t>
            </a:r>
            <a:endParaRPr lang="en-US" altLang="zh-CN" dirty="0">
              <a:solidFill>
                <a:schemeClr val="tx1"/>
              </a:solidFill>
            </a:endParaRPr>
          </a:p>
          <a:p>
            <a:pPr marL="342900" indent="-342900">
              <a:buFont typeface="Arial" panose="020B0604020202020204" pitchFamily="34" charset="0"/>
              <a:buChar char="•"/>
            </a:pPr>
            <a:endParaRPr lang="en-US" altLang="zh-CN" baseline="30000" dirty="0"/>
          </a:p>
          <a:p>
            <a:pPr marL="342900" indent="-342900">
              <a:buFont typeface="Arial" panose="020B0604020202020204" pitchFamily="34" charset="0"/>
              <a:buChar char="•"/>
            </a:pPr>
            <a:endParaRPr lang="en-US" altLang="zh-CN" baseline="30000" dirty="0"/>
          </a:p>
          <a:p>
            <a:endParaRPr lang="en-US" altLang="zh-CN" baseline="30000" dirty="0"/>
          </a:p>
          <a:p>
            <a:pPr marL="342900" indent="-342900">
              <a:buFont typeface="Arial" panose="020B0604020202020204" pitchFamily="34" charset="0"/>
              <a:buChar char="•"/>
            </a:pPr>
            <a:endParaRPr lang="en-US" altLang="zh-CN" baseline="30000" dirty="0"/>
          </a:p>
          <a:p>
            <a:pPr marL="342900" indent="-342900">
              <a:buFont typeface="Arial" panose="020B0604020202020204" pitchFamily="34" charset="0"/>
              <a:buChar char="•"/>
            </a:pPr>
            <a:endParaRPr lang="zh-CN" altLang="en-US" dirty="0"/>
          </a:p>
        </p:txBody>
      </p:sp>
      <p:pic>
        <p:nvPicPr>
          <p:cNvPr id="5" name="Picture 4">
            <a:extLst>
              <a:ext uri="{FF2B5EF4-FFF2-40B4-BE49-F238E27FC236}">
                <a16:creationId xmlns:a16="http://schemas.microsoft.com/office/drawing/2014/main" id="{76D73973-4B5B-7916-D044-2DDDDC811010}"/>
              </a:ext>
            </a:extLst>
          </p:cNvPr>
          <p:cNvPicPr>
            <a:picLocks noChangeAspect="1"/>
          </p:cNvPicPr>
          <p:nvPr/>
        </p:nvPicPr>
        <p:blipFill>
          <a:blip r:embed="rId2"/>
          <a:stretch>
            <a:fillRect/>
          </a:stretch>
        </p:blipFill>
        <p:spPr>
          <a:xfrm>
            <a:off x="0" y="6528752"/>
            <a:ext cx="3292476" cy="329248"/>
          </a:xfrm>
          <a:prstGeom prst="rect">
            <a:avLst/>
          </a:prstGeom>
        </p:spPr>
      </p:pic>
      <p:pic>
        <p:nvPicPr>
          <p:cNvPr id="6" name="Graphic 4" descr="House with solid fill">
            <a:hlinkClick r:id="rId3" action="ppaction://hlinksldjump"/>
            <a:extLst>
              <a:ext uri="{FF2B5EF4-FFF2-40B4-BE49-F238E27FC236}">
                <a16:creationId xmlns:a16="http://schemas.microsoft.com/office/drawing/2014/main" id="{B66291D7-48D3-8ED8-46DB-18278378DE8E}"/>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1047804" y="5959350"/>
            <a:ext cx="567642" cy="567642"/>
          </a:xfrm>
          <a:prstGeom prst="rect">
            <a:avLst/>
          </a:prstGeom>
        </p:spPr>
      </p:pic>
    </p:spTree>
    <p:extLst>
      <p:ext uri="{BB962C8B-B14F-4D97-AF65-F5344CB8AC3E}">
        <p14:creationId xmlns:p14="http://schemas.microsoft.com/office/powerpoint/2010/main" val="3654037999"/>
      </p:ext>
    </p:extLst>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7FA7AF5-731F-ED2F-CE15-2B0EDA1FBB8D}"/>
              </a:ext>
            </a:extLst>
          </p:cNvPr>
          <p:cNvSpPr>
            <a:spLocks noGrp="1"/>
          </p:cNvSpPr>
          <p:nvPr>
            <p:ph type="title"/>
          </p:nvPr>
        </p:nvSpPr>
        <p:spPr/>
        <p:txBody>
          <a:bodyPr>
            <a:normAutofit fontScale="90000"/>
          </a:bodyPr>
          <a:lstStyle/>
          <a:p>
            <a:r>
              <a:rPr lang="zh-CN" altLang="en-US" dirty="0"/>
              <a:t>图卡替尼和曲妥珠单抗治疗经治的</a:t>
            </a:r>
            <a:r>
              <a:rPr lang="en-US" altLang="zh-CN" dirty="0"/>
              <a:t>HER2</a:t>
            </a:r>
            <a:r>
              <a:rPr lang="zh-CN" altLang="en-US" dirty="0"/>
              <a:t>阳性转移性胆道癌</a:t>
            </a:r>
            <a:r>
              <a:rPr lang="en-US" altLang="zh-CN" dirty="0"/>
              <a:t>(SGNTUC-019):</a:t>
            </a:r>
            <a:r>
              <a:rPr lang="zh-CN" altLang="en-US" dirty="0"/>
              <a:t>一项</a:t>
            </a:r>
            <a:r>
              <a:rPr lang="en-US" altLang="zh-CN" dirty="0"/>
              <a:t>2</a:t>
            </a:r>
            <a:r>
              <a:rPr lang="zh-CN" altLang="en-US" dirty="0"/>
              <a:t>期篮子研究</a:t>
            </a:r>
          </a:p>
        </p:txBody>
      </p:sp>
      <p:sp>
        <p:nvSpPr>
          <p:cNvPr id="3" name="文本占位符 2">
            <a:extLst>
              <a:ext uri="{FF2B5EF4-FFF2-40B4-BE49-F238E27FC236}">
                <a16:creationId xmlns:a16="http://schemas.microsoft.com/office/drawing/2014/main" id="{E985E624-1F9B-BBF9-A1A1-2ACCA2B35963}"/>
              </a:ext>
            </a:extLst>
          </p:cNvPr>
          <p:cNvSpPr>
            <a:spLocks noGrp="1"/>
          </p:cNvSpPr>
          <p:nvPr>
            <p:ph type="body" sz="quarter" idx="10"/>
          </p:nvPr>
        </p:nvSpPr>
        <p:spPr>
          <a:xfrm>
            <a:off x="838200" y="3429000"/>
            <a:ext cx="10515600" cy="709838"/>
          </a:xfrm>
        </p:spPr>
        <p:txBody>
          <a:bodyPr/>
          <a:lstStyle/>
          <a:p>
            <a:r>
              <a:rPr lang="en-US" altLang="zh-CN" sz="1600" dirty="0"/>
              <a:t>Yoshiaki Nakamura, </a:t>
            </a:r>
            <a:r>
              <a:rPr lang="en-US" altLang="zh-CN" sz="1600" dirty="0" err="1"/>
              <a:t>Nobumasa</a:t>
            </a:r>
            <a:r>
              <a:rPr lang="en-US" altLang="zh-CN" sz="1600" dirty="0"/>
              <a:t> Mizuno, Yu </a:t>
            </a:r>
            <a:r>
              <a:rPr lang="en-US" altLang="zh-CN" sz="1600" dirty="0" err="1"/>
              <a:t>Sunakawa</a:t>
            </a:r>
            <a:r>
              <a:rPr lang="en-US" altLang="zh-CN" sz="1600" dirty="0"/>
              <a:t>, Erika P. Hamilton, Hidetoshi Hayashi, Seung Tae Kim, </a:t>
            </a:r>
            <a:r>
              <a:rPr lang="en-US" altLang="zh-CN" sz="1600" dirty="0" err="1"/>
              <a:t>Keun</a:t>
            </a:r>
            <a:r>
              <a:rPr lang="en-US" altLang="zh-CN" sz="1600" dirty="0"/>
              <a:t>-Wook Lee, Bradley J. Monk, Danny Nguyen, Alicia Frances Clare Okines, David M. O'Malley, Paula R </a:t>
            </a:r>
            <a:r>
              <a:rPr lang="en-US" altLang="zh-CN" sz="1600" dirty="0" err="1"/>
              <a:t>Pohlmann</a:t>
            </a:r>
            <a:r>
              <a:rPr lang="en-US" altLang="zh-CN" sz="1600" dirty="0"/>
              <a:t>, Martin Reck, Evan Y. Yu, Roman </a:t>
            </a:r>
            <a:r>
              <a:rPr lang="en-US" altLang="zh-CN" sz="1600" dirty="0" err="1"/>
              <a:t>Groisberg</a:t>
            </a:r>
            <a:r>
              <a:rPr lang="en-US" altLang="zh-CN" sz="1600" dirty="0"/>
              <a:t>, Jorge Ramos, </a:t>
            </a:r>
            <a:r>
              <a:rPr lang="en-US" altLang="zh-CN" sz="1600" dirty="0" err="1"/>
              <a:t>Qianwen</a:t>
            </a:r>
            <a:r>
              <a:rPr lang="en-US" altLang="zh-CN" sz="1600" dirty="0"/>
              <a:t> Tan, Tom Stinchcombe, </a:t>
            </a:r>
            <a:r>
              <a:rPr lang="en-US" altLang="zh-CN" sz="1600" dirty="0" err="1"/>
              <a:t>Tanios</a:t>
            </a:r>
            <a:r>
              <a:rPr lang="en-US" altLang="zh-CN" sz="1600" dirty="0"/>
              <a:t> S. </a:t>
            </a:r>
            <a:r>
              <a:rPr lang="en-US" altLang="zh-CN" sz="1600" dirty="0" err="1"/>
              <a:t>Bekaii</a:t>
            </a:r>
            <a:r>
              <a:rPr lang="en-US" altLang="zh-CN" sz="1600" dirty="0"/>
              <a:t>-Saab</a:t>
            </a:r>
            <a:endParaRPr lang="zh-CN" altLang="en-US" sz="1600" dirty="0"/>
          </a:p>
        </p:txBody>
      </p:sp>
      <p:sp>
        <p:nvSpPr>
          <p:cNvPr id="4" name="文本占位符 3">
            <a:extLst>
              <a:ext uri="{FF2B5EF4-FFF2-40B4-BE49-F238E27FC236}">
                <a16:creationId xmlns:a16="http://schemas.microsoft.com/office/drawing/2014/main" id="{639FC6EE-1CD6-1415-8A7A-920A66720BF6}"/>
              </a:ext>
            </a:extLst>
          </p:cNvPr>
          <p:cNvSpPr>
            <a:spLocks noGrp="1"/>
          </p:cNvSpPr>
          <p:nvPr>
            <p:ph type="body" sz="quarter" idx="11"/>
          </p:nvPr>
        </p:nvSpPr>
        <p:spPr/>
        <p:txBody>
          <a:bodyPr/>
          <a:lstStyle/>
          <a:p>
            <a:r>
              <a:rPr lang="en-US" altLang="zh-CN" dirty="0"/>
              <a:t>Abstract 4007-Oral Session</a:t>
            </a:r>
            <a:endParaRPr lang="zh-CN" altLang="en-US" dirty="0"/>
          </a:p>
        </p:txBody>
      </p:sp>
    </p:spTree>
    <p:extLst>
      <p:ext uri="{BB962C8B-B14F-4D97-AF65-F5344CB8AC3E}">
        <p14:creationId xmlns:p14="http://schemas.microsoft.com/office/powerpoint/2010/main" val="3944070035"/>
      </p:ext>
    </p:extLst>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背景</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en-US" altLang="zh-CN" dirty="0"/>
              <a:t>Yoshiaki Nakamura</a:t>
            </a:r>
            <a:r>
              <a:rPr lang="zh-CN" altLang="en-US" dirty="0"/>
              <a:t>，</a:t>
            </a:r>
            <a:r>
              <a:rPr lang="en-US" altLang="zh-CN" dirty="0"/>
              <a:t>et al. 2023 ASCO-GI abstract 4007</a:t>
            </a:r>
            <a:endParaRPr lang="zh-CN" altLang="en-US" dirty="0"/>
          </a:p>
        </p:txBody>
      </p:sp>
      <p:sp>
        <p:nvSpPr>
          <p:cNvPr id="4" name="文本占位符 3">
            <a:extLst>
              <a:ext uri="{FF2B5EF4-FFF2-40B4-BE49-F238E27FC236}">
                <a16:creationId xmlns:a16="http://schemas.microsoft.com/office/drawing/2014/main" id="{46F2D972-3489-7B83-96F7-D0A44F9C6259}"/>
              </a:ext>
            </a:extLst>
          </p:cNvPr>
          <p:cNvSpPr>
            <a:spLocks noGrp="1"/>
          </p:cNvSpPr>
          <p:nvPr>
            <p:ph type="body" sz="quarter" idx="12"/>
          </p:nvPr>
        </p:nvSpPr>
        <p:spPr/>
        <p:txBody>
          <a:bodyPr/>
          <a:lstStyle/>
          <a:p>
            <a:pPr marL="342900" indent="-342900">
              <a:lnSpc>
                <a:spcPct val="150000"/>
              </a:lnSpc>
              <a:buFont typeface="Arial" panose="020B0604020202020204" pitchFamily="34" charset="0"/>
              <a:buChar char="•"/>
            </a:pPr>
            <a:r>
              <a:rPr lang="zh-CN" altLang="en-US" dirty="0">
                <a:solidFill>
                  <a:schemeClr val="tx1"/>
                </a:solidFill>
              </a:rPr>
              <a:t>胆道癌</a:t>
            </a:r>
            <a:r>
              <a:rPr lang="en-US" altLang="zh-CN" dirty="0">
                <a:solidFill>
                  <a:schemeClr val="tx1"/>
                </a:solidFill>
              </a:rPr>
              <a:t>(BTC)</a:t>
            </a:r>
            <a:r>
              <a:rPr lang="zh-CN" altLang="en-US" dirty="0">
                <a:solidFill>
                  <a:schemeClr val="tx1"/>
                </a:solidFill>
              </a:rPr>
              <a:t>是一种侵袭性恶性肿瘤，大多数患者在诊断时病情已处于晚期</a:t>
            </a:r>
            <a:r>
              <a:rPr lang="en-US" altLang="zh-CN" baseline="30000" dirty="0">
                <a:solidFill>
                  <a:schemeClr val="tx1"/>
                </a:solidFill>
              </a:rPr>
              <a:t>1,2</a:t>
            </a:r>
          </a:p>
          <a:p>
            <a:pPr marL="342900" indent="-342900">
              <a:lnSpc>
                <a:spcPct val="150000"/>
              </a:lnSpc>
              <a:buFont typeface="Arial" panose="020B0604020202020204" pitchFamily="34" charset="0"/>
              <a:buChar char="•"/>
            </a:pPr>
            <a:r>
              <a:rPr lang="zh-CN" altLang="en-US" dirty="0">
                <a:solidFill>
                  <a:schemeClr val="tx1"/>
                </a:solidFill>
              </a:rPr>
              <a:t>目前转移性</a:t>
            </a:r>
            <a:r>
              <a:rPr lang="en-US" altLang="zh-CN" dirty="0">
                <a:solidFill>
                  <a:schemeClr val="tx1"/>
                </a:solidFill>
              </a:rPr>
              <a:t>BTC (</a:t>
            </a:r>
            <a:r>
              <a:rPr lang="en-US" altLang="zh-CN" dirty="0" err="1">
                <a:solidFill>
                  <a:schemeClr val="tx1"/>
                </a:solidFill>
              </a:rPr>
              <a:t>mBTC</a:t>
            </a:r>
            <a:r>
              <a:rPr lang="en-US" altLang="zh-CN" dirty="0">
                <a:solidFill>
                  <a:schemeClr val="tx1"/>
                </a:solidFill>
              </a:rPr>
              <a:t>)</a:t>
            </a:r>
            <a:r>
              <a:rPr lang="zh-CN" altLang="en-US" dirty="0">
                <a:solidFill>
                  <a:schemeClr val="tx1"/>
                </a:solidFill>
              </a:rPr>
              <a:t>的一线治疗方案是吉西他滨加顺铂，加或不加度伐利尤单抗</a:t>
            </a:r>
            <a:r>
              <a:rPr lang="en-US" altLang="zh-CN" baseline="30000" dirty="0">
                <a:solidFill>
                  <a:schemeClr val="tx1"/>
                </a:solidFill>
              </a:rPr>
              <a:t>3</a:t>
            </a:r>
          </a:p>
          <a:p>
            <a:pPr marL="342900" indent="-342900">
              <a:lnSpc>
                <a:spcPct val="150000"/>
              </a:lnSpc>
              <a:buFont typeface="Arial" panose="020B0604020202020204" pitchFamily="34" charset="0"/>
              <a:buChar char="•"/>
            </a:pPr>
            <a:r>
              <a:rPr lang="zh-CN" altLang="en-US" dirty="0">
                <a:solidFill>
                  <a:schemeClr val="tx1"/>
                </a:solidFill>
              </a:rPr>
              <a:t>二线治疗方案</a:t>
            </a:r>
            <a:r>
              <a:rPr lang="en-US" altLang="zh-CN" dirty="0">
                <a:solidFill>
                  <a:schemeClr val="tx1"/>
                </a:solidFill>
              </a:rPr>
              <a:t>(</a:t>
            </a:r>
            <a:r>
              <a:rPr lang="zh-CN" altLang="en-US" dirty="0">
                <a:solidFill>
                  <a:schemeClr val="tx1"/>
                </a:solidFill>
              </a:rPr>
              <a:t>例如</a:t>
            </a:r>
            <a:r>
              <a:rPr lang="en-US" altLang="zh-CN" dirty="0">
                <a:solidFill>
                  <a:schemeClr val="tx1"/>
                </a:solidFill>
              </a:rPr>
              <a:t>FOLFOX, S-1)</a:t>
            </a:r>
            <a:r>
              <a:rPr lang="zh-CN" altLang="en-US" dirty="0">
                <a:solidFill>
                  <a:schemeClr val="tx1"/>
                </a:solidFill>
              </a:rPr>
              <a:t>具有中等临床获益，</a:t>
            </a:r>
            <a:r>
              <a:rPr lang="en-US" altLang="zh-CN" dirty="0">
                <a:solidFill>
                  <a:schemeClr val="tx1"/>
                </a:solidFill>
              </a:rPr>
              <a:t>ORR</a:t>
            </a:r>
            <a:r>
              <a:rPr lang="zh-CN" altLang="en-US" dirty="0">
                <a:solidFill>
                  <a:schemeClr val="tx1"/>
                </a:solidFill>
              </a:rPr>
              <a:t>分别为</a:t>
            </a:r>
            <a:r>
              <a:rPr lang="en-US" altLang="zh-CN" dirty="0">
                <a:solidFill>
                  <a:schemeClr val="tx1"/>
                </a:solidFill>
              </a:rPr>
              <a:t>5%</a:t>
            </a:r>
            <a:r>
              <a:rPr lang="zh-CN" altLang="en-US" dirty="0">
                <a:solidFill>
                  <a:schemeClr val="tx1"/>
                </a:solidFill>
              </a:rPr>
              <a:t>和</a:t>
            </a:r>
            <a:r>
              <a:rPr lang="en-US" altLang="zh-CN" dirty="0">
                <a:solidFill>
                  <a:schemeClr val="tx1"/>
                </a:solidFill>
              </a:rPr>
              <a:t>7.5%</a:t>
            </a:r>
            <a:r>
              <a:rPr lang="zh-CN" altLang="en-US" dirty="0">
                <a:solidFill>
                  <a:schemeClr val="tx1"/>
                </a:solidFill>
              </a:rPr>
              <a:t>，中位</a:t>
            </a:r>
            <a:r>
              <a:rPr lang="en-US" altLang="zh-CN" dirty="0">
                <a:solidFill>
                  <a:schemeClr val="tx1"/>
                </a:solidFill>
              </a:rPr>
              <a:t>OS</a:t>
            </a:r>
            <a:r>
              <a:rPr lang="zh-CN" altLang="en-US" dirty="0">
                <a:solidFill>
                  <a:schemeClr val="tx1"/>
                </a:solidFill>
              </a:rPr>
              <a:t>分别为</a:t>
            </a:r>
            <a:r>
              <a:rPr lang="en-US" altLang="zh-CN" dirty="0">
                <a:solidFill>
                  <a:schemeClr val="tx1"/>
                </a:solidFill>
              </a:rPr>
              <a:t>6.2</a:t>
            </a:r>
            <a:r>
              <a:rPr lang="zh-CN" altLang="en-US" dirty="0">
                <a:solidFill>
                  <a:schemeClr val="tx1"/>
                </a:solidFill>
              </a:rPr>
              <a:t>个月和</a:t>
            </a:r>
            <a:r>
              <a:rPr lang="en-US" altLang="zh-CN" dirty="0">
                <a:solidFill>
                  <a:schemeClr val="tx1"/>
                </a:solidFill>
              </a:rPr>
              <a:t>6.8</a:t>
            </a:r>
            <a:r>
              <a:rPr lang="zh-CN" altLang="en-US" dirty="0">
                <a:solidFill>
                  <a:schemeClr val="tx1"/>
                </a:solidFill>
              </a:rPr>
              <a:t>个月</a:t>
            </a:r>
            <a:r>
              <a:rPr lang="en-US" altLang="zh-CN" baseline="30000" dirty="0">
                <a:solidFill>
                  <a:schemeClr val="tx1"/>
                </a:solidFill>
              </a:rPr>
              <a:t>4,5</a:t>
            </a:r>
          </a:p>
          <a:p>
            <a:pPr marL="342900" indent="-342900">
              <a:lnSpc>
                <a:spcPct val="150000"/>
              </a:lnSpc>
              <a:buFont typeface="Arial" panose="020B0604020202020204" pitchFamily="34" charset="0"/>
              <a:buChar char="•"/>
            </a:pPr>
            <a:r>
              <a:rPr lang="en-US" altLang="zh-CN" dirty="0">
                <a:solidFill>
                  <a:schemeClr val="tx1"/>
                </a:solidFill>
              </a:rPr>
              <a:t>HER2</a:t>
            </a:r>
            <a:r>
              <a:rPr lang="zh-CN" altLang="en-US" dirty="0">
                <a:solidFill>
                  <a:schemeClr val="tx1"/>
                </a:solidFill>
              </a:rPr>
              <a:t>正在成为</a:t>
            </a:r>
            <a:r>
              <a:rPr lang="en-US" altLang="zh-CN" dirty="0">
                <a:solidFill>
                  <a:schemeClr val="tx1"/>
                </a:solidFill>
              </a:rPr>
              <a:t>HER2+ mBTC</a:t>
            </a:r>
            <a:r>
              <a:rPr lang="en-US" altLang="zh-CN" baseline="30000" dirty="0">
                <a:solidFill>
                  <a:schemeClr val="tx1"/>
                </a:solidFill>
              </a:rPr>
              <a:t>6-10</a:t>
            </a:r>
            <a:r>
              <a:rPr lang="zh-CN" altLang="en-US" dirty="0">
                <a:solidFill>
                  <a:schemeClr val="tx1"/>
                </a:solidFill>
              </a:rPr>
              <a:t>中一个重要的可治疗靶点</a:t>
            </a:r>
            <a:endParaRPr lang="en-US" altLang="zh-CN" dirty="0">
              <a:solidFill>
                <a:schemeClr val="tx1"/>
              </a:solidFill>
            </a:endParaRPr>
          </a:p>
          <a:p>
            <a:pPr marL="342900" indent="-342900">
              <a:lnSpc>
                <a:spcPct val="150000"/>
              </a:lnSpc>
              <a:buFont typeface="Arial" panose="020B0604020202020204" pitchFamily="34" charset="0"/>
              <a:buChar char="•"/>
            </a:pPr>
            <a:r>
              <a:rPr lang="zh-CN" altLang="en-US" dirty="0">
                <a:solidFill>
                  <a:schemeClr val="tx1"/>
                </a:solidFill>
              </a:rPr>
              <a:t>在高达</a:t>
            </a:r>
            <a:r>
              <a:rPr lang="en-US" altLang="zh-CN" dirty="0">
                <a:solidFill>
                  <a:schemeClr val="tx1"/>
                </a:solidFill>
              </a:rPr>
              <a:t>20%</a:t>
            </a:r>
            <a:r>
              <a:rPr lang="zh-CN" altLang="en-US" dirty="0">
                <a:solidFill>
                  <a:schemeClr val="tx1"/>
                </a:solidFill>
              </a:rPr>
              <a:t>的</a:t>
            </a:r>
            <a:r>
              <a:rPr lang="en-US" altLang="zh-CN" dirty="0">
                <a:solidFill>
                  <a:schemeClr val="tx1"/>
                </a:solidFill>
              </a:rPr>
              <a:t>BTC</a:t>
            </a:r>
            <a:r>
              <a:rPr lang="en-US" altLang="zh-CN" baseline="30000" dirty="0">
                <a:solidFill>
                  <a:schemeClr val="tx1"/>
                </a:solidFill>
              </a:rPr>
              <a:t>11-13</a:t>
            </a:r>
            <a:r>
              <a:rPr lang="zh-CN" altLang="en-US" dirty="0">
                <a:solidFill>
                  <a:schemeClr val="tx1"/>
                </a:solidFill>
              </a:rPr>
              <a:t>中观察到</a:t>
            </a:r>
            <a:r>
              <a:rPr lang="en-US" altLang="zh-CN" dirty="0">
                <a:solidFill>
                  <a:schemeClr val="tx1"/>
                </a:solidFill>
              </a:rPr>
              <a:t>HER2</a:t>
            </a:r>
            <a:r>
              <a:rPr lang="zh-CN" altLang="en-US" dirty="0">
                <a:solidFill>
                  <a:schemeClr val="tx1"/>
                </a:solidFill>
              </a:rPr>
              <a:t>过表达或扩增</a:t>
            </a:r>
            <a:r>
              <a:rPr lang="en-US" altLang="zh-CN" dirty="0">
                <a:solidFill>
                  <a:schemeClr val="tx1"/>
                </a:solidFill>
              </a:rPr>
              <a:t>(HER2+)</a:t>
            </a:r>
          </a:p>
          <a:p>
            <a:pPr marL="342900" indent="-342900">
              <a:lnSpc>
                <a:spcPct val="150000"/>
              </a:lnSpc>
              <a:buFont typeface="Arial" panose="020B0604020202020204" pitchFamily="34" charset="0"/>
              <a:buChar char="•"/>
            </a:pPr>
            <a:r>
              <a:rPr lang="zh-CN" altLang="en-US" dirty="0">
                <a:solidFill>
                  <a:schemeClr val="tx1"/>
                </a:solidFill>
              </a:rPr>
              <a:t>图卡替尼是目前批准用于治疗</a:t>
            </a:r>
            <a:r>
              <a:rPr lang="en-US" altLang="zh-CN" dirty="0">
                <a:solidFill>
                  <a:schemeClr val="tx1"/>
                </a:solidFill>
              </a:rPr>
              <a:t>HER2+ MBC</a:t>
            </a:r>
            <a:r>
              <a:rPr lang="zh-CN" altLang="en-US" dirty="0">
                <a:solidFill>
                  <a:schemeClr val="tx1"/>
                </a:solidFill>
              </a:rPr>
              <a:t>和</a:t>
            </a:r>
            <a:r>
              <a:rPr lang="en-US" altLang="zh-CN" dirty="0">
                <a:solidFill>
                  <a:schemeClr val="tx1"/>
                </a:solidFill>
              </a:rPr>
              <a:t>mCRC</a:t>
            </a:r>
            <a:r>
              <a:rPr lang="en-US" altLang="zh-CN" baseline="30000" dirty="0">
                <a:solidFill>
                  <a:schemeClr val="tx1"/>
                </a:solidFill>
              </a:rPr>
              <a:t>15</a:t>
            </a:r>
            <a:r>
              <a:rPr lang="zh-CN" altLang="en-US" dirty="0">
                <a:solidFill>
                  <a:schemeClr val="tx1"/>
                </a:solidFill>
              </a:rPr>
              <a:t>的</a:t>
            </a:r>
            <a:r>
              <a:rPr lang="en-US" altLang="zh-CN" dirty="0">
                <a:solidFill>
                  <a:schemeClr val="tx1"/>
                </a:solidFill>
              </a:rPr>
              <a:t>HER2</a:t>
            </a:r>
            <a:r>
              <a:rPr lang="en-US" altLang="zh-CN" baseline="30000" dirty="0">
                <a:solidFill>
                  <a:schemeClr val="tx1"/>
                </a:solidFill>
              </a:rPr>
              <a:t>14</a:t>
            </a:r>
            <a:r>
              <a:rPr lang="zh-CN" altLang="en-US" dirty="0">
                <a:solidFill>
                  <a:schemeClr val="tx1"/>
                </a:solidFill>
              </a:rPr>
              <a:t>高选择性口服</a:t>
            </a:r>
            <a:r>
              <a:rPr lang="en-US" altLang="zh-CN" dirty="0">
                <a:solidFill>
                  <a:schemeClr val="tx1"/>
                </a:solidFill>
              </a:rPr>
              <a:t>TKI</a:t>
            </a:r>
            <a:r>
              <a:rPr lang="zh-CN" altLang="en-US" dirty="0">
                <a:solidFill>
                  <a:schemeClr val="tx1"/>
                </a:solidFill>
              </a:rPr>
              <a:t>药物</a:t>
            </a:r>
            <a:endParaRPr lang="en-US" altLang="zh-CN" dirty="0">
              <a:solidFill>
                <a:schemeClr val="tx1"/>
              </a:solidFill>
            </a:endParaRPr>
          </a:p>
        </p:txBody>
      </p:sp>
      <p:pic>
        <p:nvPicPr>
          <p:cNvPr id="6" name="Picture 5">
            <a:extLst>
              <a:ext uri="{FF2B5EF4-FFF2-40B4-BE49-F238E27FC236}">
                <a16:creationId xmlns:a16="http://schemas.microsoft.com/office/drawing/2014/main" id="{2856EFC7-10E6-E08E-FD9E-19A7DA69485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6369963"/>
            <a:ext cx="8633818" cy="488037"/>
          </a:xfrm>
          <a:prstGeom prst="rect">
            <a:avLst/>
          </a:prstGeom>
        </p:spPr>
      </p:pic>
    </p:spTree>
    <p:extLst>
      <p:ext uri="{BB962C8B-B14F-4D97-AF65-F5344CB8AC3E}">
        <p14:creationId xmlns:p14="http://schemas.microsoft.com/office/powerpoint/2010/main" val="1535733064"/>
      </p:ext>
    </p:extLst>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A00D6493-AE0F-D3DD-0223-DBBB9B5B754C}"/>
              </a:ext>
            </a:extLst>
          </p:cNvPr>
          <p:cNvSpPr>
            <a:spLocks noGrp="1"/>
          </p:cNvSpPr>
          <p:nvPr>
            <p:ph type="body" sz="quarter" idx="10"/>
          </p:nvPr>
        </p:nvSpPr>
        <p:spPr/>
        <p:txBody>
          <a:bodyPr/>
          <a:lstStyle/>
          <a:p>
            <a:r>
              <a:rPr lang="zh-CN" altLang="en-US" dirty="0"/>
              <a:t>研究设计</a:t>
            </a:r>
          </a:p>
        </p:txBody>
      </p:sp>
      <p:sp>
        <p:nvSpPr>
          <p:cNvPr id="4" name="矩形 3">
            <a:extLst>
              <a:ext uri="{FF2B5EF4-FFF2-40B4-BE49-F238E27FC236}">
                <a16:creationId xmlns:a16="http://schemas.microsoft.com/office/drawing/2014/main" id="{C34B65DC-AB19-B3C9-8E9B-3B5BFBB9AA07}"/>
              </a:ext>
            </a:extLst>
          </p:cNvPr>
          <p:cNvSpPr/>
          <p:nvPr/>
        </p:nvSpPr>
        <p:spPr>
          <a:xfrm>
            <a:off x="334963" y="2515034"/>
            <a:ext cx="2628312" cy="228723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关键入组标准</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sym typeface="Arial" panose="020B0604020202020204" pitchFamily="34" charset="0"/>
              </a:rPr>
              <a:t>根据当地的</a:t>
            </a:r>
            <a:r>
              <a:rPr kumimoji="0" lang="en-US" altLang="zh-CN"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sym typeface="Arial" panose="020B0604020202020204" pitchFamily="34" charset="0"/>
              </a:rPr>
              <a:t>IHC/ISH</a:t>
            </a:r>
            <a:r>
              <a:rPr kumimoji="0" lang="zh-CN" altLang="en-US"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sym typeface="Arial" panose="020B0604020202020204" pitchFamily="34" charset="0"/>
              </a:rPr>
              <a:t>或</a:t>
            </a:r>
            <a:r>
              <a:rPr kumimoji="0" lang="en-US" altLang="zh-CN"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sym typeface="Arial" panose="020B0604020202020204" pitchFamily="34" charset="0"/>
              </a:rPr>
              <a:t>NGS</a:t>
            </a:r>
            <a:r>
              <a:rPr kumimoji="0" lang="zh-CN" altLang="en-US"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sym typeface="Arial" panose="020B0604020202020204" pitchFamily="34" charset="0"/>
              </a:rPr>
              <a:t>检测确定的</a:t>
            </a:r>
            <a:r>
              <a:rPr kumimoji="0" lang="en-US" altLang="zh-CN"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sym typeface="Arial" panose="020B0604020202020204" pitchFamily="34" charset="0"/>
              </a:rPr>
              <a:t>HER2</a:t>
            </a:r>
            <a:r>
              <a:rPr kumimoji="0" lang="zh-CN" altLang="en-US"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sym typeface="Arial" panose="020B0604020202020204" pitchFamily="34" charset="0"/>
              </a:rPr>
              <a:t>过表达</a:t>
            </a:r>
            <a:r>
              <a:rPr kumimoji="0" lang="en-US" altLang="zh-CN"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sym typeface="Arial" panose="020B0604020202020204" pitchFamily="34" charset="0"/>
              </a:rPr>
              <a:t>,</a:t>
            </a:r>
            <a:r>
              <a:rPr kumimoji="0" lang="zh-CN" altLang="en-US"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sym typeface="Arial" panose="020B0604020202020204" pitchFamily="34" charset="0"/>
              </a:rPr>
              <a:t>扩增或突变</a:t>
            </a:r>
            <a:endParaRPr kumimoji="0" lang="en-US" altLang="zh-CN"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sym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sym typeface="Arial" panose="020B0604020202020204" pitchFamily="34" charset="0"/>
              </a:rPr>
              <a:t>不能切除的局部晚期或转移性肿瘤</a:t>
            </a:r>
            <a:endParaRPr kumimoji="0" lang="en-US" altLang="zh-CN"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sym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sym typeface="Arial" panose="020B0604020202020204" pitchFamily="34" charset="0"/>
              </a:rPr>
              <a:t>基线病灶可测量</a:t>
            </a:r>
            <a:endParaRPr kumimoji="0" lang="en-US" altLang="zh-CN"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sym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sym typeface="Arial" panose="020B0604020202020204" pitchFamily="34" charset="0"/>
              </a:rPr>
              <a:t>既往接受过≥</a:t>
            </a:r>
            <a:r>
              <a:rPr kumimoji="0" lang="en-US" altLang="zh-CN"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sym typeface="Arial" panose="020B0604020202020204" pitchFamily="34" charset="0"/>
              </a:rPr>
              <a:t>1</a:t>
            </a:r>
            <a:r>
              <a:rPr kumimoji="0" lang="zh-CN" altLang="en-US"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sym typeface="Arial" panose="020B0604020202020204" pitchFamily="34" charset="0"/>
              </a:rPr>
              <a:t>线针对局部晚期或转移性疾病的系统治疗</a:t>
            </a:r>
            <a:endParaRPr kumimoji="0" lang="en-US" altLang="zh-CN"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sym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sym typeface="Arial" panose="020B0604020202020204" pitchFamily="34" charset="0"/>
              </a:rPr>
              <a:t>既往未接受靶向</a:t>
            </a:r>
            <a:r>
              <a:rPr kumimoji="0" lang="en-US" altLang="zh-CN"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sym typeface="Arial" panose="020B0604020202020204" pitchFamily="34" charset="0"/>
              </a:rPr>
              <a:t>HER2</a:t>
            </a:r>
            <a:r>
              <a:rPr kumimoji="0" lang="zh-CN" altLang="en-US"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sym typeface="Arial" panose="020B0604020202020204" pitchFamily="34" charset="0"/>
              </a:rPr>
              <a:t>治疗</a:t>
            </a:r>
            <a:r>
              <a:rPr kumimoji="0" lang="en-US" altLang="zh-CN" sz="1400" b="0" i="0" u="none" strike="noStrike" kern="1200" cap="none" spc="0" normalizeH="0" baseline="3000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sym typeface="Arial" panose="020B0604020202020204" pitchFamily="34" charset="0"/>
              </a:rPr>
              <a:t>b</a:t>
            </a:r>
          </a:p>
        </p:txBody>
      </p:sp>
      <p:sp>
        <p:nvSpPr>
          <p:cNvPr id="6" name="矩形 5">
            <a:extLst>
              <a:ext uri="{FF2B5EF4-FFF2-40B4-BE49-F238E27FC236}">
                <a16:creationId xmlns:a16="http://schemas.microsoft.com/office/drawing/2014/main" id="{EEB73DC6-F849-7593-E7EE-E6C62D78B5EA}"/>
              </a:ext>
            </a:extLst>
          </p:cNvPr>
          <p:cNvSpPr/>
          <p:nvPr/>
        </p:nvSpPr>
        <p:spPr>
          <a:xfrm>
            <a:off x="3386039" y="2228071"/>
            <a:ext cx="3673311" cy="269069"/>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队列</a:t>
            </a: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1</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：宫颈（过表达或扩增）</a:t>
            </a:r>
          </a:p>
        </p:txBody>
      </p:sp>
      <p:sp>
        <p:nvSpPr>
          <p:cNvPr id="9" name="矩形 8">
            <a:extLst>
              <a:ext uri="{FF2B5EF4-FFF2-40B4-BE49-F238E27FC236}">
                <a16:creationId xmlns:a16="http://schemas.microsoft.com/office/drawing/2014/main" id="{ED9A330C-6A5E-D983-1D3A-CB40B6A6D331}"/>
              </a:ext>
            </a:extLst>
          </p:cNvPr>
          <p:cNvSpPr/>
          <p:nvPr/>
        </p:nvSpPr>
        <p:spPr>
          <a:xfrm>
            <a:off x="7642696" y="2885839"/>
            <a:ext cx="3475910" cy="13716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结果</a:t>
            </a:r>
            <a:endParaRPr kumimoji="0" lang="en-US" altLang="zh-CN"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首要研究终点：</a:t>
            </a:r>
            <a:r>
              <a:rPr kumimoji="0" lang="zh-CN" altLang="en-US"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研究者根据</a:t>
            </a:r>
            <a:r>
              <a:rPr kumimoji="0" lang="en-US" altLang="zh-CN"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RECIST 1.1</a:t>
            </a:r>
            <a:r>
              <a:rPr kumimoji="0" lang="zh-CN" altLang="en-US"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确认的</a:t>
            </a:r>
            <a:r>
              <a:rPr kumimoji="0" lang="en-US" altLang="zh-CN"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ORR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次要研究终点：</a:t>
            </a:r>
            <a:r>
              <a:rPr kumimoji="0" lang="zh-CN" altLang="en-US"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安全性、</a:t>
            </a:r>
            <a:r>
              <a:rPr kumimoji="0" lang="en-US" altLang="zh-CN"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DCR</a:t>
            </a:r>
            <a:r>
              <a:rPr kumimoji="0" lang="zh-CN" altLang="en-US"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 、 </a:t>
            </a:r>
            <a:r>
              <a:rPr kumimoji="0" lang="en-US" altLang="zh-CN"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DOR</a:t>
            </a:r>
            <a:r>
              <a:rPr kumimoji="0" lang="zh-CN" altLang="en-US"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 、</a:t>
            </a:r>
            <a:r>
              <a:rPr kumimoji="0" lang="en-US" altLang="zh-CN"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PFS</a:t>
            </a:r>
            <a:r>
              <a:rPr kumimoji="0" lang="zh-CN" altLang="en-US"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 及</a:t>
            </a:r>
            <a:r>
              <a:rPr kumimoji="0" lang="en-US" altLang="zh-CN" sz="1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OS</a:t>
            </a:r>
          </a:p>
        </p:txBody>
      </p:sp>
      <p:cxnSp>
        <p:nvCxnSpPr>
          <p:cNvPr id="12" name="直接箭头连接符 11">
            <a:extLst>
              <a:ext uri="{FF2B5EF4-FFF2-40B4-BE49-F238E27FC236}">
                <a16:creationId xmlns:a16="http://schemas.microsoft.com/office/drawing/2014/main" id="{2BF8B1EE-7D54-B0A9-2A4E-6B0FCDAA0950}"/>
              </a:ext>
            </a:extLst>
          </p:cNvPr>
          <p:cNvCxnSpPr>
            <a:cxnSpLocks/>
          </p:cNvCxnSpPr>
          <p:nvPr/>
        </p:nvCxnSpPr>
        <p:spPr>
          <a:xfrm>
            <a:off x="2963275" y="3808151"/>
            <a:ext cx="369300" cy="682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7" name="TextBox 6">
            <a:extLst>
              <a:ext uri="{FF2B5EF4-FFF2-40B4-BE49-F238E27FC236}">
                <a16:creationId xmlns:a16="http://schemas.microsoft.com/office/drawing/2014/main" id="{43DC6068-CAB5-BB56-B941-80C509A7C6EC}"/>
              </a:ext>
            </a:extLst>
          </p:cNvPr>
          <p:cNvSpPr txBox="1"/>
          <p:nvPr/>
        </p:nvSpPr>
        <p:spPr>
          <a:xfrm>
            <a:off x="303320" y="1203756"/>
            <a:ext cx="11335402" cy="646331"/>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a:ea typeface="微软雅黑"/>
                <a:cs typeface="+mn-cs"/>
              </a:rPr>
              <a:t>SGNTUC-019 (NCT04579380)是一项开放标签2期篮子研究, 评估图卡替尼和曲妥珠单抗</a:t>
            </a:r>
            <a:r>
              <a:rPr kumimoji="0" lang="en-US" altLang="zh-CN" sz="1800" b="0" i="0" u="none" strike="noStrike" kern="1200" cap="none" spc="0" normalizeH="0" baseline="30000" noProof="0" dirty="0">
                <a:ln>
                  <a:noFill/>
                </a:ln>
                <a:solidFill>
                  <a:prstClr val="black"/>
                </a:solidFill>
                <a:effectLst/>
                <a:uLnTx/>
                <a:uFillTx/>
                <a:latin typeface="Arial"/>
                <a:ea typeface="微软雅黑"/>
                <a:cs typeface="+mn-cs"/>
              </a:rPr>
              <a:t>a</a:t>
            </a:r>
            <a:r>
              <a:rPr kumimoji="0" lang="en-US" sz="1800" b="0" i="0" u="none" strike="noStrike" kern="1200" cap="none" spc="0" normalizeH="0" baseline="0" noProof="0" dirty="0">
                <a:ln>
                  <a:noFill/>
                </a:ln>
                <a:solidFill>
                  <a:prstClr val="black"/>
                </a:solidFill>
                <a:effectLst/>
                <a:uLnTx/>
                <a:uFillTx/>
                <a:latin typeface="Arial"/>
                <a:ea typeface="微软雅黑"/>
                <a:cs typeface="+mn-cs"/>
              </a:rPr>
              <a:t>在HER2改变实体瘤患者中的抗肿瘤活性和安全性</a:t>
            </a:r>
          </a:p>
        </p:txBody>
      </p:sp>
      <p:sp>
        <p:nvSpPr>
          <p:cNvPr id="8" name="矩形 5">
            <a:extLst>
              <a:ext uri="{FF2B5EF4-FFF2-40B4-BE49-F238E27FC236}">
                <a16:creationId xmlns:a16="http://schemas.microsoft.com/office/drawing/2014/main" id="{86DEE364-A41F-F3EA-CB31-5B636E6C626E}"/>
              </a:ext>
            </a:extLst>
          </p:cNvPr>
          <p:cNvSpPr/>
          <p:nvPr/>
        </p:nvSpPr>
        <p:spPr>
          <a:xfrm>
            <a:off x="3386040" y="2592644"/>
            <a:ext cx="3673311" cy="269069"/>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队列</a:t>
            </a: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2</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：子宫（过表达或扩增）</a:t>
            </a:r>
          </a:p>
        </p:txBody>
      </p:sp>
      <p:sp>
        <p:nvSpPr>
          <p:cNvPr id="11" name="矩形 5">
            <a:extLst>
              <a:ext uri="{FF2B5EF4-FFF2-40B4-BE49-F238E27FC236}">
                <a16:creationId xmlns:a16="http://schemas.microsoft.com/office/drawing/2014/main" id="{EABFAEA8-23C7-094B-F13A-23FAFBF9D5D1}"/>
              </a:ext>
            </a:extLst>
          </p:cNvPr>
          <p:cNvSpPr/>
          <p:nvPr/>
        </p:nvSpPr>
        <p:spPr>
          <a:xfrm>
            <a:off x="3386042" y="4360924"/>
            <a:ext cx="3673311" cy="269069"/>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队列</a:t>
            </a: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7</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：非鳞的</a:t>
            </a: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NSCLC </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（突变）</a:t>
            </a:r>
          </a:p>
        </p:txBody>
      </p:sp>
      <p:sp>
        <p:nvSpPr>
          <p:cNvPr id="15" name="矩形 5">
            <a:extLst>
              <a:ext uri="{FF2B5EF4-FFF2-40B4-BE49-F238E27FC236}">
                <a16:creationId xmlns:a16="http://schemas.microsoft.com/office/drawing/2014/main" id="{64563307-533D-092F-33B2-DD6FABC90E7B}"/>
              </a:ext>
            </a:extLst>
          </p:cNvPr>
          <p:cNvSpPr/>
          <p:nvPr/>
        </p:nvSpPr>
        <p:spPr>
          <a:xfrm>
            <a:off x="3386040" y="3297465"/>
            <a:ext cx="3673311" cy="269069"/>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队列</a:t>
            </a: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4</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：尿路上皮（过表达或扩增）</a:t>
            </a:r>
          </a:p>
        </p:txBody>
      </p:sp>
      <p:sp>
        <p:nvSpPr>
          <p:cNvPr id="16" name="矩形 5">
            <a:extLst>
              <a:ext uri="{FF2B5EF4-FFF2-40B4-BE49-F238E27FC236}">
                <a16:creationId xmlns:a16="http://schemas.microsoft.com/office/drawing/2014/main" id="{492AD819-4376-D7A2-64A9-CC3A4F8A3C7B}"/>
              </a:ext>
            </a:extLst>
          </p:cNvPr>
          <p:cNvSpPr/>
          <p:nvPr/>
        </p:nvSpPr>
        <p:spPr>
          <a:xfrm>
            <a:off x="3386040" y="2954071"/>
            <a:ext cx="3673311" cy="269069"/>
          </a:xfrm>
          <a:prstGeom prst="rect">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队列</a:t>
            </a: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3</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：胆道（过表达或扩增）</a:t>
            </a:r>
          </a:p>
        </p:txBody>
      </p:sp>
      <p:sp>
        <p:nvSpPr>
          <p:cNvPr id="17" name="矩形 5">
            <a:extLst>
              <a:ext uri="{FF2B5EF4-FFF2-40B4-BE49-F238E27FC236}">
                <a16:creationId xmlns:a16="http://schemas.microsoft.com/office/drawing/2014/main" id="{1F63B9B2-297A-45F1-FBA8-B7B84B9C95F3}"/>
              </a:ext>
            </a:extLst>
          </p:cNvPr>
          <p:cNvSpPr/>
          <p:nvPr/>
        </p:nvSpPr>
        <p:spPr>
          <a:xfrm>
            <a:off x="3386040" y="3646324"/>
            <a:ext cx="3673311" cy="269069"/>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队列</a:t>
            </a: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5</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：非鳞的</a:t>
            </a: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NSCLC</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（过表达或扩增）</a:t>
            </a:r>
          </a:p>
        </p:txBody>
      </p:sp>
      <p:sp>
        <p:nvSpPr>
          <p:cNvPr id="18" name="矩形 5">
            <a:extLst>
              <a:ext uri="{FF2B5EF4-FFF2-40B4-BE49-F238E27FC236}">
                <a16:creationId xmlns:a16="http://schemas.microsoft.com/office/drawing/2014/main" id="{D4F1C45B-2031-994E-411B-054833C04686}"/>
              </a:ext>
            </a:extLst>
          </p:cNvPr>
          <p:cNvSpPr/>
          <p:nvPr/>
        </p:nvSpPr>
        <p:spPr>
          <a:xfrm>
            <a:off x="3386041" y="4004569"/>
            <a:ext cx="3673311" cy="269069"/>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队列</a:t>
            </a: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6</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：其他实体瘤（过表达或扩增）</a:t>
            </a:r>
          </a:p>
        </p:txBody>
      </p:sp>
      <p:sp>
        <p:nvSpPr>
          <p:cNvPr id="19" name="矩形 5">
            <a:extLst>
              <a:ext uri="{FF2B5EF4-FFF2-40B4-BE49-F238E27FC236}">
                <a16:creationId xmlns:a16="http://schemas.microsoft.com/office/drawing/2014/main" id="{45C72B50-02F0-693C-6034-63D1C4FF45F0}"/>
              </a:ext>
            </a:extLst>
          </p:cNvPr>
          <p:cNvSpPr/>
          <p:nvPr/>
        </p:nvSpPr>
        <p:spPr>
          <a:xfrm>
            <a:off x="3386042" y="4725497"/>
            <a:ext cx="3673311" cy="269069"/>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队列</a:t>
            </a: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8</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：乳腺（突变）</a:t>
            </a:r>
          </a:p>
        </p:txBody>
      </p:sp>
      <p:sp>
        <p:nvSpPr>
          <p:cNvPr id="20" name="矩形 5">
            <a:extLst>
              <a:ext uri="{FF2B5EF4-FFF2-40B4-BE49-F238E27FC236}">
                <a16:creationId xmlns:a16="http://schemas.microsoft.com/office/drawing/2014/main" id="{E2789326-BF9C-78BE-87B3-46190B0F9390}"/>
              </a:ext>
            </a:extLst>
          </p:cNvPr>
          <p:cNvSpPr/>
          <p:nvPr/>
        </p:nvSpPr>
        <p:spPr>
          <a:xfrm>
            <a:off x="3386042" y="5090070"/>
            <a:ext cx="3673311" cy="269069"/>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队列</a:t>
            </a:r>
            <a:r>
              <a:rPr kumimoji="0" lang="en-US" altLang="zh-CN"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9</a:t>
            </a:r>
            <a:r>
              <a:rPr kumimoji="0" lang="zh-CN" altLang="en-US" sz="1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：其他实体瘤（突变）</a:t>
            </a:r>
          </a:p>
        </p:txBody>
      </p:sp>
      <p:pic>
        <p:nvPicPr>
          <p:cNvPr id="26" name="Picture 25">
            <a:extLst>
              <a:ext uri="{FF2B5EF4-FFF2-40B4-BE49-F238E27FC236}">
                <a16:creationId xmlns:a16="http://schemas.microsoft.com/office/drawing/2014/main" id="{3DEED95B-3404-474D-880E-63EFF7FB3B5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6344950"/>
            <a:ext cx="8786191" cy="533474"/>
          </a:xfrm>
          <a:prstGeom prst="rect">
            <a:avLst/>
          </a:prstGeom>
        </p:spPr>
      </p:pic>
      <p:sp>
        <p:nvSpPr>
          <p:cNvPr id="30" name="文本占位符 2">
            <a:extLst>
              <a:ext uri="{FF2B5EF4-FFF2-40B4-BE49-F238E27FC236}">
                <a16:creationId xmlns:a16="http://schemas.microsoft.com/office/drawing/2014/main" id="{7CA5AE1A-9DC3-2EF4-990B-0363F925EDCD}"/>
              </a:ext>
            </a:extLst>
          </p:cNvPr>
          <p:cNvSpPr txBox="1">
            <a:spLocks/>
          </p:cNvSpPr>
          <p:nvPr/>
        </p:nvSpPr>
        <p:spPr>
          <a:xfrm>
            <a:off x="5226776" y="6549390"/>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tx1"/>
                </a:solidFill>
                <a:latin typeface="+mn-lt"/>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a:ln>
                  <a:noFill/>
                </a:ln>
                <a:solidFill>
                  <a:prstClr val="black"/>
                </a:solidFill>
                <a:effectLst/>
                <a:uLnTx/>
                <a:uFillTx/>
                <a:latin typeface="Arial"/>
                <a:ea typeface="微软雅黑" panose="020B0503020204020204" pitchFamily="34" charset="-122"/>
                <a:cs typeface="Calibri" panose="020F0502020204030204" pitchFamily="34" charset="0"/>
              </a:rPr>
              <a:t>Yoshiaki Nakamura</a:t>
            </a:r>
            <a:r>
              <a:rPr kumimoji="0" lang="zh-CN" altLang="en-US" sz="1000" b="0" i="0" u="none" strike="noStrike" kern="1200" cap="none" spc="0" normalizeH="0" baseline="0" noProof="0">
                <a:ln>
                  <a:noFill/>
                </a:ln>
                <a:solidFill>
                  <a:prstClr val="black"/>
                </a:solidFill>
                <a:effectLst/>
                <a:uLnTx/>
                <a:uFillTx/>
                <a:latin typeface="Arial"/>
                <a:ea typeface="微软雅黑" panose="020B0503020204020204" pitchFamily="34" charset="-122"/>
                <a:cs typeface="Calibri" panose="020F0502020204030204" pitchFamily="34" charset="0"/>
              </a:rPr>
              <a:t>，</a:t>
            </a:r>
            <a:r>
              <a:rPr kumimoji="0" lang="en-US" altLang="zh-CN" sz="1000" b="0" i="0" u="none" strike="noStrike" kern="1200" cap="none" spc="0" normalizeH="0" baseline="0" noProof="0">
                <a:ln>
                  <a:noFill/>
                </a:ln>
                <a:solidFill>
                  <a:prstClr val="black"/>
                </a:solidFill>
                <a:effectLst/>
                <a:uLnTx/>
                <a:uFillTx/>
                <a:latin typeface="Arial"/>
                <a:ea typeface="微软雅黑" panose="020B0503020204020204" pitchFamily="34" charset="-122"/>
                <a:cs typeface="Calibri" panose="020F0502020204030204" pitchFamily="34" charset="0"/>
              </a:rPr>
              <a:t>et al. 2023 ASCO-GI abstract 4007</a:t>
            </a:r>
            <a:endParaRPr kumimoji="0" lang="zh-CN" altLang="en-US" sz="1000" b="0" i="0" u="none" strike="noStrike" kern="1200" cap="none" spc="0" normalizeH="0" baseline="0" noProof="0" dirty="0">
              <a:ln>
                <a:noFill/>
              </a:ln>
              <a:solidFill>
                <a:prstClr val="black"/>
              </a:solidFill>
              <a:effectLst/>
              <a:uLnTx/>
              <a:uFillTx/>
              <a:latin typeface="Arial"/>
              <a:ea typeface="微软雅黑" panose="020B0503020204020204" pitchFamily="34" charset="-122"/>
              <a:cs typeface="Calibri" panose="020F0502020204030204" pitchFamily="34" charset="0"/>
            </a:endParaRPr>
          </a:p>
        </p:txBody>
      </p:sp>
    </p:spTree>
    <p:extLst>
      <p:ext uri="{BB962C8B-B14F-4D97-AF65-F5344CB8AC3E}">
        <p14:creationId xmlns:p14="http://schemas.microsoft.com/office/powerpoint/2010/main" val="1283503030"/>
      </p:ext>
    </p:extLst>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19FEFA8-5FC0-A487-4AA1-D4F84904F483}"/>
              </a:ext>
            </a:extLst>
          </p:cNvPr>
          <p:cNvSpPr>
            <a:spLocks noGrp="1"/>
          </p:cNvSpPr>
          <p:nvPr>
            <p:ph type="body" sz="quarter" idx="10"/>
          </p:nvPr>
        </p:nvSpPr>
        <p:spPr/>
        <p:txBody>
          <a:bodyPr/>
          <a:lstStyle/>
          <a:p>
            <a:r>
              <a:rPr lang="en-US" altLang="zh-CN" dirty="0"/>
              <a:t>HER2</a:t>
            </a:r>
            <a:r>
              <a:rPr lang="zh-CN" altLang="en-US" dirty="0"/>
              <a:t>检测是否符合</a:t>
            </a:r>
            <a:r>
              <a:rPr lang="en-US" altLang="zh-CN" dirty="0"/>
              <a:t>BTC</a:t>
            </a:r>
            <a:r>
              <a:rPr lang="zh-CN" altLang="en-US" dirty="0"/>
              <a:t>队列</a:t>
            </a:r>
            <a:endParaRPr lang="en-US" dirty="0"/>
          </a:p>
        </p:txBody>
      </p:sp>
      <p:sp>
        <p:nvSpPr>
          <p:cNvPr id="5" name="Rectangle: Rounded Corners 4">
            <a:extLst>
              <a:ext uri="{FF2B5EF4-FFF2-40B4-BE49-F238E27FC236}">
                <a16:creationId xmlns:a16="http://schemas.microsoft.com/office/drawing/2014/main" id="{FEDCC92E-3D04-D12B-F5AF-AC1F8CC470F2}"/>
              </a:ext>
            </a:extLst>
          </p:cNvPr>
          <p:cNvSpPr/>
          <p:nvPr/>
        </p:nvSpPr>
        <p:spPr>
          <a:xfrm>
            <a:off x="864703" y="3339547"/>
            <a:ext cx="1858617" cy="924339"/>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当地</a:t>
            </a: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HER2</a:t>
            </a: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检测是否符合标准</a:t>
            </a:r>
            <a:r>
              <a:rPr kumimoji="0" lang="en-US" altLang="zh-CN" sz="1800" b="0" i="0" u="none" strike="noStrike" kern="1200" cap="none" spc="0" normalizeH="0" baseline="30000" noProof="0" dirty="0">
                <a:ln>
                  <a:noFill/>
                </a:ln>
                <a:solidFill>
                  <a:prstClr val="white"/>
                </a:solidFill>
                <a:effectLst/>
                <a:uLnTx/>
                <a:uFillTx/>
                <a:latin typeface="Arial"/>
                <a:ea typeface="微软雅黑"/>
                <a:cs typeface="+mn-cs"/>
              </a:rPr>
              <a:t>a</a:t>
            </a:r>
            <a:endParaRPr kumimoji="0" lang="en-US" sz="1800" b="0" i="0" u="none" strike="noStrike" kern="1200" cap="none" spc="0" normalizeH="0" baseline="30000" noProof="0" dirty="0">
              <a:ln>
                <a:noFill/>
              </a:ln>
              <a:solidFill>
                <a:prstClr val="white"/>
              </a:solidFill>
              <a:effectLst/>
              <a:uLnTx/>
              <a:uFillTx/>
              <a:latin typeface="Arial"/>
              <a:ea typeface="微软雅黑"/>
              <a:cs typeface="+mn-cs"/>
            </a:endParaRPr>
          </a:p>
        </p:txBody>
      </p:sp>
      <p:sp>
        <p:nvSpPr>
          <p:cNvPr id="8" name="Rectangle: Rounded Corners 7">
            <a:extLst>
              <a:ext uri="{FF2B5EF4-FFF2-40B4-BE49-F238E27FC236}">
                <a16:creationId xmlns:a16="http://schemas.microsoft.com/office/drawing/2014/main" id="{E5741C19-B168-F1C0-02E7-0180A03C771C}"/>
              </a:ext>
            </a:extLst>
          </p:cNvPr>
          <p:cNvSpPr/>
          <p:nvPr/>
        </p:nvSpPr>
        <p:spPr>
          <a:xfrm>
            <a:off x="7220783" y="3125261"/>
            <a:ext cx="1858617" cy="924339"/>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扩增</a:t>
            </a:r>
            <a:endParaRPr kumimoji="0" lang="en-US" sz="18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9" name="Rectangle: Rounded Corners 8">
            <a:extLst>
              <a:ext uri="{FF2B5EF4-FFF2-40B4-BE49-F238E27FC236}">
                <a16:creationId xmlns:a16="http://schemas.microsoft.com/office/drawing/2014/main" id="{7A88125C-CFE5-0AFC-5AA7-9874668E4D5F}"/>
              </a:ext>
            </a:extLst>
          </p:cNvPr>
          <p:cNvSpPr/>
          <p:nvPr/>
        </p:nvSpPr>
        <p:spPr>
          <a:xfrm>
            <a:off x="7220784" y="1790248"/>
            <a:ext cx="1858617" cy="1158771"/>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扩增</a:t>
            </a: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FISH</a:t>
            </a: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或</a:t>
            </a: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CISH</a:t>
            </a: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比值≥</a:t>
            </a: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2.0</a:t>
            </a: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或基因拷贝数</a:t>
            </a: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&gt;6.0</a:t>
            </a:r>
            <a:endParaRPr kumimoji="0" lang="en-US" sz="18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10" name="Rectangle: Rounded Corners 9">
            <a:extLst>
              <a:ext uri="{FF2B5EF4-FFF2-40B4-BE49-F238E27FC236}">
                <a16:creationId xmlns:a16="http://schemas.microsoft.com/office/drawing/2014/main" id="{C06BD78B-D07F-5835-AC91-AB87A4501A6E}"/>
              </a:ext>
            </a:extLst>
          </p:cNvPr>
          <p:cNvSpPr/>
          <p:nvPr/>
        </p:nvSpPr>
        <p:spPr>
          <a:xfrm>
            <a:off x="7220789" y="797551"/>
            <a:ext cx="1858617" cy="924339"/>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过表达：</a:t>
            </a:r>
            <a:endParaRPr kumimoji="0" lang="en-US" altLang="zh-CN" sz="1800" b="0" i="0" u="none" strike="noStrike" kern="1200" cap="none" spc="0" normalizeH="0" baseline="0" noProof="0" dirty="0">
              <a:ln>
                <a:noFill/>
              </a:ln>
              <a:solidFill>
                <a:prstClr val="white"/>
              </a:solidFill>
              <a:effectLst/>
              <a:uLnTx/>
              <a:uFillTx/>
              <a:latin typeface="Arial"/>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a:ea typeface="微软雅黑"/>
                <a:cs typeface="+mn-cs"/>
              </a:rPr>
              <a:t>3+ IHC</a:t>
            </a:r>
          </a:p>
        </p:txBody>
      </p:sp>
      <p:sp>
        <p:nvSpPr>
          <p:cNvPr id="11" name="Rectangle: Rounded Corners 10">
            <a:extLst>
              <a:ext uri="{FF2B5EF4-FFF2-40B4-BE49-F238E27FC236}">
                <a16:creationId xmlns:a16="http://schemas.microsoft.com/office/drawing/2014/main" id="{415F62F1-A8C5-4B52-6D8A-0469308DD70A}"/>
              </a:ext>
            </a:extLst>
          </p:cNvPr>
          <p:cNvSpPr/>
          <p:nvPr/>
        </p:nvSpPr>
        <p:spPr>
          <a:xfrm>
            <a:off x="4971219" y="3117020"/>
            <a:ext cx="1360007" cy="924339"/>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a:ea typeface="微软雅黑"/>
                <a:cs typeface="+mn-cs"/>
              </a:rPr>
              <a:t>NGS</a:t>
            </a:r>
          </a:p>
        </p:txBody>
      </p:sp>
      <p:sp>
        <p:nvSpPr>
          <p:cNvPr id="12" name="Rectangle: Rounded Corners 11">
            <a:extLst>
              <a:ext uri="{FF2B5EF4-FFF2-40B4-BE49-F238E27FC236}">
                <a16:creationId xmlns:a16="http://schemas.microsoft.com/office/drawing/2014/main" id="{EF04A329-75EA-632C-631C-8D1609B2AA6B}"/>
              </a:ext>
            </a:extLst>
          </p:cNvPr>
          <p:cNvSpPr/>
          <p:nvPr/>
        </p:nvSpPr>
        <p:spPr>
          <a:xfrm>
            <a:off x="4971219" y="1484723"/>
            <a:ext cx="1360007" cy="924339"/>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IHC/ISH</a:t>
            </a:r>
            <a:endParaRPr kumimoji="0" lang="en-US" sz="18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13" name="Rectangle: Rounded Corners 12">
            <a:extLst>
              <a:ext uri="{FF2B5EF4-FFF2-40B4-BE49-F238E27FC236}">
                <a16:creationId xmlns:a16="http://schemas.microsoft.com/office/drawing/2014/main" id="{80657F29-A052-1F36-1879-BA16E2C531A0}"/>
              </a:ext>
            </a:extLst>
          </p:cNvPr>
          <p:cNvSpPr/>
          <p:nvPr/>
        </p:nvSpPr>
        <p:spPr>
          <a:xfrm>
            <a:off x="3344746" y="4488761"/>
            <a:ext cx="861161" cy="924339"/>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血液</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14" name="Rectangle: Rounded Corners 13">
            <a:extLst>
              <a:ext uri="{FF2B5EF4-FFF2-40B4-BE49-F238E27FC236}">
                <a16:creationId xmlns:a16="http://schemas.microsoft.com/office/drawing/2014/main" id="{5CCAEF20-4FDA-8E12-6BF7-93D018999A67}"/>
              </a:ext>
            </a:extLst>
          </p:cNvPr>
          <p:cNvSpPr/>
          <p:nvPr/>
        </p:nvSpPr>
        <p:spPr>
          <a:xfrm>
            <a:off x="3344746" y="2326604"/>
            <a:ext cx="861161" cy="924339"/>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组织</a:t>
            </a:r>
            <a:endParaRPr kumimoji="0" lang="en-US" sz="18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15" name="Rectangle: Rounded Corners 14">
            <a:extLst>
              <a:ext uri="{FF2B5EF4-FFF2-40B4-BE49-F238E27FC236}">
                <a16:creationId xmlns:a16="http://schemas.microsoft.com/office/drawing/2014/main" id="{93F6DE14-35BC-1E50-6380-8DAEAC263791}"/>
              </a:ext>
            </a:extLst>
          </p:cNvPr>
          <p:cNvSpPr/>
          <p:nvPr/>
        </p:nvSpPr>
        <p:spPr>
          <a:xfrm>
            <a:off x="4971219" y="4485847"/>
            <a:ext cx="1360007" cy="924339"/>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ea typeface="微软雅黑"/>
                <a:cs typeface="+mn-cs"/>
              </a:rPr>
              <a:t>NGS</a:t>
            </a:r>
          </a:p>
        </p:txBody>
      </p:sp>
      <p:sp>
        <p:nvSpPr>
          <p:cNvPr id="16" name="Rectangle: Rounded Corners 15">
            <a:extLst>
              <a:ext uri="{FF2B5EF4-FFF2-40B4-BE49-F238E27FC236}">
                <a16:creationId xmlns:a16="http://schemas.microsoft.com/office/drawing/2014/main" id="{43292FB1-120A-F595-F65E-C3AC688A8CEA}"/>
              </a:ext>
            </a:extLst>
          </p:cNvPr>
          <p:cNvSpPr/>
          <p:nvPr/>
        </p:nvSpPr>
        <p:spPr>
          <a:xfrm>
            <a:off x="7220785" y="4485847"/>
            <a:ext cx="1858617" cy="924339"/>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扩增</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cxnSp>
        <p:nvCxnSpPr>
          <p:cNvPr id="18" name="Straight Connector 17">
            <a:extLst>
              <a:ext uri="{FF2B5EF4-FFF2-40B4-BE49-F238E27FC236}">
                <a16:creationId xmlns:a16="http://schemas.microsoft.com/office/drawing/2014/main" id="{749FD468-A962-89E7-6201-F79A2266E6B4}"/>
              </a:ext>
            </a:extLst>
          </p:cNvPr>
          <p:cNvCxnSpPr>
            <a:cxnSpLocks/>
            <a:stCxn id="5" idx="3"/>
            <a:endCxn id="14" idx="1"/>
          </p:cNvCxnSpPr>
          <p:nvPr/>
        </p:nvCxnSpPr>
        <p:spPr>
          <a:xfrm flipV="1">
            <a:off x="2723320" y="2788774"/>
            <a:ext cx="621426" cy="1012943"/>
          </a:xfrm>
          <a:prstGeom prst="line">
            <a:avLst/>
          </a:prstGeom>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E0208C24-D127-A75C-D706-4F8590FACAAF}"/>
              </a:ext>
            </a:extLst>
          </p:cNvPr>
          <p:cNvCxnSpPr>
            <a:cxnSpLocks/>
            <a:stCxn id="5" idx="3"/>
            <a:endCxn id="13" idx="1"/>
          </p:cNvCxnSpPr>
          <p:nvPr/>
        </p:nvCxnSpPr>
        <p:spPr>
          <a:xfrm>
            <a:off x="2723320" y="3801717"/>
            <a:ext cx="621426" cy="1149214"/>
          </a:xfrm>
          <a:prstGeom prst="line">
            <a:avLst/>
          </a:prstGeom>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E74E677F-52C0-9236-2701-7E18B24702BF}"/>
              </a:ext>
            </a:extLst>
          </p:cNvPr>
          <p:cNvCxnSpPr>
            <a:cxnSpLocks/>
            <a:stCxn id="14" idx="3"/>
            <a:endCxn id="12" idx="1"/>
          </p:cNvCxnSpPr>
          <p:nvPr/>
        </p:nvCxnSpPr>
        <p:spPr>
          <a:xfrm flipV="1">
            <a:off x="4205907" y="1946893"/>
            <a:ext cx="765312" cy="841881"/>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95F998B0-F2E7-7AD5-F430-B0D7546801F6}"/>
              </a:ext>
            </a:extLst>
          </p:cNvPr>
          <p:cNvCxnSpPr>
            <a:cxnSpLocks/>
            <a:stCxn id="13" idx="3"/>
            <a:endCxn id="15" idx="1"/>
          </p:cNvCxnSpPr>
          <p:nvPr/>
        </p:nvCxnSpPr>
        <p:spPr>
          <a:xfrm flipV="1">
            <a:off x="4205907" y="4948017"/>
            <a:ext cx="765312" cy="2914"/>
          </a:xfrm>
          <a:prstGeom prst="line">
            <a:avLst/>
          </a:prstGeom>
        </p:spPr>
        <p:style>
          <a:lnRef idx="1">
            <a:schemeClr val="dk1"/>
          </a:lnRef>
          <a:fillRef idx="0">
            <a:schemeClr val="dk1"/>
          </a:fillRef>
          <a:effectRef idx="0">
            <a:schemeClr val="dk1"/>
          </a:effectRef>
          <a:fontRef idx="minor">
            <a:schemeClr val="tx1"/>
          </a:fontRef>
        </p:style>
      </p:cxnSp>
      <p:cxnSp>
        <p:nvCxnSpPr>
          <p:cNvPr id="27" name="Straight Connector 26">
            <a:extLst>
              <a:ext uri="{FF2B5EF4-FFF2-40B4-BE49-F238E27FC236}">
                <a16:creationId xmlns:a16="http://schemas.microsoft.com/office/drawing/2014/main" id="{06132343-E982-8451-F806-45CC05371AE2}"/>
              </a:ext>
            </a:extLst>
          </p:cNvPr>
          <p:cNvCxnSpPr>
            <a:cxnSpLocks/>
            <a:stCxn id="12" idx="3"/>
            <a:endCxn id="10" idx="1"/>
          </p:cNvCxnSpPr>
          <p:nvPr/>
        </p:nvCxnSpPr>
        <p:spPr>
          <a:xfrm flipV="1">
            <a:off x="6331226" y="1259721"/>
            <a:ext cx="889563" cy="687172"/>
          </a:xfrm>
          <a:prstGeom prst="line">
            <a:avLst/>
          </a:prstGeom>
        </p:spPr>
        <p:style>
          <a:lnRef idx="1">
            <a:schemeClr val="dk1"/>
          </a:lnRef>
          <a:fillRef idx="0">
            <a:schemeClr val="dk1"/>
          </a:fillRef>
          <a:effectRef idx="0">
            <a:schemeClr val="dk1"/>
          </a:effectRef>
          <a:fontRef idx="minor">
            <a:schemeClr val="tx1"/>
          </a:fontRef>
        </p:style>
      </p:cxnSp>
      <p:cxnSp>
        <p:nvCxnSpPr>
          <p:cNvPr id="30" name="Straight Connector 29">
            <a:extLst>
              <a:ext uri="{FF2B5EF4-FFF2-40B4-BE49-F238E27FC236}">
                <a16:creationId xmlns:a16="http://schemas.microsoft.com/office/drawing/2014/main" id="{760123A6-067A-3561-0A9E-176ABCB5C0AC}"/>
              </a:ext>
            </a:extLst>
          </p:cNvPr>
          <p:cNvCxnSpPr>
            <a:cxnSpLocks/>
            <a:stCxn id="12" idx="3"/>
            <a:endCxn id="9" idx="1"/>
          </p:cNvCxnSpPr>
          <p:nvPr/>
        </p:nvCxnSpPr>
        <p:spPr>
          <a:xfrm>
            <a:off x="6331226" y="1946893"/>
            <a:ext cx="889558" cy="422741"/>
          </a:xfrm>
          <a:prstGeom prst="line">
            <a:avLst/>
          </a:prstGeom>
        </p:spPr>
        <p:style>
          <a:lnRef idx="1">
            <a:schemeClr val="dk1"/>
          </a:lnRef>
          <a:fillRef idx="0">
            <a:schemeClr val="dk1"/>
          </a:fillRef>
          <a:effectRef idx="0">
            <a:schemeClr val="dk1"/>
          </a:effectRef>
          <a:fontRef idx="minor">
            <a:schemeClr val="tx1"/>
          </a:fontRef>
        </p:style>
      </p:cxnSp>
      <p:cxnSp>
        <p:nvCxnSpPr>
          <p:cNvPr id="33" name="Straight Connector 32">
            <a:extLst>
              <a:ext uri="{FF2B5EF4-FFF2-40B4-BE49-F238E27FC236}">
                <a16:creationId xmlns:a16="http://schemas.microsoft.com/office/drawing/2014/main" id="{CA8804CE-B2C4-9EBC-F3DD-93D7E27F891B}"/>
              </a:ext>
            </a:extLst>
          </p:cNvPr>
          <p:cNvCxnSpPr>
            <a:cxnSpLocks/>
            <a:stCxn id="11" idx="3"/>
            <a:endCxn id="8" idx="1"/>
          </p:cNvCxnSpPr>
          <p:nvPr/>
        </p:nvCxnSpPr>
        <p:spPr>
          <a:xfrm>
            <a:off x="6331226" y="3579190"/>
            <a:ext cx="889557" cy="8241"/>
          </a:xfrm>
          <a:prstGeom prst="line">
            <a:avLst/>
          </a:prstGeom>
        </p:spPr>
        <p:style>
          <a:lnRef idx="1">
            <a:schemeClr val="dk1"/>
          </a:lnRef>
          <a:fillRef idx="0">
            <a:schemeClr val="dk1"/>
          </a:fillRef>
          <a:effectRef idx="0">
            <a:schemeClr val="dk1"/>
          </a:effectRef>
          <a:fontRef idx="minor">
            <a:schemeClr val="tx1"/>
          </a:fontRef>
        </p:style>
      </p:cxnSp>
      <p:cxnSp>
        <p:nvCxnSpPr>
          <p:cNvPr id="36" name="Straight Connector 35">
            <a:extLst>
              <a:ext uri="{FF2B5EF4-FFF2-40B4-BE49-F238E27FC236}">
                <a16:creationId xmlns:a16="http://schemas.microsoft.com/office/drawing/2014/main" id="{BC5DC940-52D8-DD4D-8E09-1A65F21033DD}"/>
              </a:ext>
            </a:extLst>
          </p:cNvPr>
          <p:cNvCxnSpPr>
            <a:cxnSpLocks/>
            <a:stCxn id="15" idx="3"/>
            <a:endCxn id="16" idx="1"/>
          </p:cNvCxnSpPr>
          <p:nvPr/>
        </p:nvCxnSpPr>
        <p:spPr>
          <a:xfrm>
            <a:off x="6331226" y="4948017"/>
            <a:ext cx="889559" cy="0"/>
          </a:xfrm>
          <a:prstGeom prst="line">
            <a:avLst/>
          </a:prstGeom>
        </p:spPr>
        <p:style>
          <a:lnRef idx="1">
            <a:schemeClr val="dk1"/>
          </a:lnRef>
          <a:fillRef idx="0">
            <a:schemeClr val="dk1"/>
          </a:fillRef>
          <a:effectRef idx="0">
            <a:schemeClr val="dk1"/>
          </a:effectRef>
          <a:fontRef idx="minor">
            <a:schemeClr val="tx1"/>
          </a:fontRef>
        </p:style>
      </p:cxnSp>
      <p:cxnSp>
        <p:nvCxnSpPr>
          <p:cNvPr id="40" name="Straight Connector 39">
            <a:extLst>
              <a:ext uri="{FF2B5EF4-FFF2-40B4-BE49-F238E27FC236}">
                <a16:creationId xmlns:a16="http://schemas.microsoft.com/office/drawing/2014/main" id="{D34D5692-E5C8-6E66-3C59-F7474772BAD1}"/>
              </a:ext>
            </a:extLst>
          </p:cNvPr>
          <p:cNvCxnSpPr>
            <a:cxnSpLocks/>
            <a:stCxn id="14" idx="3"/>
            <a:endCxn id="11" idx="1"/>
          </p:cNvCxnSpPr>
          <p:nvPr/>
        </p:nvCxnSpPr>
        <p:spPr>
          <a:xfrm>
            <a:off x="4205907" y="2788774"/>
            <a:ext cx="765312" cy="790416"/>
          </a:xfrm>
          <a:prstGeom prst="line">
            <a:avLst/>
          </a:prstGeom>
        </p:spPr>
        <p:style>
          <a:lnRef idx="1">
            <a:schemeClr val="dk1"/>
          </a:lnRef>
          <a:fillRef idx="0">
            <a:schemeClr val="dk1"/>
          </a:fillRef>
          <a:effectRef idx="0">
            <a:schemeClr val="dk1"/>
          </a:effectRef>
          <a:fontRef idx="minor">
            <a:schemeClr val="tx1"/>
          </a:fontRef>
        </p:style>
      </p:cxnSp>
      <p:sp>
        <p:nvSpPr>
          <p:cNvPr id="67" name="TextBox 66">
            <a:extLst>
              <a:ext uri="{FF2B5EF4-FFF2-40B4-BE49-F238E27FC236}">
                <a16:creationId xmlns:a16="http://schemas.microsoft.com/office/drawing/2014/main" id="{E02C6DB6-3ADC-CD39-26CC-F781C16401CC}"/>
              </a:ext>
            </a:extLst>
          </p:cNvPr>
          <p:cNvSpPr txBox="1"/>
          <p:nvPr/>
        </p:nvSpPr>
        <p:spPr>
          <a:xfrm>
            <a:off x="9786505" y="2503703"/>
            <a:ext cx="1704710"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ea typeface="微软雅黑"/>
                <a:cs typeface="+mn-cs"/>
              </a:rPr>
              <a:t>允许使用任何方法确定HER2状态</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是否符合标准</a:t>
            </a:r>
            <a:r>
              <a:rPr kumimoji="0" lang="en-US" altLang="zh-CN" sz="1800" b="0" i="0" u="none" strike="noStrike" kern="1200" cap="none" spc="0" normalizeH="0" baseline="30000" noProof="0" dirty="0">
                <a:ln>
                  <a:noFill/>
                </a:ln>
                <a:solidFill>
                  <a:prstClr val="black"/>
                </a:solidFill>
                <a:effectLst/>
                <a:uLnTx/>
                <a:uFillTx/>
                <a:latin typeface="Arial"/>
                <a:ea typeface="微软雅黑"/>
                <a:cs typeface="+mn-cs"/>
              </a:rPr>
              <a:t>b</a:t>
            </a:r>
            <a:endParaRPr kumimoji="0" lang="en-US" sz="1800" b="0" i="0" u="none" strike="noStrike" kern="1200" cap="none" spc="0" normalizeH="0" baseline="30000" noProof="0" dirty="0">
              <a:ln>
                <a:noFill/>
              </a:ln>
              <a:solidFill>
                <a:prstClr val="black"/>
              </a:solidFill>
              <a:effectLst/>
              <a:uLnTx/>
              <a:uFillTx/>
              <a:latin typeface="Arial"/>
              <a:ea typeface="微软雅黑"/>
              <a:cs typeface="+mn-cs"/>
            </a:endParaRPr>
          </a:p>
        </p:txBody>
      </p:sp>
      <p:sp>
        <p:nvSpPr>
          <p:cNvPr id="68" name="Right Brace 67">
            <a:extLst>
              <a:ext uri="{FF2B5EF4-FFF2-40B4-BE49-F238E27FC236}">
                <a16:creationId xmlns:a16="http://schemas.microsoft.com/office/drawing/2014/main" id="{CAE3CADA-8266-4FA9-7AEA-8966D074E589}"/>
              </a:ext>
            </a:extLst>
          </p:cNvPr>
          <p:cNvSpPr/>
          <p:nvPr/>
        </p:nvSpPr>
        <p:spPr>
          <a:xfrm>
            <a:off x="9079400" y="797551"/>
            <a:ext cx="621426" cy="461263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微软雅黑"/>
              <a:cs typeface="+mn-cs"/>
            </a:endParaRPr>
          </a:p>
        </p:txBody>
      </p:sp>
      <p:pic>
        <p:nvPicPr>
          <p:cNvPr id="70" name="Picture 69">
            <a:extLst>
              <a:ext uri="{FF2B5EF4-FFF2-40B4-BE49-F238E27FC236}">
                <a16:creationId xmlns:a16="http://schemas.microsoft.com/office/drawing/2014/main" id="{BF5EDA14-6E15-A581-86D0-29FC6ADCBBD9}"/>
              </a:ext>
            </a:extLst>
          </p:cNvPr>
          <p:cNvPicPr>
            <a:picLocks noChangeAspect="1"/>
          </p:cNvPicPr>
          <p:nvPr/>
        </p:nvPicPr>
        <p:blipFill>
          <a:blip r:embed="rId2"/>
          <a:stretch>
            <a:fillRect/>
          </a:stretch>
        </p:blipFill>
        <p:spPr>
          <a:xfrm>
            <a:off x="0" y="6396990"/>
            <a:ext cx="8878539" cy="419158"/>
          </a:xfrm>
          <a:prstGeom prst="rect">
            <a:avLst/>
          </a:prstGeom>
        </p:spPr>
      </p:pic>
      <p:sp>
        <p:nvSpPr>
          <p:cNvPr id="71" name="文本占位符 2">
            <a:extLst>
              <a:ext uri="{FF2B5EF4-FFF2-40B4-BE49-F238E27FC236}">
                <a16:creationId xmlns:a16="http://schemas.microsoft.com/office/drawing/2014/main" id="{E20F7BEF-4AE9-312D-847B-F85316305BF2}"/>
              </a:ext>
            </a:extLst>
          </p:cNvPr>
          <p:cNvSpPr txBox="1">
            <a:spLocks/>
          </p:cNvSpPr>
          <p:nvPr/>
        </p:nvSpPr>
        <p:spPr>
          <a:xfrm>
            <a:off x="5226776" y="6549390"/>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tx1"/>
                </a:solidFill>
                <a:latin typeface="+mn-lt"/>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a:ln>
                  <a:noFill/>
                </a:ln>
                <a:solidFill>
                  <a:prstClr val="black"/>
                </a:solidFill>
                <a:effectLst/>
                <a:uLnTx/>
                <a:uFillTx/>
                <a:latin typeface="Arial"/>
                <a:ea typeface="微软雅黑" panose="020B0503020204020204" pitchFamily="34" charset="-122"/>
                <a:cs typeface="Calibri" panose="020F0502020204030204" pitchFamily="34" charset="0"/>
              </a:rPr>
              <a:t>Yoshiaki Nakamura</a:t>
            </a:r>
            <a:r>
              <a:rPr kumimoji="0" lang="zh-CN" altLang="en-US" sz="1000" b="0" i="0" u="none" strike="noStrike" kern="1200" cap="none" spc="0" normalizeH="0" baseline="0" noProof="0">
                <a:ln>
                  <a:noFill/>
                </a:ln>
                <a:solidFill>
                  <a:prstClr val="black"/>
                </a:solidFill>
                <a:effectLst/>
                <a:uLnTx/>
                <a:uFillTx/>
                <a:latin typeface="Arial"/>
                <a:ea typeface="微软雅黑" panose="020B0503020204020204" pitchFamily="34" charset="-122"/>
                <a:cs typeface="Calibri" panose="020F0502020204030204" pitchFamily="34" charset="0"/>
              </a:rPr>
              <a:t>，</a:t>
            </a:r>
            <a:r>
              <a:rPr kumimoji="0" lang="en-US" altLang="zh-CN" sz="1000" b="0" i="0" u="none" strike="noStrike" kern="1200" cap="none" spc="0" normalizeH="0" baseline="0" noProof="0">
                <a:ln>
                  <a:noFill/>
                </a:ln>
                <a:solidFill>
                  <a:prstClr val="black"/>
                </a:solidFill>
                <a:effectLst/>
                <a:uLnTx/>
                <a:uFillTx/>
                <a:latin typeface="Arial"/>
                <a:ea typeface="微软雅黑" panose="020B0503020204020204" pitchFamily="34" charset="-122"/>
                <a:cs typeface="Calibri" panose="020F0502020204030204" pitchFamily="34" charset="0"/>
              </a:rPr>
              <a:t>et al. 2023 ASCO-GI abstract 4007</a:t>
            </a:r>
            <a:endParaRPr kumimoji="0" lang="zh-CN" altLang="en-US" sz="1000" b="0" i="0" u="none" strike="noStrike" kern="1200" cap="none" spc="0" normalizeH="0" baseline="0" noProof="0" dirty="0">
              <a:ln>
                <a:noFill/>
              </a:ln>
              <a:solidFill>
                <a:prstClr val="black"/>
              </a:solidFill>
              <a:effectLst/>
              <a:uLnTx/>
              <a:uFillTx/>
              <a:latin typeface="Arial"/>
              <a:ea typeface="微软雅黑" panose="020B0503020204020204" pitchFamily="34" charset="-122"/>
              <a:cs typeface="Calibri" panose="020F0502020204030204" pitchFamily="34" charset="0"/>
            </a:endParaRPr>
          </a:p>
        </p:txBody>
      </p:sp>
    </p:spTree>
    <p:extLst>
      <p:ext uri="{BB962C8B-B14F-4D97-AF65-F5344CB8AC3E}">
        <p14:creationId xmlns:p14="http://schemas.microsoft.com/office/powerpoint/2010/main" val="1267508667"/>
      </p:ext>
    </p:extLst>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en-US" altLang="zh-CN" dirty="0"/>
              <a:t>BTC</a:t>
            </a:r>
            <a:r>
              <a:rPr lang="zh-CN" altLang="en-US" dirty="0"/>
              <a:t>队列的患者处置</a:t>
            </a:r>
            <a:endParaRPr lang="en-US" altLang="zh-CN" dirty="0"/>
          </a:p>
        </p:txBody>
      </p:sp>
      <p:pic>
        <p:nvPicPr>
          <p:cNvPr id="7" name="Picture 6">
            <a:extLst>
              <a:ext uri="{FF2B5EF4-FFF2-40B4-BE49-F238E27FC236}">
                <a16:creationId xmlns:a16="http://schemas.microsoft.com/office/drawing/2014/main" id="{B502201D-DF1D-CF5C-7978-9ABDAC0562FB}"/>
              </a:ext>
            </a:extLst>
          </p:cNvPr>
          <p:cNvPicPr>
            <a:picLocks noChangeAspect="1"/>
          </p:cNvPicPr>
          <p:nvPr/>
        </p:nvPicPr>
        <p:blipFill>
          <a:blip r:embed="rId2"/>
          <a:stretch>
            <a:fillRect/>
          </a:stretch>
        </p:blipFill>
        <p:spPr>
          <a:xfrm>
            <a:off x="1004502" y="1538023"/>
            <a:ext cx="10296775" cy="4240477"/>
          </a:xfrm>
          <a:prstGeom prst="rect">
            <a:avLst/>
          </a:prstGeom>
        </p:spPr>
      </p:pic>
      <p:pic>
        <p:nvPicPr>
          <p:cNvPr id="10" name="Picture 9">
            <a:extLst>
              <a:ext uri="{FF2B5EF4-FFF2-40B4-BE49-F238E27FC236}">
                <a16:creationId xmlns:a16="http://schemas.microsoft.com/office/drawing/2014/main" id="{860F8FD1-986D-4833-71A5-2C7B21AD26E2}"/>
              </a:ext>
            </a:extLst>
          </p:cNvPr>
          <p:cNvPicPr>
            <a:picLocks noChangeAspect="1"/>
          </p:cNvPicPr>
          <p:nvPr/>
        </p:nvPicPr>
        <p:blipFill>
          <a:blip r:embed="rId3"/>
          <a:stretch>
            <a:fillRect/>
          </a:stretch>
        </p:blipFill>
        <p:spPr>
          <a:xfrm>
            <a:off x="0" y="6561614"/>
            <a:ext cx="2248214" cy="285790"/>
          </a:xfrm>
          <a:prstGeom prst="rect">
            <a:avLst/>
          </a:prstGeom>
        </p:spPr>
      </p:pic>
      <p:sp>
        <p:nvSpPr>
          <p:cNvPr id="13" name="文本占位符 2">
            <a:extLst>
              <a:ext uri="{FF2B5EF4-FFF2-40B4-BE49-F238E27FC236}">
                <a16:creationId xmlns:a16="http://schemas.microsoft.com/office/drawing/2014/main" id="{245B5A25-F3A5-94AA-9FA7-1B879CFB676C}"/>
              </a:ext>
            </a:extLst>
          </p:cNvPr>
          <p:cNvSpPr txBox="1">
            <a:spLocks/>
          </p:cNvSpPr>
          <p:nvPr/>
        </p:nvSpPr>
        <p:spPr>
          <a:xfrm>
            <a:off x="5226776" y="6549390"/>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tx1"/>
                </a:solidFill>
                <a:latin typeface="+mn-lt"/>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a:ln>
                  <a:noFill/>
                </a:ln>
                <a:solidFill>
                  <a:prstClr val="black"/>
                </a:solidFill>
                <a:effectLst/>
                <a:uLnTx/>
                <a:uFillTx/>
                <a:latin typeface="Arial"/>
                <a:ea typeface="微软雅黑" panose="020B0503020204020204" pitchFamily="34" charset="-122"/>
                <a:cs typeface="Calibri" panose="020F0502020204030204" pitchFamily="34" charset="0"/>
              </a:rPr>
              <a:t>Yoshiaki Nakamura</a:t>
            </a:r>
            <a:r>
              <a:rPr kumimoji="0" lang="zh-CN" altLang="en-US" sz="1000" b="0" i="0" u="none" strike="noStrike" kern="1200" cap="none" spc="0" normalizeH="0" baseline="0" noProof="0">
                <a:ln>
                  <a:noFill/>
                </a:ln>
                <a:solidFill>
                  <a:prstClr val="black"/>
                </a:solidFill>
                <a:effectLst/>
                <a:uLnTx/>
                <a:uFillTx/>
                <a:latin typeface="Arial"/>
                <a:ea typeface="微软雅黑" panose="020B0503020204020204" pitchFamily="34" charset="-122"/>
                <a:cs typeface="Calibri" panose="020F0502020204030204" pitchFamily="34" charset="0"/>
              </a:rPr>
              <a:t>，</a:t>
            </a:r>
            <a:r>
              <a:rPr kumimoji="0" lang="en-US" altLang="zh-CN" sz="1000" b="0" i="0" u="none" strike="noStrike" kern="1200" cap="none" spc="0" normalizeH="0" baseline="0" noProof="0">
                <a:ln>
                  <a:noFill/>
                </a:ln>
                <a:solidFill>
                  <a:prstClr val="black"/>
                </a:solidFill>
                <a:effectLst/>
                <a:uLnTx/>
                <a:uFillTx/>
                <a:latin typeface="Arial"/>
                <a:ea typeface="微软雅黑" panose="020B0503020204020204" pitchFamily="34" charset="-122"/>
                <a:cs typeface="Calibri" panose="020F0502020204030204" pitchFamily="34" charset="0"/>
              </a:rPr>
              <a:t>et al. 2023 ASCO-GI abstract 4007</a:t>
            </a:r>
            <a:endParaRPr kumimoji="0" lang="zh-CN" altLang="en-US" sz="1000" b="0" i="0" u="none" strike="noStrike" kern="1200" cap="none" spc="0" normalizeH="0" baseline="0" noProof="0" dirty="0">
              <a:ln>
                <a:noFill/>
              </a:ln>
              <a:solidFill>
                <a:prstClr val="black"/>
              </a:solidFill>
              <a:effectLst/>
              <a:uLnTx/>
              <a:uFillTx/>
              <a:latin typeface="Arial"/>
              <a:ea typeface="微软雅黑" panose="020B0503020204020204" pitchFamily="34" charset="-122"/>
              <a:cs typeface="Calibri" panose="020F0502020204030204" pitchFamily="34" charset="0"/>
            </a:endParaRPr>
          </a:p>
        </p:txBody>
      </p:sp>
    </p:spTree>
    <p:extLst>
      <p:ext uri="{BB962C8B-B14F-4D97-AF65-F5344CB8AC3E}">
        <p14:creationId xmlns:p14="http://schemas.microsoft.com/office/powerpoint/2010/main" val="702798540"/>
      </p:ext>
    </p:extLst>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人口统计和基线特征</a:t>
            </a:r>
            <a:endParaRPr lang="en-US" altLang="zh-CN" dirty="0"/>
          </a:p>
        </p:txBody>
      </p:sp>
      <p:pic>
        <p:nvPicPr>
          <p:cNvPr id="5" name="Picture 4">
            <a:extLst>
              <a:ext uri="{FF2B5EF4-FFF2-40B4-BE49-F238E27FC236}">
                <a16:creationId xmlns:a16="http://schemas.microsoft.com/office/drawing/2014/main" id="{AD91E317-CBD6-4CD7-0781-BE570706408A}"/>
              </a:ext>
            </a:extLst>
          </p:cNvPr>
          <p:cNvPicPr>
            <a:picLocks noChangeAspect="1"/>
          </p:cNvPicPr>
          <p:nvPr/>
        </p:nvPicPr>
        <p:blipFill>
          <a:blip r:embed="rId2"/>
          <a:stretch>
            <a:fillRect/>
          </a:stretch>
        </p:blipFill>
        <p:spPr>
          <a:xfrm>
            <a:off x="1509072" y="1538023"/>
            <a:ext cx="9173855" cy="3781953"/>
          </a:xfrm>
          <a:prstGeom prst="rect">
            <a:avLst/>
          </a:prstGeom>
        </p:spPr>
      </p:pic>
      <p:pic>
        <p:nvPicPr>
          <p:cNvPr id="7" name="Picture 6">
            <a:extLst>
              <a:ext uri="{FF2B5EF4-FFF2-40B4-BE49-F238E27FC236}">
                <a16:creationId xmlns:a16="http://schemas.microsoft.com/office/drawing/2014/main" id="{A6285B5B-8317-2AB3-91BA-949E82FFA76B}"/>
              </a:ext>
            </a:extLst>
          </p:cNvPr>
          <p:cNvPicPr>
            <a:picLocks noChangeAspect="1"/>
          </p:cNvPicPr>
          <p:nvPr/>
        </p:nvPicPr>
        <p:blipFill>
          <a:blip r:embed="rId3"/>
          <a:stretch>
            <a:fillRect/>
          </a:stretch>
        </p:blipFill>
        <p:spPr>
          <a:xfrm>
            <a:off x="0" y="6543631"/>
            <a:ext cx="2772162" cy="314369"/>
          </a:xfrm>
          <a:prstGeom prst="rect">
            <a:avLst/>
          </a:prstGeom>
        </p:spPr>
      </p:pic>
      <p:sp>
        <p:nvSpPr>
          <p:cNvPr id="13" name="文本占位符 2">
            <a:extLst>
              <a:ext uri="{FF2B5EF4-FFF2-40B4-BE49-F238E27FC236}">
                <a16:creationId xmlns:a16="http://schemas.microsoft.com/office/drawing/2014/main" id="{A5C742CF-5120-6FC3-B6D7-DB69F9B773B3}"/>
              </a:ext>
            </a:extLst>
          </p:cNvPr>
          <p:cNvSpPr txBox="1">
            <a:spLocks/>
          </p:cNvSpPr>
          <p:nvPr/>
        </p:nvSpPr>
        <p:spPr>
          <a:xfrm>
            <a:off x="5226776" y="6549390"/>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tx1"/>
                </a:solidFill>
                <a:latin typeface="+mn-lt"/>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a:ln>
                  <a:noFill/>
                </a:ln>
                <a:solidFill>
                  <a:prstClr val="black"/>
                </a:solidFill>
                <a:effectLst/>
                <a:uLnTx/>
                <a:uFillTx/>
                <a:latin typeface="Arial"/>
                <a:ea typeface="微软雅黑" panose="020B0503020204020204" pitchFamily="34" charset="-122"/>
                <a:cs typeface="Calibri" panose="020F0502020204030204" pitchFamily="34" charset="0"/>
              </a:rPr>
              <a:t>Yoshiaki Nakamura</a:t>
            </a:r>
            <a:r>
              <a:rPr kumimoji="0" lang="zh-CN" altLang="en-US" sz="1000" b="0" i="0" u="none" strike="noStrike" kern="1200" cap="none" spc="0" normalizeH="0" baseline="0" noProof="0">
                <a:ln>
                  <a:noFill/>
                </a:ln>
                <a:solidFill>
                  <a:prstClr val="black"/>
                </a:solidFill>
                <a:effectLst/>
                <a:uLnTx/>
                <a:uFillTx/>
                <a:latin typeface="Arial"/>
                <a:ea typeface="微软雅黑" panose="020B0503020204020204" pitchFamily="34" charset="-122"/>
                <a:cs typeface="Calibri" panose="020F0502020204030204" pitchFamily="34" charset="0"/>
              </a:rPr>
              <a:t>，</a:t>
            </a:r>
            <a:r>
              <a:rPr kumimoji="0" lang="en-US" altLang="zh-CN" sz="1000" b="0" i="0" u="none" strike="noStrike" kern="1200" cap="none" spc="0" normalizeH="0" baseline="0" noProof="0">
                <a:ln>
                  <a:noFill/>
                </a:ln>
                <a:solidFill>
                  <a:prstClr val="black"/>
                </a:solidFill>
                <a:effectLst/>
                <a:uLnTx/>
                <a:uFillTx/>
                <a:latin typeface="Arial"/>
                <a:ea typeface="微软雅黑" panose="020B0503020204020204" pitchFamily="34" charset="-122"/>
                <a:cs typeface="Calibri" panose="020F0502020204030204" pitchFamily="34" charset="0"/>
              </a:rPr>
              <a:t>et al. 2023 ASCO-GI abstract 4007</a:t>
            </a:r>
            <a:endParaRPr kumimoji="0" lang="zh-CN" altLang="en-US" sz="1000" b="0" i="0" u="none" strike="noStrike" kern="1200" cap="none" spc="0" normalizeH="0" baseline="0" noProof="0" dirty="0">
              <a:ln>
                <a:noFill/>
              </a:ln>
              <a:solidFill>
                <a:prstClr val="black"/>
              </a:solidFill>
              <a:effectLst/>
              <a:uLnTx/>
              <a:uFillTx/>
              <a:latin typeface="Arial"/>
              <a:ea typeface="微软雅黑" panose="020B0503020204020204" pitchFamily="34" charset="-122"/>
              <a:cs typeface="Calibri" panose="020F0502020204030204" pitchFamily="34" charset="0"/>
            </a:endParaRPr>
          </a:p>
        </p:txBody>
      </p:sp>
    </p:spTree>
    <p:extLst>
      <p:ext uri="{BB962C8B-B14F-4D97-AF65-F5344CB8AC3E}">
        <p14:creationId xmlns:p14="http://schemas.microsoft.com/office/powerpoint/2010/main" val="4235898836"/>
      </p:ext>
    </p:extLst>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治疗反应</a:t>
            </a:r>
            <a:endParaRPr lang="en-US" altLang="zh-CN" dirty="0"/>
          </a:p>
        </p:txBody>
      </p:sp>
      <p:sp>
        <p:nvSpPr>
          <p:cNvPr id="13" name="文本占位符 2">
            <a:extLst>
              <a:ext uri="{FF2B5EF4-FFF2-40B4-BE49-F238E27FC236}">
                <a16:creationId xmlns:a16="http://schemas.microsoft.com/office/drawing/2014/main" id="{A5C742CF-5120-6FC3-B6D7-DB69F9B773B3}"/>
              </a:ext>
            </a:extLst>
          </p:cNvPr>
          <p:cNvSpPr txBox="1">
            <a:spLocks/>
          </p:cNvSpPr>
          <p:nvPr/>
        </p:nvSpPr>
        <p:spPr>
          <a:xfrm>
            <a:off x="5226776" y="6549390"/>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tx1"/>
                </a:solidFill>
                <a:latin typeface="+mn-lt"/>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a:ln>
                  <a:noFill/>
                </a:ln>
                <a:solidFill>
                  <a:prstClr val="black"/>
                </a:solidFill>
                <a:effectLst/>
                <a:uLnTx/>
                <a:uFillTx/>
                <a:latin typeface="Arial"/>
                <a:ea typeface="微软雅黑" panose="020B0503020204020204" pitchFamily="34" charset="-122"/>
                <a:cs typeface="Calibri" panose="020F0502020204030204" pitchFamily="34" charset="0"/>
              </a:rPr>
              <a:t>Yoshiaki Nakamura</a:t>
            </a:r>
            <a:r>
              <a:rPr kumimoji="0" lang="zh-CN" altLang="en-US" sz="1000" b="0" i="0" u="none" strike="noStrike" kern="1200" cap="none" spc="0" normalizeH="0" baseline="0" noProof="0">
                <a:ln>
                  <a:noFill/>
                </a:ln>
                <a:solidFill>
                  <a:prstClr val="black"/>
                </a:solidFill>
                <a:effectLst/>
                <a:uLnTx/>
                <a:uFillTx/>
                <a:latin typeface="Arial"/>
                <a:ea typeface="微软雅黑" panose="020B0503020204020204" pitchFamily="34" charset="-122"/>
                <a:cs typeface="Calibri" panose="020F0502020204030204" pitchFamily="34" charset="0"/>
              </a:rPr>
              <a:t>，</a:t>
            </a:r>
            <a:r>
              <a:rPr kumimoji="0" lang="en-US" altLang="zh-CN" sz="1000" b="0" i="0" u="none" strike="noStrike" kern="1200" cap="none" spc="0" normalizeH="0" baseline="0" noProof="0">
                <a:ln>
                  <a:noFill/>
                </a:ln>
                <a:solidFill>
                  <a:prstClr val="black"/>
                </a:solidFill>
                <a:effectLst/>
                <a:uLnTx/>
                <a:uFillTx/>
                <a:latin typeface="Arial"/>
                <a:ea typeface="微软雅黑" panose="020B0503020204020204" pitchFamily="34" charset="-122"/>
                <a:cs typeface="Calibri" panose="020F0502020204030204" pitchFamily="34" charset="0"/>
              </a:rPr>
              <a:t>et al. 2023 ASCO-GI abstract 4007</a:t>
            </a:r>
            <a:endParaRPr kumimoji="0" lang="zh-CN" altLang="en-US" sz="1000" b="0" i="0" u="none" strike="noStrike" kern="1200" cap="none" spc="0" normalizeH="0" baseline="0" noProof="0" dirty="0">
              <a:ln>
                <a:noFill/>
              </a:ln>
              <a:solidFill>
                <a:prstClr val="black"/>
              </a:solidFill>
              <a:effectLst/>
              <a:uLnTx/>
              <a:uFillTx/>
              <a:latin typeface="Arial"/>
              <a:ea typeface="微软雅黑" panose="020B0503020204020204" pitchFamily="34" charset="-122"/>
              <a:cs typeface="Calibri" panose="020F0502020204030204" pitchFamily="34" charset="0"/>
            </a:endParaRPr>
          </a:p>
        </p:txBody>
      </p:sp>
      <p:pic>
        <p:nvPicPr>
          <p:cNvPr id="4" name="Picture 3">
            <a:extLst>
              <a:ext uri="{FF2B5EF4-FFF2-40B4-BE49-F238E27FC236}">
                <a16:creationId xmlns:a16="http://schemas.microsoft.com/office/drawing/2014/main" id="{28C7F287-C67C-732A-25A7-C21663219D76}"/>
              </a:ext>
            </a:extLst>
          </p:cNvPr>
          <p:cNvPicPr>
            <a:picLocks noChangeAspect="1"/>
          </p:cNvPicPr>
          <p:nvPr/>
        </p:nvPicPr>
        <p:blipFill>
          <a:blip r:embed="rId2"/>
          <a:stretch>
            <a:fillRect/>
          </a:stretch>
        </p:blipFill>
        <p:spPr>
          <a:xfrm>
            <a:off x="1504309" y="1566602"/>
            <a:ext cx="9183382" cy="3724795"/>
          </a:xfrm>
          <a:prstGeom prst="rect">
            <a:avLst/>
          </a:prstGeom>
        </p:spPr>
      </p:pic>
      <p:pic>
        <p:nvPicPr>
          <p:cNvPr id="8" name="Picture 7">
            <a:extLst>
              <a:ext uri="{FF2B5EF4-FFF2-40B4-BE49-F238E27FC236}">
                <a16:creationId xmlns:a16="http://schemas.microsoft.com/office/drawing/2014/main" id="{D03EB99A-70C4-230F-3C41-01A0CF2225D0}"/>
              </a:ext>
            </a:extLst>
          </p:cNvPr>
          <p:cNvPicPr>
            <a:picLocks noChangeAspect="1"/>
          </p:cNvPicPr>
          <p:nvPr/>
        </p:nvPicPr>
        <p:blipFill>
          <a:blip r:embed="rId3"/>
          <a:stretch>
            <a:fillRect/>
          </a:stretch>
        </p:blipFill>
        <p:spPr>
          <a:xfrm>
            <a:off x="0" y="6505526"/>
            <a:ext cx="7230484" cy="352474"/>
          </a:xfrm>
          <a:prstGeom prst="rect">
            <a:avLst/>
          </a:prstGeom>
        </p:spPr>
      </p:pic>
    </p:spTree>
    <p:extLst>
      <p:ext uri="{BB962C8B-B14F-4D97-AF65-F5344CB8AC3E}">
        <p14:creationId xmlns:p14="http://schemas.microsoft.com/office/powerpoint/2010/main" val="3285331789"/>
      </p:ext>
    </p:extLst>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肿瘤大小的最大变化</a:t>
            </a:r>
            <a:endParaRPr lang="en-US" altLang="zh-CN" dirty="0"/>
          </a:p>
        </p:txBody>
      </p:sp>
      <p:sp>
        <p:nvSpPr>
          <p:cNvPr id="13" name="文本占位符 2">
            <a:extLst>
              <a:ext uri="{FF2B5EF4-FFF2-40B4-BE49-F238E27FC236}">
                <a16:creationId xmlns:a16="http://schemas.microsoft.com/office/drawing/2014/main" id="{A5C742CF-5120-6FC3-B6D7-DB69F9B773B3}"/>
              </a:ext>
            </a:extLst>
          </p:cNvPr>
          <p:cNvSpPr txBox="1">
            <a:spLocks/>
          </p:cNvSpPr>
          <p:nvPr/>
        </p:nvSpPr>
        <p:spPr>
          <a:xfrm>
            <a:off x="5226776" y="6549390"/>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tx1"/>
                </a:solidFill>
                <a:latin typeface="+mn-lt"/>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a:ln>
                  <a:noFill/>
                </a:ln>
                <a:solidFill>
                  <a:prstClr val="black"/>
                </a:solidFill>
                <a:effectLst/>
                <a:uLnTx/>
                <a:uFillTx/>
                <a:latin typeface="Arial"/>
                <a:ea typeface="微软雅黑" panose="020B0503020204020204" pitchFamily="34" charset="-122"/>
                <a:cs typeface="Calibri" panose="020F0502020204030204" pitchFamily="34" charset="0"/>
              </a:rPr>
              <a:t>Yoshiaki Nakamura</a:t>
            </a:r>
            <a:r>
              <a:rPr kumimoji="0" lang="zh-CN" altLang="en-US" sz="1000" b="0" i="0" u="none" strike="noStrike" kern="1200" cap="none" spc="0" normalizeH="0" baseline="0" noProof="0">
                <a:ln>
                  <a:noFill/>
                </a:ln>
                <a:solidFill>
                  <a:prstClr val="black"/>
                </a:solidFill>
                <a:effectLst/>
                <a:uLnTx/>
                <a:uFillTx/>
                <a:latin typeface="Arial"/>
                <a:ea typeface="微软雅黑" panose="020B0503020204020204" pitchFamily="34" charset="-122"/>
                <a:cs typeface="Calibri" panose="020F0502020204030204" pitchFamily="34" charset="0"/>
              </a:rPr>
              <a:t>，</a:t>
            </a:r>
            <a:r>
              <a:rPr kumimoji="0" lang="en-US" altLang="zh-CN" sz="1000" b="0" i="0" u="none" strike="noStrike" kern="1200" cap="none" spc="0" normalizeH="0" baseline="0" noProof="0">
                <a:ln>
                  <a:noFill/>
                </a:ln>
                <a:solidFill>
                  <a:prstClr val="black"/>
                </a:solidFill>
                <a:effectLst/>
                <a:uLnTx/>
                <a:uFillTx/>
                <a:latin typeface="Arial"/>
                <a:ea typeface="微软雅黑" panose="020B0503020204020204" pitchFamily="34" charset="-122"/>
                <a:cs typeface="Calibri" panose="020F0502020204030204" pitchFamily="34" charset="0"/>
              </a:rPr>
              <a:t>et al. 2023 ASCO-GI abstract 4007</a:t>
            </a:r>
            <a:endParaRPr kumimoji="0" lang="zh-CN" altLang="en-US" sz="1000" b="0" i="0" u="none" strike="noStrike" kern="1200" cap="none" spc="0" normalizeH="0" baseline="0" noProof="0" dirty="0">
              <a:ln>
                <a:noFill/>
              </a:ln>
              <a:solidFill>
                <a:prstClr val="black"/>
              </a:solidFill>
              <a:effectLst/>
              <a:uLnTx/>
              <a:uFillTx/>
              <a:latin typeface="Arial"/>
              <a:ea typeface="微软雅黑" panose="020B0503020204020204" pitchFamily="34" charset="-122"/>
              <a:cs typeface="Calibri" panose="020F0502020204030204" pitchFamily="34" charset="0"/>
            </a:endParaRPr>
          </a:p>
        </p:txBody>
      </p:sp>
      <p:pic>
        <p:nvPicPr>
          <p:cNvPr id="5" name="Picture 4">
            <a:extLst>
              <a:ext uri="{FF2B5EF4-FFF2-40B4-BE49-F238E27FC236}">
                <a16:creationId xmlns:a16="http://schemas.microsoft.com/office/drawing/2014/main" id="{DA842535-3220-B235-FBB6-431285F3928E}"/>
              </a:ext>
            </a:extLst>
          </p:cNvPr>
          <p:cNvPicPr>
            <a:picLocks noChangeAspect="1"/>
          </p:cNvPicPr>
          <p:nvPr/>
        </p:nvPicPr>
        <p:blipFill>
          <a:blip r:embed="rId2"/>
          <a:stretch>
            <a:fillRect/>
          </a:stretch>
        </p:blipFill>
        <p:spPr>
          <a:xfrm>
            <a:off x="1941235" y="1302819"/>
            <a:ext cx="7994701" cy="3736320"/>
          </a:xfrm>
          <a:prstGeom prst="rect">
            <a:avLst/>
          </a:prstGeom>
        </p:spPr>
      </p:pic>
      <p:sp>
        <p:nvSpPr>
          <p:cNvPr id="7" name="TextBox 6">
            <a:extLst>
              <a:ext uri="{FF2B5EF4-FFF2-40B4-BE49-F238E27FC236}">
                <a16:creationId xmlns:a16="http://schemas.microsoft.com/office/drawing/2014/main" id="{0FB0961A-00C3-B93B-0568-47C9B81C3E99}"/>
              </a:ext>
            </a:extLst>
          </p:cNvPr>
          <p:cNvSpPr txBox="1"/>
          <p:nvPr/>
        </p:nvSpPr>
        <p:spPr>
          <a:xfrm>
            <a:off x="1941234" y="5039139"/>
            <a:ext cx="839546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ea typeface="微软雅黑"/>
                <a:cs typeface="+mn-cs"/>
              </a:rPr>
              <a:t>21例(70.0%</a:t>
            </a:r>
            <a:r>
              <a:rPr kumimoji="0" lang="en-US" sz="1800" b="0" i="0" u="none" strike="noStrike" kern="1200" cap="none" spc="0" normalizeH="0" baseline="30000" noProof="0" dirty="0">
                <a:ln>
                  <a:noFill/>
                </a:ln>
                <a:solidFill>
                  <a:prstClr val="black"/>
                </a:solidFill>
                <a:effectLst/>
                <a:uLnTx/>
                <a:uFillTx/>
                <a:latin typeface="Arial"/>
                <a:ea typeface="微软雅黑"/>
                <a:cs typeface="+mn-cs"/>
              </a:rPr>
              <a:t>b</a:t>
            </a:r>
            <a:r>
              <a:rPr kumimoji="0" lang="en-US" sz="1800" b="0" i="0" u="none" strike="noStrike" kern="1200" cap="none" spc="0" normalizeH="0" baseline="0" noProof="0" dirty="0">
                <a:ln>
                  <a:noFill/>
                </a:ln>
                <a:solidFill>
                  <a:prstClr val="black"/>
                </a:solidFill>
                <a:effectLst/>
                <a:uLnTx/>
                <a:uFillTx/>
                <a:latin typeface="Arial"/>
                <a:ea typeface="微软雅黑"/>
                <a:cs typeface="+mn-cs"/>
              </a:rPr>
              <a:t>)</a:t>
            </a:r>
            <a:r>
              <a:rPr kumimoji="0" lang="en-US" sz="1800" b="0" i="0" u="none" strike="noStrike" kern="1200" cap="none" spc="0" normalizeH="0" baseline="0" noProof="0" dirty="0" err="1">
                <a:ln>
                  <a:noFill/>
                </a:ln>
                <a:solidFill>
                  <a:prstClr val="black"/>
                </a:solidFill>
                <a:effectLst/>
                <a:uLnTx/>
                <a:uFillTx/>
                <a:latin typeface="Arial"/>
                <a:ea typeface="微软雅黑"/>
                <a:cs typeface="+mn-cs"/>
              </a:rPr>
              <a:t>患者肿瘤</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缩小</a:t>
            </a:r>
            <a:r>
              <a:rPr kumimoji="0" lang="en-US" sz="1800" b="0" i="0" u="none" strike="noStrike" kern="1200" cap="none" spc="0" normalizeH="0" baseline="0" noProof="0" dirty="0">
                <a:ln>
                  <a:noFill/>
                </a:ln>
                <a:solidFill>
                  <a:prstClr val="black"/>
                </a:solidFill>
                <a:effectLst/>
                <a:uLnTx/>
                <a:uFillTx/>
                <a:latin typeface="Arial"/>
                <a:ea typeface="微软雅黑"/>
                <a:cs typeface="+mn-cs"/>
              </a:rPr>
              <a:t>，</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至首次反应的</a:t>
            </a:r>
            <a:r>
              <a:rPr kumimoji="0" lang="en-US" sz="1800" b="0" i="0" u="none" strike="noStrike" kern="1200" cap="none" spc="0" normalizeH="0" baseline="0" noProof="0" dirty="0">
                <a:ln>
                  <a:noFill/>
                </a:ln>
                <a:solidFill>
                  <a:prstClr val="black"/>
                </a:solidFill>
                <a:effectLst/>
                <a:uLnTx/>
                <a:uFillTx/>
                <a:latin typeface="Arial"/>
                <a:ea typeface="微软雅黑"/>
                <a:cs typeface="+mn-cs"/>
              </a:rPr>
              <a:t>中位时间为2.1个月(范围1.2-4.3)</a:t>
            </a:r>
          </a:p>
        </p:txBody>
      </p:sp>
      <p:pic>
        <p:nvPicPr>
          <p:cNvPr id="11" name="Picture 10">
            <a:extLst>
              <a:ext uri="{FF2B5EF4-FFF2-40B4-BE49-F238E27FC236}">
                <a16:creationId xmlns:a16="http://schemas.microsoft.com/office/drawing/2014/main" id="{1F752ED4-E355-EF68-2E67-3175ADC31E40}"/>
              </a:ext>
            </a:extLst>
          </p:cNvPr>
          <p:cNvPicPr>
            <a:picLocks noChangeAspect="1"/>
          </p:cNvPicPr>
          <p:nvPr/>
        </p:nvPicPr>
        <p:blipFill>
          <a:blip r:embed="rId3"/>
          <a:stretch>
            <a:fillRect/>
          </a:stretch>
        </p:blipFill>
        <p:spPr>
          <a:xfrm>
            <a:off x="0" y="6580645"/>
            <a:ext cx="4801270" cy="266737"/>
          </a:xfrm>
          <a:prstGeom prst="rect">
            <a:avLst/>
          </a:prstGeom>
        </p:spPr>
      </p:pic>
    </p:spTree>
    <p:extLst>
      <p:ext uri="{BB962C8B-B14F-4D97-AF65-F5344CB8AC3E}">
        <p14:creationId xmlns:p14="http://schemas.microsoft.com/office/powerpoint/2010/main" val="1731333814"/>
      </p:ext>
    </p:extLst>
  </p:cSld>
  <p:clrMapOvr>
    <a:masterClrMapping/>
  </p:clrMapOvr>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无进展生存期和总生存期</a:t>
            </a:r>
            <a:endParaRPr lang="en-US" altLang="zh-CN" dirty="0"/>
          </a:p>
        </p:txBody>
      </p:sp>
      <p:sp>
        <p:nvSpPr>
          <p:cNvPr id="13" name="文本占位符 2">
            <a:extLst>
              <a:ext uri="{FF2B5EF4-FFF2-40B4-BE49-F238E27FC236}">
                <a16:creationId xmlns:a16="http://schemas.microsoft.com/office/drawing/2014/main" id="{A5C742CF-5120-6FC3-B6D7-DB69F9B773B3}"/>
              </a:ext>
            </a:extLst>
          </p:cNvPr>
          <p:cNvSpPr txBox="1">
            <a:spLocks/>
          </p:cNvSpPr>
          <p:nvPr/>
        </p:nvSpPr>
        <p:spPr>
          <a:xfrm>
            <a:off x="5226776" y="6549390"/>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tx1"/>
                </a:solidFill>
                <a:latin typeface="+mn-lt"/>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a:ln>
                  <a:noFill/>
                </a:ln>
                <a:solidFill>
                  <a:prstClr val="black"/>
                </a:solidFill>
                <a:effectLst/>
                <a:uLnTx/>
                <a:uFillTx/>
                <a:latin typeface="Arial"/>
                <a:ea typeface="微软雅黑" panose="020B0503020204020204" pitchFamily="34" charset="-122"/>
                <a:cs typeface="Calibri" panose="020F0502020204030204" pitchFamily="34" charset="0"/>
              </a:rPr>
              <a:t>Yoshiaki Nakamura</a:t>
            </a:r>
            <a:r>
              <a:rPr kumimoji="0" lang="zh-CN" altLang="en-US" sz="1000" b="0" i="0" u="none" strike="noStrike" kern="1200" cap="none" spc="0" normalizeH="0" baseline="0" noProof="0">
                <a:ln>
                  <a:noFill/>
                </a:ln>
                <a:solidFill>
                  <a:prstClr val="black"/>
                </a:solidFill>
                <a:effectLst/>
                <a:uLnTx/>
                <a:uFillTx/>
                <a:latin typeface="Arial"/>
                <a:ea typeface="微软雅黑" panose="020B0503020204020204" pitchFamily="34" charset="-122"/>
                <a:cs typeface="Calibri" panose="020F0502020204030204" pitchFamily="34" charset="0"/>
              </a:rPr>
              <a:t>，</a:t>
            </a:r>
            <a:r>
              <a:rPr kumimoji="0" lang="en-US" altLang="zh-CN" sz="1000" b="0" i="0" u="none" strike="noStrike" kern="1200" cap="none" spc="0" normalizeH="0" baseline="0" noProof="0">
                <a:ln>
                  <a:noFill/>
                </a:ln>
                <a:solidFill>
                  <a:prstClr val="black"/>
                </a:solidFill>
                <a:effectLst/>
                <a:uLnTx/>
                <a:uFillTx/>
                <a:latin typeface="Arial"/>
                <a:ea typeface="微软雅黑" panose="020B0503020204020204" pitchFamily="34" charset="-122"/>
                <a:cs typeface="Calibri" panose="020F0502020204030204" pitchFamily="34" charset="0"/>
              </a:rPr>
              <a:t>et al. 2023 ASCO-GI abstract 4007</a:t>
            </a:r>
            <a:endParaRPr kumimoji="0" lang="zh-CN" altLang="en-US" sz="1000" b="0" i="0" u="none" strike="noStrike" kern="1200" cap="none" spc="0" normalizeH="0" baseline="0" noProof="0" dirty="0">
              <a:ln>
                <a:noFill/>
              </a:ln>
              <a:solidFill>
                <a:prstClr val="black"/>
              </a:solidFill>
              <a:effectLst/>
              <a:uLnTx/>
              <a:uFillTx/>
              <a:latin typeface="Arial"/>
              <a:ea typeface="微软雅黑" panose="020B0503020204020204" pitchFamily="34" charset="-122"/>
              <a:cs typeface="Calibri" panose="020F0502020204030204" pitchFamily="34" charset="0"/>
            </a:endParaRPr>
          </a:p>
        </p:txBody>
      </p:sp>
      <p:pic>
        <p:nvPicPr>
          <p:cNvPr id="4" name="Picture 3">
            <a:extLst>
              <a:ext uri="{FF2B5EF4-FFF2-40B4-BE49-F238E27FC236}">
                <a16:creationId xmlns:a16="http://schemas.microsoft.com/office/drawing/2014/main" id="{56B1C1C9-9A18-9936-BC03-014C4DA462F8}"/>
              </a:ext>
            </a:extLst>
          </p:cNvPr>
          <p:cNvPicPr>
            <a:picLocks noChangeAspect="1"/>
          </p:cNvPicPr>
          <p:nvPr/>
        </p:nvPicPr>
        <p:blipFill>
          <a:blip r:embed="rId2"/>
          <a:stretch>
            <a:fillRect/>
          </a:stretch>
        </p:blipFill>
        <p:spPr>
          <a:xfrm>
            <a:off x="1356651" y="1443807"/>
            <a:ext cx="9478698" cy="3791479"/>
          </a:xfrm>
          <a:prstGeom prst="rect">
            <a:avLst/>
          </a:prstGeom>
        </p:spPr>
      </p:pic>
      <p:pic>
        <p:nvPicPr>
          <p:cNvPr id="8" name="Picture 7">
            <a:extLst>
              <a:ext uri="{FF2B5EF4-FFF2-40B4-BE49-F238E27FC236}">
                <a16:creationId xmlns:a16="http://schemas.microsoft.com/office/drawing/2014/main" id="{C0230AF3-869A-C9E6-2847-CB00C3B1915A}"/>
              </a:ext>
            </a:extLst>
          </p:cNvPr>
          <p:cNvPicPr>
            <a:picLocks noChangeAspect="1"/>
          </p:cNvPicPr>
          <p:nvPr/>
        </p:nvPicPr>
        <p:blipFill>
          <a:blip r:embed="rId3"/>
          <a:stretch>
            <a:fillRect/>
          </a:stretch>
        </p:blipFill>
        <p:spPr>
          <a:xfrm>
            <a:off x="0" y="6549390"/>
            <a:ext cx="2114845" cy="276264"/>
          </a:xfrm>
          <a:prstGeom prst="rect">
            <a:avLst/>
          </a:prstGeom>
        </p:spPr>
      </p:pic>
    </p:spTree>
    <p:extLst>
      <p:ext uri="{BB962C8B-B14F-4D97-AF65-F5344CB8AC3E}">
        <p14:creationId xmlns:p14="http://schemas.microsoft.com/office/powerpoint/2010/main" val="2261579068"/>
      </p:ext>
    </p:extLst>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安全性总结</a:t>
            </a:r>
            <a:endParaRPr lang="en-US" altLang="zh-CN" dirty="0"/>
          </a:p>
        </p:txBody>
      </p:sp>
      <p:sp>
        <p:nvSpPr>
          <p:cNvPr id="13" name="文本占位符 2">
            <a:extLst>
              <a:ext uri="{FF2B5EF4-FFF2-40B4-BE49-F238E27FC236}">
                <a16:creationId xmlns:a16="http://schemas.microsoft.com/office/drawing/2014/main" id="{A5C742CF-5120-6FC3-B6D7-DB69F9B773B3}"/>
              </a:ext>
            </a:extLst>
          </p:cNvPr>
          <p:cNvSpPr txBox="1">
            <a:spLocks/>
          </p:cNvSpPr>
          <p:nvPr/>
        </p:nvSpPr>
        <p:spPr>
          <a:xfrm>
            <a:off x="5226776" y="6549390"/>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tx1"/>
                </a:solidFill>
                <a:latin typeface="+mn-lt"/>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a:ln>
                  <a:noFill/>
                </a:ln>
                <a:solidFill>
                  <a:prstClr val="black"/>
                </a:solidFill>
                <a:effectLst/>
                <a:uLnTx/>
                <a:uFillTx/>
                <a:latin typeface="Arial"/>
                <a:ea typeface="微软雅黑" panose="020B0503020204020204" pitchFamily="34" charset="-122"/>
                <a:cs typeface="Calibri" panose="020F0502020204030204" pitchFamily="34" charset="0"/>
              </a:rPr>
              <a:t>Yoshiaki Nakamura</a:t>
            </a:r>
            <a:r>
              <a:rPr kumimoji="0" lang="zh-CN" altLang="en-US" sz="1000" b="0" i="0" u="none" strike="noStrike" kern="1200" cap="none" spc="0" normalizeH="0" baseline="0" noProof="0">
                <a:ln>
                  <a:noFill/>
                </a:ln>
                <a:solidFill>
                  <a:prstClr val="black"/>
                </a:solidFill>
                <a:effectLst/>
                <a:uLnTx/>
                <a:uFillTx/>
                <a:latin typeface="Arial"/>
                <a:ea typeface="微软雅黑" panose="020B0503020204020204" pitchFamily="34" charset="-122"/>
                <a:cs typeface="Calibri" panose="020F0502020204030204" pitchFamily="34" charset="0"/>
              </a:rPr>
              <a:t>，</a:t>
            </a:r>
            <a:r>
              <a:rPr kumimoji="0" lang="en-US" altLang="zh-CN" sz="1000" b="0" i="0" u="none" strike="noStrike" kern="1200" cap="none" spc="0" normalizeH="0" baseline="0" noProof="0">
                <a:ln>
                  <a:noFill/>
                </a:ln>
                <a:solidFill>
                  <a:prstClr val="black"/>
                </a:solidFill>
                <a:effectLst/>
                <a:uLnTx/>
                <a:uFillTx/>
                <a:latin typeface="Arial"/>
                <a:ea typeface="微软雅黑" panose="020B0503020204020204" pitchFamily="34" charset="-122"/>
                <a:cs typeface="Calibri" panose="020F0502020204030204" pitchFamily="34" charset="0"/>
              </a:rPr>
              <a:t>et al. 2023 ASCO-GI abstract 4007</a:t>
            </a:r>
            <a:endParaRPr kumimoji="0" lang="zh-CN" altLang="en-US" sz="1000" b="0" i="0" u="none" strike="noStrike" kern="1200" cap="none" spc="0" normalizeH="0" baseline="0" noProof="0" dirty="0">
              <a:ln>
                <a:noFill/>
              </a:ln>
              <a:solidFill>
                <a:prstClr val="black"/>
              </a:solidFill>
              <a:effectLst/>
              <a:uLnTx/>
              <a:uFillTx/>
              <a:latin typeface="Arial"/>
              <a:ea typeface="微软雅黑" panose="020B0503020204020204" pitchFamily="34" charset="-122"/>
              <a:cs typeface="Calibri" panose="020F0502020204030204" pitchFamily="34" charset="0"/>
            </a:endParaRPr>
          </a:p>
        </p:txBody>
      </p:sp>
      <p:pic>
        <p:nvPicPr>
          <p:cNvPr id="4" name="Picture 3">
            <a:extLst>
              <a:ext uri="{FF2B5EF4-FFF2-40B4-BE49-F238E27FC236}">
                <a16:creationId xmlns:a16="http://schemas.microsoft.com/office/drawing/2014/main" id="{E9102FFF-C88C-0480-8404-FC7D169499A5}"/>
              </a:ext>
            </a:extLst>
          </p:cNvPr>
          <p:cNvPicPr>
            <a:picLocks noChangeAspect="1"/>
          </p:cNvPicPr>
          <p:nvPr/>
        </p:nvPicPr>
        <p:blipFill>
          <a:blip r:embed="rId2"/>
          <a:stretch>
            <a:fillRect/>
          </a:stretch>
        </p:blipFill>
        <p:spPr>
          <a:xfrm>
            <a:off x="1499546" y="1621776"/>
            <a:ext cx="9192908" cy="3105583"/>
          </a:xfrm>
          <a:prstGeom prst="rect">
            <a:avLst/>
          </a:prstGeom>
        </p:spPr>
      </p:pic>
      <p:sp>
        <p:nvSpPr>
          <p:cNvPr id="8" name="TextBox 7">
            <a:extLst>
              <a:ext uri="{FF2B5EF4-FFF2-40B4-BE49-F238E27FC236}">
                <a16:creationId xmlns:a16="http://schemas.microsoft.com/office/drawing/2014/main" id="{919E2500-F605-A9D2-D371-4E8621FC869C}"/>
              </a:ext>
            </a:extLst>
          </p:cNvPr>
          <p:cNvSpPr txBox="1"/>
          <p:nvPr/>
        </p:nvSpPr>
        <p:spPr>
          <a:xfrm>
            <a:off x="2251548" y="5119259"/>
            <a:ext cx="789630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Arial"/>
                <a:ea typeface="微软雅黑"/>
                <a:cs typeface="+mn-cs"/>
              </a:rPr>
              <a:t>大多数</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a:t>
            </a:r>
            <a:r>
              <a:rPr kumimoji="0" lang="en-US" sz="1800" b="0" i="0" u="none" strike="noStrike" kern="1200" cap="none" spc="0" normalizeH="0" baseline="0" noProof="0" dirty="0">
                <a:ln>
                  <a:noFill/>
                </a:ln>
                <a:solidFill>
                  <a:prstClr val="black"/>
                </a:solidFill>
                <a:effectLst/>
                <a:uLnTx/>
                <a:uFillTx/>
                <a:latin typeface="Arial"/>
                <a:ea typeface="微软雅黑"/>
                <a:cs typeface="+mn-cs"/>
              </a:rPr>
              <a:t>3级和严重TEAE与图卡替尼无关，7例患者(23.3%)</a:t>
            </a:r>
            <a:r>
              <a:rPr kumimoji="0" lang="en-US" sz="1800" b="0" i="0" u="none" strike="noStrike" kern="1200" cap="none" spc="0" normalizeH="0" baseline="0" noProof="0" dirty="0" err="1">
                <a:ln>
                  <a:noFill/>
                </a:ln>
                <a:solidFill>
                  <a:prstClr val="black"/>
                </a:solidFill>
                <a:effectLst/>
                <a:uLnTx/>
                <a:uFillTx/>
                <a:latin typeface="Arial"/>
                <a:ea typeface="微软雅黑"/>
                <a:cs typeface="+mn-cs"/>
              </a:rPr>
              <a:t>发生图卡替尼相关的</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 ≥ </a:t>
            </a:r>
            <a:r>
              <a:rPr kumimoji="0" lang="en-US" sz="1800" b="0" i="0" u="none" strike="noStrike" kern="1200" cap="none" spc="0" normalizeH="0" baseline="0" noProof="0" dirty="0">
                <a:ln>
                  <a:noFill/>
                </a:ln>
                <a:solidFill>
                  <a:prstClr val="black"/>
                </a:solidFill>
                <a:effectLst/>
                <a:uLnTx/>
                <a:uFillTx/>
                <a:latin typeface="Arial"/>
                <a:ea typeface="微软雅黑"/>
                <a:cs typeface="+mn-cs"/>
              </a:rPr>
              <a:t>3级AE, 3例患者(10.0%)</a:t>
            </a:r>
            <a:r>
              <a:rPr kumimoji="0" lang="en-US" sz="1800" b="0" i="0" u="none" strike="noStrike" kern="1200" cap="none" spc="0" normalizeH="0" baseline="0" noProof="0" dirty="0" err="1">
                <a:ln>
                  <a:noFill/>
                </a:ln>
                <a:solidFill>
                  <a:prstClr val="black"/>
                </a:solidFill>
                <a:effectLst/>
                <a:uLnTx/>
                <a:uFillTx/>
                <a:latin typeface="Arial"/>
                <a:ea typeface="微软雅黑"/>
                <a:cs typeface="+mn-cs"/>
              </a:rPr>
              <a:t>发生图卡替尼相关的严重AE</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pic>
        <p:nvPicPr>
          <p:cNvPr id="10" name="Picture 9">
            <a:extLst>
              <a:ext uri="{FF2B5EF4-FFF2-40B4-BE49-F238E27FC236}">
                <a16:creationId xmlns:a16="http://schemas.microsoft.com/office/drawing/2014/main" id="{D5CBB582-C1DA-844E-67E0-795DD89A6FAE}"/>
              </a:ext>
            </a:extLst>
          </p:cNvPr>
          <p:cNvPicPr>
            <a:picLocks noChangeAspect="1"/>
          </p:cNvPicPr>
          <p:nvPr/>
        </p:nvPicPr>
        <p:blipFill>
          <a:blip r:embed="rId3"/>
          <a:stretch>
            <a:fillRect/>
          </a:stretch>
        </p:blipFill>
        <p:spPr>
          <a:xfrm>
            <a:off x="0" y="6448368"/>
            <a:ext cx="6554115" cy="409632"/>
          </a:xfrm>
          <a:prstGeom prst="rect">
            <a:avLst/>
          </a:prstGeom>
        </p:spPr>
      </p:pic>
    </p:spTree>
    <p:extLst>
      <p:ext uri="{BB962C8B-B14F-4D97-AF65-F5344CB8AC3E}">
        <p14:creationId xmlns:p14="http://schemas.microsoft.com/office/powerpoint/2010/main" val="3278458238"/>
      </p:ext>
    </p:extLst>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最常见的</a:t>
            </a:r>
            <a:r>
              <a:rPr lang="en-US" altLang="zh-CN" dirty="0"/>
              <a:t>TEAE(</a:t>
            </a:r>
            <a:r>
              <a:rPr lang="zh-CN" altLang="en-US" dirty="0"/>
              <a:t>≥</a:t>
            </a:r>
            <a:r>
              <a:rPr lang="en-US" altLang="zh-CN" dirty="0"/>
              <a:t>10%)</a:t>
            </a:r>
            <a:r>
              <a:rPr lang="en-US" altLang="zh-CN" baseline="30000" dirty="0"/>
              <a:t>a</a:t>
            </a:r>
          </a:p>
        </p:txBody>
      </p:sp>
      <p:sp>
        <p:nvSpPr>
          <p:cNvPr id="13" name="文本占位符 2">
            <a:extLst>
              <a:ext uri="{FF2B5EF4-FFF2-40B4-BE49-F238E27FC236}">
                <a16:creationId xmlns:a16="http://schemas.microsoft.com/office/drawing/2014/main" id="{A5C742CF-5120-6FC3-B6D7-DB69F9B773B3}"/>
              </a:ext>
            </a:extLst>
          </p:cNvPr>
          <p:cNvSpPr txBox="1">
            <a:spLocks/>
          </p:cNvSpPr>
          <p:nvPr/>
        </p:nvSpPr>
        <p:spPr>
          <a:xfrm>
            <a:off x="5226776" y="6549390"/>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tx1"/>
                </a:solidFill>
                <a:latin typeface="+mn-lt"/>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a:ln>
                  <a:noFill/>
                </a:ln>
                <a:solidFill>
                  <a:prstClr val="black"/>
                </a:solidFill>
                <a:effectLst/>
                <a:uLnTx/>
                <a:uFillTx/>
                <a:latin typeface="Arial"/>
                <a:ea typeface="微软雅黑" panose="020B0503020204020204" pitchFamily="34" charset="-122"/>
                <a:cs typeface="Calibri" panose="020F0502020204030204" pitchFamily="34" charset="0"/>
              </a:rPr>
              <a:t>Yoshiaki Nakamura</a:t>
            </a:r>
            <a:r>
              <a:rPr kumimoji="0" lang="zh-CN" altLang="en-US" sz="1000" b="0" i="0" u="none" strike="noStrike" kern="1200" cap="none" spc="0" normalizeH="0" baseline="0" noProof="0">
                <a:ln>
                  <a:noFill/>
                </a:ln>
                <a:solidFill>
                  <a:prstClr val="black"/>
                </a:solidFill>
                <a:effectLst/>
                <a:uLnTx/>
                <a:uFillTx/>
                <a:latin typeface="Arial"/>
                <a:ea typeface="微软雅黑" panose="020B0503020204020204" pitchFamily="34" charset="-122"/>
                <a:cs typeface="Calibri" panose="020F0502020204030204" pitchFamily="34" charset="0"/>
              </a:rPr>
              <a:t>，</a:t>
            </a:r>
            <a:r>
              <a:rPr kumimoji="0" lang="en-US" altLang="zh-CN" sz="1000" b="0" i="0" u="none" strike="noStrike" kern="1200" cap="none" spc="0" normalizeH="0" baseline="0" noProof="0">
                <a:ln>
                  <a:noFill/>
                </a:ln>
                <a:solidFill>
                  <a:prstClr val="black"/>
                </a:solidFill>
                <a:effectLst/>
                <a:uLnTx/>
                <a:uFillTx/>
                <a:latin typeface="Arial"/>
                <a:ea typeface="微软雅黑" panose="020B0503020204020204" pitchFamily="34" charset="-122"/>
                <a:cs typeface="Calibri" panose="020F0502020204030204" pitchFamily="34" charset="0"/>
              </a:rPr>
              <a:t>et al. 2023 ASCO-GI abstract 4007</a:t>
            </a:r>
            <a:endParaRPr kumimoji="0" lang="zh-CN" altLang="en-US" sz="1000" b="0" i="0" u="none" strike="noStrike" kern="1200" cap="none" spc="0" normalizeH="0" baseline="0" noProof="0" dirty="0">
              <a:ln>
                <a:noFill/>
              </a:ln>
              <a:solidFill>
                <a:prstClr val="black"/>
              </a:solidFill>
              <a:effectLst/>
              <a:uLnTx/>
              <a:uFillTx/>
              <a:latin typeface="Arial"/>
              <a:ea typeface="微软雅黑" panose="020B0503020204020204" pitchFamily="34" charset="-122"/>
              <a:cs typeface="Calibri" panose="020F0502020204030204" pitchFamily="34" charset="0"/>
            </a:endParaRPr>
          </a:p>
        </p:txBody>
      </p:sp>
      <p:sp>
        <p:nvSpPr>
          <p:cNvPr id="8" name="TextBox 7">
            <a:extLst>
              <a:ext uri="{FF2B5EF4-FFF2-40B4-BE49-F238E27FC236}">
                <a16:creationId xmlns:a16="http://schemas.microsoft.com/office/drawing/2014/main" id="{919E2500-F605-A9D2-D371-4E8621FC869C}"/>
              </a:ext>
            </a:extLst>
          </p:cNvPr>
          <p:cNvSpPr txBox="1"/>
          <p:nvPr/>
        </p:nvSpPr>
        <p:spPr>
          <a:xfrm>
            <a:off x="1899368" y="5102685"/>
            <a:ext cx="8393261"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最常见的≥ </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3</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级</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TEAE</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为恶心、食欲下降和胆管炎</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每种均发生于</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3</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例患者</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[10.0%])</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pic>
        <p:nvPicPr>
          <p:cNvPr id="5" name="Picture 4">
            <a:extLst>
              <a:ext uri="{FF2B5EF4-FFF2-40B4-BE49-F238E27FC236}">
                <a16:creationId xmlns:a16="http://schemas.microsoft.com/office/drawing/2014/main" id="{0DCD5D2B-4CE5-7AD7-20C9-68EB11D78859}"/>
              </a:ext>
            </a:extLst>
          </p:cNvPr>
          <p:cNvPicPr>
            <a:picLocks noChangeAspect="1"/>
          </p:cNvPicPr>
          <p:nvPr/>
        </p:nvPicPr>
        <p:blipFill>
          <a:blip r:embed="rId2"/>
          <a:stretch>
            <a:fillRect/>
          </a:stretch>
        </p:blipFill>
        <p:spPr>
          <a:xfrm>
            <a:off x="1223282" y="1475037"/>
            <a:ext cx="9745435" cy="3429479"/>
          </a:xfrm>
          <a:prstGeom prst="rect">
            <a:avLst/>
          </a:prstGeom>
        </p:spPr>
      </p:pic>
      <p:pic>
        <p:nvPicPr>
          <p:cNvPr id="7" name="Picture 6">
            <a:extLst>
              <a:ext uri="{FF2B5EF4-FFF2-40B4-BE49-F238E27FC236}">
                <a16:creationId xmlns:a16="http://schemas.microsoft.com/office/drawing/2014/main" id="{D3B723AF-B218-E4DC-4DB3-A80F9450B22F}"/>
              </a:ext>
            </a:extLst>
          </p:cNvPr>
          <p:cNvPicPr>
            <a:picLocks noChangeAspect="1"/>
          </p:cNvPicPr>
          <p:nvPr/>
        </p:nvPicPr>
        <p:blipFill>
          <a:blip r:embed="rId3"/>
          <a:stretch>
            <a:fillRect/>
          </a:stretch>
        </p:blipFill>
        <p:spPr>
          <a:xfrm>
            <a:off x="0" y="6488058"/>
            <a:ext cx="4563112" cy="390580"/>
          </a:xfrm>
          <a:prstGeom prst="rect">
            <a:avLst/>
          </a:prstGeom>
        </p:spPr>
      </p:pic>
    </p:spTree>
    <p:extLst>
      <p:ext uri="{BB962C8B-B14F-4D97-AF65-F5344CB8AC3E}">
        <p14:creationId xmlns:p14="http://schemas.microsoft.com/office/powerpoint/2010/main" val="2073719012"/>
      </p:ext>
    </p:extLst>
  </p:cSld>
  <p:clrMapOvr>
    <a:masterClrMapping/>
  </p:clrMapOvr>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en-US" altLang="zh-CN" dirty="0"/>
              <a:t>HER2</a:t>
            </a:r>
            <a:r>
              <a:rPr lang="zh-CN" altLang="en-US" dirty="0"/>
              <a:t>检测探索性分析</a:t>
            </a:r>
            <a:endParaRPr lang="en-US" altLang="zh-CN" baseline="30000" dirty="0"/>
          </a:p>
        </p:txBody>
      </p:sp>
      <p:sp>
        <p:nvSpPr>
          <p:cNvPr id="13" name="文本占位符 2">
            <a:extLst>
              <a:ext uri="{FF2B5EF4-FFF2-40B4-BE49-F238E27FC236}">
                <a16:creationId xmlns:a16="http://schemas.microsoft.com/office/drawing/2014/main" id="{A5C742CF-5120-6FC3-B6D7-DB69F9B773B3}"/>
              </a:ext>
            </a:extLst>
          </p:cNvPr>
          <p:cNvSpPr txBox="1">
            <a:spLocks/>
          </p:cNvSpPr>
          <p:nvPr/>
        </p:nvSpPr>
        <p:spPr>
          <a:xfrm>
            <a:off x="5226776" y="6549390"/>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tx1"/>
                </a:solidFill>
                <a:latin typeface="+mn-lt"/>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a:ln>
                  <a:noFill/>
                </a:ln>
                <a:solidFill>
                  <a:prstClr val="black"/>
                </a:solidFill>
                <a:effectLst/>
                <a:uLnTx/>
                <a:uFillTx/>
                <a:latin typeface="Arial"/>
                <a:ea typeface="微软雅黑" panose="020B0503020204020204" pitchFamily="34" charset="-122"/>
                <a:cs typeface="Calibri" panose="020F0502020204030204" pitchFamily="34" charset="0"/>
              </a:rPr>
              <a:t>Yoshiaki Nakamura</a:t>
            </a:r>
            <a:r>
              <a:rPr kumimoji="0" lang="zh-CN" altLang="en-US" sz="1000" b="0" i="0" u="none" strike="noStrike" kern="1200" cap="none" spc="0" normalizeH="0" baseline="0" noProof="0">
                <a:ln>
                  <a:noFill/>
                </a:ln>
                <a:solidFill>
                  <a:prstClr val="black"/>
                </a:solidFill>
                <a:effectLst/>
                <a:uLnTx/>
                <a:uFillTx/>
                <a:latin typeface="Arial"/>
                <a:ea typeface="微软雅黑" panose="020B0503020204020204" pitchFamily="34" charset="-122"/>
                <a:cs typeface="Calibri" panose="020F0502020204030204" pitchFamily="34" charset="0"/>
              </a:rPr>
              <a:t>，</a:t>
            </a:r>
            <a:r>
              <a:rPr kumimoji="0" lang="en-US" altLang="zh-CN" sz="1000" b="0" i="0" u="none" strike="noStrike" kern="1200" cap="none" spc="0" normalizeH="0" baseline="0" noProof="0">
                <a:ln>
                  <a:noFill/>
                </a:ln>
                <a:solidFill>
                  <a:prstClr val="black"/>
                </a:solidFill>
                <a:effectLst/>
                <a:uLnTx/>
                <a:uFillTx/>
                <a:latin typeface="Arial"/>
                <a:ea typeface="微软雅黑" panose="020B0503020204020204" pitchFamily="34" charset="-122"/>
                <a:cs typeface="Calibri" panose="020F0502020204030204" pitchFamily="34" charset="0"/>
              </a:rPr>
              <a:t>et al. 2023 ASCO-GI abstract 4007</a:t>
            </a:r>
            <a:endParaRPr kumimoji="0" lang="zh-CN" altLang="en-US" sz="1000" b="0" i="0" u="none" strike="noStrike" kern="1200" cap="none" spc="0" normalizeH="0" baseline="0" noProof="0" dirty="0">
              <a:ln>
                <a:noFill/>
              </a:ln>
              <a:solidFill>
                <a:prstClr val="black"/>
              </a:solidFill>
              <a:effectLst/>
              <a:uLnTx/>
              <a:uFillTx/>
              <a:latin typeface="Arial"/>
              <a:ea typeface="微软雅黑" panose="020B0503020204020204" pitchFamily="34" charset="-122"/>
              <a:cs typeface="Calibri" panose="020F0502020204030204" pitchFamily="34" charset="0"/>
            </a:endParaRPr>
          </a:p>
        </p:txBody>
      </p:sp>
      <p:pic>
        <p:nvPicPr>
          <p:cNvPr id="10" name="Picture 9">
            <a:extLst>
              <a:ext uri="{FF2B5EF4-FFF2-40B4-BE49-F238E27FC236}">
                <a16:creationId xmlns:a16="http://schemas.microsoft.com/office/drawing/2014/main" id="{98A46E11-7D03-DAC5-FF4D-56776C3BB119}"/>
              </a:ext>
            </a:extLst>
          </p:cNvPr>
          <p:cNvPicPr>
            <a:picLocks noChangeAspect="1"/>
          </p:cNvPicPr>
          <p:nvPr/>
        </p:nvPicPr>
        <p:blipFill>
          <a:blip r:embed="rId2"/>
          <a:stretch>
            <a:fillRect/>
          </a:stretch>
        </p:blipFill>
        <p:spPr>
          <a:xfrm>
            <a:off x="4669058" y="1370144"/>
            <a:ext cx="6625258" cy="4515078"/>
          </a:xfrm>
          <a:prstGeom prst="rect">
            <a:avLst/>
          </a:prstGeom>
        </p:spPr>
      </p:pic>
      <p:sp>
        <p:nvSpPr>
          <p:cNvPr id="14" name="TextBox 13">
            <a:extLst>
              <a:ext uri="{FF2B5EF4-FFF2-40B4-BE49-F238E27FC236}">
                <a16:creationId xmlns:a16="http://schemas.microsoft.com/office/drawing/2014/main" id="{5B8F588B-196B-5A1B-E2BC-77C256168C45}"/>
              </a:ext>
            </a:extLst>
          </p:cNvPr>
          <p:cNvSpPr txBox="1"/>
          <p:nvPr/>
        </p:nvSpPr>
        <p:spPr>
          <a:xfrm>
            <a:off x="564045" y="1619341"/>
            <a:ext cx="3023981" cy="230832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Arial"/>
                <a:ea typeface="微软雅黑"/>
                <a:cs typeface="+mn-cs"/>
              </a:rPr>
              <a:t>探索性生物标志物分析</a:t>
            </a:r>
            <a:r>
              <a:rPr kumimoji="0" lang="en-US" sz="1800" b="0" i="0" u="none" strike="noStrike" kern="1200" cap="none" spc="0" normalizeH="0" baseline="0" noProof="0" dirty="0">
                <a:ln>
                  <a:noFill/>
                </a:ln>
                <a:solidFill>
                  <a:prstClr val="black"/>
                </a:solidFill>
                <a:effectLst/>
                <a:uLnTx/>
                <a:uFillTx/>
                <a:latin typeface="Arial"/>
                <a:ea typeface="微软雅黑"/>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ea typeface="微软雅黑"/>
                <a:cs typeface="+mn-cs"/>
              </a:rPr>
              <a:t>1. </a:t>
            </a:r>
            <a:r>
              <a:rPr kumimoji="0" lang="en-US" sz="1800" b="0" i="0" u="none" strike="noStrike" kern="1200" cap="none" spc="0" normalizeH="0" baseline="0" noProof="0" dirty="0" err="1">
                <a:ln>
                  <a:noFill/>
                </a:ln>
                <a:solidFill>
                  <a:prstClr val="black"/>
                </a:solidFill>
                <a:effectLst/>
                <a:uLnTx/>
                <a:uFillTx/>
                <a:latin typeface="Arial"/>
                <a:ea typeface="微软雅黑"/>
                <a:cs typeface="+mn-cs"/>
              </a:rPr>
              <a:t>地方和中</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心</a:t>
            </a:r>
            <a:r>
              <a:rPr kumimoji="0" lang="en-US" sz="1800" b="0" i="0" u="none" strike="noStrike" kern="1200" cap="none" spc="0" normalizeH="0" baseline="0" noProof="0" dirty="0">
                <a:ln>
                  <a:noFill/>
                </a:ln>
                <a:solidFill>
                  <a:prstClr val="black"/>
                </a:solidFill>
                <a:effectLst/>
                <a:uLnTx/>
                <a:uFillTx/>
                <a:latin typeface="Arial"/>
                <a:ea typeface="微软雅黑"/>
                <a:cs typeface="+mn-cs"/>
              </a:rPr>
              <a:t>HER2检测的百分比一致性</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ea typeface="微软雅黑"/>
                <a:cs typeface="+mn-cs"/>
              </a:rPr>
              <a:t>2. </a:t>
            </a:r>
            <a:r>
              <a:rPr kumimoji="0" lang="en-US" sz="1800" b="0" i="0" u="none" strike="noStrike" kern="1200" cap="none" spc="0" normalizeH="0" baseline="0" noProof="0" dirty="0" err="1">
                <a:ln>
                  <a:noFill/>
                </a:ln>
                <a:solidFill>
                  <a:prstClr val="black"/>
                </a:solidFill>
                <a:effectLst/>
                <a:uLnTx/>
                <a:uFillTx/>
                <a:latin typeface="Arial"/>
                <a:ea typeface="微软雅黑"/>
                <a:cs typeface="+mn-cs"/>
              </a:rPr>
              <a:t>不同检测方法的临床</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缓解</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solidFill>
                <a:effectLst/>
                <a:uLnTx/>
                <a:uFillTx/>
                <a:latin typeface="Arial"/>
                <a:ea typeface="微软雅黑"/>
                <a:cs typeface="+mn-cs"/>
              </a:rPr>
              <a:t>中心</a:t>
            </a:r>
            <a:r>
              <a:rPr kumimoji="0" lang="en-US" sz="1800" b="1" i="0" u="none" strike="noStrike" kern="1200" cap="none" spc="0" normalizeH="0" baseline="0" noProof="0" dirty="0">
                <a:ln>
                  <a:noFill/>
                </a:ln>
                <a:solidFill>
                  <a:prstClr val="black"/>
                </a:solidFill>
                <a:effectLst/>
                <a:uLnTx/>
                <a:uFillTx/>
                <a:latin typeface="Arial"/>
                <a:ea typeface="微软雅黑"/>
                <a:cs typeface="+mn-cs"/>
              </a:rPr>
              <a:t>检测方法</a:t>
            </a:r>
            <a:r>
              <a:rPr kumimoji="0" lang="en-US" sz="1800" b="0" i="0" u="none" strike="noStrike" kern="1200" cap="none" spc="0" normalizeH="0" baseline="0" noProof="0" dirty="0">
                <a:ln>
                  <a:noFill/>
                </a:ln>
                <a:solidFill>
                  <a:prstClr val="black"/>
                </a:solidFill>
                <a:effectLst/>
                <a:uLnTx/>
                <a:uFillTx/>
                <a:latin typeface="Arial"/>
                <a:ea typeface="微软雅黑"/>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ea typeface="微软雅黑"/>
                <a:cs typeface="+mn-cs"/>
              </a:rPr>
              <a:t>IHC、FISH和基于血液的NGS</a:t>
            </a:r>
          </a:p>
        </p:txBody>
      </p:sp>
      <p:pic>
        <p:nvPicPr>
          <p:cNvPr id="16" name="Picture 15">
            <a:extLst>
              <a:ext uri="{FF2B5EF4-FFF2-40B4-BE49-F238E27FC236}">
                <a16:creationId xmlns:a16="http://schemas.microsoft.com/office/drawing/2014/main" id="{68F4CCEF-2AB8-5669-9F58-2CE14B0730A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374620"/>
            <a:ext cx="8766313" cy="504018"/>
          </a:xfrm>
          <a:prstGeom prst="rect">
            <a:avLst/>
          </a:prstGeom>
        </p:spPr>
      </p:pic>
    </p:spTree>
    <p:extLst>
      <p:ext uri="{BB962C8B-B14F-4D97-AF65-F5344CB8AC3E}">
        <p14:creationId xmlns:p14="http://schemas.microsoft.com/office/powerpoint/2010/main" val="2361765567"/>
      </p:ext>
    </p:extLst>
  </p:cSld>
  <p:clrMapOvr>
    <a:masterClrMapping/>
  </p:clrMapOvr>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不同中心</a:t>
            </a:r>
            <a:r>
              <a:rPr lang="en-US" altLang="zh-CN" dirty="0"/>
              <a:t>HER2</a:t>
            </a:r>
            <a:r>
              <a:rPr lang="zh-CN" altLang="en-US" dirty="0"/>
              <a:t>检测方法的</a:t>
            </a:r>
            <a:r>
              <a:rPr lang="en-US" altLang="zh-CN" dirty="0"/>
              <a:t>ORR</a:t>
            </a:r>
            <a:endParaRPr lang="en-US" altLang="zh-CN" baseline="30000" dirty="0"/>
          </a:p>
        </p:txBody>
      </p:sp>
      <p:sp>
        <p:nvSpPr>
          <p:cNvPr id="13" name="文本占位符 2">
            <a:extLst>
              <a:ext uri="{FF2B5EF4-FFF2-40B4-BE49-F238E27FC236}">
                <a16:creationId xmlns:a16="http://schemas.microsoft.com/office/drawing/2014/main" id="{A5C742CF-5120-6FC3-B6D7-DB69F9B773B3}"/>
              </a:ext>
            </a:extLst>
          </p:cNvPr>
          <p:cNvSpPr txBox="1">
            <a:spLocks/>
          </p:cNvSpPr>
          <p:nvPr/>
        </p:nvSpPr>
        <p:spPr>
          <a:xfrm>
            <a:off x="5226776" y="6549390"/>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tx1"/>
                </a:solidFill>
                <a:latin typeface="+mn-lt"/>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a:ln>
                  <a:noFill/>
                </a:ln>
                <a:solidFill>
                  <a:prstClr val="black"/>
                </a:solidFill>
                <a:effectLst/>
                <a:uLnTx/>
                <a:uFillTx/>
                <a:latin typeface="Arial"/>
                <a:ea typeface="微软雅黑" panose="020B0503020204020204" pitchFamily="34" charset="-122"/>
                <a:cs typeface="Calibri" panose="020F0502020204030204" pitchFamily="34" charset="0"/>
              </a:rPr>
              <a:t>Yoshiaki Nakamura</a:t>
            </a:r>
            <a:r>
              <a:rPr kumimoji="0" lang="zh-CN" altLang="en-US" sz="1000" b="0" i="0" u="none" strike="noStrike" kern="1200" cap="none" spc="0" normalizeH="0" baseline="0" noProof="0">
                <a:ln>
                  <a:noFill/>
                </a:ln>
                <a:solidFill>
                  <a:prstClr val="black"/>
                </a:solidFill>
                <a:effectLst/>
                <a:uLnTx/>
                <a:uFillTx/>
                <a:latin typeface="Arial"/>
                <a:ea typeface="微软雅黑" panose="020B0503020204020204" pitchFamily="34" charset="-122"/>
                <a:cs typeface="Calibri" panose="020F0502020204030204" pitchFamily="34" charset="0"/>
              </a:rPr>
              <a:t>，</a:t>
            </a:r>
            <a:r>
              <a:rPr kumimoji="0" lang="en-US" altLang="zh-CN" sz="1000" b="0" i="0" u="none" strike="noStrike" kern="1200" cap="none" spc="0" normalizeH="0" baseline="0" noProof="0">
                <a:ln>
                  <a:noFill/>
                </a:ln>
                <a:solidFill>
                  <a:prstClr val="black"/>
                </a:solidFill>
                <a:effectLst/>
                <a:uLnTx/>
                <a:uFillTx/>
                <a:latin typeface="Arial"/>
                <a:ea typeface="微软雅黑" panose="020B0503020204020204" pitchFamily="34" charset="-122"/>
                <a:cs typeface="Calibri" panose="020F0502020204030204" pitchFamily="34" charset="0"/>
              </a:rPr>
              <a:t>et al. 2023 ASCO-GI abstract 4007</a:t>
            </a:r>
            <a:endParaRPr kumimoji="0" lang="zh-CN" altLang="en-US" sz="1000" b="0" i="0" u="none" strike="noStrike" kern="1200" cap="none" spc="0" normalizeH="0" baseline="0" noProof="0" dirty="0">
              <a:ln>
                <a:noFill/>
              </a:ln>
              <a:solidFill>
                <a:prstClr val="black"/>
              </a:solidFill>
              <a:effectLst/>
              <a:uLnTx/>
              <a:uFillTx/>
              <a:latin typeface="Arial"/>
              <a:ea typeface="微软雅黑" panose="020B0503020204020204" pitchFamily="34" charset="-122"/>
              <a:cs typeface="Calibri" panose="020F0502020204030204" pitchFamily="34" charset="0"/>
            </a:endParaRPr>
          </a:p>
        </p:txBody>
      </p:sp>
      <p:sp>
        <p:nvSpPr>
          <p:cNvPr id="7" name="TextBox 6">
            <a:extLst>
              <a:ext uri="{FF2B5EF4-FFF2-40B4-BE49-F238E27FC236}">
                <a16:creationId xmlns:a16="http://schemas.microsoft.com/office/drawing/2014/main" id="{0FB0961A-00C3-B93B-0568-47C9B81C3E99}"/>
              </a:ext>
            </a:extLst>
          </p:cNvPr>
          <p:cNvSpPr txBox="1"/>
          <p:nvPr/>
        </p:nvSpPr>
        <p:spPr>
          <a:xfrm>
            <a:off x="1610034" y="5039139"/>
            <a:ext cx="8971931"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无论采用何种检测方法，所有中心检测的</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HER2-</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患者均无临床缓解</a:t>
            </a: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pic>
        <p:nvPicPr>
          <p:cNvPr id="5" name="Picture 4">
            <a:extLst>
              <a:ext uri="{FF2B5EF4-FFF2-40B4-BE49-F238E27FC236}">
                <a16:creationId xmlns:a16="http://schemas.microsoft.com/office/drawing/2014/main" id="{284699E4-16DB-EC17-ED41-AEB7095634BA}"/>
              </a:ext>
            </a:extLst>
          </p:cNvPr>
          <p:cNvPicPr>
            <a:picLocks noChangeAspect="1"/>
          </p:cNvPicPr>
          <p:nvPr/>
        </p:nvPicPr>
        <p:blipFill>
          <a:blip r:embed="rId2"/>
          <a:stretch>
            <a:fillRect/>
          </a:stretch>
        </p:blipFill>
        <p:spPr>
          <a:xfrm>
            <a:off x="1456677" y="1985761"/>
            <a:ext cx="9278645" cy="2886478"/>
          </a:xfrm>
          <a:prstGeom prst="rect">
            <a:avLst/>
          </a:prstGeom>
        </p:spPr>
      </p:pic>
      <p:pic>
        <p:nvPicPr>
          <p:cNvPr id="9" name="Picture 8">
            <a:extLst>
              <a:ext uri="{FF2B5EF4-FFF2-40B4-BE49-F238E27FC236}">
                <a16:creationId xmlns:a16="http://schemas.microsoft.com/office/drawing/2014/main" id="{15799A08-D747-6E77-B9D3-7D8EBB9B83A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9827" y="6400350"/>
            <a:ext cx="8686547" cy="457650"/>
          </a:xfrm>
          <a:prstGeom prst="rect">
            <a:avLst/>
          </a:prstGeom>
        </p:spPr>
      </p:pic>
    </p:spTree>
    <p:extLst>
      <p:ext uri="{BB962C8B-B14F-4D97-AF65-F5344CB8AC3E}">
        <p14:creationId xmlns:p14="http://schemas.microsoft.com/office/powerpoint/2010/main" val="1344791182"/>
      </p:ext>
    </p:extLst>
  </p:cSld>
  <p:clrMapOvr>
    <a:masterClrMapping/>
  </p:clrMapOvr>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结论</a:t>
            </a:r>
          </a:p>
        </p:txBody>
      </p:sp>
      <p:sp>
        <p:nvSpPr>
          <p:cNvPr id="4" name="文本占位符 3">
            <a:extLst>
              <a:ext uri="{FF2B5EF4-FFF2-40B4-BE49-F238E27FC236}">
                <a16:creationId xmlns:a16="http://schemas.microsoft.com/office/drawing/2014/main" id="{46F2D972-3489-7B83-96F7-D0A44F9C6259}"/>
              </a:ext>
            </a:extLst>
          </p:cNvPr>
          <p:cNvSpPr>
            <a:spLocks noGrp="1"/>
          </p:cNvSpPr>
          <p:nvPr>
            <p:ph type="body" sz="quarter" idx="12"/>
          </p:nvPr>
        </p:nvSpPr>
        <p:spPr/>
        <p:txBody>
          <a:bodyPr/>
          <a:lstStyle/>
          <a:p>
            <a:pPr marL="342900" indent="-342900">
              <a:lnSpc>
                <a:spcPct val="150000"/>
              </a:lnSpc>
              <a:buFont typeface="Arial" panose="020B0604020202020204" pitchFamily="34" charset="0"/>
              <a:buChar char="•"/>
            </a:pPr>
            <a:r>
              <a:rPr lang="zh-CN" altLang="en-US" dirty="0">
                <a:solidFill>
                  <a:schemeClr val="tx1"/>
                </a:solidFill>
                <a:latin typeface="+mn-ea"/>
                <a:ea typeface="+mn-ea"/>
              </a:rPr>
              <a:t>图卡替尼和曲妥珠单抗联合用于先前治疗过的</a:t>
            </a:r>
            <a:r>
              <a:rPr lang="en-US" altLang="zh-CN" dirty="0">
                <a:solidFill>
                  <a:schemeClr val="tx1"/>
                </a:solidFill>
                <a:latin typeface="+mn-ea"/>
                <a:ea typeface="+mn-ea"/>
              </a:rPr>
              <a:t>HER2+ </a:t>
            </a:r>
            <a:r>
              <a:rPr lang="en-US" altLang="zh-CN" dirty="0" err="1">
                <a:solidFill>
                  <a:schemeClr val="tx1"/>
                </a:solidFill>
                <a:latin typeface="+mn-ea"/>
                <a:ea typeface="+mn-ea"/>
              </a:rPr>
              <a:t>mBTC</a:t>
            </a:r>
            <a:r>
              <a:rPr lang="zh-CN" altLang="en-US" dirty="0">
                <a:solidFill>
                  <a:schemeClr val="tx1"/>
                </a:solidFill>
                <a:latin typeface="+mn-ea"/>
                <a:ea typeface="+mn-ea"/>
              </a:rPr>
              <a:t>患者，显示出具有临床意义的抗肿瘤活性</a:t>
            </a:r>
            <a:endParaRPr lang="en-US" altLang="zh-CN" dirty="0">
              <a:solidFill>
                <a:schemeClr val="tx1"/>
              </a:solidFill>
              <a:latin typeface="+mn-ea"/>
              <a:ea typeface="+mn-ea"/>
            </a:endParaRPr>
          </a:p>
          <a:p>
            <a:pPr marL="1028700" lvl="1" indent="-342900">
              <a:lnSpc>
                <a:spcPct val="150000"/>
              </a:lnSpc>
              <a:buFont typeface="Courier New" panose="02070309020205020404" pitchFamily="49" charset="0"/>
              <a:buChar char="o"/>
            </a:pPr>
            <a:r>
              <a:rPr lang="zh-CN" altLang="en-US" dirty="0">
                <a:latin typeface="+mn-ea"/>
                <a:ea typeface="+mn-ea"/>
              </a:rPr>
              <a:t>确认的</a:t>
            </a:r>
            <a:r>
              <a:rPr lang="en-US" altLang="zh-CN" dirty="0">
                <a:latin typeface="+mn-ea"/>
                <a:ea typeface="+mn-ea"/>
              </a:rPr>
              <a:t>ORR</a:t>
            </a:r>
            <a:r>
              <a:rPr lang="zh-CN" altLang="en-US" dirty="0">
                <a:latin typeface="+mn-ea"/>
                <a:ea typeface="+mn-ea"/>
              </a:rPr>
              <a:t>为</a:t>
            </a:r>
            <a:r>
              <a:rPr lang="en-US" altLang="zh-CN" dirty="0">
                <a:latin typeface="+mn-ea"/>
                <a:ea typeface="+mn-ea"/>
              </a:rPr>
              <a:t>46.7%</a:t>
            </a:r>
            <a:r>
              <a:rPr lang="zh-CN" altLang="en-US" dirty="0">
                <a:latin typeface="+mn-ea"/>
                <a:ea typeface="+mn-ea"/>
              </a:rPr>
              <a:t>，</a:t>
            </a:r>
            <a:r>
              <a:rPr lang="en-US" altLang="zh-CN" dirty="0">
                <a:latin typeface="+mn-ea"/>
                <a:ea typeface="+mn-ea"/>
              </a:rPr>
              <a:t>DCR</a:t>
            </a:r>
            <a:r>
              <a:rPr lang="zh-CN" altLang="en-US" dirty="0">
                <a:latin typeface="+mn-ea"/>
                <a:ea typeface="+mn-ea"/>
              </a:rPr>
              <a:t>为</a:t>
            </a:r>
            <a:r>
              <a:rPr lang="en-US" altLang="zh-CN" dirty="0">
                <a:latin typeface="+mn-ea"/>
                <a:ea typeface="+mn-ea"/>
              </a:rPr>
              <a:t>76.7%</a:t>
            </a:r>
            <a:r>
              <a:rPr lang="zh-CN" altLang="en-US" dirty="0">
                <a:latin typeface="+mn-ea"/>
                <a:ea typeface="+mn-ea"/>
              </a:rPr>
              <a:t>，中位</a:t>
            </a:r>
            <a:r>
              <a:rPr lang="en-US" altLang="zh-CN" dirty="0">
                <a:latin typeface="+mn-ea"/>
                <a:ea typeface="+mn-ea"/>
              </a:rPr>
              <a:t>DOR</a:t>
            </a:r>
            <a:r>
              <a:rPr lang="zh-CN" altLang="en-US" dirty="0">
                <a:latin typeface="+mn-ea"/>
                <a:ea typeface="+mn-ea"/>
              </a:rPr>
              <a:t>为</a:t>
            </a:r>
            <a:r>
              <a:rPr lang="en-US" altLang="zh-CN" dirty="0">
                <a:latin typeface="+mn-ea"/>
                <a:ea typeface="+mn-ea"/>
              </a:rPr>
              <a:t>6.0</a:t>
            </a:r>
            <a:r>
              <a:rPr lang="zh-CN" altLang="en-US" dirty="0">
                <a:latin typeface="+mn-ea"/>
                <a:ea typeface="+mn-ea"/>
              </a:rPr>
              <a:t>个月</a:t>
            </a:r>
            <a:endParaRPr lang="en-US" altLang="zh-CN" dirty="0">
              <a:latin typeface="+mn-ea"/>
              <a:ea typeface="+mn-ea"/>
            </a:endParaRPr>
          </a:p>
          <a:p>
            <a:pPr marL="1028700" lvl="1" indent="-342900">
              <a:lnSpc>
                <a:spcPct val="150000"/>
              </a:lnSpc>
              <a:buFont typeface="Courier New" panose="02070309020205020404" pitchFamily="49" charset="0"/>
              <a:buChar char="o"/>
            </a:pPr>
            <a:r>
              <a:rPr lang="zh-CN" altLang="en-US" dirty="0">
                <a:latin typeface="+mn-ea"/>
                <a:ea typeface="+mn-ea"/>
              </a:rPr>
              <a:t>中位</a:t>
            </a:r>
            <a:r>
              <a:rPr lang="en-US" altLang="zh-CN" dirty="0">
                <a:latin typeface="+mn-ea"/>
                <a:ea typeface="+mn-ea"/>
              </a:rPr>
              <a:t>PFS</a:t>
            </a:r>
            <a:r>
              <a:rPr lang="zh-CN" altLang="en-US" dirty="0">
                <a:latin typeface="+mn-ea"/>
                <a:ea typeface="+mn-ea"/>
              </a:rPr>
              <a:t>为</a:t>
            </a:r>
            <a:r>
              <a:rPr lang="en-US" altLang="zh-CN" dirty="0">
                <a:latin typeface="+mn-ea"/>
                <a:ea typeface="+mn-ea"/>
              </a:rPr>
              <a:t>5.5</a:t>
            </a:r>
            <a:r>
              <a:rPr lang="zh-CN" altLang="en-US" dirty="0">
                <a:latin typeface="+mn-ea"/>
                <a:ea typeface="+mn-ea"/>
              </a:rPr>
              <a:t>个月，中位</a:t>
            </a:r>
            <a:r>
              <a:rPr lang="en-US" altLang="zh-CN" dirty="0">
                <a:latin typeface="+mn-ea"/>
                <a:ea typeface="+mn-ea"/>
              </a:rPr>
              <a:t>OS</a:t>
            </a:r>
            <a:r>
              <a:rPr lang="zh-CN" altLang="en-US" dirty="0">
                <a:latin typeface="+mn-ea"/>
                <a:ea typeface="+mn-ea"/>
              </a:rPr>
              <a:t>为</a:t>
            </a:r>
            <a:r>
              <a:rPr lang="en-US" altLang="zh-CN" dirty="0">
                <a:latin typeface="+mn-ea"/>
                <a:ea typeface="+mn-ea"/>
              </a:rPr>
              <a:t>15.5</a:t>
            </a:r>
            <a:r>
              <a:rPr lang="zh-CN" altLang="en-US" dirty="0">
                <a:latin typeface="+mn-ea"/>
                <a:ea typeface="+mn-ea"/>
              </a:rPr>
              <a:t>个月</a:t>
            </a:r>
            <a:endParaRPr lang="en-US" altLang="zh-CN" dirty="0">
              <a:latin typeface="+mn-ea"/>
              <a:ea typeface="+mn-ea"/>
            </a:endParaRPr>
          </a:p>
          <a:p>
            <a:pPr marL="342900" indent="-342900">
              <a:lnSpc>
                <a:spcPct val="150000"/>
              </a:lnSpc>
              <a:buFont typeface="Arial" panose="020B0604020202020204" pitchFamily="34" charset="0"/>
              <a:buChar char="•"/>
            </a:pPr>
            <a:r>
              <a:rPr lang="zh-CN" altLang="en-US" dirty="0">
                <a:solidFill>
                  <a:schemeClr val="tx1"/>
                </a:solidFill>
                <a:latin typeface="+mn-ea"/>
                <a:ea typeface="+mn-ea"/>
              </a:rPr>
              <a:t>图卡替尼加曲妥珠单抗耐受性良好</a:t>
            </a:r>
            <a:endParaRPr lang="en-US" altLang="zh-CN" dirty="0">
              <a:solidFill>
                <a:schemeClr val="tx1"/>
              </a:solidFill>
              <a:latin typeface="+mn-ea"/>
              <a:ea typeface="+mn-ea"/>
            </a:endParaRPr>
          </a:p>
          <a:p>
            <a:pPr marL="1028700" lvl="1" indent="-342900">
              <a:lnSpc>
                <a:spcPct val="150000"/>
              </a:lnSpc>
              <a:buFont typeface="Courier New" panose="02070309020205020404" pitchFamily="49" charset="0"/>
              <a:buChar char="o"/>
            </a:pPr>
            <a:r>
              <a:rPr lang="zh-CN" altLang="en-US" dirty="0">
                <a:latin typeface="+mn-ea"/>
                <a:ea typeface="+mn-ea"/>
              </a:rPr>
              <a:t>研究治疗中断率低</a:t>
            </a:r>
            <a:r>
              <a:rPr lang="en-US" altLang="zh-CN" dirty="0">
                <a:latin typeface="+mn-ea"/>
                <a:ea typeface="+mn-ea"/>
              </a:rPr>
              <a:t>(3.3%)</a:t>
            </a:r>
            <a:r>
              <a:rPr lang="zh-CN" altLang="en-US" dirty="0">
                <a:latin typeface="+mn-ea"/>
                <a:ea typeface="+mn-ea"/>
              </a:rPr>
              <a:t>，无不良事件导致的死亡</a:t>
            </a:r>
            <a:endParaRPr lang="en-US" altLang="zh-CN" dirty="0">
              <a:latin typeface="+mn-ea"/>
              <a:ea typeface="+mn-ea"/>
            </a:endParaRPr>
          </a:p>
          <a:p>
            <a:pPr marL="342900" indent="-342900">
              <a:lnSpc>
                <a:spcPct val="150000"/>
              </a:lnSpc>
              <a:buFont typeface="Arial" panose="020B0604020202020204" pitchFamily="34" charset="0"/>
              <a:buChar char="•"/>
            </a:pPr>
            <a:r>
              <a:rPr lang="zh-CN" altLang="en-US" dirty="0">
                <a:solidFill>
                  <a:schemeClr val="tx1"/>
                </a:solidFill>
                <a:latin typeface="+mn-ea"/>
                <a:ea typeface="+mn-ea"/>
              </a:rPr>
              <a:t>多种</a:t>
            </a:r>
            <a:r>
              <a:rPr lang="en-US" altLang="zh-CN" dirty="0">
                <a:solidFill>
                  <a:schemeClr val="tx1"/>
                </a:solidFill>
                <a:latin typeface="+mn-ea"/>
                <a:ea typeface="+mn-ea"/>
              </a:rPr>
              <a:t>HER2</a:t>
            </a:r>
            <a:r>
              <a:rPr lang="zh-CN" altLang="en-US" dirty="0">
                <a:solidFill>
                  <a:schemeClr val="tx1"/>
                </a:solidFill>
                <a:latin typeface="+mn-ea"/>
                <a:ea typeface="+mn-ea"/>
              </a:rPr>
              <a:t>检测方式可用于确定可能有资格接受图卡替尼和曲妥珠单抗治疗的患者</a:t>
            </a:r>
            <a:endParaRPr lang="en-US" altLang="zh-CN" dirty="0">
              <a:solidFill>
                <a:schemeClr val="tx1"/>
              </a:solidFill>
              <a:latin typeface="+mn-ea"/>
              <a:ea typeface="+mn-ea"/>
            </a:endParaRPr>
          </a:p>
          <a:p>
            <a:pPr marL="342900" indent="-342900">
              <a:lnSpc>
                <a:spcPct val="150000"/>
              </a:lnSpc>
              <a:buFont typeface="Arial" panose="020B0604020202020204" pitchFamily="34" charset="0"/>
              <a:buChar char="•"/>
            </a:pPr>
            <a:r>
              <a:rPr lang="zh-CN" altLang="en-US" dirty="0">
                <a:solidFill>
                  <a:schemeClr val="tx1"/>
                </a:solidFill>
                <a:latin typeface="+mn-ea"/>
                <a:ea typeface="+mn-ea"/>
              </a:rPr>
              <a:t>结果进一步证实</a:t>
            </a:r>
            <a:r>
              <a:rPr lang="en-US" altLang="zh-CN" dirty="0">
                <a:solidFill>
                  <a:schemeClr val="tx1"/>
                </a:solidFill>
                <a:latin typeface="+mn-ea"/>
                <a:ea typeface="+mn-ea"/>
              </a:rPr>
              <a:t>HER2</a:t>
            </a:r>
            <a:r>
              <a:rPr lang="zh-CN" altLang="en-US" dirty="0">
                <a:solidFill>
                  <a:schemeClr val="tx1"/>
                </a:solidFill>
                <a:latin typeface="+mn-ea"/>
                <a:ea typeface="+mn-ea"/>
              </a:rPr>
              <a:t>是</a:t>
            </a:r>
            <a:r>
              <a:rPr lang="en-US" altLang="zh-CN" dirty="0">
                <a:solidFill>
                  <a:schemeClr val="tx1"/>
                </a:solidFill>
                <a:latin typeface="+mn-ea"/>
                <a:ea typeface="+mn-ea"/>
              </a:rPr>
              <a:t>BTC</a:t>
            </a:r>
            <a:r>
              <a:rPr lang="zh-CN" altLang="en-US" dirty="0">
                <a:solidFill>
                  <a:schemeClr val="tx1"/>
                </a:solidFill>
                <a:latin typeface="+mn-ea"/>
                <a:ea typeface="+mn-ea"/>
              </a:rPr>
              <a:t>中可行的生物标志物</a:t>
            </a:r>
            <a:endParaRPr lang="en-US" altLang="zh-CN" baseline="30000" dirty="0">
              <a:solidFill>
                <a:schemeClr val="tx1"/>
              </a:solidFill>
              <a:latin typeface="+mn-ea"/>
              <a:ea typeface="+mn-ea"/>
            </a:endParaRPr>
          </a:p>
          <a:p>
            <a:pPr marL="342900" indent="-342900">
              <a:buFont typeface="Arial" panose="020B0604020202020204" pitchFamily="34" charset="0"/>
              <a:buChar char="•"/>
            </a:pPr>
            <a:endParaRPr lang="en-US" altLang="zh-CN" baseline="30000" dirty="0"/>
          </a:p>
          <a:p>
            <a:endParaRPr lang="en-US" altLang="zh-CN" baseline="30000" dirty="0"/>
          </a:p>
          <a:p>
            <a:pPr marL="342900" indent="-342900">
              <a:buFont typeface="Arial" panose="020B0604020202020204" pitchFamily="34" charset="0"/>
              <a:buChar char="•"/>
            </a:pPr>
            <a:endParaRPr lang="en-US" altLang="zh-CN" baseline="30000" dirty="0"/>
          </a:p>
          <a:p>
            <a:pPr marL="342900" indent="-342900">
              <a:buFont typeface="Arial" panose="020B0604020202020204" pitchFamily="34" charset="0"/>
              <a:buChar char="•"/>
            </a:pPr>
            <a:endParaRPr lang="zh-CN" altLang="en-US" dirty="0"/>
          </a:p>
        </p:txBody>
      </p:sp>
      <p:sp>
        <p:nvSpPr>
          <p:cNvPr id="8" name="文本占位符 2">
            <a:extLst>
              <a:ext uri="{FF2B5EF4-FFF2-40B4-BE49-F238E27FC236}">
                <a16:creationId xmlns:a16="http://schemas.microsoft.com/office/drawing/2014/main" id="{88A07824-9859-CFBB-971A-458910F16F29}"/>
              </a:ext>
            </a:extLst>
          </p:cNvPr>
          <p:cNvSpPr txBox="1">
            <a:spLocks/>
          </p:cNvSpPr>
          <p:nvPr/>
        </p:nvSpPr>
        <p:spPr>
          <a:xfrm>
            <a:off x="5230975" y="6490252"/>
            <a:ext cx="6818812" cy="329248"/>
          </a:xfrm>
          <a:prstGeom prst="rect">
            <a:avLst/>
          </a:prstGeom>
        </p:spPr>
        <p:txBody>
          <a:bodyPr lIns="0" tIns="0" rIns="0" bIns="0" anchor="b" anchorCtr="0">
            <a:normAutofit/>
          </a:bodyPr>
          <a:lstStyle>
            <a:lvl1pPr marL="0" indent="0" algn="r" defTabSz="914400" rtl="0" eaLnBrk="1" latinLnBrk="0" hangingPunct="1">
              <a:lnSpc>
                <a:spcPct val="100000"/>
              </a:lnSpc>
              <a:spcBef>
                <a:spcPts val="0"/>
              </a:spcBef>
              <a:buFont typeface="Arial" panose="020B0604020202020204" pitchFamily="34" charset="0"/>
              <a:buNone/>
              <a:defRPr sz="1000" kern="1200">
                <a:solidFill>
                  <a:schemeClr val="tx1"/>
                </a:solidFill>
                <a:latin typeface="+mn-lt"/>
                <a:ea typeface="微软雅黑" panose="020B0503020204020204" pitchFamily="34" charset="-122"/>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000" b="0" i="0" u="none" strike="noStrike" kern="1200" cap="none" spc="0" normalizeH="0" baseline="0" noProof="0">
                <a:ln>
                  <a:noFill/>
                </a:ln>
                <a:solidFill>
                  <a:prstClr val="black"/>
                </a:solidFill>
                <a:effectLst/>
                <a:uLnTx/>
                <a:uFillTx/>
                <a:latin typeface="Arial"/>
                <a:ea typeface="微软雅黑" panose="020B0503020204020204" pitchFamily="34" charset="-122"/>
                <a:cs typeface="Calibri" panose="020F0502020204030204" pitchFamily="34" charset="0"/>
              </a:rPr>
              <a:t>Yoshiaki Nakamura</a:t>
            </a:r>
            <a:r>
              <a:rPr kumimoji="0" lang="zh-CN" altLang="en-US" sz="1000" b="0" i="0" u="none" strike="noStrike" kern="1200" cap="none" spc="0" normalizeH="0" baseline="0" noProof="0">
                <a:ln>
                  <a:noFill/>
                </a:ln>
                <a:solidFill>
                  <a:prstClr val="black"/>
                </a:solidFill>
                <a:effectLst/>
                <a:uLnTx/>
                <a:uFillTx/>
                <a:latin typeface="Arial"/>
                <a:ea typeface="微软雅黑" panose="020B0503020204020204" pitchFamily="34" charset="-122"/>
                <a:cs typeface="Calibri" panose="020F0502020204030204" pitchFamily="34" charset="0"/>
              </a:rPr>
              <a:t>，</a:t>
            </a:r>
            <a:r>
              <a:rPr kumimoji="0" lang="en-US" altLang="zh-CN" sz="1000" b="0" i="0" u="none" strike="noStrike" kern="1200" cap="none" spc="0" normalizeH="0" baseline="0" noProof="0">
                <a:ln>
                  <a:noFill/>
                </a:ln>
                <a:solidFill>
                  <a:prstClr val="black"/>
                </a:solidFill>
                <a:effectLst/>
                <a:uLnTx/>
                <a:uFillTx/>
                <a:latin typeface="Arial"/>
                <a:ea typeface="微软雅黑" panose="020B0503020204020204" pitchFamily="34" charset="-122"/>
                <a:cs typeface="Calibri" panose="020F0502020204030204" pitchFamily="34" charset="0"/>
              </a:rPr>
              <a:t>et al. 2023 ASCO-GI abstract 4007</a:t>
            </a:r>
            <a:endParaRPr kumimoji="0" lang="zh-CN" altLang="en-US" sz="1000" b="0" i="0" u="none" strike="noStrike" kern="1200" cap="none" spc="0" normalizeH="0" baseline="0" noProof="0" dirty="0">
              <a:ln>
                <a:noFill/>
              </a:ln>
              <a:solidFill>
                <a:prstClr val="black"/>
              </a:solidFill>
              <a:effectLst/>
              <a:uLnTx/>
              <a:uFillTx/>
              <a:latin typeface="Arial"/>
              <a:ea typeface="微软雅黑" panose="020B0503020204020204" pitchFamily="34" charset="-122"/>
              <a:cs typeface="Calibri" panose="020F0502020204030204" pitchFamily="34" charset="0"/>
            </a:endParaRPr>
          </a:p>
        </p:txBody>
      </p:sp>
      <p:pic>
        <p:nvPicPr>
          <p:cNvPr id="10" name="Picture 9">
            <a:extLst>
              <a:ext uri="{FF2B5EF4-FFF2-40B4-BE49-F238E27FC236}">
                <a16:creationId xmlns:a16="http://schemas.microsoft.com/office/drawing/2014/main" id="{330FF4EB-8733-250B-D37B-E1235C4C7E4E}"/>
              </a:ext>
            </a:extLst>
          </p:cNvPr>
          <p:cNvPicPr>
            <a:picLocks noChangeAspect="1"/>
          </p:cNvPicPr>
          <p:nvPr/>
        </p:nvPicPr>
        <p:blipFill>
          <a:blip r:embed="rId2"/>
          <a:stretch>
            <a:fillRect/>
          </a:stretch>
        </p:blipFill>
        <p:spPr>
          <a:xfrm>
            <a:off x="0" y="6575882"/>
            <a:ext cx="8640381" cy="276264"/>
          </a:xfrm>
          <a:prstGeom prst="rect">
            <a:avLst/>
          </a:prstGeom>
        </p:spPr>
      </p:pic>
      <p:pic>
        <p:nvPicPr>
          <p:cNvPr id="3" name="Graphic 4" descr="House with solid fill">
            <a:hlinkClick r:id="rId3" action="ppaction://hlinksldjump"/>
            <a:extLst>
              <a:ext uri="{FF2B5EF4-FFF2-40B4-BE49-F238E27FC236}">
                <a16:creationId xmlns:a16="http://schemas.microsoft.com/office/drawing/2014/main" id="{6FF8BCAF-3DE0-F58C-B8C3-2D472345094D}"/>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1047804" y="5959350"/>
            <a:ext cx="567642" cy="567642"/>
          </a:xfrm>
          <a:prstGeom prst="rect">
            <a:avLst/>
          </a:prstGeom>
        </p:spPr>
      </p:pic>
    </p:spTree>
    <p:extLst>
      <p:ext uri="{BB962C8B-B14F-4D97-AF65-F5344CB8AC3E}">
        <p14:creationId xmlns:p14="http://schemas.microsoft.com/office/powerpoint/2010/main" val="3939485913"/>
      </p:ext>
    </p:extLst>
  </p:cSld>
  <p:clrMapOvr>
    <a:masterClrMapping/>
  </p:clrMapOvr>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7FA7AF5-731F-ED2F-CE15-2B0EDA1FBB8D}"/>
              </a:ext>
            </a:extLst>
          </p:cNvPr>
          <p:cNvSpPr>
            <a:spLocks noGrp="1"/>
          </p:cNvSpPr>
          <p:nvPr>
            <p:ph type="title"/>
          </p:nvPr>
        </p:nvSpPr>
        <p:spPr>
          <a:xfrm>
            <a:off x="838200" y="2193512"/>
            <a:ext cx="10515600" cy="1006429"/>
          </a:xfrm>
        </p:spPr>
        <p:txBody>
          <a:bodyPr>
            <a:normAutofit fontScale="90000"/>
          </a:bodyPr>
          <a:lstStyle/>
          <a:p>
            <a:r>
              <a:rPr lang="zh-CN" altLang="en-US" dirty="0"/>
              <a:t>关键</a:t>
            </a:r>
            <a:r>
              <a:rPr lang="en-US" altLang="zh-CN" dirty="0"/>
              <a:t>2b</a:t>
            </a:r>
            <a:r>
              <a:rPr lang="zh-CN" altLang="en-US" dirty="0"/>
              <a:t>期 </a:t>
            </a:r>
            <a:r>
              <a:rPr lang="en-US" altLang="zh-CN" dirty="0"/>
              <a:t>HERIZON-BTC-01</a:t>
            </a:r>
            <a:r>
              <a:rPr lang="zh-CN" altLang="en-US" dirty="0"/>
              <a:t> 研究结果：</a:t>
            </a:r>
            <a:r>
              <a:rPr lang="en-US" altLang="zh-CN" dirty="0" err="1"/>
              <a:t>Zanidatamab</a:t>
            </a:r>
            <a:r>
              <a:rPr lang="en-US" altLang="zh-CN" dirty="0"/>
              <a:t> </a:t>
            </a:r>
            <a:r>
              <a:rPr lang="zh-CN" altLang="en-US" dirty="0"/>
              <a:t>用于经治的 </a:t>
            </a:r>
            <a:r>
              <a:rPr lang="en-US" altLang="zh-CN" dirty="0"/>
              <a:t>HER2 </a:t>
            </a:r>
            <a:r>
              <a:rPr lang="zh-CN" altLang="en-US" dirty="0"/>
              <a:t>扩增胆道癌（</a:t>
            </a:r>
            <a:r>
              <a:rPr lang="en-US" altLang="zh-CN" dirty="0"/>
              <a:t>BTC</a:t>
            </a:r>
            <a:r>
              <a:rPr lang="zh-CN" altLang="en-US" dirty="0"/>
              <a:t>）</a:t>
            </a:r>
          </a:p>
        </p:txBody>
      </p:sp>
      <p:sp>
        <p:nvSpPr>
          <p:cNvPr id="3" name="文本占位符 2">
            <a:extLst>
              <a:ext uri="{FF2B5EF4-FFF2-40B4-BE49-F238E27FC236}">
                <a16:creationId xmlns:a16="http://schemas.microsoft.com/office/drawing/2014/main" id="{E985E624-1F9B-BBF9-A1A1-2ACCA2B35963}"/>
              </a:ext>
            </a:extLst>
          </p:cNvPr>
          <p:cNvSpPr>
            <a:spLocks noGrp="1"/>
          </p:cNvSpPr>
          <p:nvPr>
            <p:ph type="body" sz="quarter" idx="10"/>
          </p:nvPr>
        </p:nvSpPr>
        <p:spPr>
          <a:xfrm>
            <a:off x="838200" y="3744688"/>
            <a:ext cx="10515600" cy="709838"/>
          </a:xfrm>
        </p:spPr>
        <p:txBody>
          <a:bodyPr/>
          <a:lstStyle/>
          <a:p>
            <a:r>
              <a:rPr lang="en-US" altLang="zh-CN" sz="1600" dirty="0"/>
              <a:t>Shubham Pant; Jia Fan; Do-</a:t>
            </a:r>
            <a:r>
              <a:rPr lang="en-US" altLang="zh-CN" sz="1600" dirty="0" err="1"/>
              <a:t>Youn</a:t>
            </a:r>
            <a:r>
              <a:rPr lang="en-US" altLang="zh-CN" sz="1600" dirty="0"/>
              <a:t> Oh; Hye </a:t>
            </a:r>
            <a:r>
              <a:rPr lang="en-US" altLang="zh-CN" sz="1600" dirty="0" err="1"/>
              <a:t>Jin</a:t>
            </a:r>
            <a:r>
              <a:rPr lang="en-US" altLang="zh-CN" sz="1600" dirty="0"/>
              <a:t> Choi; </a:t>
            </a:r>
            <a:r>
              <a:rPr lang="en-US" altLang="zh-CN" sz="1600" dirty="0" err="1"/>
              <a:t>Jin</a:t>
            </a:r>
            <a:r>
              <a:rPr lang="en-US" altLang="zh-CN" sz="1600" dirty="0"/>
              <a:t> Won Kim; Heung-Moon Chang; </a:t>
            </a:r>
            <a:r>
              <a:rPr lang="en-US" altLang="zh-CN" sz="1600" dirty="0" err="1"/>
              <a:t>Lequn</a:t>
            </a:r>
            <a:r>
              <a:rPr lang="en-US" altLang="zh-CN" sz="1600" dirty="0"/>
              <a:t> Bao; Sun </a:t>
            </a:r>
            <a:r>
              <a:rPr lang="en-US" altLang="zh-CN" sz="1600" dirty="0" err="1"/>
              <a:t>Huichuan</a:t>
            </a:r>
            <a:r>
              <a:rPr lang="en-US" altLang="zh-CN" sz="1600" dirty="0"/>
              <a:t>; Teresa </a:t>
            </a:r>
            <a:r>
              <a:rPr lang="en-US" altLang="zh-CN" sz="1600" dirty="0" err="1"/>
              <a:t>Macarulla</a:t>
            </a:r>
            <a:r>
              <a:rPr lang="en-US" altLang="zh-CN" sz="1600" dirty="0"/>
              <a:t>; Feng </a:t>
            </a:r>
            <a:r>
              <a:rPr lang="en-US" altLang="zh-CN" sz="1600" dirty="0" err="1"/>
              <a:t>Xie</a:t>
            </a:r>
            <a:r>
              <a:rPr lang="en-US" altLang="zh-CN" sz="1600" dirty="0"/>
              <a:t>; Jean-Philippe </a:t>
            </a:r>
            <a:r>
              <a:rPr lang="en-US" altLang="zh-CN" sz="1600" dirty="0" err="1"/>
              <a:t>Metges</a:t>
            </a:r>
            <a:r>
              <a:rPr lang="en-US" altLang="zh-CN" sz="1600" dirty="0"/>
              <a:t>; </a:t>
            </a:r>
            <a:r>
              <a:rPr lang="en-US" altLang="zh-CN" sz="1600" dirty="0" err="1"/>
              <a:t>Jie’er</a:t>
            </a:r>
            <a:r>
              <a:rPr lang="en-US" altLang="zh-CN" sz="1600" dirty="0"/>
              <a:t> Ying; John A Bridgewater; Myung-Ah Lee; </a:t>
            </a:r>
            <a:r>
              <a:rPr lang="en-US" altLang="zh-CN" sz="1600" dirty="0" err="1"/>
              <a:t>Mohamedtaki</a:t>
            </a:r>
            <a:r>
              <a:rPr lang="en-US" altLang="zh-CN" sz="1600" dirty="0"/>
              <a:t> A </a:t>
            </a:r>
            <a:r>
              <a:rPr lang="en-US" altLang="zh-CN" sz="1600" dirty="0" err="1"/>
              <a:t>Tejani</a:t>
            </a:r>
            <a:r>
              <a:rPr lang="en-US" altLang="zh-CN" sz="1600" dirty="0"/>
              <a:t>; Emerson Y </a:t>
            </a:r>
            <a:r>
              <a:rPr lang="en-US" altLang="zh-CN" sz="1600" dirty="0" err="1"/>
              <a:t>Chen;Dong</a:t>
            </a:r>
            <a:r>
              <a:rPr lang="en-US" altLang="zh-CN" sz="1600" dirty="0"/>
              <a:t> </a:t>
            </a:r>
            <a:r>
              <a:rPr lang="en-US" altLang="zh-CN" sz="1600" dirty="0" err="1"/>
              <a:t>Uk</a:t>
            </a:r>
            <a:r>
              <a:rPr lang="en-US" altLang="zh-CN" sz="1600" dirty="0"/>
              <a:t> Kim; Harpreet </a:t>
            </a:r>
            <a:r>
              <a:rPr lang="en-US" altLang="zh-CN" sz="1600" dirty="0" err="1"/>
              <a:t>Wasan</a:t>
            </a:r>
            <a:r>
              <a:rPr lang="en-US" altLang="zh-CN" sz="1600" dirty="0"/>
              <a:t>; Michel </a:t>
            </a:r>
            <a:r>
              <a:rPr lang="en-US" altLang="zh-CN" sz="1600" dirty="0" err="1"/>
              <a:t>Ducreux</a:t>
            </a:r>
            <a:r>
              <a:rPr lang="en-US" altLang="zh-CN" sz="1600" dirty="0"/>
              <a:t>; Yuanyuan Bao; Lin Yang; </a:t>
            </a:r>
            <a:r>
              <a:rPr lang="en-US" altLang="zh-CN" sz="1600" dirty="0" err="1"/>
              <a:t>JiaFang</a:t>
            </a:r>
            <a:r>
              <a:rPr lang="en-US" altLang="zh-CN" sz="1600" dirty="0"/>
              <a:t> Ma; Phillip M </a:t>
            </a:r>
            <a:r>
              <a:rPr lang="en-US" altLang="zh-CN" sz="1600" dirty="0" err="1"/>
              <a:t>Garfin</a:t>
            </a:r>
            <a:r>
              <a:rPr lang="en-US" altLang="zh-CN" sz="1600" dirty="0"/>
              <a:t>; James J Harding</a:t>
            </a:r>
            <a:endParaRPr lang="zh-CN" altLang="en-US" sz="1600" dirty="0"/>
          </a:p>
        </p:txBody>
      </p:sp>
      <p:sp>
        <p:nvSpPr>
          <p:cNvPr id="4" name="文本占位符 3">
            <a:extLst>
              <a:ext uri="{FF2B5EF4-FFF2-40B4-BE49-F238E27FC236}">
                <a16:creationId xmlns:a16="http://schemas.microsoft.com/office/drawing/2014/main" id="{639FC6EE-1CD6-1415-8A7A-920A66720BF6}"/>
              </a:ext>
            </a:extLst>
          </p:cNvPr>
          <p:cNvSpPr>
            <a:spLocks noGrp="1"/>
          </p:cNvSpPr>
          <p:nvPr>
            <p:ph type="body" sz="quarter" idx="11"/>
          </p:nvPr>
        </p:nvSpPr>
        <p:spPr>
          <a:xfrm>
            <a:off x="838200" y="4826019"/>
            <a:ext cx="10515600" cy="709838"/>
          </a:xfrm>
        </p:spPr>
        <p:txBody>
          <a:bodyPr/>
          <a:lstStyle/>
          <a:p>
            <a:r>
              <a:rPr lang="en-US" altLang="zh-CN" dirty="0"/>
              <a:t>Abstract 4008 - Oral Session</a:t>
            </a:r>
            <a:endParaRPr lang="zh-CN" altLang="en-US" dirty="0"/>
          </a:p>
        </p:txBody>
      </p:sp>
    </p:spTree>
    <p:extLst>
      <p:ext uri="{BB962C8B-B14F-4D97-AF65-F5344CB8AC3E}">
        <p14:creationId xmlns:p14="http://schemas.microsoft.com/office/powerpoint/2010/main" val="3611750790"/>
      </p:ext>
    </p:extLst>
  </p:cSld>
  <p:clrMapOvr>
    <a:masterClrMapping/>
  </p:clrMapOvr>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BBA7FFF-7E64-BA6A-F04C-69EF9A5EA94E}"/>
              </a:ext>
            </a:extLst>
          </p:cNvPr>
          <p:cNvSpPr>
            <a:spLocks noGrp="1"/>
          </p:cNvSpPr>
          <p:nvPr>
            <p:ph type="body" sz="quarter" idx="10"/>
          </p:nvPr>
        </p:nvSpPr>
        <p:spPr/>
        <p:txBody>
          <a:bodyPr/>
          <a:lstStyle/>
          <a:p>
            <a:r>
              <a:rPr lang="zh-CN" altLang="en-US" dirty="0"/>
              <a:t>胆道癌（</a:t>
            </a:r>
            <a:r>
              <a:rPr lang="en-US" altLang="zh-CN" dirty="0"/>
              <a:t>BTC</a:t>
            </a:r>
            <a:r>
              <a:rPr lang="zh-CN" altLang="en-US" dirty="0"/>
              <a:t>）患者未被满足的需求</a:t>
            </a:r>
            <a:endParaRPr lang="en-US" dirty="0"/>
          </a:p>
        </p:txBody>
      </p:sp>
      <p:sp>
        <p:nvSpPr>
          <p:cNvPr id="4" name="Text Placeholder 3">
            <a:extLst>
              <a:ext uri="{FF2B5EF4-FFF2-40B4-BE49-F238E27FC236}">
                <a16:creationId xmlns:a16="http://schemas.microsoft.com/office/drawing/2014/main" id="{404F5E4C-3FCF-8EE3-97C5-5C8E1247084F}"/>
              </a:ext>
            </a:extLst>
          </p:cNvPr>
          <p:cNvSpPr>
            <a:spLocks noGrp="1"/>
          </p:cNvSpPr>
          <p:nvPr>
            <p:ph type="body" sz="quarter" idx="12"/>
          </p:nvPr>
        </p:nvSpPr>
        <p:spPr/>
        <p:txBody>
          <a:bodyPr/>
          <a:lstStyle/>
          <a:p>
            <a:pPr marL="342900" indent="-342900">
              <a:buFont typeface="Arial" panose="020B0604020202020204" pitchFamily="34" charset="0"/>
              <a:buChar char="•"/>
            </a:pPr>
            <a:r>
              <a:rPr lang="en-US" dirty="0"/>
              <a:t>BTC </a:t>
            </a:r>
            <a:r>
              <a:rPr lang="zh-CN" altLang="en-US" dirty="0"/>
              <a:t>并不常见（在所有成年肿瘤患者中占比＜</a:t>
            </a:r>
            <a:r>
              <a:rPr lang="en-US" altLang="zh-CN" dirty="0"/>
              <a:t>1%</a:t>
            </a:r>
            <a:r>
              <a:rPr lang="zh-CN" altLang="en-US" dirty="0"/>
              <a:t>）</a:t>
            </a:r>
            <a:r>
              <a:rPr lang="en-US" altLang="zh-CN" baseline="30000" dirty="0"/>
              <a:t>1,2</a:t>
            </a:r>
            <a:r>
              <a:rPr lang="en-US" altLang="zh-CN" dirty="0"/>
              <a:t>  </a:t>
            </a:r>
          </a:p>
          <a:p>
            <a:pPr marL="342900" indent="-342900">
              <a:buFont typeface="Arial" panose="020B0604020202020204" pitchFamily="34" charset="0"/>
              <a:buChar char="•"/>
            </a:pPr>
            <a:endParaRPr lang="en-US" altLang="zh-CN" dirty="0"/>
          </a:p>
          <a:p>
            <a:pPr marL="342900" indent="-342900">
              <a:buFont typeface="Arial" panose="020B0604020202020204" pitchFamily="34" charset="0"/>
              <a:buChar char="•"/>
            </a:pPr>
            <a:r>
              <a:rPr lang="zh-CN" altLang="en-US" dirty="0"/>
              <a:t>对于局部晚期或者转移性</a:t>
            </a:r>
            <a:r>
              <a:rPr lang="en-US" altLang="zh-CN" dirty="0"/>
              <a:t>BTC</a:t>
            </a:r>
            <a:r>
              <a:rPr lang="zh-CN" altLang="en-US" dirty="0"/>
              <a:t>患者，标准</a:t>
            </a:r>
            <a:r>
              <a:rPr lang="en-US" altLang="zh-CN" dirty="0"/>
              <a:t>2L+</a:t>
            </a:r>
            <a:r>
              <a:rPr lang="zh-CN" altLang="en-US" dirty="0"/>
              <a:t>治疗能提供的临床获益十分有限</a:t>
            </a:r>
            <a:endParaRPr lang="en-US" altLang="zh-CN" dirty="0"/>
          </a:p>
          <a:p>
            <a:pPr marL="1028700" lvl="1" indent="-342900">
              <a:buFont typeface="Wingdings" panose="05000000000000000000" pitchFamily="2" charset="2"/>
              <a:buChar char="§"/>
            </a:pPr>
            <a:r>
              <a:rPr lang="en-US" dirty="0"/>
              <a:t>ORR 5-15% </a:t>
            </a:r>
            <a:r>
              <a:rPr lang="en-US" baseline="30000" dirty="0">
                <a:solidFill>
                  <a:srgbClr val="404040"/>
                </a:solidFill>
              </a:rPr>
              <a:t>3,4</a:t>
            </a:r>
            <a:r>
              <a:rPr lang="en-US" dirty="0"/>
              <a:t>  </a:t>
            </a:r>
          </a:p>
          <a:p>
            <a:pPr marL="1028700" lvl="1" indent="-342900">
              <a:buFont typeface="Wingdings" panose="05000000000000000000" pitchFamily="2" charset="2"/>
              <a:buChar char="§"/>
            </a:pPr>
            <a:r>
              <a:rPr lang="en-US" dirty="0" err="1"/>
              <a:t>mPFS</a:t>
            </a:r>
            <a:r>
              <a:rPr lang="en-US" dirty="0"/>
              <a:t> 4.0</a:t>
            </a:r>
            <a:r>
              <a:rPr lang="zh-CN" altLang="en-US" dirty="0"/>
              <a:t>月 </a:t>
            </a:r>
            <a:r>
              <a:rPr lang="en-US" altLang="zh-CN" baseline="30000" dirty="0">
                <a:solidFill>
                  <a:srgbClr val="404040"/>
                </a:solidFill>
              </a:rPr>
              <a:t>3</a:t>
            </a:r>
            <a:r>
              <a:rPr lang="en-US" altLang="zh-CN" dirty="0"/>
              <a:t> </a:t>
            </a:r>
          </a:p>
          <a:p>
            <a:pPr marL="1028700" lvl="1" indent="-342900">
              <a:buFont typeface="Wingdings" panose="05000000000000000000" pitchFamily="2" charset="2"/>
              <a:buChar char="§"/>
            </a:pPr>
            <a:endParaRPr lang="en-US" altLang="zh-CN" dirty="0"/>
          </a:p>
          <a:p>
            <a:pPr marL="342900" indent="-342900">
              <a:buFont typeface="Arial" panose="020B0604020202020204" pitchFamily="34" charset="0"/>
              <a:buChar char="•"/>
            </a:pPr>
            <a:r>
              <a:rPr lang="zh-CN" altLang="en-US" dirty="0"/>
              <a:t>部分</a:t>
            </a:r>
            <a:r>
              <a:rPr lang="en-US" altLang="zh-CN" dirty="0"/>
              <a:t>BTC</a:t>
            </a:r>
            <a:r>
              <a:rPr lang="zh-CN" altLang="en-US" dirty="0"/>
              <a:t>中可观察到 </a:t>
            </a:r>
            <a:r>
              <a:rPr lang="en-US" dirty="0"/>
              <a:t>HER2 </a:t>
            </a:r>
            <a:r>
              <a:rPr lang="zh-CN" altLang="en-US" dirty="0"/>
              <a:t>扩增</a:t>
            </a:r>
            <a:r>
              <a:rPr lang="en-US" altLang="zh-CN" dirty="0"/>
              <a:t>/</a:t>
            </a:r>
            <a:r>
              <a:rPr lang="zh-CN" altLang="en-US" dirty="0"/>
              <a:t>过表达</a:t>
            </a:r>
            <a:endParaRPr lang="en-US" altLang="zh-CN" dirty="0"/>
          </a:p>
          <a:p>
            <a:pPr marL="1028700" lvl="1" indent="-342900">
              <a:buFont typeface="Wingdings" panose="05000000000000000000" pitchFamily="2" charset="2"/>
              <a:buChar char="§"/>
            </a:pPr>
            <a:r>
              <a:rPr lang="en-US" dirty="0"/>
              <a:t>19-31%</a:t>
            </a:r>
            <a:r>
              <a:rPr lang="zh-CN" altLang="en-US" dirty="0"/>
              <a:t>的</a:t>
            </a:r>
            <a:r>
              <a:rPr lang="en-US" altLang="zh-CN" dirty="0"/>
              <a:t>GBC</a:t>
            </a:r>
            <a:r>
              <a:rPr lang="zh-CN" altLang="en-US" dirty="0"/>
              <a:t>，</a:t>
            </a:r>
            <a:r>
              <a:rPr lang="en-US" altLang="zh-CN" dirty="0"/>
              <a:t>17-19%</a:t>
            </a:r>
            <a:r>
              <a:rPr lang="zh-CN" altLang="en-US" dirty="0"/>
              <a:t>的</a:t>
            </a:r>
            <a:r>
              <a:rPr lang="en-US" altLang="zh-CN" dirty="0"/>
              <a:t>ECC</a:t>
            </a:r>
            <a:r>
              <a:rPr lang="zh-CN" altLang="en-US" dirty="0"/>
              <a:t>，</a:t>
            </a:r>
            <a:r>
              <a:rPr lang="en-US" altLang="zh-CN" dirty="0"/>
              <a:t>4-5%</a:t>
            </a:r>
            <a:r>
              <a:rPr lang="zh-CN" altLang="en-US" dirty="0"/>
              <a:t>的</a:t>
            </a:r>
            <a:r>
              <a:rPr lang="en-US" altLang="zh-CN" dirty="0"/>
              <a:t>ICC </a:t>
            </a:r>
            <a:r>
              <a:rPr lang="en-US" altLang="zh-CN" baseline="30000" dirty="0">
                <a:solidFill>
                  <a:srgbClr val="404040"/>
                </a:solidFill>
              </a:rPr>
              <a:t>5,6</a:t>
            </a:r>
            <a:r>
              <a:rPr lang="en-US" altLang="zh-CN" dirty="0"/>
              <a:t>  </a:t>
            </a:r>
          </a:p>
          <a:p>
            <a:pPr marL="1028700" lvl="1" indent="-342900">
              <a:buFont typeface="Wingdings" panose="05000000000000000000" pitchFamily="2" charset="2"/>
              <a:buChar char="§"/>
            </a:pPr>
            <a:endParaRPr lang="en-US" altLang="zh-CN" dirty="0"/>
          </a:p>
          <a:p>
            <a:pPr marL="342900" indent="-342900">
              <a:buFont typeface="Arial" panose="020B0604020202020204" pitchFamily="34" charset="0"/>
              <a:buChar char="•"/>
            </a:pPr>
            <a:r>
              <a:rPr lang="en-US" dirty="0"/>
              <a:t>HER2 </a:t>
            </a:r>
            <a:r>
              <a:rPr lang="zh-CN" altLang="en-US" dirty="0"/>
              <a:t>靶向治疗在乳腺癌、胃癌和肺癌中均有临床获益。目前没有针对</a:t>
            </a:r>
            <a:r>
              <a:rPr lang="en-US" altLang="zh-CN" dirty="0"/>
              <a:t>BTC</a:t>
            </a:r>
            <a:r>
              <a:rPr lang="zh-CN" altLang="en-US" dirty="0"/>
              <a:t>的 </a:t>
            </a:r>
            <a:r>
              <a:rPr lang="en-US" altLang="zh-CN" dirty="0"/>
              <a:t>HER2 </a:t>
            </a:r>
            <a:r>
              <a:rPr lang="zh-CN" altLang="en-US" dirty="0"/>
              <a:t>靶向治疗获批</a:t>
            </a:r>
            <a:endParaRPr lang="en-US" altLang="zh-CN" dirty="0"/>
          </a:p>
          <a:p>
            <a:endParaRPr lang="en-US" dirty="0"/>
          </a:p>
          <a:p>
            <a:endParaRPr lang="en-US" dirty="0"/>
          </a:p>
        </p:txBody>
      </p:sp>
      <p:sp>
        <p:nvSpPr>
          <p:cNvPr id="5" name="文本占位符 2">
            <a:extLst>
              <a:ext uri="{FF2B5EF4-FFF2-40B4-BE49-F238E27FC236}">
                <a16:creationId xmlns:a16="http://schemas.microsoft.com/office/drawing/2014/main" id="{949601F6-52F3-4037-C8C4-B4254DA68FF6}"/>
              </a:ext>
            </a:extLst>
          </p:cNvPr>
          <p:cNvSpPr>
            <a:spLocks noGrp="1"/>
          </p:cNvSpPr>
          <p:nvPr>
            <p:ph type="body" sz="quarter" idx="11"/>
          </p:nvPr>
        </p:nvSpPr>
        <p:spPr>
          <a:xfrm>
            <a:off x="5074376" y="6396990"/>
            <a:ext cx="6818812" cy="329248"/>
          </a:xfrm>
        </p:spPr>
        <p:txBody>
          <a:bodyPr/>
          <a:lstStyle/>
          <a:p>
            <a:r>
              <a:rPr lang="en-US" altLang="zh-CN" dirty="0"/>
              <a:t>Shubham Pant</a:t>
            </a:r>
            <a:r>
              <a:rPr lang="zh-CN" altLang="en-US" dirty="0"/>
              <a:t>，</a:t>
            </a:r>
            <a:r>
              <a:rPr lang="en-US" altLang="zh-CN" dirty="0"/>
              <a:t>et al. 2023 ASCO abstract 4008</a:t>
            </a:r>
            <a:endParaRPr lang="zh-CN" altLang="en-US" dirty="0"/>
          </a:p>
        </p:txBody>
      </p:sp>
      <p:sp>
        <p:nvSpPr>
          <p:cNvPr id="6" name="TextBox 5">
            <a:extLst>
              <a:ext uri="{FF2B5EF4-FFF2-40B4-BE49-F238E27FC236}">
                <a16:creationId xmlns:a16="http://schemas.microsoft.com/office/drawing/2014/main" id="{E68B5ABE-1110-6FE2-A52B-80170209363F}"/>
              </a:ext>
            </a:extLst>
          </p:cNvPr>
          <p:cNvSpPr txBox="1"/>
          <p:nvPr/>
        </p:nvSpPr>
        <p:spPr>
          <a:xfrm>
            <a:off x="0" y="5972670"/>
            <a:ext cx="851368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微软雅黑"/>
                <a:cs typeface="+mn-cs"/>
              </a:rPr>
              <a:t>2L+=</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二线或以上（治疗）；</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ECC=</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肝外胆管癌；</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GBC=</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胆囊癌；</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HER2=</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人类表皮生长因子受体</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2</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ICC=</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肝内胆管癌；</a:t>
            </a:r>
            <a:r>
              <a:rPr kumimoji="0" lang="en-US" altLang="zh-CN" sz="1200" b="0" i="0" u="none" strike="noStrike" kern="1200" cap="none" spc="0" normalizeH="0" baseline="0" noProof="0" dirty="0" err="1">
                <a:ln>
                  <a:noFill/>
                </a:ln>
                <a:solidFill>
                  <a:prstClr val="black"/>
                </a:solidFill>
                <a:effectLst/>
                <a:uLnTx/>
                <a:uFillTx/>
                <a:latin typeface="Arial"/>
                <a:ea typeface="微软雅黑"/>
                <a:cs typeface="+mn-cs"/>
              </a:rPr>
              <a:t>mPFS</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中位无进展生存期；</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ORR=</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总体缓解率</a:t>
            </a:r>
            <a:endParaRPr kumimoji="0" lang="en-US" sz="12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7" name="TextBox 6">
            <a:extLst>
              <a:ext uri="{FF2B5EF4-FFF2-40B4-BE49-F238E27FC236}">
                <a16:creationId xmlns:a16="http://schemas.microsoft.com/office/drawing/2014/main" id="{C188036A-904D-4664-D7FE-B95BB86D0443}"/>
              </a:ext>
            </a:extLst>
          </p:cNvPr>
          <p:cNvSpPr txBox="1"/>
          <p:nvPr/>
        </p:nvSpPr>
        <p:spPr>
          <a:xfrm>
            <a:off x="0" y="6457890"/>
            <a:ext cx="8513685"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a:ea typeface="微软雅黑"/>
                <a:cs typeface="+mn-cs"/>
              </a:rPr>
              <a:t>1 V</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alle JW, et al. Lancet 2021;397:428-44; 2 Siegel RL, et al. CA Cancer J Clin 2022;72:7-33; 3 </a:t>
            </a:r>
            <a:r>
              <a:rPr kumimoji="0" lang="en-US" altLang="zh-CN" sz="1000" b="0" i="0" u="none" strike="noStrike" kern="1200" cap="none" spc="0" normalizeH="0" baseline="0" noProof="0" dirty="0" err="1">
                <a:ln>
                  <a:noFill/>
                </a:ln>
                <a:solidFill>
                  <a:prstClr val="black"/>
                </a:solidFill>
                <a:effectLst/>
                <a:uLnTx/>
                <a:uFillTx/>
                <a:latin typeface="Arial"/>
                <a:ea typeface="微软雅黑"/>
                <a:cs typeface="+mn-cs"/>
              </a:rPr>
              <a:t>Lamarca</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 A, et al. Lancet Oncol 2021;22:690-701; 4 </a:t>
            </a:r>
            <a:r>
              <a:rPr kumimoji="0" lang="en-US" altLang="zh-CN" sz="1000" b="0" i="0" u="none" strike="noStrike" kern="1200" cap="none" spc="0" normalizeH="0" baseline="0" noProof="0" dirty="0" err="1">
                <a:ln>
                  <a:noFill/>
                </a:ln>
                <a:solidFill>
                  <a:prstClr val="black"/>
                </a:solidFill>
                <a:effectLst/>
                <a:uLnTx/>
                <a:uFillTx/>
                <a:latin typeface="Arial"/>
                <a:ea typeface="微软雅黑"/>
                <a:cs typeface="+mn-cs"/>
              </a:rPr>
              <a:t>Yoo</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 C, et al. Lancet Oncol 2021;22:1560-72; 5 </a:t>
            </a:r>
            <a:r>
              <a:rPr kumimoji="0" lang="en-US" altLang="zh-CN" sz="1000" b="0" i="0" u="none" strike="noStrike" kern="1200" cap="none" spc="0" normalizeH="0" baseline="0" noProof="0" dirty="0" err="1">
                <a:ln>
                  <a:noFill/>
                </a:ln>
                <a:solidFill>
                  <a:prstClr val="black"/>
                </a:solidFill>
                <a:effectLst/>
                <a:uLnTx/>
                <a:uFillTx/>
                <a:latin typeface="Arial"/>
                <a:ea typeface="微软雅黑"/>
                <a:cs typeface="+mn-cs"/>
              </a:rPr>
              <a:t>Galdy</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 S, et al. Cancer Metastasis Rev 2017;36:141-67; 6 </a:t>
            </a:r>
            <a:r>
              <a:rPr kumimoji="0" lang="en-US" altLang="zh-CN" sz="1000" b="0" i="0" u="none" strike="noStrike" kern="1200" cap="none" spc="0" normalizeH="0" baseline="0" noProof="0" dirty="0" err="1">
                <a:ln>
                  <a:noFill/>
                </a:ln>
                <a:solidFill>
                  <a:prstClr val="black"/>
                </a:solidFill>
                <a:effectLst/>
                <a:uLnTx/>
                <a:uFillTx/>
                <a:latin typeface="Arial"/>
                <a:ea typeface="微软雅黑"/>
                <a:cs typeface="+mn-cs"/>
              </a:rPr>
              <a:t>Hiraoka</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 N, et al. Hum Path 2020;105:9-19</a:t>
            </a:r>
            <a:endParaRPr kumimoji="0" lang="en-US" sz="1000" b="0" i="0" u="none" strike="noStrike" kern="1200" cap="none" spc="0" normalizeH="0" baseline="0" noProof="0" dirty="0">
              <a:ln>
                <a:noFill/>
              </a:ln>
              <a:solidFill>
                <a:prstClr val="black"/>
              </a:solidFill>
              <a:effectLst/>
              <a:uLnTx/>
              <a:uFillTx/>
              <a:latin typeface="Arial"/>
              <a:ea typeface="微软雅黑"/>
              <a:cs typeface="+mn-cs"/>
            </a:endParaRPr>
          </a:p>
        </p:txBody>
      </p:sp>
    </p:spTree>
    <p:extLst>
      <p:ext uri="{BB962C8B-B14F-4D97-AF65-F5344CB8AC3E}">
        <p14:creationId xmlns:p14="http://schemas.microsoft.com/office/powerpoint/2010/main" val="3321880750"/>
      </p:ext>
    </p:extLst>
  </p:cSld>
  <p:clrMapOvr>
    <a:masterClrMapping/>
  </p:clrMapOvr>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en-US" altLang="zh-CN" dirty="0" err="1"/>
              <a:t>Zanidatamab</a:t>
            </a:r>
            <a:r>
              <a:rPr lang="en-US" altLang="zh-CN" dirty="0"/>
              <a:t> </a:t>
            </a:r>
            <a:r>
              <a:rPr lang="zh-CN" altLang="en-US" dirty="0"/>
              <a:t>是一个靶向 </a:t>
            </a:r>
            <a:r>
              <a:rPr lang="en-US" altLang="zh-CN" dirty="0"/>
              <a:t>HER2</a:t>
            </a:r>
            <a:r>
              <a:rPr lang="zh-CN" altLang="en-US" dirty="0"/>
              <a:t> 且具有特殊作用机制（</a:t>
            </a:r>
            <a:r>
              <a:rPr lang="en-US" altLang="zh-CN" dirty="0"/>
              <a:t>MOA</a:t>
            </a:r>
            <a:r>
              <a:rPr lang="zh-CN" altLang="en-US" dirty="0"/>
              <a:t>）的双特异性抗体</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en-US" altLang="zh-CN" dirty="0"/>
              <a:t>Shubham Pant</a:t>
            </a:r>
            <a:r>
              <a:rPr lang="zh-CN" altLang="en-US" dirty="0"/>
              <a:t>，</a:t>
            </a:r>
            <a:r>
              <a:rPr lang="en-US" altLang="zh-CN" dirty="0"/>
              <a:t>et al. 2023 ASCO abstract 4008</a:t>
            </a:r>
            <a:endParaRPr lang="zh-CN" altLang="en-US" dirty="0"/>
          </a:p>
        </p:txBody>
      </p:sp>
      <p:sp>
        <p:nvSpPr>
          <p:cNvPr id="4" name="文本占位符 3">
            <a:extLst>
              <a:ext uri="{FF2B5EF4-FFF2-40B4-BE49-F238E27FC236}">
                <a16:creationId xmlns:a16="http://schemas.microsoft.com/office/drawing/2014/main" id="{46F2D972-3489-7B83-96F7-D0A44F9C6259}"/>
              </a:ext>
            </a:extLst>
          </p:cNvPr>
          <p:cNvSpPr>
            <a:spLocks noGrp="1"/>
          </p:cNvSpPr>
          <p:nvPr>
            <p:ph type="body" sz="quarter" idx="12"/>
          </p:nvPr>
        </p:nvSpPr>
        <p:spPr>
          <a:xfrm>
            <a:off x="846206" y="1292860"/>
            <a:ext cx="4228170" cy="4902200"/>
          </a:xfrm>
        </p:spPr>
        <p:txBody>
          <a:bodyPr/>
          <a:lstStyle/>
          <a:p>
            <a:pPr marL="342900" indent="-342900">
              <a:buFont typeface="Arial" panose="020B0604020202020204" pitchFamily="34" charset="0"/>
              <a:buChar char="•"/>
            </a:pPr>
            <a:r>
              <a:rPr lang="en-US" altLang="zh-CN" dirty="0" err="1"/>
              <a:t>Zanidatamab</a:t>
            </a:r>
            <a:r>
              <a:rPr lang="en-US" altLang="zh-CN" dirty="0"/>
              <a:t> </a:t>
            </a:r>
            <a:r>
              <a:rPr lang="zh-CN" altLang="en-US" dirty="0"/>
              <a:t>通过反式异构同时结合</a:t>
            </a:r>
            <a:r>
              <a:rPr lang="en-US" altLang="zh-CN" dirty="0"/>
              <a:t>2</a:t>
            </a:r>
            <a:r>
              <a:rPr lang="zh-CN" altLang="en-US" dirty="0"/>
              <a:t>个不同的 </a:t>
            </a:r>
            <a:r>
              <a:rPr lang="en-US" altLang="zh-CN" dirty="0"/>
              <a:t>HER2 </a:t>
            </a:r>
            <a:r>
              <a:rPr lang="zh-CN" altLang="en-US" dirty="0"/>
              <a:t>分子 </a:t>
            </a:r>
            <a:r>
              <a:rPr lang="en-US" altLang="zh-CN" baseline="30000" dirty="0"/>
              <a:t>1 </a:t>
            </a:r>
          </a:p>
          <a:p>
            <a:pPr marL="342900" indent="-342900">
              <a:buFont typeface="Arial" panose="020B0604020202020204" pitchFamily="34" charset="0"/>
              <a:buChar char="•"/>
            </a:pPr>
            <a:endParaRPr lang="en-US" altLang="zh-CN" baseline="30000" dirty="0"/>
          </a:p>
          <a:p>
            <a:pPr marL="342900" indent="-342900">
              <a:buFont typeface="Arial" panose="020B0604020202020204" pitchFamily="34" charset="0"/>
              <a:buChar char="•"/>
            </a:pPr>
            <a:r>
              <a:rPr lang="en-US" altLang="zh-CN" dirty="0" err="1"/>
              <a:t>Zanidatamab</a:t>
            </a:r>
            <a:r>
              <a:rPr lang="en-US" altLang="zh-CN" dirty="0"/>
              <a:t> </a:t>
            </a:r>
            <a:r>
              <a:rPr lang="zh-CN" altLang="en-US" dirty="0"/>
              <a:t>与 </a:t>
            </a:r>
            <a:r>
              <a:rPr lang="en-US" altLang="zh-CN" dirty="0"/>
              <a:t>HER2 </a:t>
            </a:r>
            <a:r>
              <a:rPr lang="zh-CN" altLang="en-US" dirty="0"/>
              <a:t>的独特结合特性导致多种</a:t>
            </a:r>
            <a:r>
              <a:rPr lang="en-US" altLang="zh-CN" dirty="0"/>
              <a:t>MOA </a:t>
            </a:r>
            <a:r>
              <a:rPr lang="en-US" altLang="zh-CN" baseline="30000" dirty="0"/>
              <a:t>1</a:t>
            </a:r>
            <a:r>
              <a:rPr lang="en-US" altLang="zh-CN" dirty="0"/>
              <a:t> </a:t>
            </a:r>
          </a:p>
          <a:p>
            <a:pPr marL="342900" indent="-342900">
              <a:buFont typeface="Arial" panose="020B0604020202020204" pitchFamily="34" charset="0"/>
              <a:buChar char="•"/>
            </a:pPr>
            <a:endParaRPr lang="en-US" altLang="zh-CN" dirty="0"/>
          </a:p>
          <a:p>
            <a:pPr marL="342900" indent="-342900">
              <a:buFont typeface="Arial" panose="020B0604020202020204" pitchFamily="34" charset="0"/>
              <a:buChar char="•"/>
            </a:pPr>
            <a:r>
              <a:rPr lang="zh-CN" altLang="en-US" dirty="0"/>
              <a:t>临床前研究表明活性高于曲妥珠单抗</a:t>
            </a:r>
            <a:r>
              <a:rPr lang="en-US" altLang="zh-CN" dirty="0"/>
              <a:t>±</a:t>
            </a:r>
            <a:r>
              <a:rPr lang="zh-CN" altLang="en-US" dirty="0"/>
              <a:t>帕妥珠单抗 </a:t>
            </a:r>
            <a:r>
              <a:rPr lang="en-US" altLang="zh-CN" baseline="30000" dirty="0"/>
              <a:t>1</a:t>
            </a:r>
            <a:r>
              <a:rPr lang="en-US" altLang="zh-CN" dirty="0"/>
              <a:t> </a:t>
            </a:r>
          </a:p>
          <a:p>
            <a:pPr marL="342900" indent="-342900">
              <a:buFont typeface="Arial" panose="020B0604020202020204" pitchFamily="34" charset="0"/>
              <a:buChar char="•"/>
            </a:pPr>
            <a:endParaRPr lang="en-US" altLang="zh-CN" dirty="0"/>
          </a:p>
          <a:p>
            <a:pPr marL="342900" indent="-342900">
              <a:buFont typeface="Arial" panose="020B0604020202020204" pitchFamily="34" charset="0"/>
              <a:buChar char="•"/>
            </a:pPr>
            <a:r>
              <a:rPr lang="zh-CN" altLang="en-US" dirty="0"/>
              <a:t>在一项</a:t>
            </a:r>
            <a:r>
              <a:rPr lang="en-US" altLang="zh-CN" dirty="0"/>
              <a:t>1</a:t>
            </a:r>
            <a:r>
              <a:rPr lang="zh-CN" altLang="en-US" dirty="0"/>
              <a:t>期研究中，</a:t>
            </a:r>
            <a:r>
              <a:rPr lang="en-US" altLang="zh-CN" dirty="0" err="1"/>
              <a:t>Zanidatamab</a:t>
            </a:r>
            <a:r>
              <a:rPr lang="zh-CN" altLang="en-US" dirty="0"/>
              <a:t>在</a:t>
            </a:r>
            <a:r>
              <a:rPr lang="en-US" altLang="zh-CN" dirty="0"/>
              <a:t> HER2 </a:t>
            </a:r>
            <a:r>
              <a:rPr lang="zh-CN" altLang="en-US" dirty="0"/>
              <a:t>表达 </a:t>
            </a:r>
            <a:r>
              <a:rPr lang="en-US" altLang="zh-CN" dirty="0"/>
              <a:t>BTC </a:t>
            </a:r>
            <a:r>
              <a:rPr lang="zh-CN" altLang="en-US" dirty="0"/>
              <a:t>患者中显示出可控的安全性和令人鼓舞的抗肿瘤活性 </a:t>
            </a:r>
            <a:r>
              <a:rPr lang="en-US" altLang="zh-CN" baseline="30000" dirty="0"/>
              <a:t>2</a:t>
            </a:r>
            <a:r>
              <a:rPr lang="en-US" altLang="zh-CN" dirty="0"/>
              <a:t> </a:t>
            </a:r>
            <a:endParaRPr lang="zh-CN" altLang="en-US" dirty="0"/>
          </a:p>
        </p:txBody>
      </p:sp>
      <p:sp>
        <p:nvSpPr>
          <p:cNvPr id="5" name="TextBox 4">
            <a:extLst>
              <a:ext uri="{FF2B5EF4-FFF2-40B4-BE49-F238E27FC236}">
                <a16:creationId xmlns:a16="http://schemas.microsoft.com/office/drawing/2014/main" id="{F01A4048-04A0-427D-27DE-33E07BB45F64}"/>
              </a:ext>
            </a:extLst>
          </p:cNvPr>
          <p:cNvSpPr txBox="1"/>
          <p:nvPr/>
        </p:nvSpPr>
        <p:spPr>
          <a:xfrm>
            <a:off x="0" y="6480017"/>
            <a:ext cx="8513685"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a:ea typeface="微软雅黑"/>
                <a:cs typeface="+mn-cs"/>
              </a:rPr>
              <a:t>1 Weisser NE, et al. Nature </a:t>
            </a:r>
            <a:r>
              <a:rPr kumimoji="0" lang="en-US" sz="1000" b="0" i="0" u="none" strike="noStrike" kern="1200" cap="none" spc="0" normalizeH="0" baseline="0" noProof="0" dirty="0" err="1">
                <a:ln>
                  <a:noFill/>
                </a:ln>
                <a:solidFill>
                  <a:prstClr val="black"/>
                </a:solidFill>
                <a:effectLst/>
                <a:uLnTx/>
                <a:uFillTx/>
                <a:latin typeface="Arial"/>
                <a:ea typeface="微软雅黑"/>
                <a:cs typeface="+mn-cs"/>
              </a:rPr>
              <a:t>Commun</a:t>
            </a:r>
            <a:r>
              <a:rPr kumimoji="0" lang="en-US" sz="1000" b="0" i="0" u="none" strike="noStrike" kern="1200" cap="none" spc="0" normalizeH="0" baseline="0" noProof="0" dirty="0">
                <a:ln>
                  <a:noFill/>
                </a:ln>
                <a:solidFill>
                  <a:prstClr val="black"/>
                </a:solidFill>
                <a:effectLst/>
                <a:uLnTx/>
                <a:uFillTx/>
                <a:latin typeface="Arial"/>
                <a:ea typeface="微软雅黑"/>
                <a:cs typeface="+mn-cs"/>
              </a:rPr>
              <a:t> 2023; 14:1394; 2 </a:t>
            </a:r>
            <a:r>
              <a:rPr kumimoji="0" lang="en-US" sz="1000" b="0" i="0" u="none" strike="noStrike" kern="1200" cap="none" spc="0" normalizeH="0" baseline="0" noProof="0" dirty="0" err="1">
                <a:ln>
                  <a:noFill/>
                </a:ln>
                <a:solidFill>
                  <a:prstClr val="black"/>
                </a:solidFill>
                <a:effectLst/>
                <a:uLnTx/>
                <a:uFillTx/>
                <a:latin typeface="Arial"/>
                <a:ea typeface="微软雅黑"/>
                <a:cs typeface="+mn-cs"/>
              </a:rPr>
              <a:t>Meric</a:t>
            </a:r>
            <a:r>
              <a:rPr kumimoji="0" lang="en-US" sz="1000" b="0" i="0" u="none" strike="noStrike" kern="1200" cap="none" spc="0" normalizeH="0" baseline="0" noProof="0" dirty="0">
                <a:ln>
                  <a:noFill/>
                </a:ln>
                <a:solidFill>
                  <a:prstClr val="black"/>
                </a:solidFill>
                <a:effectLst/>
                <a:uLnTx/>
                <a:uFillTx/>
                <a:latin typeface="Arial"/>
                <a:ea typeface="微软雅黑"/>
                <a:cs typeface="+mn-cs"/>
              </a:rPr>
              <a:t>-Bernstam F, et al. Lancet Oncol.2022; 23:1558-1670</a:t>
            </a:r>
          </a:p>
        </p:txBody>
      </p:sp>
      <p:pic>
        <p:nvPicPr>
          <p:cNvPr id="6" name="Picture 2">
            <a:extLst>
              <a:ext uri="{FF2B5EF4-FFF2-40B4-BE49-F238E27FC236}">
                <a16:creationId xmlns:a16="http://schemas.microsoft.com/office/drawing/2014/main" id="{EC8DC4C4-388B-2CF5-378F-97FA9B6099B6}"/>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5301672" y="1459345"/>
            <a:ext cx="6714837" cy="26138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a:extLst>
              <a:ext uri="{FF2B5EF4-FFF2-40B4-BE49-F238E27FC236}">
                <a16:creationId xmlns:a16="http://schemas.microsoft.com/office/drawing/2014/main" id="{639127AD-5844-FB49-38CD-EC4FA4DD1C2B}"/>
              </a:ext>
            </a:extLst>
          </p:cNvPr>
          <p:cNvSpPr txBox="1"/>
          <p:nvPr/>
        </p:nvSpPr>
        <p:spPr>
          <a:xfrm>
            <a:off x="5455920" y="4050377"/>
            <a:ext cx="6306993"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微软雅黑"/>
                <a:cs typeface="+mn-cs"/>
              </a:rPr>
              <a:t>ECD=</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细胞外域</a:t>
            </a:r>
            <a:endParaRPr kumimoji="0" lang="en-US" sz="1200" b="0" i="0" u="none" strike="noStrike" kern="1200" cap="none" spc="0" normalizeH="0" baseline="0" noProof="0" dirty="0">
              <a:ln>
                <a:noFill/>
              </a:ln>
              <a:solidFill>
                <a:prstClr val="black"/>
              </a:solidFill>
              <a:effectLst/>
              <a:uLnTx/>
              <a:uFillTx/>
              <a:latin typeface="Arial"/>
              <a:ea typeface="微软雅黑"/>
              <a:cs typeface="+mn-cs"/>
            </a:endParaRPr>
          </a:p>
        </p:txBody>
      </p:sp>
    </p:spTree>
    <p:extLst>
      <p:ext uri="{BB962C8B-B14F-4D97-AF65-F5344CB8AC3E}">
        <p14:creationId xmlns:p14="http://schemas.microsoft.com/office/powerpoint/2010/main" val="598657603"/>
      </p:ext>
    </p:extLst>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973F6E0F-CB76-31DD-0650-E166C5F6B1E3}"/>
              </a:ext>
            </a:extLst>
          </p:cNvPr>
          <p:cNvSpPr/>
          <p:nvPr/>
        </p:nvSpPr>
        <p:spPr>
          <a:xfrm>
            <a:off x="3204839" y="1714718"/>
            <a:ext cx="8771263" cy="326136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 name="Text Placeholder 1">
            <a:extLst>
              <a:ext uri="{FF2B5EF4-FFF2-40B4-BE49-F238E27FC236}">
                <a16:creationId xmlns:a16="http://schemas.microsoft.com/office/drawing/2014/main" id="{DEFD8DC1-8178-2E53-8A14-F4EC94A8F715}"/>
              </a:ext>
            </a:extLst>
          </p:cNvPr>
          <p:cNvSpPr>
            <a:spLocks noGrp="1"/>
          </p:cNvSpPr>
          <p:nvPr>
            <p:ph type="body" sz="quarter" idx="10"/>
          </p:nvPr>
        </p:nvSpPr>
        <p:spPr/>
        <p:txBody>
          <a:bodyPr/>
          <a:lstStyle/>
          <a:p>
            <a:r>
              <a:rPr lang="en-US" dirty="0"/>
              <a:t>HERIZON-BTC-01 </a:t>
            </a:r>
            <a:r>
              <a:rPr lang="zh-CN" altLang="en-US" dirty="0"/>
              <a:t>研究设计</a:t>
            </a:r>
            <a:endParaRPr lang="en-US" dirty="0"/>
          </a:p>
        </p:txBody>
      </p:sp>
      <p:sp>
        <p:nvSpPr>
          <p:cNvPr id="4" name="Text Placeholder 3">
            <a:extLst>
              <a:ext uri="{FF2B5EF4-FFF2-40B4-BE49-F238E27FC236}">
                <a16:creationId xmlns:a16="http://schemas.microsoft.com/office/drawing/2014/main" id="{3A261BEE-1129-2AC4-38F9-3988F41D65FC}"/>
              </a:ext>
            </a:extLst>
          </p:cNvPr>
          <p:cNvSpPr>
            <a:spLocks noGrp="1"/>
          </p:cNvSpPr>
          <p:nvPr>
            <p:ph type="body" sz="quarter" idx="12"/>
          </p:nvPr>
        </p:nvSpPr>
        <p:spPr/>
        <p:txBody>
          <a:bodyPr/>
          <a:lstStyle/>
          <a:p>
            <a:pPr marL="342900" indent="-342900">
              <a:buFont typeface="Arial" panose="020B0604020202020204" pitchFamily="34" charset="0"/>
              <a:buChar char="•"/>
            </a:pPr>
            <a:r>
              <a:rPr lang="en-US" dirty="0" err="1"/>
              <a:t>Z</a:t>
            </a:r>
            <a:r>
              <a:rPr lang="en-US" altLang="zh-CN" dirty="0" err="1"/>
              <a:t>anidatamab</a:t>
            </a:r>
            <a:r>
              <a:rPr lang="en-US" altLang="zh-CN" dirty="0"/>
              <a:t> </a:t>
            </a:r>
            <a:r>
              <a:rPr lang="zh-CN" altLang="en-US" dirty="0"/>
              <a:t>单药治疗</a:t>
            </a:r>
            <a:r>
              <a:rPr lang="en-US" altLang="zh-CN" dirty="0"/>
              <a:t> HER2 </a:t>
            </a:r>
            <a:r>
              <a:rPr lang="zh-CN" altLang="en-US" dirty="0"/>
              <a:t>扩增 </a:t>
            </a:r>
            <a:r>
              <a:rPr lang="en-US" altLang="zh-CN" dirty="0"/>
              <a:t>BTC </a:t>
            </a:r>
            <a:r>
              <a:rPr lang="zh-CN" altLang="en-US" dirty="0"/>
              <a:t>患者的</a:t>
            </a:r>
            <a:r>
              <a:rPr lang="en-US" altLang="zh-CN" dirty="0"/>
              <a:t>2b</a:t>
            </a:r>
            <a:r>
              <a:rPr lang="zh-CN" altLang="en-US" dirty="0"/>
              <a:t>期研究</a:t>
            </a:r>
            <a:endParaRPr lang="en-US" dirty="0"/>
          </a:p>
        </p:txBody>
      </p:sp>
      <p:sp>
        <p:nvSpPr>
          <p:cNvPr id="5" name="文本占位符 2">
            <a:extLst>
              <a:ext uri="{FF2B5EF4-FFF2-40B4-BE49-F238E27FC236}">
                <a16:creationId xmlns:a16="http://schemas.microsoft.com/office/drawing/2014/main" id="{DD8B14C1-2D1C-A490-6F4E-AEB7B26A1491}"/>
              </a:ext>
            </a:extLst>
          </p:cNvPr>
          <p:cNvSpPr>
            <a:spLocks noGrp="1"/>
          </p:cNvSpPr>
          <p:nvPr>
            <p:ph type="body" sz="quarter" idx="11"/>
          </p:nvPr>
        </p:nvSpPr>
        <p:spPr>
          <a:xfrm>
            <a:off x="5074376" y="6396990"/>
            <a:ext cx="6818812" cy="329248"/>
          </a:xfrm>
        </p:spPr>
        <p:txBody>
          <a:bodyPr/>
          <a:lstStyle/>
          <a:p>
            <a:r>
              <a:rPr lang="en-US" altLang="zh-CN" dirty="0"/>
              <a:t>Shubham Pant</a:t>
            </a:r>
            <a:r>
              <a:rPr lang="zh-CN" altLang="en-US" dirty="0"/>
              <a:t>，</a:t>
            </a:r>
            <a:r>
              <a:rPr lang="en-US" altLang="zh-CN" dirty="0"/>
              <a:t>et al. 2023 ASCO abstract 4008</a:t>
            </a:r>
            <a:endParaRPr lang="zh-CN" altLang="en-US" dirty="0"/>
          </a:p>
        </p:txBody>
      </p:sp>
      <p:sp>
        <p:nvSpPr>
          <p:cNvPr id="6" name="Rectangle 5">
            <a:extLst>
              <a:ext uri="{FF2B5EF4-FFF2-40B4-BE49-F238E27FC236}">
                <a16:creationId xmlns:a16="http://schemas.microsoft.com/office/drawing/2014/main" id="{D38521FC-29C7-34E8-2BDE-386F38F59841}"/>
              </a:ext>
            </a:extLst>
          </p:cNvPr>
          <p:cNvSpPr/>
          <p:nvPr/>
        </p:nvSpPr>
        <p:spPr>
          <a:xfrm>
            <a:off x="199894" y="1714718"/>
            <a:ext cx="2907289" cy="326136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ysClr val="windowText" lastClr="000000"/>
                </a:solidFill>
                <a:effectLst/>
                <a:uLnTx/>
                <a:uFillTx/>
                <a:latin typeface="Arial"/>
                <a:ea typeface="微软雅黑"/>
                <a:cs typeface="+mn-cs"/>
              </a:rPr>
              <a:t>主要入组标准</a:t>
            </a:r>
            <a:endParaRPr kumimoji="0" lang="en-US" altLang="zh-CN" sz="1800" b="1" i="0" u="none" strike="noStrike" kern="1200" cap="none" spc="0" normalizeH="0" baseline="0" noProof="0" dirty="0">
              <a:ln>
                <a:noFill/>
              </a:ln>
              <a:solidFill>
                <a:sysClr val="windowText" lastClr="000000"/>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800" b="0" i="0" u="none" strike="noStrike" kern="1200" cap="none" spc="0" normalizeH="0" baseline="0" noProof="0" dirty="0">
                <a:ln>
                  <a:noFill/>
                </a:ln>
                <a:solidFill>
                  <a:sysClr val="windowText" lastClr="000000"/>
                </a:solidFill>
                <a:effectLst/>
                <a:uLnTx/>
                <a:uFillTx/>
                <a:latin typeface="Arial"/>
                <a:ea typeface="微软雅黑"/>
                <a:cs typeface="+mn-cs"/>
              </a:rPr>
              <a:t>局部晚期或转移性</a:t>
            </a:r>
            <a:r>
              <a:rPr kumimoji="0" lang="en-US" altLang="zh-CN" sz="1800" b="0" i="0" u="none" strike="noStrike" kern="1200" cap="none" spc="0" normalizeH="0" baseline="0" noProof="0" dirty="0">
                <a:ln>
                  <a:noFill/>
                </a:ln>
                <a:solidFill>
                  <a:sysClr val="windowText" lastClr="000000"/>
                </a:solidFill>
                <a:effectLst/>
                <a:uLnTx/>
                <a:uFillTx/>
                <a:latin typeface="Arial"/>
                <a:ea typeface="微软雅黑"/>
                <a:cs typeface="+mn-cs"/>
              </a:rPr>
              <a:t>BTC </a:t>
            </a:r>
            <a:r>
              <a:rPr kumimoji="0" lang="en-US" altLang="zh-CN" sz="1800" b="0" i="0" u="none" strike="noStrike" kern="1200" cap="none" spc="0" normalizeH="0" baseline="30000" noProof="0" dirty="0">
                <a:ln>
                  <a:noFill/>
                </a:ln>
                <a:solidFill>
                  <a:sysClr val="windowText" lastClr="000000"/>
                </a:solidFill>
                <a:effectLst/>
                <a:uLnTx/>
                <a:uFillTx/>
                <a:latin typeface="Arial"/>
                <a:ea typeface="微软雅黑"/>
                <a:cs typeface="+mn-cs"/>
              </a:rPr>
              <a:t>1</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800" b="0" i="0" u="none" strike="noStrike" kern="1200" cap="none" spc="0" normalizeH="0" baseline="0" noProof="0" dirty="0">
                <a:ln>
                  <a:noFill/>
                </a:ln>
                <a:solidFill>
                  <a:sysClr val="windowText" lastClr="000000"/>
                </a:solidFill>
                <a:effectLst/>
                <a:uLnTx/>
                <a:uFillTx/>
                <a:latin typeface="Arial"/>
                <a:ea typeface="微软雅黑"/>
                <a:cs typeface="+mn-cs"/>
              </a:rPr>
              <a:t>肿瘤组织由中心实验室确认 </a:t>
            </a:r>
            <a:r>
              <a:rPr kumimoji="0" lang="en-US" altLang="zh-CN" sz="1800" b="0" i="0" u="none" strike="noStrike" kern="1200" cap="none" spc="0" normalizeH="0" baseline="0" noProof="0" dirty="0">
                <a:ln>
                  <a:noFill/>
                </a:ln>
                <a:solidFill>
                  <a:sysClr val="windowText" lastClr="000000"/>
                </a:solidFill>
                <a:effectLst/>
                <a:uLnTx/>
                <a:uFillTx/>
                <a:latin typeface="Arial"/>
                <a:ea typeface="微软雅黑"/>
                <a:cs typeface="+mn-cs"/>
              </a:rPr>
              <a:t>HER2 </a:t>
            </a:r>
            <a:r>
              <a:rPr kumimoji="0" lang="zh-CN" altLang="en-US" sz="1800" b="0" i="0" u="none" strike="noStrike" kern="1200" cap="none" spc="0" normalizeH="0" baseline="0" noProof="0" dirty="0">
                <a:ln>
                  <a:noFill/>
                </a:ln>
                <a:solidFill>
                  <a:sysClr val="windowText" lastClr="000000"/>
                </a:solidFill>
                <a:effectLst/>
                <a:uLnTx/>
                <a:uFillTx/>
                <a:latin typeface="Arial"/>
                <a:ea typeface="微软雅黑"/>
                <a:cs typeface="+mn-cs"/>
              </a:rPr>
              <a:t>表达状态</a:t>
            </a:r>
            <a:endParaRPr kumimoji="0" lang="en-US" altLang="zh-CN" sz="1800" b="0" i="0" u="none" strike="noStrike" kern="1200" cap="none" spc="0" normalizeH="0" baseline="0" noProof="0" dirty="0">
              <a:ln>
                <a:noFill/>
              </a:ln>
              <a:solidFill>
                <a:sysClr val="windowText" lastClr="000000"/>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800" b="0" i="0" u="none" strike="noStrike" kern="1200" cap="none" spc="0" normalizeH="0" baseline="0" noProof="0" dirty="0">
                <a:ln>
                  <a:noFill/>
                </a:ln>
                <a:solidFill>
                  <a:sysClr val="windowText" lastClr="000000"/>
                </a:solidFill>
                <a:effectLst/>
                <a:uLnTx/>
                <a:uFillTx/>
                <a:latin typeface="Arial"/>
                <a:ea typeface="微软雅黑"/>
                <a:cs typeface="+mn-cs"/>
              </a:rPr>
              <a:t>经包含吉西他滨的方案治疗后进展</a:t>
            </a:r>
            <a:endParaRPr kumimoji="0" lang="en-US" altLang="zh-CN" sz="1800" b="0" i="0" u="none" strike="noStrike" kern="1200" cap="none" spc="0" normalizeH="0" baseline="0" noProof="0" dirty="0">
              <a:ln>
                <a:noFill/>
              </a:ln>
              <a:solidFill>
                <a:sysClr val="windowText" lastClr="000000"/>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800" b="0" i="0" u="none" strike="noStrike" kern="1200" cap="none" spc="0" normalizeH="0" baseline="0" noProof="0" dirty="0">
                <a:ln>
                  <a:noFill/>
                </a:ln>
                <a:solidFill>
                  <a:sysClr val="windowText" lastClr="000000"/>
                </a:solidFill>
                <a:effectLst/>
                <a:uLnTx/>
                <a:uFillTx/>
                <a:latin typeface="Arial"/>
                <a:ea typeface="微软雅黑"/>
                <a:cs typeface="+mn-cs"/>
              </a:rPr>
              <a:t>先前未经 </a:t>
            </a:r>
            <a:r>
              <a:rPr kumimoji="0" lang="en-US" altLang="zh-CN" sz="1800" b="0" i="0" u="none" strike="noStrike" kern="1200" cap="none" spc="0" normalizeH="0" baseline="0" noProof="0" dirty="0">
                <a:ln>
                  <a:noFill/>
                </a:ln>
                <a:solidFill>
                  <a:sysClr val="windowText" lastClr="000000"/>
                </a:solidFill>
                <a:effectLst/>
                <a:uLnTx/>
                <a:uFillTx/>
                <a:latin typeface="Arial"/>
                <a:ea typeface="微软雅黑"/>
                <a:cs typeface="+mn-cs"/>
              </a:rPr>
              <a:t>HER2 </a:t>
            </a:r>
            <a:r>
              <a:rPr kumimoji="0" lang="zh-CN" altLang="en-US" sz="1800" b="0" i="0" u="none" strike="noStrike" kern="1200" cap="none" spc="0" normalizeH="0" baseline="0" noProof="0" dirty="0">
                <a:ln>
                  <a:noFill/>
                </a:ln>
                <a:solidFill>
                  <a:sysClr val="windowText" lastClr="000000"/>
                </a:solidFill>
                <a:effectLst/>
                <a:uLnTx/>
                <a:uFillTx/>
                <a:latin typeface="Arial"/>
                <a:ea typeface="微软雅黑"/>
                <a:cs typeface="+mn-cs"/>
              </a:rPr>
              <a:t>靶向治疗</a:t>
            </a:r>
            <a:endParaRPr kumimoji="0" lang="en-US" altLang="zh-CN" sz="1800" b="0" i="0" u="none" strike="noStrike" kern="1200" cap="none" spc="0" normalizeH="0" baseline="0" noProof="0" dirty="0">
              <a:ln>
                <a:noFill/>
              </a:ln>
              <a:solidFill>
                <a:sysClr val="windowText" lastClr="000000"/>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ysClr val="windowText" lastClr="000000"/>
                </a:solidFill>
                <a:effectLst/>
                <a:uLnTx/>
                <a:uFillTx/>
                <a:latin typeface="Arial"/>
                <a:ea typeface="微软雅黑"/>
                <a:cs typeface="+mn-cs"/>
              </a:rPr>
              <a:t>ECOG PS 0</a:t>
            </a:r>
            <a:r>
              <a:rPr kumimoji="0" lang="zh-CN" altLang="en-US" sz="1800" b="0" i="0" u="none" strike="noStrike" kern="1200" cap="none" spc="0" normalizeH="0" baseline="0" noProof="0" dirty="0">
                <a:ln>
                  <a:noFill/>
                </a:ln>
                <a:solidFill>
                  <a:sysClr val="windowText" lastClr="000000"/>
                </a:solidFill>
                <a:effectLst/>
                <a:uLnTx/>
                <a:uFillTx/>
                <a:latin typeface="Arial"/>
                <a:ea typeface="微软雅黑"/>
                <a:cs typeface="+mn-cs"/>
              </a:rPr>
              <a:t>或</a:t>
            </a:r>
            <a:r>
              <a:rPr kumimoji="0" lang="en-US" altLang="zh-CN" sz="1800" b="0" i="0" u="none" strike="noStrike" kern="1200" cap="none" spc="0" normalizeH="0" baseline="0" noProof="0" dirty="0">
                <a:ln>
                  <a:noFill/>
                </a:ln>
                <a:solidFill>
                  <a:sysClr val="windowText" lastClr="000000"/>
                </a:solidFill>
                <a:effectLst/>
                <a:uLnTx/>
                <a:uFillTx/>
                <a:latin typeface="Arial"/>
                <a:ea typeface="微软雅黑"/>
                <a:cs typeface="+mn-cs"/>
              </a:rPr>
              <a:t>1</a:t>
            </a:r>
            <a:r>
              <a:rPr kumimoji="0" lang="zh-CN" altLang="en-US" sz="1800" b="0" i="0" u="none" strike="noStrike" kern="1200" cap="none" spc="0" normalizeH="0" baseline="0" noProof="0" dirty="0">
                <a:ln>
                  <a:noFill/>
                </a:ln>
                <a:solidFill>
                  <a:sysClr val="windowText" lastClr="000000"/>
                </a:solidFill>
                <a:effectLst/>
                <a:uLnTx/>
                <a:uFillTx/>
                <a:latin typeface="Arial"/>
                <a:ea typeface="微软雅黑"/>
                <a:cs typeface="+mn-cs"/>
              </a:rPr>
              <a:t>分</a:t>
            </a:r>
            <a:endParaRPr kumimoji="0" lang="en-US" sz="1800" b="0" i="0" u="none" strike="noStrike" kern="1200" cap="none" spc="0" normalizeH="0" baseline="0" noProof="0" dirty="0">
              <a:ln>
                <a:noFill/>
              </a:ln>
              <a:solidFill>
                <a:sysClr val="windowText" lastClr="000000"/>
              </a:solidFill>
              <a:effectLst/>
              <a:uLnTx/>
              <a:uFillTx/>
              <a:latin typeface="Arial"/>
              <a:ea typeface="微软雅黑"/>
              <a:cs typeface="+mn-cs"/>
            </a:endParaRPr>
          </a:p>
        </p:txBody>
      </p:sp>
      <p:grpSp>
        <p:nvGrpSpPr>
          <p:cNvPr id="22" name="Group 21">
            <a:extLst>
              <a:ext uri="{FF2B5EF4-FFF2-40B4-BE49-F238E27FC236}">
                <a16:creationId xmlns:a16="http://schemas.microsoft.com/office/drawing/2014/main" id="{07927404-1E4C-7995-9B5C-C6BAF30D01F7}"/>
              </a:ext>
            </a:extLst>
          </p:cNvPr>
          <p:cNvGrpSpPr/>
          <p:nvPr/>
        </p:nvGrpSpPr>
        <p:grpSpPr>
          <a:xfrm>
            <a:off x="3261540" y="2092547"/>
            <a:ext cx="8658282" cy="2561708"/>
            <a:chOff x="3317820" y="1714718"/>
            <a:chExt cx="8658282" cy="2561708"/>
          </a:xfrm>
        </p:grpSpPr>
        <p:sp>
          <p:nvSpPr>
            <p:cNvPr id="7" name="Rectangle 6">
              <a:extLst>
                <a:ext uri="{FF2B5EF4-FFF2-40B4-BE49-F238E27FC236}">
                  <a16:creationId xmlns:a16="http://schemas.microsoft.com/office/drawing/2014/main" id="{0C589C79-A4B9-F23B-7868-67565AC38919}"/>
                </a:ext>
              </a:extLst>
            </p:cNvPr>
            <p:cNvSpPr/>
            <p:nvPr/>
          </p:nvSpPr>
          <p:spPr>
            <a:xfrm>
              <a:off x="3317820" y="1714718"/>
              <a:ext cx="2319500" cy="210312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ysClr val="windowText" lastClr="000000"/>
                  </a:solidFill>
                  <a:effectLst/>
                  <a:uLnTx/>
                  <a:uFillTx/>
                  <a:latin typeface="Arial"/>
                  <a:ea typeface="微软雅黑"/>
                  <a:cs typeface="+mn-cs"/>
                </a:rPr>
                <a:t>HER2</a:t>
              </a:r>
              <a:r>
                <a:rPr kumimoji="0" lang="zh-CN" altLang="en-US" sz="1600" b="0" i="0" u="none" strike="noStrike" kern="1200" cap="none" spc="0" normalizeH="0" baseline="0" noProof="0" dirty="0">
                  <a:ln>
                    <a:noFill/>
                  </a:ln>
                  <a:solidFill>
                    <a:sysClr val="windowText" lastClr="000000"/>
                  </a:solidFill>
                  <a:effectLst/>
                  <a:uLnTx/>
                  <a:uFillTx/>
                  <a:latin typeface="Arial"/>
                  <a:ea typeface="微软雅黑"/>
                  <a:cs typeface="+mn-cs"/>
                </a:rPr>
                <a:t> 扩增的 </a:t>
              </a:r>
              <a:r>
                <a:rPr kumimoji="0" lang="en-US" altLang="zh-CN" sz="1600" b="0" i="0" u="none" strike="noStrike" kern="1200" cap="none" spc="0" normalizeH="0" baseline="0" noProof="0" dirty="0">
                  <a:ln>
                    <a:noFill/>
                  </a:ln>
                  <a:solidFill>
                    <a:sysClr val="windowText" lastClr="000000"/>
                  </a:solidFill>
                  <a:effectLst/>
                  <a:uLnTx/>
                  <a:uFillTx/>
                  <a:latin typeface="Arial"/>
                  <a:ea typeface="微软雅黑"/>
                  <a:cs typeface="+mn-cs"/>
                </a:rPr>
                <a:t>BTC </a:t>
              </a:r>
              <a:r>
                <a:rPr kumimoji="0" lang="zh-CN" altLang="en-US" sz="1600" b="0" i="0" u="none" strike="noStrike" kern="1200" cap="none" spc="0" normalizeH="0" baseline="0" noProof="0" dirty="0">
                  <a:ln>
                    <a:noFill/>
                  </a:ln>
                  <a:solidFill>
                    <a:sysClr val="windowText" lastClr="000000"/>
                  </a:solidFill>
                  <a:effectLst/>
                  <a:uLnTx/>
                  <a:uFillTx/>
                  <a:latin typeface="Arial"/>
                  <a:ea typeface="微软雅黑"/>
                  <a:cs typeface="+mn-cs"/>
                </a:rPr>
                <a:t>患者</a:t>
              </a:r>
              <a:endParaRPr kumimoji="0" lang="en-US" altLang="zh-CN" sz="1600" b="0" i="0" u="none" strike="noStrike" kern="1200" cap="none" spc="0" normalizeH="0" baseline="0" noProof="0" dirty="0">
                <a:ln>
                  <a:noFill/>
                </a:ln>
                <a:solidFill>
                  <a:sysClr val="windowText" lastClr="000000"/>
                </a:solidFill>
                <a:effectLst/>
                <a:uLnTx/>
                <a:uFillTx/>
                <a:latin typeface="Arial"/>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1600" b="0" i="0" u="none" strike="noStrike" kern="1200" cap="none" spc="0" normalizeH="0" baseline="0" noProof="0" dirty="0">
                <a:ln>
                  <a:noFill/>
                </a:ln>
                <a:solidFill>
                  <a:sysClr val="windowText" lastClr="000000"/>
                </a:solidFill>
                <a:effectLst/>
                <a:uLnTx/>
                <a:uFillTx/>
                <a:latin typeface="Arial"/>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ysClr val="windowText" lastClr="000000"/>
                  </a:solidFill>
                  <a:effectLst/>
                  <a:uLnTx/>
                  <a:uFillTx/>
                  <a:latin typeface="Arial"/>
                  <a:ea typeface="微软雅黑"/>
                  <a:cs typeface="+mn-cs"/>
                </a:rPr>
                <a:t>队列</a:t>
              </a:r>
              <a:r>
                <a:rPr kumimoji="0" lang="en-US" altLang="zh-CN" sz="1600" b="1" i="0" u="none" strike="noStrike" kern="1200" cap="none" spc="0" normalizeH="0" baseline="0" noProof="0" dirty="0">
                  <a:ln>
                    <a:noFill/>
                  </a:ln>
                  <a:solidFill>
                    <a:sysClr val="windowText" lastClr="000000"/>
                  </a:solidFill>
                  <a:effectLst/>
                  <a:uLnTx/>
                  <a:uFillTx/>
                  <a:latin typeface="Arial"/>
                  <a:ea typeface="微软雅黑"/>
                  <a:cs typeface="+mn-cs"/>
                </a:rPr>
                <a:t>1</a:t>
              </a:r>
              <a:r>
                <a:rPr kumimoji="0" lang="zh-CN" altLang="en-US" sz="1600" b="1" i="0" u="none" strike="noStrike" kern="1200" cap="none" spc="0" normalizeH="0" baseline="0" noProof="0" dirty="0">
                  <a:ln>
                    <a:noFill/>
                  </a:ln>
                  <a:solidFill>
                    <a:sysClr val="windowText" lastClr="000000"/>
                  </a:solidFill>
                  <a:effectLst/>
                  <a:uLnTx/>
                  <a:uFillTx/>
                  <a:latin typeface="Arial"/>
                  <a:ea typeface="微软雅黑"/>
                  <a:cs typeface="+mn-cs"/>
                </a:rPr>
                <a:t>（</a:t>
              </a:r>
              <a:r>
                <a:rPr kumimoji="0" lang="en-US" altLang="zh-CN" sz="1600" b="1" i="0" u="none" strike="noStrike" kern="1200" cap="none" spc="0" normalizeH="0" baseline="0" noProof="0" dirty="0">
                  <a:ln>
                    <a:noFill/>
                  </a:ln>
                  <a:solidFill>
                    <a:sysClr val="windowText" lastClr="000000"/>
                  </a:solidFill>
                  <a:effectLst/>
                  <a:uLnTx/>
                  <a:uFillTx/>
                  <a:latin typeface="Arial"/>
                  <a:ea typeface="微软雅黑"/>
                  <a:cs typeface="+mn-cs"/>
                </a:rPr>
                <a:t>HER2</a:t>
              </a:r>
              <a:r>
                <a:rPr kumimoji="0" lang="zh-CN" altLang="en-US" sz="1600" b="1" i="0" u="none" strike="noStrike" kern="1200" cap="none" spc="0" normalizeH="0" baseline="0" noProof="0" dirty="0">
                  <a:ln>
                    <a:noFill/>
                  </a:ln>
                  <a:solidFill>
                    <a:sysClr val="windowText" lastClr="000000"/>
                  </a:solidFill>
                  <a:effectLst/>
                  <a:uLnTx/>
                  <a:uFillTx/>
                  <a:latin typeface="Arial"/>
                  <a:ea typeface="微软雅黑"/>
                  <a:cs typeface="+mn-cs"/>
                </a:rPr>
                <a:t>阳性）：</a:t>
              </a:r>
              <a:endParaRPr kumimoji="0" lang="en-US" altLang="zh-CN" sz="1600" b="1" i="0" u="none" strike="noStrike" kern="1200" cap="none" spc="0" normalizeH="0" baseline="0" noProof="0" dirty="0">
                <a:ln>
                  <a:noFill/>
                </a:ln>
                <a:solidFill>
                  <a:sysClr val="windowText" lastClr="000000"/>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ysClr val="windowText" lastClr="000000"/>
                  </a:solidFill>
                  <a:effectLst/>
                  <a:uLnTx/>
                  <a:uFillTx/>
                  <a:latin typeface="Arial"/>
                  <a:ea typeface="微软雅黑"/>
                  <a:cs typeface="+mn-cs"/>
                </a:rPr>
                <a:t>IHC 2+</a:t>
              </a:r>
              <a:r>
                <a:rPr kumimoji="0" lang="zh-CN" altLang="en-US" sz="1600" b="0" i="0" u="none" strike="noStrike" kern="1200" cap="none" spc="0" normalizeH="0" baseline="0" noProof="0" dirty="0">
                  <a:ln>
                    <a:noFill/>
                  </a:ln>
                  <a:solidFill>
                    <a:sysClr val="windowText" lastClr="000000"/>
                  </a:solidFill>
                  <a:effectLst/>
                  <a:uLnTx/>
                  <a:uFillTx/>
                  <a:latin typeface="Arial"/>
                  <a:ea typeface="微软雅黑"/>
                  <a:cs typeface="+mn-cs"/>
                </a:rPr>
                <a:t>或</a:t>
              </a:r>
              <a:r>
                <a:rPr kumimoji="0" lang="en-US" altLang="zh-CN" sz="1600" b="0" i="0" u="none" strike="noStrike" kern="1200" cap="none" spc="0" normalizeH="0" baseline="0" noProof="0" dirty="0">
                  <a:ln>
                    <a:noFill/>
                  </a:ln>
                  <a:solidFill>
                    <a:sysClr val="windowText" lastClr="000000"/>
                  </a:solidFill>
                  <a:effectLst/>
                  <a:uLnTx/>
                  <a:uFillTx/>
                  <a:latin typeface="Arial"/>
                  <a:ea typeface="微软雅黑"/>
                  <a:cs typeface="+mn-cs"/>
                </a:rPr>
                <a:t>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ysClr val="windowText" lastClr="000000"/>
                  </a:solidFill>
                  <a:effectLst/>
                  <a:uLnTx/>
                  <a:uFillTx/>
                  <a:latin typeface="Arial"/>
                  <a:ea typeface="微软雅黑"/>
                  <a:cs typeface="+mn-cs"/>
                </a:rPr>
                <a:t>队列</a:t>
              </a:r>
              <a:r>
                <a:rPr kumimoji="0" lang="en-US" altLang="zh-CN" sz="1600" b="1" i="0" u="none" strike="noStrike" kern="1200" cap="none" spc="0" normalizeH="0" baseline="0" noProof="0" dirty="0">
                  <a:ln>
                    <a:noFill/>
                  </a:ln>
                  <a:solidFill>
                    <a:sysClr val="windowText" lastClr="000000"/>
                  </a:solidFill>
                  <a:effectLst/>
                  <a:uLnTx/>
                  <a:uFillTx/>
                  <a:latin typeface="Arial"/>
                  <a:ea typeface="微软雅黑"/>
                  <a:cs typeface="+mn-cs"/>
                </a:rPr>
                <a:t>2</a:t>
              </a:r>
              <a:r>
                <a:rPr kumimoji="0" lang="zh-CN" altLang="en-US" sz="1600" b="1" i="0" u="none" strike="noStrike" kern="1200" cap="none" spc="0" normalizeH="0" baseline="0" noProof="0" dirty="0">
                  <a:ln>
                    <a:noFill/>
                  </a:ln>
                  <a:solidFill>
                    <a:sysClr val="windowText" lastClr="000000"/>
                  </a:solidFill>
                  <a:effectLst/>
                  <a:uLnTx/>
                  <a:uFillTx/>
                  <a:latin typeface="Arial"/>
                  <a:ea typeface="微软雅黑"/>
                  <a:cs typeface="+mn-cs"/>
                </a:rPr>
                <a:t>：</a:t>
              </a:r>
              <a:endParaRPr kumimoji="0" lang="en-US" altLang="zh-CN" sz="1600" b="1" i="0" u="none" strike="noStrike" kern="1200" cap="none" spc="0" normalizeH="0" baseline="0" noProof="0" dirty="0">
                <a:ln>
                  <a:noFill/>
                </a:ln>
                <a:solidFill>
                  <a:sysClr val="windowText" lastClr="000000"/>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ysClr val="windowText" lastClr="000000"/>
                  </a:solidFill>
                  <a:effectLst/>
                  <a:uLnTx/>
                  <a:uFillTx/>
                  <a:latin typeface="Arial"/>
                  <a:ea typeface="微软雅黑"/>
                  <a:cs typeface="+mn-cs"/>
                </a:rPr>
                <a:t>IHC 0</a:t>
              </a:r>
              <a:r>
                <a:rPr kumimoji="0" lang="zh-CN" altLang="en-US" sz="1600" b="0" i="0" u="none" strike="noStrike" kern="1200" cap="none" spc="0" normalizeH="0" baseline="0" noProof="0" dirty="0">
                  <a:ln>
                    <a:noFill/>
                  </a:ln>
                  <a:solidFill>
                    <a:sysClr val="windowText" lastClr="000000"/>
                  </a:solidFill>
                  <a:effectLst/>
                  <a:uLnTx/>
                  <a:uFillTx/>
                  <a:latin typeface="Arial"/>
                  <a:ea typeface="微软雅黑"/>
                  <a:cs typeface="+mn-cs"/>
                </a:rPr>
                <a:t>或</a:t>
              </a:r>
              <a:r>
                <a:rPr kumimoji="0" lang="en-US" altLang="zh-CN" sz="1600" b="0" i="0" u="none" strike="noStrike" kern="1200" cap="none" spc="0" normalizeH="0" baseline="0" noProof="0" dirty="0">
                  <a:ln>
                    <a:noFill/>
                  </a:ln>
                  <a:solidFill>
                    <a:sysClr val="windowText" lastClr="000000"/>
                  </a:solidFill>
                  <a:effectLst/>
                  <a:uLnTx/>
                  <a:uFillTx/>
                  <a:latin typeface="Arial"/>
                  <a:ea typeface="微软雅黑"/>
                  <a:cs typeface="+mn-cs"/>
                </a:rPr>
                <a:t>1+</a:t>
              </a:r>
              <a:endParaRPr kumimoji="0" lang="en-US" sz="1600" b="0" i="0" u="none" strike="noStrike" kern="1200" cap="none" spc="0" normalizeH="0" baseline="0" noProof="0" dirty="0">
                <a:ln>
                  <a:noFill/>
                </a:ln>
                <a:solidFill>
                  <a:sysClr val="windowText" lastClr="000000"/>
                </a:solidFill>
                <a:effectLst/>
                <a:uLnTx/>
                <a:uFillTx/>
                <a:latin typeface="Arial"/>
                <a:ea typeface="微软雅黑"/>
                <a:cs typeface="+mn-cs"/>
              </a:endParaRPr>
            </a:p>
          </p:txBody>
        </p:sp>
        <p:sp>
          <p:nvSpPr>
            <p:cNvPr id="8" name="Rectangle 7">
              <a:extLst>
                <a:ext uri="{FF2B5EF4-FFF2-40B4-BE49-F238E27FC236}">
                  <a16:creationId xmlns:a16="http://schemas.microsoft.com/office/drawing/2014/main" id="{E8FA6DFA-2AA6-8C22-6A47-276269A784DC}"/>
                </a:ext>
              </a:extLst>
            </p:cNvPr>
            <p:cNvSpPr/>
            <p:nvPr/>
          </p:nvSpPr>
          <p:spPr>
            <a:xfrm>
              <a:off x="9445842" y="1714718"/>
              <a:ext cx="2530260" cy="2553636"/>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ysClr val="windowText" lastClr="000000"/>
                  </a:solidFill>
                  <a:effectLst/>
                  <a:uLnTx/>
                  <a:uFillTx/>
                  <a:latin typeface="Arial"/>
                  <a:ea typeface="微软雅黑"/>
                  <a:cs typeface="+mn-cs"/>
                </a:rPr>
                <a:t>主要终点：</a:t>
              </a:r>
              <a:endParaRPr kumimoji="0" lang="en-US" altLang="zh-CN" sz="1600" b="1" i="0" u="none" strike="noStrike" kern="1200" cap="none" spc="0" normalizeH="0" baseline="0" noProof="0" dirty="0">
                <a:ln>
                  <a:noFill/>
                </a:ln>
                <a:solidFill>
                  <a:sysClr val="windowText" lastClr="000000"/>
                </a:solidFill>
                <a:effectLst/>
                <a:uLnTx/>
                <a:uFillTx/>
                <a:latin typeface="Arial"/>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ysClr val="windowText" lastClr="000000"/>
                  </a:solidFill>
                  <a:effectLst/>
                  <a:uLnTx/>
                  <a:uFillTx/>
                  <a:latin typeface="Arial"/>
                  <a:ea typeface="微软雅黑"/>
                  <a:cs typeface="+mn-cs"/>
                </a:rPr>
                <a:t>（队列</a:t>
              </a:r>
              <a:r>
                <a:rPr kumimoji="0" lang="en-US" altLang="zh-CN" sz="1600" b="1" i="0" u="none" strike="noStrike" kern="1200" cap="none" spc="0" normalizeH="0" baseline="0" noProof="0" dirty="0">
                  <a:ln>
                    <a:noFill/>
                  </a:ln>
                  <a:solidFill>
                    <a:sysClr val="windowText" lastClr="000000"/>
                  </a:solidFill>
                  <a:effectLst/>
                  <a:uLnTx/>
                  <a:uFillTx/>
                  <a:latin typeface="Arial"/>
                  <a:ea typeface="微软雅黑"/>
                  <a:cs typeface="+mn-cs"/>
                </a:rPr>
                <a:t>1</a:t>
              </a:r>
              <a:r>
                <a:rPr kumimoji="0" lang="zh-CN" altLang="en-US" sz="1600" b="1" i="0" u="none" strike="noStrike" kern="1200" cap="none" spc="0" normalizeH="0" baseline="0" noProof="0" dirty="0">
                  <a:ln>
                    <a:noFill/>
                  </a:ln>
                  <a:solidFill>
                    <a:sysClr val="windowText" lastClr="000000"/>
                  </a:solidFill>
                  <a:effectLst/>
                  <a:uLnTx/>
                  <a:uFillTx/>
                  <a:latin typeface="Arial"/>
                  <a:ea typeface="微软雅黑"/>
                  <a:cs typeface="+mn-cs"/>
                </a:rPr>
                <a:t>中评估）</a:t>
              </a:r>
              <a:endParaRPr kumimoji="0" lang="en-US" altLang="zh-CN" sz="1600" b="1" i="0" u="none" strike="noStrike" kern="1200" cap="none" spc="0" normalizeH="0" baseline="0" noProof="0" dirty="0">
                <a:ln>
                  <a:noFill/>
                </a:ln>
                <a:solidFill>
                  <a:sysClr val="windowText" lastClr="000000"/>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ysClr val="windowText" lastClr="000000"/>
                  </a:solidFill>
                  <a:effectLst/>
                  <a:uLnTx/>
                  <a:uFillTx/>
                  <a:latin typeface="Arial"/>
                  <a:ea typeface="微软雅黑"/>
                  <a:cs typeface="+mn-cs"/>
                </a:rPr>
                <a:t>ICR</a:t>
              </a:r>
              <a:r>
                <a:rPr kumimoji="0" lang="zh-CN" altLang="en-US" sz="1600" b="0" i="0" u="none" strike="noStrike" kern="1200" cap="none" spc="0" normalizeH="0" baseline="0" noProof="0" dirty="0">
                  <a:ln>
                    <a:noFill/>
                  </a:ln>
                  <a:solidFill>
                    <a:sysClr val="windowText" lastClr="000000"/>
                  </a:solidFill>
                  <a:effectLst/>
                  <a:uLnTx/>
                  <a:uFillTx/>
                  <a:latin typeface="Arial"/>
                  <a:ea typeface="微软雅黑"/>
                  <a:cs typeface="+mn-cs"/>
                </a:rPr>
                <a:t>评估的</a:t>
              </a:r>
              <a:r>
                <a:rPr kumimoji="0" lang="en-US" sz="1600" b="0" i="0" u="none" strike="noStrike" kern="1200" cap="none" spc="0" normalizeH="0" baseline="0" noProof="0" dirty="0" err="1">
                  <a:ln>
                    <a:noFill/>
                  </a:ln>
                  <a:solidFill>
                    <a:sysClr val="windowText" lastClr="000000"/>
                  </a:solidFill>
                  <a:effectLst/>
                  <a:uLnTx/>
                  <a:uFillTx/>
                  <a:latin typeface="Arial"/>
                  <a:ea typeface="微软雅黑"/>
                  <a:cs typeface="+mn-cs"/>
                </a:rPr>
                <a:t>cORR</a:t>
              </a:r>
              <a:endParaRPr kumimoji="0" lang="en-US" sz="1600" b="0" i="0" u="none" strike="noStrike" kern="1200" cap="none" spc="0" normalizeH="0" baseline="0" noProof="0" dirty="0">
                <a:ln>
                  <a:noFill/>
                </a:ln>
                <a:solidFill>
                  <a:sysClr val="windowText" lastClr="000000"/>
                </a:solidFill>
                <a:effectLst/>
                <a:uLnTx/>
                <a:uFillTx/>
                <a:latin typeface="Arial"/>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ysClr val="windowText" lastClr="000000"/>
                  </a:solidFill>
                  <a:effectLst/>
                  <a:uLnTx/>
                  <a:uFillTx/>
                  <a:latin typeface="Arial"/>
                  <a:ea typeface="微软雅黑"/>
                  <a:cs typeface="+mn-cs"/>
                </a:rPr>
                <a:t>次要终点：</a:t>
              </a:r>
              <a:endParaRPr kumimoji="0" lang="en-US" altLang="zh-CN" sz="1600" b="1" i="0" u="none" strike="noStrike" kern="1200" cap="none" spc="0" normalizeH="0" baseline="0" noProof="0" dirty="0">
                <a:ln>
                  <a:noFill/>
                </a:ln>
                <a:solidFill>
                  <a:sysClr val="windowText" lastClr="000000"/>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ysClr val="windowText" lastClr="000000"/>
                  </a:solidFill>
                  <a:effectLst/>
                  <a:uLnTx/>
                  <a:uFillTx/>
                  <a:latin typeface="Arial"/>
                  <a:ea typeface="微软雅黑"/>
                  <a:cs typeface="+mn-cs"/>
                </a:rPr>
                <a:t>DOR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ysClr val="windowText" lastClr="000000"/>
                  </a:solidFill>
                  <a:effectLst/>
                  <a:uLnTx/>
                  <a:uFillTx/>
                  <a:latin typeface="Arial"/>
                  <a:ea typeface="微软雅黑"/>
                  <a:cs typeface="+mn-cs"/>
                </a:rPr>
                <a:t>DCR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ysClr val="windowText" lastClr="000000"/>
                  </a:solidFill>
                  <a:effectLst/>
                  <a:uLnTx/>
                  <a:uFillTx/>
                  <a:latin typeface="Arial"/>
                  <a:ea typeface="微软雅黑"/>
                  <a:cs typeface="+mn-cs"/>
                </a:rPr>
                <a:t>PFS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ysClr val="windowText" lastClr="000000"/>
                  </a:solidFill>
                  <a:effectLst/>
                  <a:uLnTx/>
                  <a:uFillTx/>
                  <a:latin typeface="Arial"/>
                  <a:ea typeface="微软雅黑"/>
                  <a:cs typeface="+mn-cs"/>
                </a:rPr>
                <a:t>OS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ysClr val="windowText" lastClr="000000"/>
                  </a:solidFill>
                  <a:effectLst/>
                  <a:uLnTx/>
                  <a:uFillTx/>
                  <a:latin typeface="Arial"/>
                  <a:ea typeface="微软雅黑"/>
                  <a:cs typeface="+mn-cs"/>
                </a:rPr>
                <a:t>AEs</a:t>
              </a:r>
              <a:r>
                <a:rPr kumimoji="0" lang="zh-CN" altLang="en-US" sz="1600" b="0" i="0" u="none" strike="noStrike" kern="1200" cap="none" spc="0" normalizeH="0" baseline="0" noProof="0" dirty="0">
                  <a:ln>
                    <a:noFill/>
                  </a:ln>
                  <a:solidFill>
                    <a:sysClr val="windowText" lastClr="000000"/>
                  </a:solidFill>
                  <a:effectLst/>
                  <a:uLnTx/>
                  <a:uFillTx/>
                  <a:latin typeface="Arial"/>
                  <a:ea typeface="微软雅黑"/>
                  <a:cs typeface="+mn-cs"/>
                </a:rPr>
                <a:t>的频率和严重程度</a:t>
              </a:r>
              <a:endParaRPr kumimoji="0" lang="en-US" altLang="zh-CN" sz="1600" b="0" i="0" u="none" strike="noStrike" kern="1200" cap="none" spc="0" normalizeH="0" baseline="0" noProof="0" dirty="0">
                <a:ln>
                  <a:noFill/>
                </a:ln>
                <a:solidFill>
                  <a:sysClr val="windowText" lastClr="000000"/>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ysClr val="windowText" lastClr="000000"/>
                  </a:solidFill>
                  <a:effectLst/>
                  <a:uLnTx/>
                  <a:uFillTx/>
                  <a:latin typeface="Arial"/>
                  <a:ea typeface="微软雅黑"/>
                  <a:cs typeface="+mn-cs"/>
                </a:rPr>
                <a:t>SAEs</a:t>
              </a:r>
              <a:r>
                <a:rPr kumimoji="0" lang="zh-CN" altLang="en-US" sz="1600" b="0" i="0" u="none" strike="noStrike" kern="1200" cap="none" spc="0" normalizeH="0" baseline="0" noProof="0" dirty="0">
                  <a:ln>
                    <a:noFill/>
                  </a:ln>
                  <a:solidFill>
                    <a:sysClr val="windowText" lastClr="000000"/>
                  </a:solidFill>
                  <a:effectLst/>
                  <a:uLnTx/>
                  <a:uFillTx/>
                  <a:latin typeface="Arial"/>
                  <a:ea typeface="微软雅黑"/>
                  <a:cs typeface="+mn-cs"/>
                </a:rPr>
                <a:t>及死亡事件频率</a:t>
              </a:r>
              <a:endParaRPr kumimoji="0" lang="en-US" sz="1600" b="0" i="0" u="none" strike="noStrike" kern="1200" cap="none" spc="0" normalizeH="0" baseline="0" noProof="0" dirty="0">
                <a:ln>
                  <a:noFill/>
                </a:ln>
                <a:solidFill>
                  <a:sysClr val="windowText" lastClr="000000"/>
                </a:solidFill>
                <a:effectLst/>
                <a:uLnTx/>
                <a:uFillTx/>
                <a:latin typeface="Arial"/>
                <a:ea typeface="微软雅黑"/>
                <a:cs typeface="+mn-cs"/>
              </a:endParaRPr>
            </a:p>
          </p:txBody>
        </p:sp>
        <p:cxnSp>
          <p:nvCxnSpPr>
            <p:cNvPr id="10" name="Straight Arrow Connector 9">
              <a:extLst>
                <a:ext uri="{FF2B5EF4-FFF2-40B4-BE49-F238E27FC236}">
                  <a16:creationId xmlns:a16="http://schemas.microsoft.com/office/drawing/2014/main" id="{FA3BDF32-D89B-03E3-0E0A-4D04A95D7247}"/>
                </a:ext>
              </a:extLst>
            </p:cNvPr>
            <p:cNvCxnSpPr>
              <a:cxnSpLocks/>
            </p:cNvCxnSpPr>
            <p:nvPr/>
          </p:nvCxnSpPr>
          <p:spPr>
            <a:xfrm>
              <a:off x="5700646" y="2766278"/>
              <a:ext cx="3672000" cy="1524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11" name="Rectangle 10">
              <a:extLst>
                <a:ext uri="{FF2B5EF4-FFF2-40B4-BE49-F238E27FC236}">
                  <a16:creationId xmlns:a16="http://schemas.microsoft.com/office/drawing/2014/main" id="{F9E03A07-01DE-49A4-F843-D779AB0385B0}"/>
                </a:ext>
              </a:extLst>
            </p:cNvPr>
            <p:cNvSpPr/>
            <p:nvPr/>
          </p:nvSpPr>
          <p:spPr>
            <a:xfrm>
              <a:off x="5932713" y="2575778"/>
              <a:ext cx="12192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12" name="Rectangle 11">
              <a:extLst>
                <a:ext uri="{FF2B5EF4-FFF2-40B4-BE49-F238E27FC236}">
                  <a16:creationId xmlns:a16="http://schemas.microsoft.com/office/drawing/2014/main" id="{BDE30E8E-55AA-DBE2-01AE-42873AD2B0D3}"/>
                </a:ext>
              </a:extLst>
            </p:cNvPr>
            <p:cNvSpPr/>
            <p:nvPr/>
          </p:nvSpPr>
          <p:spPr>
            <a:xfrm>
              <a:off x="6738107" y="2575778"/>
              <a:ext cx="12192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13" name="Rectangle 12">
              <a:extLst>
                <a:ext uri="{FF2B5EF4-FFF2-40B4-BE49-F238E27FC236}">
                  <a16:creationId xmlns:a16="http://schemas.microsoft.com/office/drawing/2014/main" id="{CB98DE11-2C01-2BEB-EB63-1A82F7D812B7}"/>
                </a:ext>
              </a:extLst>
            </p:cNvPr>
            <p:cNvSpPr/>
            <p:nvPr/>
          </p:nvSpPr>
          <p:spPr>
            <a:xfrm>
              <a:off x="8710057" y="2629046"/>
              <a:ext cx="36000" cy="28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14" name="TextBox 13">
              <a:extLst>
                <a:ext uri="{FF2B5EF4-FFF2-40B4-BE49-F238E27FC236}">
                  <a16:creationId xmlns:a16="http://schemas.microsoft.com/office/drawing/2014/main" id="{EC4073AE-07D6-7449-CA73-7A54CFBD39C9}"/>
                </a:ext>
              </a:extLst>
            </p:cNvPr>
            <p:cNvSpPr txBox="1"/>
            <p:nvPr/>
          </p:nvSpPr>
          <p:spPr>
            <a:xfrm>
              <a:off x="5710516" y="2298429"/>
              <a:ext cx="62658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第</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1</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天</a:t>
              </a:r>
              <a:endParaRPr kumimoji="0" lang="en-US" sz="12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15" name="TextBox 14">
              <a:extLst>
                <a:ext uri="{FF2B5EF4-FFF2-40B4-BE49-F238E27FC236}">
                  <a16:creationId xmlns:a16="http://schemas.microsoft.com/office/drawing/2014/main" id="{7FF211A1-F34E-AD39-3DF7-D96873B4F80C}"/>
                </a:ext>
              </a:extLst>
            </p:cNvPr>
            <p:cNvSpPr txBox="1"/>
            <p:nvPr/>
          </p:nvSpPr>
          <p:spPr>
            <a:xfrm>
              <a:off x="6455187" y="2303837"/>
              <a:ext cx="681973"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第</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15</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天</a:t>
              </a:r>
              <a:endParaRPr kumimoji="0" lang="en-US" sz="12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16" name="TextBox 15">
              <a:extLst>
                <a:ext uri="{FF2B5EF4-FFF2-40B4-BE49-F238E27FC236}">
                  <a16:creationId xmlns:a16="http://schemas.microsoft.com/office/drawing/2014/main" id="{3AAEADD3-B5C2-47FC-D591-1A28C3399D8B}"/>
                </a:ext>
              </a:extLst>
            </p:cNvPr>
            <p:cNvSpPr txBox="1"/>
            <p:nvPr/>
          </p:nvSpPr>
          <p:spPr>
            <a:xfrm>
              <a:off x="6239114" y="1799805"/>
              <a:ext cx="1544501"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微软雅黑"/>
                  <a:cs typeface="+mn-cs"/>
                </a:rPr>
                <a:t>28</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天周期</a:t>
              </a:r>
              <a:endParaRPr kumimoji="0" lang="en-US" sz="12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17" name="TextBox 16">
              <a:extLst>
                <a:ext uri="{FF2B5EF4-FFF2-40B4-BE49-F238E27FC236}">
                  <a16:creationId xmlns:a16="http://schemas.microsoft.com/office/drawing/2014/main" id="{A67DB39C-DA15-4C33-7175-CDB2E6BB93A0}"/>
                </a:ext>
              </a:extLst>
            </p:cNvPr>
            <p:cNvSpPr txBox="1"/>
            <p:nvPr/>
          </p:nvSpPr>
          <p:spPr>
            <a:xfrm>
              <a:off x="7955806" y="1943317"/>
              <a:ext cx="1544501"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prstClr val="black"/>
                  </a:solidFill>
                  <a:effectLst/>
                  <a:uLnTx/>
                  <a:uFillTx/>
                  <a:latin typeface="Arial"/>
                  <a:ea typeface="微软雅黑"/>
                  <a:cs typeface="+mn-cs"/>
                </a:rPr>
                <a:t>每</a:t>
              </a:r>
              <a:r>
                <a:rPr kumimoji="0" lang="en-US" altLang="zh-CN" sz="1200" b="1" i="0" u="none" strike="noStrike" kern="1200" cap="none" spc="0" normalizeH="0" baseline="0" noProof="0" dirty="0">
                  <a:ln>
                    <a:noFill/>
                  </a:ln>
                  <a:solidFill>
                    <a:prstClr val="black"/>
                  </a:solidFill>
                  <a:effectLst/>
                  <a:uLnTx/>
                  <a:uFillTx/>
                  <a:latin typeface="Arial"/>
                  <a:ea typeface="微软雅黑"/>
                  <a:cs typeface="+mn-cs"/>
                </a:rPr>
                <a:t>8</a:t>
              </a:r>
              <a:r>
                <a:rPr kumimoji="0" lang="zh-CN" altLang="en-US" sz="1200" b="1" i="0" u="none" strike="noStrike" kern="1200" cap="none" spc="0" normalizeH="0" baseline="0" noProof="0" dirty="0">
                  <a:ln>
                    <a:noFill/>
                  </a:ln>
                  <a:solidFill>
                    <a:prstClr val="black"/>
                  </a:solidFill>
                  <a:effectLst/>
                  <a:uLnTx/>
                  <a:uFillTx/>
                  <a:latin typeface="Arial"/>
                  <a:ea typeface="微软雅黑"/>
                  <a:cs typeface="+mn-cs"/>
                </a:rPr>
                <a:t>周：</a:t>
              </a:r>
              <a:endParaRPr kumimoji="0" lang="en-US" altLang="zh-CN" sz="1200" b="1" i="0" u="none" strike="noStrike" kern="1200" cap="none" spc="0" normalizeH="0" baseline="0" noProof="0" dirty="0">
                <a:ln>
                  <a:noFill/>
                </a:ln>
                <a:solidFill>
                  <a:prstClr val="black"/>
                </a:solidFill>
                <a:effectLst/>
                <a:uLnTx/>
                <a:uFillTx/>
                <a:latin typeface="Arial"/>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微软雅黑"/>
                  <a:cs typeface="+mn-cs"/>
                </a:rPr>
                <a:t>CT/MRI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根据</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RECIST v1.1</a:t>
              </a:r>
              <a:endParaRPr kumimoji="0" lang="en-US" sz="12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18" name="Right Bracket 17">
              <a:extLst>
                <a:ext uri="{FF2B5EF4-FFF2-40B4-BE49-F238E27FC236}">
                  <a16:creationId xmlns:a16="http://schemas.microsoft.com/office/drawing/2014/main" id="{583885D3-707F-2886-531D-C3F663AFD8B7}"/>
                </a:ext>
              </a:extLst>
            </p:cNvPr>
            <p:cNvSpPr/>
            <p:nvPr/>
          </p:nvSpPr>
          <p:spPr>
            <a:xfrm rot="16200000">
              <a:off x="6700465" y="1347523"/>
              <a:ext cx="167640" cy="1643271"/>
            </a:xfrm>
            <a:prstGeom prst="rightBracket">
              <a:avLst/>
            </a:prstGeom>
            <a:ln w="28575"/>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9" name="TextBox 18">
              <a:extLst>
                <a:ext uri="{FF2B5EF4-FFF2-40B4-BE49-F238E27FC236}">
                  <a16:creationId xmlns:a16="http://schemas.microsoft.com/office/drawing/2014/main" id="{93993951-0B35-4DA8-25CF-5594750E7FAD}"/>
                </a:ext>
              </a:extLst>
            </p:cNvPr>
            <p:cNvSpPr txBox="1"/>
            <p:nvPr/>
          </p:nvSpPr>
          <p:spPr>
            <a:xfrm>
              <a:off x="5654706" y="2968193"/>
              <a:ext cx="1544501"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srgbClr val="4472C4">
                      <a:lumMod val="75000"/>
                    </a:srgbClr>
                  </a:solidFill>
                  <a:effectLst/>
                  <a:uLnTx/>
                  <a:uFillTx/>
                  <a:latin typeface="Arial"/>
                  <a:ea typeface="微软雅黑"/>
                  <a:cs typeface="+mn-cs"/>
                </a:rPr>
                <a:t>Z</a:t>
              </a:r>
              <a:r>
                <a:rPr kumimoji="0" lang="en-US" altLang="zh-CN" sz="1200" b="1" i="0" u="none" strike="noStrike" kern="1200" cap="none" spc="0" normalizeH="0" baseline="0" noProof="0" dirty="0" err="1">
                  <a:ln>
                    <a:noFill/>
                  </a:ln>
                  <a:solidFill>
                    <a:srgbClr val="4472C4">
                      <a:lumMod val="75000"/>
                    </a:srgbClr>
                  </a:solidFill>
                  <a:effectLst/>
                  <a:uLnTx/>
                  <a:uFillTx/>
                  <a:latin typeface="Arial"/>
                  <a:ea typeface="微软雅黑"/>
                  <a:cs typeface="+mn-cs"/>
                </a:rPr>
                <a:t>anidatamab</a:t>
              </a:r>
              <a:endParaRPr kumimoji="0" lang="en-US" altLang="zh-CN" sz="1200" b="1" i="0" u="none" strike="noStrike" kern="1200" cap="none" spc="0" normalizeH="0" baseline="0" noProof="0" dirty="0">
                <a:ln>
                  <a:noFill/>
                </a:ln>
                <a:solidFill>
                  <a:srgbClr val="4472C4">
                    <a:lumMod val="75000"/>
                  </a:srgbClr>
                </a:solidFill>
                <a:effectLst/>
                <a:uLnTx/>
                <a:uFillTx/>
                <a:latin typeface="Arial"/>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72C4">
                      <a:lumMod val="75000"/>
                    </a:srgbClr>
                  </a:solidFill>
                  <a:effectLst/>
                  <a:uLnTx/>
                  <a:uFillTx/>
                  <a:latin typeface="Arial"/>
                  <a:ea typeface="微软雅黑"/>
                  <a:cs typeface="+mn-cs"/>
                </a:rPr>
                <a:t>20 </a:t>
              </a:r>
              <a:r>
                <a:rPr kumimoji="0" lang="en-US" altLang="zh-CN" sz="1200" b="1" i="0" u="none" strike="noStrike" kern="1200" cap="none" spc="0" normalizeH="0" baseline="0" noProof="0" dirty="0">
                  <a:ln>
                    <a:noFill/>
                  </a:ln>
                  <a:solidFill>
                    <a:srgbClr val="4472C4">
                      <a:lumMod val="75000"/>
                    </a:srgbClr>
                  </a:solidFill>
                  <a:effectLst/>
                  <a:uLnTx/>
                  <a:uFillTx/>
                  <a:latin typeface="Arial"/>
                  <a:ea typeface="微软雅黑"/>
                  <a:cs typeface="+mn-cs"/>
                </a:rPr>
                <a:t>mg/kg IV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72C4">
                      <a:lumMod val="75000"/>
                    </a:srgbClr>
                  </a:solidFill>
                  <a:effectLst/>
                  <a:uLnTx/>
                  <a:uFillTx/>
                  <a:latin typeface="Arial"/>
                  <a:ea typeface="微软雅黑"/>
                  <a:cs typeface="+mn-cs"/>
                </a:rPr>
                <a:t>(Q2W)</a:t>
              </a:r>
            </a:p>
          </p:txBody>
        </p:sp>
        <p:sp>
          <p:nvSpPr>
            <p:cNvPr id="20" name="TextBox 19">
              <a:extLst>
                <a:ext uri="{FF2B5EF4-FFF2-40B4-BE49-F238E27FC236}">
                  <a16:creationId xmlns:a16="http://schemas.microsoft.com/office/drawing/2014/main" id="{9394C982-FB9A-BDF7-82CC-9A21ECD0D6BF}"/>
                </a:ext>
              </a:extLst>
            </p:cNvPr>
            <p:cNvSpPr txBox="1"/>
            <p:nvPr/>
          </p:nvSpPr>
          <p:spPr>
            <a:xfrm>
              <a:off x="7536646" y="3999427"/>
              <a:ext cx="2117444"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微软雅黑"/>
                  <a:cs typeface="+mn-cs"/>
                </a:rPr>
                <a:t>*</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 强制性预用药以预防</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IRR</a:t>
              </a:r>
              <a:endParaRPr kumimoji="0" lang="en-US" sz="1200" b="0" i="0" u="none" strike="noStrike" kern="1200" cap="none" spc="0" normalizeH="0" baseline="0" noProof="0" dirty="0">
                <a:ln>
                  <a:noFill/>
                </a:ln>
                <a:solidFill>
                  <a:prstClr val="black"/>
                </a:solidFill>
                <a:effectLst/>
                <a:uLnTx/>
                <a:uFillTx/>
                <a:latin typeface="Arial"/>
                <a:ea typeface="微软雅黑"/>
                <a:cs typeface="+mn-cs"/>
              </a:endParaRPr>
            </a:p>
          </p:txBody>
        </p:sp>
      </p:grpSp>
      <p:sp>
        <p:nvSpPr>
          <p:cNvPr id="23" name="TextBox 22">
            <a:extLst>
              <a:ext uri="{FF2B5EF4-FFF2-40B4-BE49-F238E27FC236}">
                <a16:creationId xmlns:a16="http://schemas.microsoft.com/office/drawing/2014/main" id="{479058EA-4DFC-1F26-978B-571CC0CBB840}"/>
              </a:ext>
            </a:extLst>
          </p:cNvPr>
          <p:cNvSpPr txBox="1"/>
          <p:nvPr/>
        </p:nvSpPr>
        <p:spPr>
          <a:xfrm>
            <a:off x="0" y="6193987"/>
            <a:ext cx="851368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微软雅黑"/>
                <a:cs typeface="+mn-cs"/>
              </a:rPr>
              <a:t>AE=</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不良事件；</a:t>
            </a:r>
            <a:r>
              <a:rPr kumimoji="0" lang="en-US" altLang="zh-CN" sz="1200" b="0" i="0" u="none" strike="noStrike" kern="1200" cap="none" spc="0" normalizeH="0" baseline="0" noProof="0" dirty="0" err="1">
                <a:ln>
                  <a:noFill/>
                </a:ln>
                <a:solidFill>
                  <a:prstClr val="black"/>
                </a:solidFill>
                <a:effectLst/>
                <a:uLnTx/>
                <a:uFillTx/>
                <a:latin typeface="Arial"/>
                <a:ea typeface="微软雅黑"/>
                <a:cs typeface="+mn-cs"/>
              </a:rPr>
              <a:t>cORR</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确认的客观缓解率；</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CT=</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计算机断层扫描；</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DCR=</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疾病控制率；</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DOR=</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缓解持续时间；</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ECOG PS=</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东部肿瘤学协作组体力状态评估；</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ICR=</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独立中心审查；</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IHC=</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免疫组织化学；</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IRR=</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注射相关反应；</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IV=</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经静脉注射；</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MRI=</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磁共振成像；</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OS=</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总体生存；</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Q2W=</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每</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2</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周一次；</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RECIST=</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实体瘤疗效评定标准；</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SAE=</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严重不良事件</a:t>
            </a:r>
            <a:endParaRPr kumimoji="0" lang="en-US" sz="12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25" name="TextBox 24">
            <a:extLst>
              <a:ext uri="{FF2B5EF4-FFF2-40B4-BE49-F238E27FC236}">
                <a16:creationId xmlns:a16="http://schemas.microsoft.com/office/drawing/2014/main" id="{67334294-C759-3EFE-D458-BBAB09FF524F}"/>
              </a:ext>
            </a:extLst>
          </p:cNvPr>
          <p:cNvSpPr txBox="1"/>
          <p:nvPr/>
        </p:nvSpPr>
        <p:spPr>
          <a:xfrm>
            <a:off x="199894" y="4976078"/>
            <a:ext cx="431736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微软雅黑"/>
                <a:cs typeface="+mn-cs"/>
              </a:rPr>
              <a:t>1 </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排除壶腹癌</a:t>
            </a:r>
            <a:endParaRPr kumimoji="0" lang="en-US" sz="1200" b="0" i="0" u="none" strike="noStrike" kern="1200" cap="none" spc="0" normalizeH="0" baseline="0" noProof="0" dirty="0">
              <a:ln>
                <a:noFill/>
              </a:ln>
              <a:solidFill>
                <a:prstClr val="black"/>
              </a:solidFill>
              <a:effectLst/>
              <a:uLnTx/>
              <a:uFillTx/>
              <a:latin typeface="Arial"/>
              <a:ea typeface="微软雅黑"/>
              <a:cs typeface="+mn-cs"/>
            </a:endParaRPr>
          </a:p>
        </p:txBody>
      </p:sp>
    </p:spTree>
    <p:extLst>
      <p:ext uri="{BB962C8B-B14F-4D97-AF65-F5344CB8AC3E}">
        <p14:creationId xmlns:p14="http://schemas.microsoft.com/office/powerpoint/2010/main" val="1582045230"/>
      </p:ext>
    </p:extLst>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FA6B654-3ED8-B22E-3469-41F0421859B9}"/>
              </a:ext>
            </a:extLst>
          </p:cNvPr>
          <p:cNvSpPr>
            <a:spLocks noGrp="1"/>
          </p:cNvSpPr>
          <p:nvPr>
            <p:ph type="body" sz="quarter" idx="10"/>
          </p:nvPr>
        </p:nvSpPr>
        <p:spPr/>
        <p:txBody>
          <a:bodyPr/>
          <a:lstStyle/>
          <a:p>
            <a:r>
              <a:rPr lang="zh-CN" altLang="en-US" dirty="0"/>
              <a:t>入组情况</a:t>
            </a:r>
            <a:endParaRPr lang="en-US" dirty="0"/>
          </a:p>
        </p:txBody>
      </p:sp>
      <p:sp>
        <p:nvSpPr>
          <p:cNvPr id="4" name="Text Placeholder 3">
            <a:extLst>
              <a:ext uri="{FF2B5EF4-FFF2-40B4-BE49-F238E27FC236}">
                <a16:creationId xmlns:a16="http://schemas.microsoft.com/office/drawing/2014/main" id="{F320B387-4C15-A62A-48C0-4C776169255F}"/>
              </a:ext>
            </a:extLst>
          </p:cNvPr>
          <p:cNvSpPr>
            <a:spLocks noGrp="1"/>
          </p:cNvSpPr>
          <p:nvPr>
            <p:ph type="body" sz="quarter" idx="12"/>
          </p:nvPr>
        </p:nvSpPr>
        <p:spPr>
          <a:xfrm>
            <a:off x="801688" y="1079500"/>
            <a:ext cx="4063275" cy="4902200"/>
          </a:xfrm>
        </p:spPr>
        <p:txBody>
          <a:bodyPr/>
          <a:lstStyle/>
          <a:p>
            <a:pPr marL="342900" indent="-342900">
              <a:buFont typeface="Arial" panose="020B0604020202020204" pitchFamily="34" charset="0"/>
              <a:buChar char="•"/>
            </a:pPr>
            <a:r>
              <a:rPr lang="zh-CN" altLang="en-US" dirty="0"/>
              <a:t>入组时间：</a:t>
            </a:r>
            <a:r>
              <a:rPr lang="en-US" altLang="zh-CN" dirty="0"/>
              <a:t>2020</a:t>
            </a:r>
            <a:r>
              <a:rPr lang="zh-CN" altLang="en-US" dirty="0"/>
              <a:t>年</a:t>
            </a:r>
            <a:r>
              <a:rPr lang="en-US" altLang="zh-CN" dirty="0"/>
              <a:t>9</a:t>
            </a:r>
            <a:r>
              <a:rPr lang="zh-CN" altLang="en-US" dirty="0"/>
              <a:t>月</a:t>
            </a:r>
            <a:r>
              <a:rPr lang="en-US" altLang="zh-CN" dirty="0"/>
              <a:t>-2022</a:t>
            </a:r>
            <a:r>
              <a:rPr lang="zh-CN" altLang="en-US" dirty="0"/>
              <a:t>年</a:t>
            </a:r>
            <a:r>
              <a:rPr lang="en-US" altLang="zh-CN" dirty="0"/>
              <a:t>3</a:t>
            </a:r>
            <a:r>
              <a:rPr lang="zh-CN" altLang="en-US" dirty="0"/>
              <a:t>月</a:t>
            </a:r>
            <a:endParaRPr lang="en-US" altLang="zh-CN" dirty="0"/>
          </a:p>
          <a:p>
            <a:pPr marL="342900" indent="-342900">
              <a:buFont typeface="Arial" panose="020B0604020202020204" pitchFamily="34" charset="0"/>
              <a:buChar char="•"/>
            </a:pPr>
            <a:r>
              <a:rPr lang="zh-CN" altLang="en-US" dirty="0"/>
              <a:t>中心：亚洲、欧洲、北美洲</a:t>
            </a:r>
            <a:r>
              <a:rPr lang="en-US" altLang="zh-CN" dirty="0"/>
              <a:t>&amp;</a:t>
            </a:r>
            <a:r>
              <a:rPr lang="zh-CN" altLang="en-US" dirty="0"/>
              <a:t>南美洲共</a:t>
            </a:r>
            <a:r>
              <a:rPr lang="en-US" altLang="zh-CN" dirty="0"/>
              <a:t>32</a:t>
            </a:r>
            <a:r>
              <a:rPr lang="zh-CN" altLang="en-US" dirty="0"/>
              <a:t>个中心</a:t>
            </a:r>
            <a:endParaRPr lang="en-US" altLang="zh-CN" dirty="0"/>
          </a:p>
          <a:p>
            <a:pPr marL="342900" indent="-342900">
              <a:buFont typeface="Arial" panose="020B0604020202020204" pitchFamily="34" charset="0"/>
              <a:buChar char="•"/>
            </a:pPr>
            <a:r>
              <a:rPr lang="zh-CN" altLang="en-US" dirty="0"/>
              <a:t>主要分析数据截止日期：</a:t>
            </a:r>
            <a:r>
              <a:rPr lang="en-US" altLang="zh-CN" dirty="0"/>
              <a:t>2022</a:t>
            </a:r>
            <a:r>
              <a:rPr lang="zh-CN" altLang="en-US" dirty="0"/>
              <a:t>年</a:t>
            </a:r>
            <a:r>
              <a:rPr lang="en-US" altLang="zh-CN" dirty="0"/>
              <a:t>10</a:t>
            </a:r>
            <a:r>
              <a:rPr lang="zh-CN" altLang="en-US" dirty="0"/>
              <a:t>月</a:t>
            </a:r>
            <a:r>
              <a:rPr lang="en-US" altLang="zh-CN" dirty="0"/>
              <a:t>10</a:t>
            </a:r>
            <a:r>
              <a:rPr lang="zh-CN" altLang="en-US" dirty="0"/>
              <a:t>日</a:t>
            </a:r>
            <a:endParaRPr lang="en-US" altLang="zh-CN" dirty="0"/>
          </a:p>
          <a:p>
            <a:pPr marL="342900" indent="-342900">
              <a:buFont typeface="Arial" panose="020B0604020202020204" pitchFamily="34" charset="0"/>
              <a:buChar char="•"/>
            </a:pPr>
            <a:r>
              <a:rPr lang="zh-CN" altLang="en-US" dirty="0"/>
              <a:t>研究仍在进行中，但受试者招募已完成：</a:t>
            </a:r>
            <a:endParaRPr lang="en-US" altLang="zh-CN" dirty="0"/>
          </a:p>
          <a:p>
            <a:pPr marL="1028700" lvl="1" indent="-342900">
              <a:buFont typeface="Wingdings" panose="05000000000000000000" pitchFamily="2" charset="2"/>
              <a:buChar char="§"/>
            </a:pPr>
            <a:r>
              <a:rPr lang="zh-CN" altLang="en-US" dirty="0"/>
              <a:t>队列</a:t>
            </a:r>
            <a:r>
              <a:rPr lang="en-US" altLang="zh-CN" dirty="0"/>
              <a:t>1</a:t>
            </a:r>
            <a:r>
              <a:rPr lang="zh-CN" altLang="en-US" dirty="0"/>
              <a:t>：</a:t>
            </a:r>
            <a:r>
              <a:rPr lang="en-US" altLang="zh-CN" dirty="0"/>
              <a:t>80</a:t>
            </a:r>
            <a:r>
              <a:rPr lang="zh-CN" altLang="en-US" dirty="0"/>
              <a:t>例患者</a:t>
            </a:r>
            <a:endParaRPr lang="en-US" altLang="zh-CN" dirty="0"/>
          </a:p>
          <a:p>
            <a:pPr marL="1028700" lvl="1" indent="-342900">
              <a:buFont typeface="Wingdings" panose="05000000000000000000" pitchFamily="2" charset="2"/>
              <a:buChar char="§"/>
            </a:pPr>
            <a:r>
              <a:rPr lang="zh-CN" altLang="en-US" dirty="0"/>
              <a:t>队列</a:t>
            </a:r>
            <a:r>
              <a:rPr lang="en-US" altLang="zh-CN" dirty="0"/>
              <a:t>1</a:t>
            </a:r>
            <a:r>
              <a:rPr lang="zh-CN" altLang="en-US" dirty="0"/>
              <a:t>：</a:t>
            </a:r>
            <a:r>
              <a:rPr lang="en-US" altLang="zh-CN" dirty="0"/>
              <a:t>7</a:t>
            </a:r>
            <a:r>
              <a:rPr lang="zh-CN" altLang="en-US" dirty="0"/>
              <a:t>例患者</a:t>
            </a:r>
            <a:endParaRPr lang="en-US" dirty="0"/>
          </a:p>
        </p:txBody>
      </p:sp>
      <p:pic>
        <p:nvPicPr>
          <p:cNvPr id="5" name="Picture 2">
            <a:extLst>
              <a:ext uri="{FF2B5EF4-FFF2-40B4-BE49-F238E27FC236}">
                <a16:creationId xmlns:a16="http://schemas.microsoft.com/office/drawing/2014/main" id="{2822EC09-4956-53EE-AD96-727EADFDF3EB}"/>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5074376" y="1071485"/>
            <a:ext cx="6519861" cy="35449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a:extLst>
              <a:ext uri="{FF2B5EF4-FFF2-40B4-BE49-F238E27FC236}">
                <a16:creationId xmlns:a16="http://schemas.microsoft.com/office/drawing/2014/main" id="{0229B1FF-DB57-F87C-B238-7892D58DB596}"/>
              </a:ext>
            </a:extLst>
          </p:cNvPr>
          <p:cNvSpPr txBox="1"/>
          <p:nvPr/>
        </p:nvSpPr>
        <p:spPr>
          <a:xfrm>
            <a:off x="0" y="6449239"/>
            <a:ext cx="8513685" cy="27699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本次报告的重点是 </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HER2 </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阳性 </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BTC</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（队列</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1</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），因为队列</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2</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包含小样本量，没有显示任何反应或独特的安全信号</a:t>
            </a:r>
            <a:endParaRPr kumimoji="0" lang="en-US" sz="12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7" name="文本占位符 2">
            <a:extLst>
              <a:ext uri="{FF2B5EF4-FFF2-40B4-BE49-F238E27FC236}">
                <a16:creationId xmlns:a16="http://schemas.microsoft.com/office/drawing/2014/main" id="{1C789071-8D88-D0F6-36F9-97B1DB6A2F02}"/>
              </a:ext>
            </a:extLst>
          </p:cNvPr>
          <p:cNvSpPr>
            <a:spLocks noGrp="1"/>
          </p:cNvSpPr>
          <p:nvPr>
            <p:ph type="body" sz="quarter" idx="11"/>
          </p:nvPr>
        </p:nvSpPr>
        <p:spPr>
          <a:xfrm>
            <a:off x="5074376" y="6396990"/>
            <a:ext cx="6818812" cy="329248"/>
          </a:xfrm>
        </p:spPr>
        <p:txBody>
          <a:bodyPr/>
          <a:lstStyle/>
          <a:p>
            <a:r>
              <a:rPr lang="en-US" altLang="zh-CN" dirty="0"/>
              <a:t>Shubham Pant</a:t>
            </a:r>
            <a:r>
              <a:rPr lang="zh-CN" altLang="en-US" dirty="0"/>
              <a:t>，</a:t>
            </a:r>
            <a:r>
              <a:rPr lang="en-US" altLang="zh-CN" dirty="0"/>
              <a:t>et al. 2023 ASCO abstract 4008</a:t>
            </a:r>
            <a:endParaRPr lang="zh-CN" altLang="en-US" dirty="0"/>
          </a:p>
        </p:txBody>
      </p:sp>
    </p:spTree>
    <p:extLst>
      <p:ext uri="{BB962C8B-B14F-4D97-AF65-F5344CB8AC3E}">
        <p14:creationId xmlns:p14="http://schemas.microsoft.com/office/powerpoint/2010/main" val="863911286"/>
      </p:ext>
    </p:extLst>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4765FC-11C5-BB2A-15F5-69632C5C5E30}"/>
              </a:ext>
            </a:extLst>
          </p:cNvPr>
          <p:cNvSpPr>
            <a:spLocks noGrp="1"/>
          </p:cNvSpPr>
          <p:nvPr>
            <p:ph type="body" sz="quarter" idx="10"/>
          </p:nvPr>
        </p:nvSpPr>
        <p:spPr/>
        <p:txBody>
          <a:bodyPr/>
          <a:lstStyle/>
          <a:p>
            <a:r>
              <a:rPr lang="zh-CN" altLang="en-US" dirty="0"/>
              <a:t>人口统计学和基线疾病特征（队列</a:t>
            </a:r>
            <a:r>
              <a:rPr lang="en-US" altLang="zh-CN" dirty="0"/>
              <a:t>1</a:t>
            </a:r>
            <a:r>
              <a:rPr lang="zh-CN" altLang="en-US" dirty="0"/>
              <a:t>）</a:t>
            </a:r>
            <a:endParaRPr lang="en-US" dirty="0"/>
          </a:p>
        </p:txBody>
      </p:sp>
      <p:pic>
        <p:nvPicPr>
          <p:cNvPr id="5" name="Picture 2">
            <a:extLst>
              <a:ext uri="{FF2B5EF4-FFF2-40B4-BE49-F238E27FC236}">
                <a16:creationId xmlns:a16="http://schemas.microsoft.com/office/drawing/2014/main" id="{1A4B689F-6D4F-2B21-322E-C51A1B52BE81}"/>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236722" y="1398708"/>
            <a:ext cx="11718555" cy="4503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 Placeholder 3">
            <a:extLst>
              <a:ext uri="{FF2B5EF4-FFF2-40B4-BE49-F238E27FC236}">
                <a16:creationId xmlns:a16="http://schemas.microsoft.com/office/drawing/2014/main" id="{C9856723-C55E-7AEA-3741-0522B5B89682}"/>
              </a:ext>
            </a:extLst>
          </p:cNvPr>
          <p:cNvSpPr>
            <a:spLocks noGrp="1"/>
          </p:cNvSpPr>
          <p:nvPr>
            <p:ph type="body" sz="quarter" idx="12"/>
          </p:nvPr>
        </p:nvSpPr>
        <p:spPr>
          <a:xfrm>
            <a:off x="6386297" y="4785064"/>
            <a:ext cx="5506891" cy="1000438"/>
          </a:xfrm>
          <a:solidFill>
            <a:srgbClr val="002657"/>
          </a:solidFill>
        </p:spPr>
        <p:txBody>
          <a:bodyPr/>
          <a:lstStyle/>
          <a:p>
            <a:r>
              <a:rPr lang="en-US" sz="1200" dirty="0">
                <a:solidFill>
                  <a:schemeClr val="bg1"/>
                </a:solidFill>
              </a:rPr>
              <a:t>CISGEM=</a:t>
            </a:r>
            <a:r>
              <a:rPr lang="zh-CN" altLang="en-US" sz="1200" dirty="0">
                <a:solidFill>
                  <a:schemeClr val="bg1"/>
                </a:solidFill>
              </a:rPr>
              <a:t>顺铂和吉西他滨；</a:t>
            </a:r>
            <a:r>
              <a:rPr lang="en-US" altLang="zh-CN" sz="1200" dirty="0">
                <a:solidFill>
                  <a:schemeClr val="bg1"/>
                </a:solidFill>
              </a:rPr>
              <a:t>PD-1=</a:t>
            </a:r>
            <a:r>
              <a:rPr lang="zh-CN" altLang="en-US" sz="1200" dirty="0">
                <a:solidFill>
                  <a:schemeClr val="bg1"/>
                </a:solidFill>
              </a:rPr>
              <a:t>程序性细胞死亡蛋白</a:t>
            </a:r>
            <a:r>
              <a:rPr lang="en-US" altLang="zh-CN" sz="1200" dirty="0">
                <a:solidFill>
                  <a:schemeClr val="bg1"/>
                </a:solidFill>
              </a:rPr>
              <a:t>1</a:t>
            </a:r>
            <a:r>
              <a:rPr lang="zh-CN" altLang="en-US" sz="1200" dirty="0">
                <a:solidFill>
                  <a:schemeClr val="bg1"/>
                </a:solidFill>
              </a:rPr>
              <a:t>；</a:t>
            </a:r>
            <a:r>
              <a:rPr lang="en-US" altLang="zh-CN" sz="1200" dirty="0">
                <a:solidFill>
                  <a:schemeClr val="bg1"/>
                </a:solidFill>
              </a:rPr>
              <a:t>PD-L1=</a:t>
            </a:r>
            <a:r>
              <a:rPr lang="zh-CN" altLang="en-US" sz="1200" dirty="0">
                <a:solidFill>
                  <a:schemeClr val="bg1"/>
                </a:solidFill>
              </a:rPr>
              <a:t>程序性死亡配体</a:t>
            </a:r>
            <a:r>
              <a:rPr lang="en-US" altLang="zh-CN" sz="1200" dirty="0">
                <a:solidFill>
                  <a:schemeClr val="bg1"/>
                </a:solidFill>
              </a:rPr>
              <a:t>1</a:t>
            </a:r>
          </a:p>
          <a:p>
            <a:pPr marL="342900" indent="-342900">
              <a:buFont typeface="Arial" panose="020B0604020202020204" pitchFamily="34" charset="0"/>
              <a:buChar char="•"/>
            </a:pPr>
            <a:r>
              <a:rPr lang="zh-CN" altLang="en-US" dirty="0">
                <a:solidFill>
                  <a:schemeClr val="bg1"/>
                </a:solidFill>
              </a:rPr>
              <a:t>每一种治疗方案类型下最多统计一次患者，也可能分为多个类别</a:t>
            </a:r>
            <a:endParaRPr lang="en-US" dirty="0">
              <a:solidFill>
                <a:schemeClr val="bg1"/>
              </a:solidFill>
            </a:endParaRPr>
          </a:p>
        </p:txBody>
      </p:sp>
      <p:sp>
        <p:nvSpPr>
          <p:cNvPr id="8" name="文本占位符 2">
            <a:extLst>
              <a:ext uri="{FF2B5EF4-FFF2-40B4-BE49-F238E27FC236}">
                <a16:creationId xmlns:a16="http://schemas.microsoft.com/office/drawing/2014/main" id="{189FF6B4-D0DA-41F3-0BA2-15913E1B12E6}"/>
              </a:ext>
            </a:extLst>
          </p:cNvPr>
          <p:cNvSpPr>
            <a:spLocks noGrp="1"/>
          </p:cNvSpPr>
          <p:nvPr>
            <p:ph type="body" sz="quarter" idx="11"/>
          </p:nvPr>
        </p:nvSpPr>
        <p:spPr>
          <a:xfrm>
            <a:off x="5074376" y="6396990"/>
            <a:ext cx="6818812" cy="329248"/>
          </a:xfrm>
        </p:spPr>
        <p:txBody>
          <a:bodyPr/>
          <a:lstStyle/>
          <a:p>
            <a:r>
              <a:rPr lang="en-US" altLang="zh-CN" dirty="0"/>
              <a:t>Shubham Pant</a:t>
            </a:r>
            <a:r>
              <a:rPr lang="zh-CN" altLang="en-US" dirty="0"/>
              <a:t>，</a:t>
            </a:r>
            <a:r>
              <a:rPr lang="en-US" altLang="zh-CN" dirty="0"/>
              <a:t>et al. 2023 ASCO abstract 4008</a:t>
            </a:r>
            <a:endParaRPr lang="zh-CN" altLang="en-US" dirty="0"/>
          </a:p>
        </p:txBody>
      </p:sp>
    </p:spTree>
    <p:extLst>
      <p:ext uri="{BB962C8B-B14F-4D97-AF65-F5344CB8AC3E}">
        <p14:creationId xmlns:p14="http://schemas.microsoft.com/office/powerpoint/2010/main" val="3287523338"/>
      </p:ext>
    </p:extLst>
  </p:cSld>
  <p:clrMapOvr>
    <a:masterClrMapping/>
  </p:clrMapOvr>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4A39167-8160-D302-0290-873A2EEACD60}"/>
              </a:ext>
            </a:extLst>
          </p:cNvPr>
          <p:cNvSpPr>
            <a:spLocks noGrp="1"/>
          </p:cNvSpPr>
          <p:nvPr>
            <p:ph type="body" sz="quarter" idx="10"/>
          </p:nvPr>
        </p:nvSpPr>
        <p:spPr/>
        <p:txBody>
          <a:bodyPr/>
          <a:lstStyle/>
          <a:p>
            <a:r>
              <a:rPr lang="en-US" altLang="zh-CN" dirty="0"/>
              <a:t>HER2 </a:t>
            </a:r>
            <a:r>
              <a:rPr lang="zh-CN" altLang="en-US" dirty="0"/>
              <a:t>阳性 </a:t>
            </a:r>
            <a:r>
              <a:rPr lang="en-US" altLang="zh-CN" dirty="0"/>
              <a:t>BTC </a:t>
            </a:r>
            <a:r>
              <a:rPr lang="zh-CN" altLang="en-US" dirty="0"/>
              <a:t>患者疾病缓解情况（队列</a:t>
            </a:r>
            <a:r>
              <a:rPr lang="en-US" altLang="zh-CN" dirty="0"/>
              <a:t>1</a:t>
            </a:r>
            <a:r>
              <a:rPr lang="zh-CN" altLang="en-US" dirty="0"/>
              <a:t>）</a:t>
            </a:r>
            <a:endParaRPr lang="en-US" dirty="0"/>
          </a:p>
        </p:txBody>
      </p:sp>
      <p:sp>
        <p:nvSpPr>
          <p:cNvPr id="4" name="Text Placeholder 3">
            <a:extLst>
              <a:ext uri="{FF2B5EF4-FFF2-40B4-BE49-F238E27FC236}">
                <a16:creationId xmlns:a16="http://schemas.microsoft.com/office/drawing/2014/main" id="{D4ED6F42-3B21-11A8-1B32-05533C6F6318}"/>
              </a:ext>
            </a:extLst>
          </p:cNvPr>
          <p:cNvSpPr>
            <a:spLocks noGrp="1"/>
          </p:cNvSpPr>
          <p:nvPr>
            <p:ph type="body" sz="quarter" idx="12"/>
          </p:nvPr>
        </p:nvSpPr>
        <p:spPr/>
        <p:txBody>
          <a:bodyPr/>
          <a:lstStyle/>
          <a:p>
            <a:pPr marL="342900" indent="-342900">
              <a:buFont typeface="Arial" panose="020B0604020202020204" pitchFamily="34" charset="0"/>
              <a:buChar char="•"/>
            </a:pPr>
            <a:r>
              <a:rPr lang="zh-CN" altLang="en-US" dirty="0"/>
              <a:t>数据截止时有</a:t>
            </a:r>
            <a:r>
              <a:rPr lang="en-US" altLang="zh-CN" dirty="0"/>
              <a:t>16</a:t>
            </a:r>
            <a:r>
              <a:rPr lang="zh-CN" altLang="en-US" dirty="0"/>
              <a:t>名患者出现持续缓解</a:t>
            </a:r>
            <a:endParaRPr lang="en-US" dirty="0"/>
          </a:p>
        </p:txBody>
      </p:sp>
      <p:grpSp>
        <p:nvGrpSpPr>
          <p:cNvPr id="7" name="Group 6">
            <a:extLst>
              <a:ext uri="{FF2B5EF4-FFF2-40B4-BE49-F238E27FC236}">
                <a16:creationId xmlns:a16="http://schemas.microsoft.com/office/drawing/2014/main" id="{A89E6FB3-9AD2-692E-B0BE-B251AB9EAC23}"/>
              </a:ext>
            </a:extLst>
          </p:cNvPr>
          <p:cNvGrpSpPr/>
          <p:nvPr/>
        </p:nvGrpSpPr>
        <p:grpSpPr>
          <a:xfrm>
            <a:off x="452696" y="1541334"/>
            <a:ext cx="11286608" cy="4032975"/>
            <a:chOff x="452696" y="1621236"/>
            <a:chExt cx="11286608" cy="4032975"/>
          </a:xfrm>
        </p:grpSpPr>
        <p:pic>
          <p:nvPicPr>
            <p:cNvPr id="5" name="Picture 2">
              <a:extLst>
                <a:ext uri="{FF2B5EF4-FFF2-40B4-BE49-F238E27FC236}">
                  <a16:creationId xmlns:a16="http://schemas.microsoft.com/office/drawing/2014/main" id="{7052E3E4-AE5A-7EE2-1566-0F487A6347BC}"/>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452696" y="1621236"/>
              <a:ext cx="11286608" cy="4032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a:extLst>
                <a:ext uri="{FF2B5EF4-FFF2-40B4-BE49-F238E27FC236}">
                  <a16:creationId xmlns:a16="http://schemas.microsoft.com/office/drawing/2014/main" id="{A0D17F35-66EC-BCCE-67C0-2FA62A8B4246}"/>
                </a:ext>
              </a:extLst>
            </p:cNvPr>
            <p:cNvSpPr/>
            <p:nvPr/>
          </p:nvSpPr>
          <p:spPr>
            <a:xfrm>
              <a:off x="461639" y="1624614"/>
              <a:ext cx="5566299" cy="772357"/>
            </a:xfrm>
            <a:prstGeom prst="rect">
              <a:avLst/>
            </a:prstGeom>
            <a:solidFill>
              <a:srgbClr val="002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微软雅黑"/>
                <a:cs typeface="+mn-cs"/>
              </a:endParaRPr>
            </a:p>
          </p:txBody>
        </p:sp>
      </p:grpSp>
      <p:sp>
        <p:nvSpPr>
          <p:cNvPr id="8" name="TextBox 7">
            <a:extLst>
              <a:ext uri="{FF2B5EF4-FFF2-40B4-BE49-F238E27FC236}">
                <a16:creationId xmlns:a16="http://schemas.microsoft.com/office/drawing/2014/main" id="{88DB77B8-2D3F-965E-FFAF-52642BA33198}"/>
              </a:ext>
            </a:extLst>
          </p:cNvPr>
          <p:cNvSpPr txBox="1"/>
          <p:nvPr/>
        </p:nvSpPr>
        <p:spPr>
          <a:xfrm>
            <a:off x="0" y="6193987"/>
            <a:ext cx="933043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微软雅黑"/>
                <a:cs typeface="+mn-cs"/>
              </a:rPr>
              <a:t>CBR=</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临床获益率；</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CI=</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置信区间；</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CR=</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完全缓解；</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DCR=</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疾病控制率；</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NE=</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不可获得；</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PD=</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疾病进展；</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PR=</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部分缓解；</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SD=</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疾病稳定</a:t>
            </a:r>
            <a:endParaRPr kumimoji="0" lang="en-US" altLang="zh-CN" sz="1200" b="0" i="0" u="none" strike="noStrike" kern="1200" cap="none" spc="0" normalizeH="0" baseline="0" noProof="0" dirty="0">
              <a:ln>
                <a:noFill/>
              </a:ln>
              <a:solidFill>
                <a:prstClr val="black"/>
              </a:solidFill>
              <a:effectLst/>
              <a:uLnTx/>
              <a:uFillTx/>
              <a:latin typeface="Arial"/>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微软雅黑"/>
                <a:cs typeface="+mn-cs"/>
              </a:rPr>
              <a:t>1 NE=1</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例患者在基线后首次肿瘤评估前死亡</a:t>
            </a:r>
            <a:endParaRPr kumimoji="0" lang="en-US" sz="12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12" name="Text Placeholder 2">
            <a:extLst>
              <a:ext uri="{FF2B5EF4-FFF2-40B4-BE49-F238E27FC236}">
                <a16:creationId xmlns:a16="http://schemas.microsoft.com/office/drawing/2014/main" id="{5A44E811-64CE-0EBF-01F0-7718D17CE511}"/>
              </a:ext>
            </a:extLst>
          </p:cNvPr>
          <p:cNvSpPr>
            <a:spLocks noGrp="1"/>
          </p:cNvSpPr>
          <p:nvPr>
            <p:ph type="body" sz="quarter" idx="11"/>
          </p:nvPr>
        </p:nvSpPr>
        <p:spPr>
          <a:xfrm>
            <a:off x="5074376" y="6396990"/>
            <a:ext cx="6818812" cy="329248"/>
          </a:xfrm>
        </p:spPr>
        <p:txBody>
          <a:bodyPr/>
          <a:lstStyle/>
          <a:p>
            <a:r>
              <a:rPr lang="en-US" altLang="zh-CN" dirty="0"/>
              <a:t>Shubham Pant</a:t>
            </a:r>
            <a:r>
              <a:rPr lang="zh-CN" altLang="en-US" dirty="0"/>
              <a:t>，</a:t>
            </a:r>
            <a:r>
              <a:rPr lang="en-US" altLang="zh-CN" dirty="0"/>
              <a:t>et al. 2023 ASCO abstract 4008</a:t>
            </a:r>
            <a:endParaRPr lang="zh-CN" altLang="en-US" dirty="0"/>
          </a:p>
        </p:txBody>
      </p:sp>
    </p:spTree>
    <p:extLst>
      <p:ext uri="{BB962C8B-B14F-4D97-AF65-F5344CB8AC3E}">
        <p14:creationId xmlns:p14="http://schemas.microsoft.com/office/powerpoint/2010/main" val="1231977770"/>
      </p:ext>
    </p:extLst>
  </p:cSld>
  <p:clrMapOvr>
    <a:masterClrMapping/>
  </p:clrMapOvr>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14D01D-1DD3-B5CC-4EDA-47A9B09A9D60}"/>
              </a:ext>
            </a:extLst>
          </p:cNvPr>
          <p:cNvSpPr>
            <a:spLocks noGrp="1"/>
          </p:cNvSpPr>
          <p:nvPr>
            <p:ph type="body" sz="quarter" idx="10"/>
          </p:nvPr>
        </p:nvSpPr>
        <p:spPr/>
        <p:txBody>
          <a:bodyPr/>
          <a:lstStyle/>
          <a:p>
            <a:r>
              <a:rPr lang="zh-CN" altLang="en-US" dirty="0"/>
              <a:t>大多数（</a:t>
            </a:r>
            <a:r>
              <a:rPr lang="en-US" altLang="zh-CN" dirty="0"/>
              <a:t>68.4%</a:t>
            </a:r>
            <a:r>
              <a:rPr lang="zh-CN" altLang="en-US" dirty="0"/>
              <a:t>）可评估患者靶病灶缩小（队列</a:t>
            </a:r>
            <a:r>
              <a:rPr lang="en-US" altLang="zh-CN" dirty="0"/>
              <a:t>1</a:t>
            </a:r>
            <a:r>
              <a:rPr lang="zh-CN" altLang="en-US" dirty="0"/>
              <a:t>）</a:t>
            </a:r>
            <a:endParaRPr lang="en-US" dirty="0"/>
          </a:p>
        </p:txBody>
      </p:sp>
      <p:sp>
        <p:nvSpPr>
          <p:cNvPr id="3" name="Text Placeholder 2">
            <a:extLst>
              <a:ext uri="{FF2B5EF4-FFF2-40B4-BE49-F238E27FC236}">
                <a16:creationId xmlns:a16="http://schemas.microsoft.com/office/drawing/2014/main" id="{8A1F2327-807D-674A-5630-475E4E4C18DF}"/>
              </a:ext>
            </a:extLst>
          </p:cNvPr>
          <p:cNvSpPr>
            <a:spLocks noGrp="1"/>
          </p:cNvSpPr>
          <p:nvPr>
            <p:ph type="body" sz="quarter" idx="11"/>
          </p:nvPr>
        </p:nvSpPr>
        <p:spPr/>
        <p:txBody>
          <a:bodyPr/>
          <a:lstStyle/>
          <a:p>
            <a:r>
              <a:rPr lang="en-US" altLang="zh-CN" dirty="0"/>
              <a:t>Shubham Pant</a:t>
            </a:r>
            <a:r>
              <a:rPr lang="zh-CN" altLang="en-US" dirty="0"/>
              <a:t>，</a:t>
            </a:r>
            <a:r>
              <a:rPr lang="en-US" altLang="zh-CN" dirty="0"/>
              <a:t>et al. 2023 ASCO abstract 4008</a:t>
            </a:r>
            <a:endParaRPr lang="zh-CN" altLang="en-US" dirty="0"/>
          </a:p>
        </p:txBody>
      </p:sp>
      <p:pic>
        <p:nvPicPr>
          <p:cNvPr id="5" name="Picture 2">
            <a:extLst>
              <a:ext uri="{FF2B5EF4-FFF2-40B4-BE49-F238E27FC236}">
                <a16:creationId xmlns:a16="http://schemas.microsoft.com/office/drawing/2014/main" id="{BD83837F-071A-F0C9-950A-F0C5BF401E22}"/>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474007" y="845361"/>
            <a:ext cx="11243985" cy="55516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 Placeholder 3">
            <a:extLst>
              <a:ext uri="{FF2B5EF4-FFF2-40B4-BE49-F238E27FC236}">
                <a16:creationId xmlns:a16="http://schemas.microsoft.com/office/drawing/2014/main" id="{5A0409B6-9AE5-5068-06B6-4FB3CFAD1FA3}"/>
              </a:ext>
            </a:extLst>
          </p:cNvPr>
          <p:cNvSpPr>
            <a:spLocks noGrp="1"/>
          </p:cNvSpPr>
          <p:nvPr>
            <p:ph type="body" sz="quarter" idx="12"/>
          </p:nvPr>
        </p:nvSpPr>
        <p:spPr>
          <a:xfrm>
            <a:off x="1121413" y="6396990"/>
            <a:ext cx="10499589" cy="678180"/>
          </a:xfrm>
        </p:spPr>
        <p:txBody>
          <a:bodyPr/>
          <a:lstStyle/>
          <a:p>
            <a:r>
              <a:rPr lang="en-US" sz="1200" dirty="0"/>
              <a:t>*</a:t>
            </a:r>
            <a:r>
              <a:rPr lang="zh-CN" altLang="en-US" sz="1200" dirty="0"/>
              <a:t>所标为 </a:t>
            </a:r>
            <a:r>
              <a:rPr lang="en-US" altLang="zh-CN" sz="1200" dirty="0"/>
              <a:t>IHC</a:t>
            </a:r>
            <a:r>
              <a:rPr lang="zh-CN" altLang="en-US" sz="1200" dirty="0"/>
              <a:t> </a:t>
            </a:r>
            <a:r>
              <a:rPr lang="en-US" altLang="zh-CN" sz="1200" dirty="0"/>
              <a:t>2+</a:t>
            </a:r>
            <a:r>
              <a:rPr lang="zh-CN" altLang="en-US" sz="1200" dirty="0"/>
              <a:t> 的患者，其他所有患者均为 </a:t>
            </a:r>
            <a:r>
              <a:rPr lang="en-US" altLang="zh-CN" sz="1200" dirty="0"/>
              <a:t>IHC</a:t>
            </a:r>
            <a:r>
              <a:rPr lang="zh-CN" altLang="en-US" sz="1200" dirty="0"/>
              <a:t> </a:t>
            </a:r>
            <a:r>
              <a:rPr lang="en-US" altLang="zh-CN" sz="1200" dirty="0"/>
              <a:t>3+</a:t>
            </a:r>
          </a:p>
          <a:p>
            <a:r>
              <a:rPr lang="zh-CN" altLang="en-US" sz="1200" dirty="0"/>
              <a:t>虚线表示目标肿瘤直径总和增加</a:t>
            </a:r>
            <a:r>
              <a:rPr lang="en-US" altLang="zh-CN" sz="1200" dirty="0"/>
              <a:t>20%</a:t>
            </a:r>
            <a:r>
              <a:rPr lang="zh-CN" altLang="en-US" sz="1200" dirty="0"/>
              <a:t>和减少</a:t>
            </a:r>
            <a:r>
              <a:rPr lang="en-US" altLang="zh-CN" sz="1200" dirty="0"/>
              <a:t>30%</a:t>
            </a:r>
            <a:endParaRPr lang="en-US" sz="1200" dirty="0"/>
          </a:p>
        </p:txBody>
      </p:sp>
    </p:spTree>
    <p:extLst>
      <p:ext uri="{BB962C8B-B14F-4D97-AF65-F5344CB8AC3E}">
        <p14:creationId xmlns:p14="http://schemas.microsoft.com/office/powerpoint/2010/main" val="3106779431"/>
      </p:ext>
    </p:extLst>
  </p:cSld>
  <p:clrMapOvr>
    <a:masterClrMapping/>
  </p:clrMapOvr>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5403421-7B09-FC49-F935-4A7DEAB5E305}"/>
              </a:ext>
            </a:extLst>
          </p:cNvPr>
          <p:cNvSpPr>
            <a:spLocks noGrp="1"/>
          </p:cNvSpPr>
          <p:nvPr>
            <p:ph type="body" sz="quarter" idx="10"/>
          </p:nvPr>
        </p:nvSpPr>
        <p:spPr/>
        <p:txBody>
          <a:bodyPr/>
          <a:lstStyle/>
          <a:p>
            <a:r>
              <a:rPr lang="zh-CN" altLang="en-US" dirty="0"/>
              <a:t>根据</a:t>
            </a:r>
            <a:r>
              <a:rPr lang="en-US" altLang="zh-CN" dirty="0"/>
              <a:t>RECIST v1.1 </a:t>
            </a:r>
            <a:r>
              <a:rPr lang="zh-CN" altLang="en-US" dirty="0"/>
              <a:t>标准出现缓解（</a:t>
            </a:r>
            <a:r>
              <a:rPr lang="en-US" altLang="zh-CN" dirty="0"/>
              <a:t>CR</a:t>
            </a:r>
            <a:r>
              <a:rPr lang="zh-CN" altLang="en-US" dirty="0"/>
              <a:t>或</a:t>
            </a:r>
            <a:r>
              <a:rPr lang="en-US" altLang="zh-CN" dirty="0"/>
              <a:t>PR</a:t>
            </a:r>
            <a:r>
              <a:rPr lang="zh-CN" altLang="en-US" dirty="0"/>
              <a:t>）或疾病稳定患者的治疗时长（队列</a:t>
            </a:r>
            <a:r>
              <a:rPr lang="en-US" altLang="zh-CN" dirty="0"/>
              <a:t>1</a:t>
            </a:r>
            <a:r>
              <a:rPr lang="zh-CN" altLang="en-US" dirty="0"/>
              <a:t>）</a:t>
            </a:r>
            <a:endParaRPr lang="en-US" dirty="0"/>
          </a:p>
        </p:txBody>
      </p:sp>
      <p:sp>
        <p:nvSpPr>
          <p:cNvPr id="3" name="Text Placeholder 2">
            <a:extLst>
              <a:ext uri="{FF2B5EF4-FFF2-40B4-BE49-F238E27FC236}">
                <a16:creationId xmlns:a16="http://schemas.microsoft.com/office/drawing/2014/main" id="{0EFC2C2B-0C96-C050-41B5-AD4CF286E668}"/>
              </a:ext>
            </a:extLst>
          </p:cNvPr>
          <p:cNvSpPr>
            <a:spLocks noGrp="1"/>
          </p:cNvSpPr>
          <p:nvPr>
            <p:ph type="body" sz="quarter" idx="11"/>
          </p:nvPr>
        </p:nvSpPr>
        <p:spPr/>
        <p:txBody>
          <a:bodyPr/>
          <a:lstStyle/>
          <a:p>
            <a:r>
              <a:rPr lang="en-US" altLang="zh-CN" dirty="0"/>
              <a:t>Shubham Pant</a:t>
            </a:r>
            <a:r>
              <a:rPr lang="zh-CN" altLang="en-US" dirty="0"/>
              <a:t>，</a:t>
            </a:r>
            <a:r>
              <a:rPr lang="en-US" altLang="zh-CN" dirty="0"/>
              <a:t>et al. 2023 ASCO abstract 4008</a:t>
            </a:r>
            <a:endParaRPr lang="zh-CN" altLang="en-US" dirty="0"/>
          </a:p>
        </p:txBody>
      </p:sp>
      <p:pic>
        <p:nvPicPr>
          <p:cNvPr id="5" name="Picture 2">
            <a:extLst>
              <a:ext uri="{FF2B5EF4-FFF2-40B4-BE49-F238E27FC236}">
                <a16:creationId xmlns:a16="http://schemas.microsoft.com/office/drawing/2014/main" id="{EAC6E6D6-F23A-C77A-CB3B-2C423069F590}"/>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334963" y="1292912"/>
            <a:ext cx="11334652" cy="4782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Placeholder 3">
            <a:extLst>
              <a:ext uri="{FF2B5EF4-FFF2-40B4-BE49-F238E27FC236}">
                <a16:creationId xmlns:a16="http://schemas.microsoft.com/office/drawing/2014/main" id="{655B80A9-9B0E-3600-174E-DEAE197A5CB7}"/>
              </a:ext>
            </a:extLst>
          </p:cNvPr>
          <p:cNvSpPr>
            <a:spLocks noGrp="1"/>
          </p:cNvSpPr>
          <p:nvPr>
            <p:ph type="body" sz="quarter" idx="12"/>
          </p:nvPr>
        </p:nvSpPr>
        <p:spPr>
          <a:xfrm>
            <a:off x="0" y="6377940"/>
            <a:ext cx="10499589" cy="678180"/>
          </a:xfrm>
        </p:spPr>
        <p:txBody>
          <a:bodyPr/>
          <a:lstStyle/>
          <a:p>
            <a:r>
              <a:rPr lang="en-US" sz="1200" dirty="0"/>
              <a:t>*</a:t>
            </a:r>
            <a:r>
              <a:rPr lang="zh-CN" altLang="en-US" sz="1200" dirty="0"/>
              <a:t>注：终止</a:t>
            </a:r>
            <a:r>
              <a:rPr lang="en-US" altLang="zh-CN" sz="1200" dirty="0" err="1"/>
              <a:t>zanidatamab</a:t>
            </a:r>
            <a:r>
              <a:rPr lang="zh-CN" altLang="en-US" sz="1200" dirty="0"/>
              <a:t>的决定基于研究者的评估</a:t>
            </a:r>
            <a:endParaRPr lang="en-US" altLang="zh-CN" sz="1200" dirty="0"/>
          </a:p>
          <a:p>
            <a:r>
              <a:rPr lang="zh-CN" altLang="en-US" sz="1200" dirty="0"/>
              <a:t>一名肿瘤无反应的患者仍在接受治疗</a:t>
            </a:r>
            <a:endParaRPr lang="en-US" sz="1200" dirty="0"/>
          </a:p>
        </p:txBody>
      </p:sp>
    </p:spTree>
    <p:extLst>
      <p:ext uri="{BB962C8B-B14F-4D97-AF65-F5344CB8AC3E}">
        <p14:creationId xmlns:p14="http://schemas.microsoft.com/office/powerpoint/2010/main" val="1200522278"/>
      </p:ext>
    </p:extLst>
  </p:cSld>
  <p:clrMapOvr>
    <a:masterClrMapping/>
  </p:clrMapOvr>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C665265-3E61-0E2F-4344-4AF1C26B1798}"/>
              </a:ext>
            </a:extLst>
          </p:cNvPr>
          <p:cNvSpPr>
            <a:spLocks noGrp="1"/>
          </p:cNvSpPr>
          <p:nvPr>
            <p:ph type="body" sz="quarter" idx="10"/>
          </p:nvPr>
        </p:nvSpPr>
        <p:spPr/>
        <p:txBody>
          <a:bodyPr/>
          <a:lstStyle/>
          <a:p>
            <a:r>
              <a:rPr lang="en-US" dirty="0"/>
              <a:t>HER2 </a:t>
            </a:r>
            <a:r>
              <a:rPr lang="zh-CN" altLang="en-US" dirty="0"/>
              <a:t>阳性 </a:t>
            </a:r>
            <a:r>
              <a:rPr lang="en-US" altLang="zh-CN" dirty="0"/>
              <a:t>BTC </a:t>
            </a:r>
            <a:r>
              <a:rPr lang="zh-CN" altLang="en-US" dirty="0"/>
              <a:t>患者的无进展生存期（队列</a:t>
            </a:r>
            <a:r>
              <a:rPr lang="en-US" altLang="zh-CN" dirty="0"/>
              <a:t>1</a:t>
            </a:r>
            <a:r>
              <a:rPr lang="zh-CN" altLang="en-US" dirty="0"/>
              <a:t>）</a:t>
            </a:r>
            <a:endParaRPr lang="en-US" dirty="0"/>
          </a:p>
        </p:txBody>
      </p:sp>
      <p:sp>
        <p:nvSpPr>
          <p:cNvPr id="3" name="Text Placeholder 2">
            <a:extLst>
              <a:ext uri="{FF2B5EF4-FFF2-40B4-BE49-F238E27FC236}">
                <a16:creationId xmlns:a16="http://schemas.microsoft.com/office/drawing/2014/main" id="{11F281E2-A379-206B-089B-64D96C1C19F2}"/>
              </a:ext>
            </a:extLst>
          </p:cNvPr>
          <p:cNvSpPr>
            <a:spLocks noGrp="1"/>
          </p:cNvSpPr>
          <p:nvPr>
            <p:ph type="body" sz="quarter" idx="11"/>
          </p:nvPr>
        </p:nvSpPr>
        <p:spPr/>
        <p:txBody>
          <a:bodyPr/>
          <a:lstStyle/>
          <a:p>
            <a:r>
              <a:rPr lang="en-US" altLang="zh-CN" dirty="0"/>
              <a:t>Shubham Pant</a:t>
            </a:r>
            <a:r>
              <a:rPr lang="zh-CN" altLang="en-US" dirty="0"/>
              <a:t>，</a:t>
            </a:r>
            <a:r>
              <a:rPr lang="en-US" altLang="zh-CN" dirty="0"/>
              <a:t>et al. 2023 ASCO abstract 4008</a:t>
            </a:r>
            <a:endParaRPr lang="zh-CN" altLang="en-US" dirty="0"/>
          </a:p>
        </p:txBody>
      </p:sp>
      <p:sp>
        <p:nvSpPr>
          <p:cNvPr id="4" name="Text Placeholder 3">
            <a:extLst>
              <a:ext uri="{FF2B5EF4-FFF2-40B4-BE49-F238E27FC236}">
                <a16:creationId xmlns:a16="http://schemas.microsoft.com/office/drawing/2014/main" id="{5D910656-ED4E-2BD0-000D-23B5047B2BDF}"/>
              </a:ext>
            </a:extLst>
          </p:cNvPr>
          <p:cNvSpPr>
            <a:spLocks noGrp="1"/>
          </p:cNvSpPr>
          <p:nvPr>
            <p:ph type="body" sz="quarter" idx="12"/>
          </p:nvPr>
        </p:nvSpPr>
        <p:spPr/>
        <p:txBody>
          <a:bodyPr/>
          <a:lstStyle/>
          <a:p>
            <a:pPr marL="342900" indent="-342900">
              <a:buFont typeface="Arial" panose="020B0604020202020204" pitchFamily="34" charset="0"/>
              <a:buChar char="•"/>
            </a:pPr>
            <a:r>
              <a:rPr lang="en-US" dirty="0"/>
              <a:t>OS</a:t>
            </a:r>
            <a:r>
              <a:rPr lang="zh-CN" altLang="en-US" dirty="0"/>
              <a:t>数据尚未成熟</a:t>
            </a:r>
            <a:endParaRPr lang="en-US" dirty="0"/>
          </a:p>
        </p:txBody>
      </p:sp>
      <p:pic>
        <p:nvPicPr>
          <p:cNvPr id="5" name="Picture 2">
            <a:extLst>
              <a:ext uri="{FF2B5EF4-FFF2-40B4-BE49-F238E27FC236}">
                <a16:creationId xmlns:a16="http://schemas.microsoft.com/office/drawing/2014/main" id="{7764162E-3C78-2865-0581-E3FE46351AF1}"/>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255907" y="1446673"/>
            <a:ext cx="9458006" cy="4950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64566377"/>
      </p:ext>
    </p:extLst>
  </p:cSld>
  <p:clrMapOvr>
    <a:masterClrMapping/>
  </p:clrMapOvr>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FD96A0C-BC01-60FD-B786-34B38B22A4D3}"/>
              </a:ext>
            </a:extLst>
          </p:cNvPr>
          <p:cNvSpPr>
            <a:spLocks noGrp="1"/>
          </p:cNvSpPr>
          <p:nvPr>
            <p:ph type="body" sz="quarter" idx="10"/>
          </p:nvPr>
        </p:nvSpPr>
        <p:spPr/>
        <p:txBody>
          <a:bodyPr/>
          <a:lstStyle/>
          <a:p>
            <a:r>
              <a:rPr lang="zh-CN" altLang="en-US" dirty="0"/>
              <a:t>不良事件</a:t>
            </a:r>
            <a:endParaRPr lang="en-US" dirty="0"/>
          </a:p>
        </p:txBody>
      </p:sp>
      <p:sp>
        <p:nvSpPr>
          <p:cNvPr id="3" name="Text Placeholder 2">
            <a:extLst>
              <a:ext uri="{FF2B5EF4-FFF2-40B4-BE49-F238E27FC236}">
                <a16:creationId xmlns:a16="http://schemas.microsoft.com/office/drawing/2014/main" id="{A11C33D8-12F2-9D0C-8DF8-E2FAFED94213}"/>
              </a:ext>
            </a:extLst>
          </p:cNvPr>
          <p:cNvSpPr>
            <a:spLocks noGrp="1"/>
          </p:cNvSpPr>
          <p:nvPr>
            <p:ph type="body" sz="quarter" idx="11"/>
          </p:nvPr>
        </p:nvSpPr>
        <p:spPr/>
        <p:txBody>
          <a:bodyPr/>
          <a:lstStyle/>
          <a:p>
            <a:r>
              <a:rPr lang="en-US" altLang="zh-CN" dirty="0"/>
              <a:t>Shubham Pant</a:t>
            </a:r>
            <a:r>
              <a:rPr lang="zh-CN" altLang="en-US" dirty="0"/>
              <a:t>，</a:t>
            </a:r>
            <a:r>
              <a:rPr lang="en-US" altLang="zh-CN" dirty="0"/>
              <a:t>et al. 2023 ASCO abstract 4008</a:t>
            </a:r>
            <a:endParaRPr lang="zh-CN" altLang="en-US" dirty="0"/>
          </a:p>
        </p:txBody>
      </p:sp>
      <p:sp>
        <p:nvSpPr>
          <p:cNvPr id="4" name="Text Placeholder 3">
            <a:extLst>
              <a:ext uri="{FF2B5EF4-FFF2-40B4-BE49-F238E27FC236}">
                <a16:creationId xmlns:a16="http://schemas.microsoft.com/office/drawing/2014/main" id="{ED8E925C-3DDF-2CA8-448D-C2CC097DE147}"/>
              </a:ext>
            </a:extLst>
          </p:cNvPr>
          <p:cNvSpPr>
            <a:spLocks noGrp="1"/>
          </p:cNvSpPr>
          <p:nvPr>
            <p:ph type="body" sz="quarter" idx="12"/>
          </p:nvPr>
        </p:nvSpPr>
        <p:spPr>
          <a:xfrm>
            <a:off x="8451542" y="1079500"/>
            <a:ext cx="3266982" cy="4902200"/>
          </a:xfrm>
        </p:spPr>
        <p:txBody>
          <a:bodyPr/>
          <a:lstStyle/>
          <a:p>
            <a:pPr marL="342900" indent="-342900">
              <a:buFont typeface="Arial" panose="020B0604020202020204" pitchFamily="34" charset="0"/>
              <a:buChar char="•"/>
            </a:pPr>
            <a:r>
              <a:rPr lang="en-US" dirty="0"/>
              <a:t>2</a:t>
            </a:r>
            <a:r>
              <a:rPr lang="zh-CN" altLang="en-US" dirty="0"/>
              <a:t>例</a:t>
            </a:r>
            <a:r>
              <a:rPr lang="en-US" altLang="zh-CN" dirty="0"/>
              <a:t>TRAE</a:t>
            </a:r>
            <a:r>
              <a:rPr lang="zh-CN" altLang="en-US" dirty="0"/>
              <a:t>导致</a:t>
            </a:r>
            <a:r>
              <a:rPr lang="en-US" altLang="zh-CN" dirty="0" err="1"/>
              <a:t>zanidatamab</a:t>
            </a:r>
            <a:r>
              <a:rPr lang="zh-CN" altLang="en-US" dirty="0"/>
              <a:t>停止用药：</a:t>
            </a:r>
            <a:endParaRPr lang="en-US" altLang="zh-CN" dirty="0"/>
          </a:p>
          <a:p>
            <a:pPr marL="1028700" lvl="1" indent="-342900">
              <a:buFont typeface="Wingdings" panose="05000000000000000000" pitchFamily="2" charset="2"/>
              <a:buChar char="§"/>
            </a:pPr>
            <a:r>
              <a:rPr lang="en-US" dirty="0"/>
              <a:t>1</a:t>
            </a:r>
            <a:r>
              <a:rPr lang="zh-CN" altLang="en-US" dirty="0"/>
              <a:t>例为</a:t>
            </a:r>
            <a:r>
              <a:rPr lang="en-US" altLang="zh-CN" dirty="0"/>
              <a:t>2</a:t>
            </a:r>
            <a:r>
              <a:rPr lang="zh-CN" altLang="en-US" dirty="0"/>
              <a:t>级射血分数降低</a:t>
            </a:r>
            <a:endParaRPr lang="en-US" altLang="zh-CN" dirty="0"/>
          </a:p>
          <a:p>
            <a:pPr marL="1028700" lvl="1" indent="-342900">
              <a:buFont typeface="Wingdings" panose="05000000000000000000" pitchFamily="2" charset="2"/>
              <a:buChar char="§"/>
            </a:pPr>
            <a:r>
              <a:rPr lang="en-US" altLang="zh-CN" dirty="0"/>
              <a:t>1</a:t>
            </a:r>
            <a:r>
              <a:rPr lang="zh-CN" altLang="en-US" dirty="0"/>
              <a:t>例为</a:t>
            </a:r>
            <a:r>
              <a:rPr lang="en-US" altLang="zh-CN" dirty="0"/>
              <a:t>3</a:t>
            </a:r>
            <a:r>
              <a:rPr lang="zh-CN" altLang="en-US" dirty="0"/>
              <a:t>级肺炎</a:t>
            </a:r>
            <a:endParaRPr lang="en-US" altLang="zh-CN" dirty="0"/>
          </a:p>
          <a:p>
            <a:pPr marL="342900" indent="-342900">
              <a:buFont typeface="Arial" panose="020B0604020202020204" pitchFamily="34" charset="0"/>
              <a:buChar char="•"/>
            </a:pPr>
            <a:r>
              <a:rPr lang="en-US" altLang="zh-CN" dirty="0"/>
              <a:t>3</a:t>
            </a:r>
            <a:r>
              <a:rPr lang="zh-CN" altLang="en-US" dirty="0"/>
              <a:t>例患者因</a:t>
            </a:r>
            <a:r>
              <a:rPr lang="en-US" altLang="zh-CN" dirty="0"/>
              <a:t>TRAES</a:t>
            </a:r>
            <a:r>
              <a:rPr lang="zh-CN" altLang="en-US" dirty="0"/>
              <a:t>导致剂量减少：</a:t>
            </a:r>
            <a:endParaRPr lang="en-US" altLang="zh-CN" dirty="0"/>
          </a:p>
          <a:p>
            <a:pPr marL="1028700" lvl="1" indent="-342900">
              <a:buFont typeface="Wingdings" panose="05000000000000000000" pitchFamily="2" charset="2"/>
              <a:buChar char="§"/>
            </a:pPr>
            <a:r>
              <a:rPr lang="en-US" altLang="zh-CN" dirty="0"/>
              <a:t>1</a:t>
            </a:r>
            <a:r>
              <a:rPr lang="zh-CN" altLang="en-US" dirty="0"/>
              <a:t>例为</a:t>
            </a:r>
            <a:r>
              <a:rPr lang="en-US" altLang="zh-CN" dirty="0"/>
              <a:t>3</a:t>
            </a:r>
            <a:r>
              <a:rPr lang="zh-CN" altLang="en-US" dirty="0"/>
              <a:t>级腹泻</a:t>
            </a:r>
            <a:endParaRPr lang="en-US" altLang="zh-CN" dirty="0"/>
          </a:p>
          <a:p>
            <a:pPr marL="1028700" lvl="1" indent="-342900">
              <a:buFont typeface="Wingdings" panose="05000000000000000000" pitchFamily="2" charset="2"/>
              <a:buChar char="§"/>
            </a:pPr>
            <a:r>
              <a:rPr lang="en-US" altLang="zh-CN" dirty="0"/>
              <a:t>1</a:t>
            </a:r>
            <a:r>
              <a:rPr lang="zh-CN" altLang="en-US" dirty="0"/>
              <a:t>例为</a:t>
            </a:r>
            <a:r>
              <a:rPr lang="en-US" altLang="zh-CN" dirty="0"/>
              <a:t>3</a:t>
            </a:r>
            <a:r>
              <a:rPr lang="zh-CN" altLang="en-US" dirty="0"/>
              <a:t>级腹泻和</a:t>
            </a:r>
            <a:r>
              <a:rPr lang="en-US" altLang="zh-CN" dirty="0"/>
              <a:t>3</a:t>
            </a:r>
            <a:r>
              <a:rPr lang="zh-CN" altLang="en-US" dirty="0"/>
              <a:t>级恶心</a:t>
            </a:r>
            <a:endParaRPr lang="en-US" altLang="zh-CN" dirty="0"/>
          </a:p>
          <a:p>
            <a:pPr marL="1028700" lvl="1" indent="-342900">
              <a:buFont typeface="Wingdings" panose="05000000000000000000" pitchFamily="2" charset="2"/>
              <a:buChar char="§"/>
            </a:pPr>
            <a:r>
              <a:rPr lang="en-US" altLang="zh-CN" dirty="0"/>
              <a:t>1</a:t>
            </a:r>
            <a:r>
              <a:rPr lang="zh-CN" altLang="en-US" dirty="0"/>
              <a:t>例</a:t>
            </a:r>
            <a:r>
              <a:rPr lang="en-US" altLang="zh-CN" dirty="0"/>
              <a:t>2</a:t>
            </a:r>
            <a:r>
              <a:rPr lang="zh-CN" altLang="en-US" dirty="0"/>
              <a:t>级体重下降</a:t>
            </a:r>
            <a:endParaRPr lang="en-US" altLang="zh-CN" dirty="0"/>
          </a:p>
          <a:p>
            <a:pPr marL="342900" indent="-342900">
              <a:buFont typeface="Arial" panose="020B0604020202020204" pitchFamily="34" charset="0"/>
              <a:buChar char="•"/>
            </a:pPr>
            <a:r>
              <a:rPr lang="zh-CN" altLang="en-US" dirty="0"/>
              <a:t>严重</a:t>
            </a:r>
            <a:r>
              <a:rPr lang="en-US" altLang="zh-CN" dirty="0"/>
              <a:t>TRAE</a:t>
            </a:r>
            <a:r>
              <a:rPr lang="zh-CN" altLang="en-US" dirty="0"/>
              <a:t>从未发生在超过</a:t>
            </a:r>
            <a:r>
              <a:rPr lang="en-US" altLang="zh-CN" dirty="0"/>
              <a:t>1</a:t>
            </a:r>
            <a:r>
              <a:rPr lang="zh-CN" altLang="en-US" dirty="0"/>
              <a:t>例患者中</a:t>
            </a:r>
            <a:r>
              <a:rPr lang="en-US" altLang="zh-CN" dirty="0"/>
              <a:t> </a:t>
            </a:r>
          </a:p>
          <a:p>
            <a:pPr marL="342900" indent="-342900">
              <a:buFont typeface="Arial" panose="020B0604020202020204" pitchFamily="34" charset="0"/>
              <a:buChar char="•"/>
            </a:pPr>
            <a:r>
              <a:rPr lang="zh-CN" altLang="en-US" dirty="0"/>
              <a:t>无</a:t>
            </a:r>
            <a:r>
              <a:rPr lang="en-US" altLang="zh-CN" dirty="0"/>
              <a:t>4</a:t>
            </a:r>
            <a:r>
              <a:rPr lang="zh-CN" altLang="en-US" dirty="0"/>
              <a:t>级</a:t>
            </a:r>
            <a:r>
              <a:rPr lang="en-US" altLang="zh-CN" dirty="0"/>
              <a:t>TRAES</a:t>
            </a:r>
            <a:r>
              <a:rPr lang="zh-CN" altLang="en-US" dirty="0"/>
              <a:t>；无治疗相关死亡</a:t>
            </a:r>
            <a:endParaRPr lang="en-US" dirty="0"/>
          </a:p>
        </p:txBody>
      </p:sp>
      <p:pic>
        <p:nvPicPr>
          <p:cNvPr id="5" name="Picture 2">
            <a:extLst>
              <a:ext uri="{FF2B5EF4-FFF2-40B4-BE49-F238E27FC236}">
                <a16:creationId xmlns:a16="http://schemas.microsoft.com/office/drawing/2014/main" id="{69980081-9779-C9F0-EB12-34FCE96020DF}"/>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242078" y="1079500"/>
            <a:ext cx="8098482" cy="44923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Placeholder 3">
            <a:extLst>
              <a:ext uri="{FF2B5EF4-FFF2-40B4-BE49-F238E27FC236}">
                <a16:creationId xmlns:a16="http://schemas.microsoft.com/office/drawing/2014/main" id="{3919CB0A-5377-695B-E807-9C26C60CD6A6}"/>
              </a:ext>
            </a:extLst>
          </p:cNvPr>
          <p:cNvSpPr txBox="1">
            <a:spLocks/>
          </p:cNvSpPr>
          <p:nvPr/>
        </p:nvSpPr>
        <p:spPr>
          <a:xfrm>
            <a:off x="242078" y="5691783"/>
            <a:ext cx="10499589" cy="678180"/>
          </a:xfrm>
          <a:prstGeom prst="rect">
            <a:avLst/>
          </a:prstGeom>
        </p:spPr>
        <p:txBody>
          <a:bodyPr wrap="square" lIns="0" tIns="0" rIns="0" bIns="0">
            <a:noAutofit/>
          </a:bodyPr>
          <a:lstStyle>
            <a:lvl1pPr marL="0" indent="0" algn="l" defTabSz="914400" rtl="0" eaLnBrk="1" latinLnBrk="0" hangingPunct="1">
              <a:lnSpc>
                <a:spcPct val="100000"/>
              </a:lnSpc>
              <a:spcBef>
                <a:spcPts val="0"/>
              </a:spcBef>
              <a:buFont typeface="Arial" panose="020B0604020202020204" pitchFamily="34" charset="0"/>
              <a:buNone/>
              <a:defRPr sz="2000" b="0" kern="1200">
                <a:solidFill>
                  <a:srgbClr val="404040"/>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TEAE=</a:t>
            </a:r>
            <a:r>
              <a:rPr kumimoji="0" lang="zh-CN" altLang="en-US" sz="1200" b="0"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治疗期间不良事件</a:t>
            </a:r>
            <a:endParaRPr kumimoji="0" lang="en-US" altLang="zh-CN" sz="1200" b="0"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TRAE=</a:t>
            </a:r>
            <a:r>
              <a:rPr kumimoji="0" lang="zh-CN" altLang="en-US" sz="1200" b="0"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治疗相关不良事件</a:t>
            </a:r>
            <a:endParaRPr kumimoji="0" lang="en-US" sz="1200" b="0"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2195489600"/>
      </p:ext>
    </p:extLst>
  </p:cSld>
  <p:clrMapOvr>
    <a:masterClrMapping/>
  </p:clrMapOvr>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18EBD0F-94B9-4131-0264-A9356710B8A2}"/>
              </a:ext>
            </a:extLst>
          </p:cNvPr>
          <p:cNvSpPr>
            <a:spLocks noGrp="1"/>
          </p:cNvSpPr>
          <p:nvPr>
            <p:ph type="body" sz="quarter" idx="10"/>
          </p:nvPr>
        </p:nvSpPr>
        <p:spPr/>
        <p:txBody>
          <a:bodyPr/>
          <a:lstStyle/>
          <a:p>
            <a:r>
              <a:rPr lang="zh-CN" altLang="en-US" dirty="0"/>
              <a:t>特别关注的不良事件（</a:t>
            </a:r>
            <a:r>
              <a:rPr lang="en-US" altLang="zh-CN" dirty="0"/>
              <a:t>AESI</a:t>
            </a:r>
            <a:r>
              <a:rPr lang="zh-CN" altLang="en-US" dirty="0"/>
              <a:t>）</a:t>
            </a:r>
            <a:endParaRPr lang="en-US" dirty="0"/>
          </a:p>
        </p:txBody>
      </p:sp>
      <p:sp>
        <p:nvSpPr>
          <p:cNvPr id="3" name="Text Placeholder 2">
            <a:extLst>
              <a:ext uri="{FF2B5EF4-FFF2-40B4-BE49-F238E27FC236}">
                <a16:creationId xmlns:a16="http://schemas.microsoft.com/office/drawing/2014/main" id="{E84C1CF8-C4FC-B433-1868-4696268FFEE7}"/>
              </a:ext>
            </a:extLst>
          </p:cNvPr>
          <p:cNvSpPr>
            <a:spLocks noGrp="1"/>
          </p:cNvSpPr>
          <p:nvPr>
            <p:ph type="body" sz="quarter" idx="11"/>
          </p:nvPr>
        </p:nvSpPr>
        <p:spPr/>
        <p:txBody>
          <a:bodyPr/>
          <a:lstStyle/>
          <a:p>
            <a:r>
              <a:rPr lang="en-US" altLang="zh-CN" dirty="0"/>
              <a:t>Shubham Pant</a:t>
            </a:r>
            <a:r>
              <a:rPr lang="zh-CN" altLang="en-US" dirty="0"/>
              <a:t>，</a:t>
            </a:r>
            <a:r>
              <a:rPr lang="en-US" altLang="zh-CN" dirty="0"/>
              <a:t>et al. 2023 ASCO abstract 4008</a:t>
            </a:r>
            <a:endParaRPr lang="zh-CN" altLang="en-US" dirty="0"/>
          </a:p>
        </p:txBody>
      </p:sp>
      <p:sp>
        <p:nvSpPr>
          <p:cNvPr id="4" name="Text Placeholder 3">
            <a:extLst>
              <a:ext uri="{FF2B5EF4-FFF2-40B4-BE49-F238E27FC236}">
                <a16:creationId xmlns:a16="http://schemas.microsoft.com/office/drawing/2014/main" id="{6E61FD2B-E8ED-BDC7-333B-B0FDFA6ADC61}"/>
              </a:ext>
            </a:extLst>
          </p:cNvPr>
          <p:cNvSpPr>
            <a:spLocks noGrp="1"/>
          </p:cNvSpPr>
          <p:nvPr>
            <p:ph type="body" sz="quarter" idx="12"/>
          </p:nvPr>
        </p:nvSpPr>
        <p:spPr>
          <a:xfrm>
            <a:off x="674504" y="3775267"/>
            <a:ext cx="11218684" cy="2359611"/>
          </a:xfrm>
        </p:spPr>
        <p:txBody>
          <a:bodyPr/>
          <a:lstStyle/>
          <a:p>
            <a:r>
              <a:rPr lang="en-US" sz="1200" dirty="0"/>
              <a:t>1 </a:t>
            </a:r>
            <a:r>
              <a:rPr lang="zh-CN" altLang="en-US" sz="1200" dirty="0"/>
              <a:t>出现在至少</a:t>
            </a:r>
            <a:r>
              <a:rPr lang="en-US" altLang="zh-CN" sz="1200" dirty="0"/>
              <a:t>1</a:t>
            </a:r>
            <a:r>
              <a:rPr lang="zh-CN" altLang="en-US" sz="1200" dirty="0"/>
              <a:t>名患者中的</a:t>
            </a:r>
            <a:r>
              <a:rPr lang="en-US" sz="1200" dirty="0"/>
              <a:t>AESI</a:t>
            </a:r>
          </a:p>
          <a:p>
            <a:endParaRPr lang="en-US" dirty="0"/>
          </a:p>
          <a:p>
            <a:pPr marL="342900" indent="-342900">
              <a:buFont typeface="Arial" panose="020B0604020202020204" pitchFamily="34" charset="0"/>
              <a:buChar char="•"/>
            </a:pPr>
            <a:r>
              <a:rPr lang="en-US" dirty="0"/>
              <a:t>IRR</a:t>
            </a:r>
            <a:r>
              <a:rPr lang="zh-CN" altLang="en-US" dirty="0"/>
              <a:t>事件：所有事件均已解决，大多在</a:t>
            </a:r>
            <a:r>
              <a:rPr lang="en-US" altLang="zh-CN" dirty="0"/>
              <a:t>1</a:t>
            </a:r>
            <a:r>
              <a:rPr lang="zh-CN" altLang="en-US" dirty="0"/>
              <a:t>天内；大多发生在第一个治疗周期（</a:t>
            </a:r>
            <a:r>
              <a:rPr lang="en-US" altLang="zh-CN" dirty="0"/>
              <a:t>26/29</a:t>
            </a:r>
            <a:r>
              <a:rPr lang="zh-CN" altLang="en-US" dirty="0"/>
              <a:t>），大多未复发（</a:t>
            </a:r>
            <a:r>
              <a:rPr lang="en-US" altLang="zh-CN" dirty="0"/>
              <a:t>26/29</a:t>
            </a:r>
            <a:r>
              <a:rPr lang="zh-CN" altLang="en-US" dirty="0"/>
              <a:t>）</a:t>
            </a:r>
            <a:endParaRPr lang="en-US" altLang="zh-CN" dirty="0"/>
          </a:p>
          <a:p>
            <a:pPr marL="342900" indent="-342900">
              <a:buFont typeface="Arial" panose="020B0604020202020204" pitchFamily="34" charset="0"/>
              <a:buChar char="•"/>
            </a:pPr>
            <a:r>
              <a:rPr lang="zh-CN" altLang="en-US" dirty="0"/>
              <a:t>确诊的心脏事件：</a:t>
            </a:r>
            <a:r>
              <a:rPr lang="en-US" altLang="zh-CN" dirty="0"/>
              <a:t>5</a:t>
            </a:r>
            <a:r>
              <a:rPr lang="zh-CN" altLang="en-US" dirty="0"/>
              <a:t>例患者出现</a:t>
            </a:r>
            <a:r>
              <a:rPr lang="en-US" altLang="zh-CN" dirty="0"/>
              <a:t>LVEF</a:t>
            </a:r>
            <a:r>
              <a:rPr lang="zh-CN" altLang="en-US" dirty="0"/>
              <a:t>下降（</a:t>
            </a:r>
            <a:r>
              <a:rPr lang="en-US" altLang="zh-CN" dirty="0"/>
              <a:t>5.7%</a:t>
            </a:r>
            <a:r>
              <a:rPr lang="zh-CN" altLang="en-US" dirty="0"/>
              <a:t>）。患者无临床症状，事件与既往或并发疾病混淆</a:t>
            </a:r>
            <a:endParaRPr lang="en-US" altLang="zh-CN" dirty="0"/>
          </a:p>
          <a:p>
            <a:pPr marL="342900" indent="-342900">
              <a:buFont typeface="Arial" panose="020B0604020202020204" pitchFamily="34" charset="0"/>
              <a:buChar char="•"/>
            </a:pPr>
            <a:r>
              <a:rPr lang="zh-CN" altLang="en-US" dirty="0"/>
              <a:t>腹泻：除</a:t>
            </a:r>
            <a:r>
              <a:rPr lang="en-US" altLang="zh-CN" dirty="0"/>
              <a:t>2</a:t>
            </a:r>
            <a:r>
              <a:rPr lang="zh-CN" altLang="en-US" dirty="0"/>
              <a:t>个事件</a:t>
            </a:r>
            <a:r>
              <a:rPr lang="en-US" altLang="zh-CN" dirty="0"/>
              <a:t>(</a:t>
            </a:r>
            <a:r>
              <a:rPr lang="zh-CN" altLang="en-US" dirty="0"/>
              <a:t>均为</a:t>
            </a:r>
            <a:r>
              <a:rPr lang="en-US" altLang="zh-CN" dirty="0"/>
              <a:t>3</a:t>
            </a:r>
            <a:r>
              <a:rPr lang="zh-CN" altLang="en-US" dirty="0"/>
              <a:t>级</a:t>
            </a:r>
            <a:r>
              <a:rPr lang="en-US" altLang="zh-CN" dirty="0"/>
              <a:t>)</a:t>
            </a:r>
            <a:r>
              <a:rPr lang="zh-CN" altLang="en-US" dirty="0"/>
              <a:t>外，所有事件均在门诊处理，通常使用洛哌丁胺；大多</a:t>
            </a:r>
            <a:r>
              <a:rPr lang="en-US" altLang="zh-CN" dirty="0"/>
              <a:t>(87/99)</a:t>
            </a:r>
            <a:r>
              <a:rPr lang="zh-CN" altLang="en-US" dirty="0"/>
              <a:t>在数据截止时得到解决；解决中位时间为</a:t>
            </a:r>
            <a:r>
              <a:rPr lang="en-US" altLang="zh-CN" dirty="0"/>
              <a:t>2.0</a:t>
            </a:r>
            <a:r>
              <a:rPr lang="zh-CN" altLang="en-US" dirty="0"/>
              <a:t>天（范围</a:t>
            </a:r>
            <a:r>
              <a:rPr lang="en-US" altLang="zh-CN" dirty="0"/>
              <a:t>1- 267</a:t>
            </a:r>
            <a:r>
              <a:rPr lang="zh-CN" altLang="en-US" dirty="0"/>
              <a:t>）</a:t>
            </a:r>
            <a:endParaRPr lang="en-US" dirty="0"/>
          </a:p>
        </p:txBody>
      </p:sp>
      <p:pic>
        <p:nvPicPr>
          <p:cNvPr id="5" name="Picture 2">
            <a:extLst>
              <a:ext uri="{FF2B5EF4-FFF2-40B4-BE49-F238E27FC236}">
                <a16:creationId xmlns:a16="http://schemas.microsoft.com/office/drawing/2014/main" id="{A1888AFC-44E1-7354-9A54-3D91B4EF3B68}"/>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674504" y="1299164"/>
            <a:ext cx="11218684" cy="2459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5270931"/>
      </p:ext>
    </p:extLst>
  </p:cSld>
  <p:clrMapOvr>
    <a:masterClrMapping/>
  </p:clrMapOvr>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3094309-C1B3-EBE4-19EF-64F98362A17D}"/>
              </a:ext>
            </a:extLst>
          </p:cNvPr>
          <p:cNvSpPr>
            <a:spLocks noGrp="1"/>
          </p:cNvSpPr>
          <p:nvPr>
            <p:ph type="body" sz="quarter" idx="10"/>
          </p:nvPr>
        </p:nvSpPr>
        <p:spPr/>
        <p:txBody>
          <a:bodyPr/>
          <a:lstStyle/>
          <a:p>
            <a:r>
              <a:rPr lang="zh-CN" altLang="en-US" dirty="0"/>
              <a:t>总结</a:t>
            </a:r>
            <a:endParaRPr lang="en-US" dirty="0"/>
          </a:p>
        </p:txBody>
      </p:sp>
      <p:sp>
        <p:nvSpPr>
          <p:cNvPr id="3" name="Text Placeholder 2">
            <a:extLst>
              <a:ext uri="{FF2B5EF4-FFF2-40B4-BE49-F238E27FC236}">
                <a16:creationId xmlns:a16="http://schemas.microsoft.com/office/drawing/2014/main" id="{13CD4803-D289-AC38-E80E-91E759313076}"/>
              </a:ext>
            </a:extLst>
          </p:cNvPr>
          <p:cNvSpPr>
            <a:spLocks noGrp="1"/>
          </p:cNvSpPr>
          <p:nvPr>
            <p:ph type="body" sz="quarter" idx="11"/>
          </p:nvPr>
        </p:nvSpPr>
        <p:spPr/>
        <p:txBody>
          <a:bodyPr/>
          <a:lstStyle/>
          <a:p>
            <a:r>
              <a:rPr lang="en-US" altLang="zh-CN" dirty="0"/>
              <a:t>Shubham Pant</a:t>
            </a:r>
            <a:r>
              <a:rPr lang="zh-CN" altLang="en-US" dirty="0"/>
              <a:t>，</a:t>
            </a:r>
            <a:r>
              <a:rPr lang="en-US" altLang="zh-CN" dirty="0"/>
              <a:t>et al. 2023 ASCO abstract 4008</a:t>
            </a:r>
            <a:endParaRPr lang="zh-CN" altLang="en-US" dirty="0"/>
          </a:p>
        </p:txBody>
      </p:sp>
      <p:sp>
        <p:nvSpPr>
          <p:cNvPr id="4" name="Text Placeholder 3">
            <a:extLst>
              <a:ext uri="{FF2B5EF4-FFF2-40B4-BE49-F238E27FC236}">
                <a16:creationId xmlns:a16="http://schemas.microsoft.com/office/drawing/2014/main" id="{CB543A6B-9FAA-2716-262B-63E4EF5B11C1}"/>
              </a:ext>
            </a:extLst>
          </p:cNvPr>
          <p:cNvSpPr>
            <a:spLocks noGrp="1"/>
          </p:cNvSpPr>
          <p:nvPr>
            <p:ph type="body" sz="quarter" idx="12"/>
          </p:nvPr>
        </p:nvSpPr>
        <p:spPr/>
        <p:txBody>
          <a:bodyPr/>
          <a:lstStyle/>
          <a:p>
            <a:pPr marL="342900" indent="-342900">
              <a:buFont typeface="Arial" panose="020B0604020202020204" pitchFamily="34" charset="0"/>
              <a:buChar char="•"/>
            </a:pPr>
            <a:r>
              <a:rPr lang="en-US" dirty="0" err="1">
                <a:solidFill>
                  <a:schemeClr val="tx1"/>
                </a:solidFill>
              </a:rPr>
              <a:t>Z</a:t>
            </a:r>
            <a:r>
              <a:rPr lang="en-US" altLang="zh-CN" dirty="0" err="1">
                <a:solidFill>
                  <a:schemeClr val="tx1"/>
                </a:solidFill>
              </a:rPr>
              <a:t>anidatamab</a:t>
            </a:r>
            <a:r>
              <a:rPr lang="en-US" altLang="zh-CN" dirty="0">
                <a:solidFill>
                  <a:schemeClr val="tx1"/>
                </a:solidFill>
              </a:rPr>
              <a:t> </a:t>
            </a:r>
            <a:r>
              <a:rPr lang="zh-CN" altLang="en-US" dirty="0">
                <a:solidFill>
                  <a:schemeClr val="tx1"/>
                </a:solidFill>
              </a:rPr>
              <a:t>在难治性 </a:t>
            </a:r>
            <a:r>
              <a:rPr lang="en-US" altLang="zh-CN" dirty="0">
                <a:solidFill>
                  <a:schemeClr val="tx1"/>
                </a:solidFill>
              </a:rPr>
              <a:t>HER2 </a:t>
            </a:r>
            <a:r>
              <a:rPr lang="zh-CN" altLang="en-US" dirty="0">
                <a:solidFill>
                  <a:schemeClr val="tx1"/>
                </a:solidFill>
              </a:rPr>
              <a:t>阳性 </a:t>
            </a:r>
            <a:r>
              <a:rPr lang="en-US" altLang="zh-CN" dirty="0">
                <a:solidFill>
                  <a:schemeClr val="tx1"/>
                </a:solidFill>
              </a:rPr>
              <a:t>BTC </a:t>
            </a:r>
            <a:r>
              <a:rPr lang="zh-CN" altLang="en-US" dirty="0">
                <a:solidFill>
                  <a:schemeClr val="tx1"/>
                </a:solidFill>
              </a:rPr>
              <a:t>患者中显示出抗肿瘤活性，包括快速和持久的反应</a:t>
            </a:r>
            <a:endParaRPr lang="en-US" altLang="zh-CN" dirty="0">
              <a:solidFill>
                <a:schemeClr val="tx1"/>
              </a:solidFill>
            </a:endParaRPr>
          </a:p>
          <a:p>
            <a:pPr marL="1028700" lvl="1" indent="-342900">
              <a:buFont typeface="Wingdings" panose="05000000000000000000" pitchFamily="2" charset="2"/>
              <a:buChar char="§"/>
            </a:pPr>
            <a:r>
              <a:rPr lang="en-US" altLang="zh-CN" dirty="0"/>
              <a:t>ICR</a:t>
            </a:r>
            <a:r>
              <a:rPr lang="zh-CN" altLang="en-US" dirty="0"/>
              <a:t>评估的</a:t>
            </a:r>
            <a:r>
              <a:rPr lang="en-US" altLang="zh-CN" dirty="0" err="1"/>
              <a:t>cORR</a:t>
            </a:r>
            <a:r>
              <a:rPr lang="zh-CN" altLang="en-US" dirty="0"/>
              <a:t>为 </a:t>
            </a:r>
            <a:r>
              <a:rPr lang="en-US" altLang="zh-CN" dirty="0"/>
              <a:t>41.3%</a:t>
            </a:r>
            <a:r>
              <a:rPr lang="zh-CN" altLang="en-US" dirty="0"/>
              <a:t>；大多数在首次疾病评估时即可观察到反应</a:t>
            </a:r>
            <a:endParaRPr lang="en-US" altLang="zh-CN" dirty="0"/>
          </a:p>
          <a:p>
            <a:pPr marL="1028700" lvl="1" indent="-342900">
              <a:buFont typeface="Wingdings" panose="05000000000000000000" pitchFamily="2" charset="2"/>
              <a:buChar char="§"/>
            </a:pPr>
            <a:r>
              <a:rPr lang="zh-CN" altLang="en-US" dirty="0"/>
              <a:t>中位</a:t>
            </a:r>
            <a:r>
              <a:rPr lang="en-US" altLang="zh-CN" dirty="0"/>
              <a:t>DOR</a:t>
            </a:r>
            <a:r>
              <a:rPr lang="zh-CN" altLang="en-US" dirty="0"/>
              <a:t>：</a:t>
            </a:r>
            <a:r>
              <a:rPr lang="en-US" altLang="zh-CN" dirty="0"/>
              <a:t>12.9</a:t>
            </a:r>
            <a:r>
              <a:rPr lang="zh-CN" altLang="en-US" dirty="0"/>
              <a:t>月</a:t>
            </a:r>
            <a:endParaRPr lang="en-US" altLang="zh-CN" dirty="0"/>
          </a:p>
          <a:p>
            <a:pPr marL="342900" indent="-342900">
              <a:buFont typeface="Arial" panose="020B0604020202020204" pitchFamily="34" charset="0"/>
              <a:buChar char="•"/>
            </a:pPr>
            <a:r>
              <a:rPr lang="en-US" altLang="zh-CN" dirty="0" err="1">
                <a:solidFill>
                  <a:schemeClr val="tx1"/>
                </a:solidFill>
              </a:rPr>
              <a:t>Zanidatamab</a:t>
            </a:r>
            <a:r>
              <a:rPr lang="en-US" altLang="zh-CN" dirty="0">
                <a:solidFill>
                  <a:schemeClr val="tx1"/>
                </a:solidFill>
              </a:rPr>
              <a:t> </a:t>
            </a:r>
            <a:r>
              <a:rPr lang="zh-CN" altLang="en-US" dirty="0">
                <a:solidFill>
                  <a:schemeClr val="tx1"/>
                </a:solidFill>
              </a:rPr>
              <a:t>显示出可控且可耐受的安全性数据</a:t>
            </a:r>
            <a:endParaRPr lang="en-US" altLang="zh-CN" dirty="0">
              <a:solidFill>
                <a:schemeClr val="tx1"/>
              </a:solidFill>
            </a:endParaRPr>
          </a:p>
          <a:p>
            <a:pPr marL="1028700" lvl="1" indent="-342900">
              <a:buFont typeface="Wingdings" panose="05000000000000000000" pitchFamily="2" charset="2"/>
              <a:buChar char="§"/>
            </a:pPr>
            <a:r>
              <a:rPr lang="zh-CN" altLang="en-US" dirty="0"/>
              <a:t>很少有事件导致停止治疗</a:t>
            </a:r>
            <a:endParaRPr lang="en-US" altLang="zh-CN" dirty="0"/>
          </a:p>
          <a:p>
            <a:pPr marL="1028700" lvl="1" indent="-342900">
              <a:buFont typeface="Wingdings" panose="05000000000000000000" pitchFamily="2" charset="2"/>
              <a:buChar char="§"/>
            </a:pPr>
            <a:r>
              <a:rPr lang="zh-CN" altLang="en-US" dirty="0"/>
              <a:t>无</a:t>
            </a:r>
            <a:r>
              <a:rPr lang="en-US" altLang="zh-CN" dirty="0"/>
              <a:t>4</a:t>
            </a:r>
            <a:r>
              <a:rPr lang="zh-CN" altLang="en-US" dirty="0"/>
              <a:t>级</a:t>
            </a:r>
            <a:r>
              <a:rPr lang="en-US" altLang="zh-CN" dirty="0"/>
              <a:t>TRAE</a:t>
            </a:r>
            <a:r>
              <a:rPr lang="zh-CN" altLang="en-US" dirty="0"/>
              <a:t>；无治疗相关死亡</a:t>
            </a:r>
            <a:endParaRPr lang="en-US" altLang="zh-CN" dirty="0"/>
          </a:p>
          <a:p>
            <a:pPr marL="1028700" lvl="1" indent="-342900">
              <a:buFont typeface="Wingdings" panose="05000000000000000000" pitchFamily="2" charset="2"/>
              <a:buChar char="§"/>
            </a:pPr>
            <a:r>
              <a:rPr lang="zh-CN" altLang="en-US" dirty="0"/>
              <a:t>最常见的不良反应是注射相关事件与腹泻；大多为低级别且可逆</a:t>
            </a:r>
            <a:endParaRPr lang="en-US" altLang="zh-CN" dirty="0"/>
          </a:p>
          <a:p>
            <a:pPr marL="342900" indent="-342900">
              <a:buFont typeface="Arial" panose="020B0604020202020204" pitchFamily="34" charset="0"/>
              <a:buChar char="•"/>
            </a:pPr>
            <a:r>
              <a:rPr lang="zh-CN" altLang="en-US" dirty="0">
                <a:solidFill>
                  <a:schemeClr val="tx1"/>
                </a:solidFill>
              </a:rPr>
              <a:t>这些结果支持 </a:t>
            </a:r>
            <a:r>
              <a:rPr lang="en-US" altLang="zh-CN" dirty="0" err="1">
                <a:solidFill>
                  <a:schemeClr val="tx1"/>
                </a:solidFill>
              </a:rPr>
              <a:t>zanidatamab</a:t>
            </a:r>
            <a:r>
              <a:rPr lang="en-US" altLang="zh-CN" dirty="0">
                <a:solidFill>
                  <a:schemeClr val="tx1"/>
                </a:solidFill>
              </a:rPr>
              <a:t> </a:t>
            </a:r>
            <a:r>
              <a:rPr lang="zh-CN" altLang="en-US" dirty="0">
                <a:solidFill>
                  <a:schemeClr val="tx1"/>
                </a:solidFill>
              </a:rPr>
              <a:t>具有有意义的临床获益且具有作为 </a:t>
            </a:r>
            <a:r>
              <a:rPr lang="en-US" altLang="zh-CN" dirty="0">
                <a:solidFill>
                  <a:schemeClr val="tx1"/>
                </a:solidFill>
              </a:rPr>
              <a:t>HER2 </a:t>
            </a:r>
            <a:r>
              <a:rPr lang="zh-CN" altLang="en-US" dirty="0">
                <a:solidFill>
                  <a:schemeClr val="tx1"/>
                </a:solidFill>
              </a:rPr>
              <a:t>阳性 </a:t>
            </a:r>
            <a:r>
              <a:rPr lang="en-US" altLang="zh-CN" dirty="0">
                <a:solidFill>
                  <a:schemeClr val="tx1"/>
                </a:solidFill>
              </a:rPr>
              <a:t>BTC </a:t>
            </a:r>
            <a:r>
              <a:rPr lang="zh-CN" altLang="en-US" dirty="0">
                <a:solidFill>
                  <a:schemeClr val="tx1"/>
                </a:solidFill>
              </a:rPr>
              <a:t>未来治疗选择的潜力</a:t>
            </a:r>
            <a:endParaRPr lang="en-US" altLang="zh-CN" dirty="0">
              <a:solidFill>
                <a:schemeClr val="tx1"/>
              </a:solidFill>
            </a:endParaRPr>
          </a:p>
          <a:p>
            <a:pPr marL="1028700" lvl="1" indent="-342900">
              <a:buFont typeface="Wingdings" panose="05000000000000000000" pitchFamily="2" charset="2"/>
              <a:buChar char="§"/>
            </a:pPr>
            <a:r>
              <a:rPr lang="zh-CN" altLang="en-US" dirty="0"/>
              <a:t>其他研究正在计划和进行中，包括 </a:t>
            </a:r>
            <a:r>
              <a:rPr lang="en-US" altLang="zh-CN" dirty="0" err="1"/>
              <a:t>zanidatamab</a:t>
            </a:r>
            <a:r>
              <a:rPr lang="en-US" altLang="zh-CN" dirty="0"/>
              <a:t> </a:t>
            </a:r>
            <a:r>
              <a:rPr lang="zh-CN" altLang="en-US" dirty="0"/>
              <a:t>联合 </a:t>
            </a:r>
            <a:r>
              <a:rPr lang="en-US" altLang="zh-CN" dirty="0"/>
              <a:t>CISGEM</a:t>
            </a:r>
          </a:p>
          <a:p>
            <a:pPr marL="1028700" lvl="1" indent="-342900">
              <a:buFont typeface="Wingdings" panose="05000000000000000000" pitchFamily="2" charset="2"/>
              <a:buChar char="§"/>
            </a:pPr>
            <a:endParaRPr lang="en-US" dirty="0"/>
          </a:p>
          <a:p>
            <a:pPr marL="1028700" lvl="1" indent="-342900">
              <a:buFont typeface="Wingdings" panose="05000000000000000000" pitchFamily="2" charset="2"/>
              <a:buChar char="§"/>
            </a:pPr>
            <a:endParaRPr lang="en-US" dirty="0"/>
          </a:p>
          <a:p>
            <a:pPr marL="1028700" lvl="1" indent="-342900">
              <a:buFont typeface="Wingdings" panose="05000000000000000000" pitchFamily="2" charset="2"/>
              <a:buChar char="§"/>
            </a:pPr>
            <a:endParaRPr lang="en-US" dirty="0"/>
          </a:p>
        </p:txBody>
      </p:sp>
      <p:sp>
        <p:nvSpPr>
          <p:cNvPr id="6" name="TextBox 5">
            <a:extLst>
              <a:ext uri="{FF2B5EF4-FFF2-40B4-BE49-F238E27FC236}">
                <a16:creationId xmlns:a16="http://schemas.microsoft.com/office/drawing/2014/main" id="{E706BCC7-DB79-BE35-B857-981E5D0EF01A}"/>
              </a:ext>
            </a:extLst>
          </p:cNvPr>
          <p:cNvSpPr txBox="1"/>
          <p:nvPr/>
        </p:nvSpPr>
        <p:spPr>
          <a:xfrm>
            <a:off x="-212768" y="6356906"/>
            <a:ext cx="6096000" cy="276999"/>
          </a:xfrm>
          <a:prstGeom prst="rect">
            <a:avLst/>
          </a:prstGeom>
          <a:noFill/>
        </p:spPr>
        <p:txBody>
          <a:bodyPr wrap="square">
            <a:spAutoFit/>
          </a:bodyPr>
          <a:lstStyle/>
          <a:p>
            <a:pPr marL="22860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微软雅黑"/>
                <a:cs typeface="+mn-cs"/>
              </a:rPr>
              <a:t>CISGEM=</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顺铂和吉西他滨</a:t>
            </a:r>
            <a:endParaRPr kumimoji="0" lang="en-US" sz="1200" b="0" i="0" u="none" strike="noStrike" kern="1200" cap="none" spc="0" normalizeH="0" baseline="0" noProof="0" dirty="0">
              <a:ln>
                <a:noFill/>
              </a:ln>
              <a:solidFill>
                <a:prstClr val="black"/>
              </a:solidFill>
              <a:effectLst/>
              <a:uLnTx/>
              <a:uFillTx/>
              <a:latin typeface="Arial"/>
              <a:ea typeface="微软雅黑"/>
              <a:cs typeface="+mn-cs"/>
            </a:endParaRPr>
          </a:p>
        </p:txBody>
      </p:sp>
    </p:spTree>
    <p:extLst>
      <p:ext uri="{BB962C8B-B14F-4D97-AF65-F5344CB8AC3E}">
        <p14:creationId xmlns:p14="http://schemas.microsoft.com/office/powerpoint/2010/main" val="3333769694"/>
      </p:ext>
    </p:extLst>
  </p:cSld>
  <p:clrMapOvr>
    <a:masterClrMapping/>
  </p:clrMapOvr>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0F4C0E9-F25C-0180-777E-F09C77B6699F}"/>
              </a:ext>
            </a:extLst>
          </p:cNvPr>
          <p:cNvSpPr>
            <a:spLocks noGrp="1"/>
          </p:cNvSpPr>
          <p:nvPr>
            <p:ph type="body" sz="quarter" idx="10"/>
          </p:nvPr>
        </p:nvSpPr>
        <p:spPr/>
        <p:txBody>
          <a:bodyPr/>
          <a:lstStyle/>
          <a:p>
            <a:r>
              <a:rPr lang="zh-CN" altLang="en-US" dirty="0"/>
              <a:t>全文发表 </a:t>
            </a:r>
            <a:r>
              <a:rPr lang="en-US" altLang="zh-CN" dirty="0"/>
              <a:t>- The Lancet Oncology</a:t>
            </a:r>
            <a:endParaRPr lang="en-US" dirty="0"/>
          </a:p>
        </p:txBody>
      </p:sp>
      <p:sp>
        <p:nvSpPr>
          <p:cNvPr id="3" name="Text Placeholder 2">
            <a:extLst>
              <a:ext uri="{FF2B5EF4-FFF2-40B4-BE49-F238E27FC236}">
                <a16:creationId xmlns:a16="http://schemas.microsoft.com/office/drawing/2014/main" id="{F6575E25-9662-B678-1800-9AC58F1B18C0}"/>
              </a:ext>
            </a:extLst>
          </p:cNvPr>
          <p:cNvSpPr>
            <a:spLocks noGrp="1"/>
          </p:cNvSpPr>
          <p:nvPr>
            <p:ph type="body" sz="quarter" idx="11"/>
          </p:nvPr>
        </p:nvSpPr>
        <p:spPr/>
        <p:txBody>
          <a:bodyPr/>
          <a:lstStyle/>
          <a:p>
            <a:r>
              <a:rPr lang="en-US" altLang="zh-CN" dirty="0"/>
              <a:t>Shubham Pant</a:t>
            </a:r>
            <a:r>
              <a:rPr lang="zh-CN" altLang="en-US" dirty="0"/>
              <a:t>，</a:t>
            </a:r>
            <a:r>
              <a:rPr lang="en-US" altLang="zh-CN" dirty="0"/>
              <a:t>et al. 2023 ASCO abstract 4008</a:t>
            </a:r>
            <a:endParaRPr lang="zh-CN" altLang="en-US" dirty="0"/>
          </a:p>
        </p:txBody>
      </p:sp>
      <p:sp>
        <p:nvSpPr>
          <p:cNvPr id="4" name="Text Placeholder 3">
            <a:extLst>
              <a:ext uri="{FF2B5EF4-FFF2-40B4-BE49-F238E27FC236}">
                <a16:creationId xmlns:a16="http://schemas.microsoft.com/office/drawing/2014/main" id="{DEDA9207-02C4-4A7B-91B6-335A2D1772E7}"/>
              </a:ext>
            </a:extLst>
          </p:cNvPr>
          <p:cNvSpPr>
            <a:spLocks noGrp="1"/>
          </p:cNvSpPr>
          <p:nvPr>
            <p:ph type="body" sz="quarter" idx="12"/>
          </p:nvPr>
        </p:nvSpPr>
        <p:spPr>
          <a:xfrm>
            <a:off x="1118814" y="5422890"/>
            <a:ext cx="10499589" cy="906779"/>
          </a:xfrm>
        </p:spPr>
        <p:txBody>
          <a:bodyPr/>
          <a:lstStyle/>
          <a:p>
            <a:r>
              <a:rPr lang="en-US" dirty="0"/>
              <a:t>www.thelancet.com/oncology</a:t>
            </a:r>
          </a:p>
          <a:p>
            <a:r>
              <a:rPr lang="en-US" dirty="0"/>
              <a:t>published online June 2, 2023 http://doi.org/10.1016/s1470-2045(23)00242-5</a:t>
            </a:r>
          </a:p>
        </p:txBody>
      </p:sp>
      <p:pic>
        <p:nvPicPr>
          <p:cNvPr id="5" name="Picture 2">
            <a:extLst>
              <a:ext uri="{FF2B5EF4-FFF2-40B4-BE49-F238E27FC236}">
                <a16:creationId xmlns:a16="http://schemas.microsoft.com/office/drawing/2014/main" id="{81CB0875-87D9-5999-D601-33F4F7FF1790}"/>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726225" y="1178142"/>
            <a:ext cx="10892178" cy="410407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Graphic 4" descr="House with solid fill">
            <a:hlinkClick r:id="rId3" action="ppaction://hlinksldjump"/>
            <a:extLst>
              <a:ext uri="{FF2B5EF4-FFF2-40B4-BE49-F238E27FC236}">
                <a16:creationId xmlns:a16="http://schemas.microsoft.com/office/drawing/2014/main" id="{01191136-E868-38ED-A649-8B119D5F1EDF}"/>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1047804" y="5959350"/>
            <a:ext cx="567642" cy="567642"/>
          </a:xfrm>
          <a:prstGeom prst="rect">
            <a:avLst/>
          </a:prstGeom>
        </p:spPr>
      </p:pic>
    </p:spTree>
    <p:extLst>
      <p:ext uri="{BB962C8B-B14F-4D97-AF65-F5344CB8AC3E}">
        <p14:creationId xmlns:p14="http://schemas.microsoft.com/office/powerpoint/2010/main" val="2811466083"/>
      </p:ext>
    </p:extLst>
  </p:cSld>
  <p:clrMapOvr>
    <a:masterClrMapping/>
  </p:clrMapOvr>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7FA7AF5-731F-ED2F-CE15-2B0EDA1FBB8D}"/>
              </a:ext>
            </a:extLst>
          </p:cNvPr>
          <p:cNvSpPr>
            <a:spLocks noGrp="1"/>
          </p:cNvSpPr>
          <p:nvPr>
            <p:ph type="title"/>
          </p:nvPr>
        </p:nvSpPr>
        <p:spPr>
          <a:xfrm>
            <a:off x="838200" y="1658984"/>
            <a:ext cx="10515600" cy="1454330"/>
          </a:xfrm>
        </p:spPr>
        <p:txBody>
          <a:bodyPr>
            <a:normAutofit fontScale="90000"/>
          </a:bodyPr>
          <a:lstStyle/>
          <a:p>
            <a:r>
              <a:rPr lang="zh-CN" altLang="en-US" dirty="0"/>
              <a:t>信迪利单抗和安罗替尼联合吉西他滨和顺铂一线治疗进展期胆道癌患者的有效性和安全性：一项随机、开放、多中心、</a:t>
            </a:r>
            <a:r>
              <a:rPr lang="en-US" altLang="zh-CN" dirty="0"/>
              <a:t>2</a:t>
            </a:r>
            <a:r>
              <a:rPr lang="zh-CN" altLang="en-US" dirty="0"/>
              <a:t>期</a:t>
            </a:r>
            <a:r>
              <a:rPr lang="en-US" altLang="zh-CN" dirty="0"/>
              <a:t>SAGC</a:t>
            </a:r>
            <a:r>
              <a:rPr lang="zh-CN" altLang="en-US" dirty="0"/>
              <a:t>研究</a:t>
            </a:r>
          </a:p>
        </p:txBody>
      </p:sp>
      <p:sp>
        <p:nvSpPr>
          <p:cNvPr id="3" name="文本占位符 2">
            <a:extLst>
              <a:ext uri="{FF2B5EF4-FFF2-40B4-BE49-F238E27FC236}">
                <a16:creationId xmlns:a16="http://schemas.microsoft.com/office/drawing/2014/main" id="{E985E624-1F9B-BBF9-A1A1-2ACCA2B35963}"/>
              </a:ext>
            </a:extLst>
          </p:cNvPr>
          <p:cNvSpPr>
            <a:spLocks noGrp="1"/>
          </p:cNvSpPr>
          <p:nvPr>
            <p:ph type="body" sz="quarter" idx="10"/>
          </p:nvPr>
        </p:nvSpPr>
        <p:spPr/>
        <p:txBody>
          <a:bodyPr/>
          <a:lstStyle/>
          <a:p>
            <a:r>
              <a:rPr lang="en-US" altLang="zh-CN" sz="1600" dirty="0" err="1"/>
              <a:t>Jieer</a:t>
            </a:r>
            <a:r>
              <a:rPr lang="en-US" altLang="zh-CN" sz="1600" dirty="0"/>
              <a:t> Ying, Jingjing Li, Xiaoqing Xu, </a:t>
            </a:r>
            <a:r>
              <a:rPr lang="en-US" altLang="zh-CN" sz="1600" dirty="0" err="1"/>
              <a:t>Fabiao</a:t>
            </a:r>
            <a:r>
              <a:rPr lang="en-US" altLang="zh-CN" sz="1600" dirty="0"/>
              <a:t> Zhang, Cong Luo, Da Li, Xing Sun, </a:t>
            </a:r>
            <a:r>
              <a:rPr lang="en-US" altLang="zh-CN" sz="1600" dirty="0" err="1"/>
              <a:t>Zhe</a:t>
            </a:r>
            <a:r>
              <a:rPr lang="en-US" altLang="zh-CN" sz="1600" dirty="0"/>
              <a:t> Han, Wei Wu, </a:t>
            </a:r>
            <a:r>
              <a:rPr lang="en-US" altLang="zh-CN" sz="1600" dirty="0" err="1"/>
              <a:t>Junrong</a:t>
            </a:r>
            <a:r>
              <a:rPr lang="en-US" altLang="zh-CN" sz="1600" dirty="0"/>
              <a:t> Yan, </a:t>
            </a:r>
            <a:r>
              <a:rPr lang="en-US" altLang="zh-CN" sz="1600" dirty="0" err="1"/>
              <a:t>Xinbao</a:t>
            </a:r>
            <a:r>
              <a:rPr lang="en-US" altLang="zh-CN" sz="1600" dirty="0"/>
              <a:t> Wang, Yuhua Zhang, </a:t>
            </a:r>
            <a:r>
              <a:rPr lang="en-US" altLang="zh-CN" sz="1600" dirty="0" err="1"/>
              <a:t>Bingchen</a:t>
            </a:r>
            <a:r>
              <a:rPr lang="en-US" altLang="zh-CN" sz="1600" dirty="0"/>
              <a:t> Wu, Qing </a:t>
            </a:r>
            <a:r>
              <a:rPr lang="en-US" altLang="zh-CN" sz="1600" dirty="0" err="1"/>
              <a:t>Wei,Qinhong</a:t>
            </a:r>
            <a:r>
              <a:rPr lang="en-US" altLang="zh-CN" sz="1600" dirty="0"/>
              <a:t> Zheng, </a:t>
            </a:r>
            <a:r>
              <a:rPr lang="en-US" altLang="zh-CN" sz="1600" dirty="0" err="1"/>
              <a:t>Xiaonan</a:t>
            </a:r>
            <a:r>
              <a:rPr lang="en-US" altLang="zh-CN" sz="1600" dirty="0"/>
              <a:t> Wang, </a:t>
            </a:r>
            <a:r>
              <a:rPr lang="en-US" altLang="zh-CN" sz="1600" dirty="0" err="1"/>
              <a:t>Weijing</a:t>
            </a:r>
            <a:r>
              <a:rPr lang="en-US" altLang="zh-CN" sz="1600" dirty="0"/>
              <a:t> Sun, Qi Xu</a:t>
            </a:r>
            <a:endParaRPr lang="zh-CN" altLang="en-US" sz="1600" dirty="0"/>
          </a:p>
        </p:txBody>
      </p:sp>
      <p:sp>
        <p:nvSpPr>
          <p:cNvPr id="4" name="文本占位符 3">
            <a:extLst>
              <a:ext uri="{FF2B5EF4-FFF2-40B4-BE49-F238E27FC236}">
                <a16:creationId xmlns:a16="http://schemas.microsoft.com/office/drawing/2014/main" id="{639FC6EE-1CD6-1415-8A7A-920A66720BF6}"/>
              </a:ext>
            </a:extLst>
          </p:cNvPr>
          <p:cNvSpPr>
            <a:spLocks noGrp="1"/>
          </p:cNvSpPr>
          <p:nvPr>
            <p:ph type="body" sz="quarter" idx="11"/>
          </p:nvPr>
        </p:nvSpPr>
        <p:spPr/>
        <p:txBody>
          <a:bodyPr/>
          <a:lstStyle/>
          <a:p>
            <a:r>
              <a:rPr lang="en-US" altLang="zh-CN" dirty="0" err="1"/>
              <a:t>Abstracy</a:t>
            </a:r>
            <a:r>
              <a:rPr lang="en-US" altLang="zh-CN" dirty="0"/>
              <a:t> 4015 – Poster Session</a:t>
            </a:r>
            <a:endParaRPr lang="zh-CN" altLang="en-US" dirty="0"/>
          </a:p>
        </p:txBody>
      </p:sp>
    </p:spTree>
    <p:extLst>
      <p:ext uri="{BB962C8B-B14F-4D97-AF65-F5344CB8AC3E}">
        <p14:creationId xmlns:p14="http://schemas.microsoft.com/office/powerpoint/2010/main" val="1868015769"/>
      </p:ext>
    </p:extLst>
  </p:cSld>
  <p:clrMapOvr>
    <a:masterClrMapping/>
  </p:clrMapOvr>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研究背景</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en-US" altLang="zh-CN" dirty="0" err="1"/>
              <a:t>Jieer</a:t>
            </a:r>
            <a:r>
              <a:rPr lang="en-US" altLang="zh-CN" dirty="0"/>
              <a:t> Ying, et al. 2023 ASCO. Abstract 4015</a:t>
            </a:r>
            <a:endParaRPr lang="zh-CN" altLang="en-US" dirty="0"/>
          </a:p>
        </p:txBody>
      </p:sp>
      <p:sp>
        <p:nvSpPr>
          <p:cNvPr id="4" name="文本占位符 3">
            <a:extLst>
              <a:ext uri="{FF2B5EF4-FFF2-40B4-BE49-F238E27FC236}">
                <a16:creationId xmlns:a16="http://schemas.microsoft.com/office/drawing/2014/main" id="{46F2D972-3489-7B83-96F7-D0A44F9C6259}"/>
              </a:ext>
            </a:extLst>
          </p:cNvPr>
          <p:cNvSpPr>
            <a:spLocks noGrp="1"/>
          </p:cNvSpPr>
          <p:nvPr>
            <p:ph type="body" sz="quarter" idx="12"/>
          </p:nvPr>
        </p:nvSpPr>
        <p:spPr/>
        <p:txBody>
          <a:bodyPr/>
          <a:lstStyle/>
          <a:p>
            <a:pPr marL="342900" indent="-342900">
              <a:buFont typeface="Arial" panose="020B0604020202020204" pitchFamily="34" charset="0"/>
              <a:buChar char="•"/>
            </a:pPr>
            <a:r>
              <a:rPr lang="zh-CN" altLang="en-US" dirty="0"/>
              <a:t>胆道癌（</a:t>
            </a:r>
            <a:r>
              <a:rPr lang="en-US" altLang="zh-CN" dirty="0"/>
              <a:t>BTC</a:t>
            </a:r>
            <a:r>
              <a:rPr lang="zh-CN" altLang="en-US" dirty="0"/>
              <a:t>）预后较差，目前标准一线治疗的疗效有限</a:t>
            </a:r>
            <a:endParaRPr lang="en-US" altLang="zh-CN" dirty="0"/>
          </a:p>
          <a:p>
            <a:pPr marL="342900" indent="-342900">
              <a:buFont typeface="Arial" panose="020B0604020202020204" pitchFamily="34" charset="0"/>
              <a:buChar char="•"/>
            </a:pPr>
            <a:r>
              <a:rPr lang="zh-CN" altLang="en-US" dirty="0"/>
              <a:t>先前的证据表明，免疫检查点抑制剂联合化疗可在一定程度上改善总生存期（</a:t>
            </a:r>
            <a:r>
              <a:rPr lang="en-US" altLang="zh-CN" dirty="0"/>
              <a:t>OS</a:t>
            </a:r>
            <a:r>
              <a:rPr lang="zh-CN" altLang="en-US" dirty="0"/>
              <a:t>）和无进展生存期（</a:t>
            </a:r>
            <a:r>
              <a:rPr lang="en-US" altLang="zh-CN" dirty="0"/>
              <a:t>PFS</a:t>
            </a:r>
            <a:r>
              <a:rPr lang="zh-CN" altLang="en-US" dirty="0"/>
              <a:t>）</a:t>
            </a:r>
            <a:endParaRPr lang="en-US" altLang="zh-CN" dirty="0"/>
          </a:p>
          <a:p>
            <a:pPr marL="342900" indent="-342900">
              <a:buFont typeface="Arial" panose="020B0604020202020204" pitchFamily="34" charset="0"/>
              <a:buChar char="•"/>
            </a:pPr>
            <a:r>
              <a:rPr lang="zh-CN" altLang="en-US" dirty="0"/>
              <a:t>因此，该 </a:t>
            </a:r>
            <a:r>
              <a:rPr lang="en-US" altLang="zh-CN" dirty="0"/>
              <a:t>SAGC </a:t>
            </a:r>
            <a:r>
              <a:rPr lang="zh-CN" altLang="en-US" dirty="0"/>
              <a:t>研究旨在评估抗</a:t>
            </a:r>
            <a:r>
              <a:rPr lang="en-US" altLang="zh-CN" dirty="0"/>
              <a:t> PD-1 </a:t>
            </a:r>
            <a:r>
              <a:rPr lang="zh-CN" altLang="en-US" dirty="0"/>
              <a:t>抑制剂信迪利单抗和抗血管生成 </a:t>
            </a:r>
            <a:r>
              <a:rPr lang="en-US" altLang="zh-CN" dirty="0"/>
              <a:t>VEGF </a:t>
            </a:r>
            <a:r>
              <a:rPr lang="zh-CN" altLang="en-US" dirty="0"/>
              <a:t>靶向药物安罗替尼</a:t>
            </a:r>
            <a:r>
              <a:rPr lang="en-US" altLang="zh-CN" dirty="0"/>
              <a:t>+</a:t>
            </a:r>
            <a:r>
              <a:rPr lang="zh-CN" altLang="en-US" dirty="0"/>
              <a:t>吉西他滨</a:t>
            </a:r>
            <a:r>
              <a:rPr lang="en-US" altLang="zh-CN" dirty="0"/>
              <a:t>+</a:t>
            </a:r>
            <a:r>
              <a:rPr lang="zh-CN" altLang="en-US" dirty="0"/>
              <a:t>顺铂（</a:t>
            </a:r>
            <a:r>
              <a:rPr lang="en-US" altLang="zh-CN" dirty="0" err="1"/>
              <a:t>GemCis</a:t>
            </a:r>
            <a:r>
              <a:rPr lang="zh-CN" altLang="en-US" dirty="0"/>
              <a:t>）一线治疗晚期 </a:t>
            </a:r>
            <a:r>
              <a:rPr lang="en-US" altLang="zh-CN" dirty="0"/>
              <a:t>BTC </a:t>
            </a:r>
            <a:r>
              <a:rPr lang="zh-CN" altLang="en-US" dirty="0"/>
              <a:t>的疗效和安全性</a:t>
            </a:r>
          </a:p>
        </p:txBody>
      </p:sp>
    </p:spTree>
    <p:extLst>
      <p:ext uri="{BB962C8B-B14F-4D97-AF65-F5344CB8AC3E}">
        <p14:creationId xmlns:p14="http://schemas.microsoft.com/office/powerpoint/2010/main" val="1353768801"/>
      </p:ext>
    </p:extLst>
  </p:cSld>
  <p:clrMapOvr>
    <a:masterClrMapping/>
  </p:clrMapOvr>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B0CA777-039B-7A8E-4E3B-E5453E0EC479}"/>
              </a:ext>
            </a:extLst>
          </p:cNvPr>
          <p:cNvSpPr>
            <a:spLocks noGrp="1"/>
          </p:cNvSpPr>
          <p:nvPr>
            <p:ph type="body" sz="quarter" idx="10"/>
          </p:nvPr>
        </p:nvSpPr>
        <p:spPr/>
        <p:txBody>
          <a:bodyPr/>
          <a:lstStyle/>
          <a:p>
            <a:r>
              <a:rPr lang="zh-CN" altLang="en-US" dirty="0"/>
              <a:t>研究方法</a:t>
            </a:r>
            <a:endParaRPr lang="en-US" dirty="0"/>
          </a:p>
        </p:txBody>
      </p:sp>
      <p:sp>
        <p:nvSpPr>
          <p:cNvPr id="3" name="Text Placeholder 2">
            <a:extLst>
              <a:ext uri="{FF2B5EF4-FFF2-40B4-BE49-F238E27FC236}">
                <a16:creationId xmlns:a16="http://schemas.microsoft.com/office/drawing/2014/main" id="{01888D93-5742-A541-44DF-7D4B909747D2}"/>
              </a:ext>
            </a:extLst>
          </p:cNvPr>
          <p:cNvSpPr>
            <a:spLocks noGrp="1"/>
          </p:cNvSpPr>
          <p:nvPr>
            <p:ph type="body" sz="quarter" idx="11"/>
          </p:nvPr>
        </p:nvSpPr>
        <p:spPr/>
        <p:txBody>
          <a:bodyPr/>
          <a:lstStyle/>
          <a:p>
            <a:r>
              <a:rPr lang="en-US" altLang="zh-CN" dirty="0" err="1"/>
              <a:t>Jieer</a:t>
            </a:r>
            <a:r>
              <a:rPr lang="en-US" altLang="zh-CN" dirty="0"/>
              <a:t> Ying, et al. 2023 ASCO. Abstract 4015</a:t>
            </a:r>
            <a:endParaRPr lang="zh-CN" altLang="en-US" dirty="0"/>
          </a:p>
        </p:txBody>
      </p:sp>
      <p:sp>
        <p:nvSpPr>
          <p:cNvPr id="4" name="Text Placeholder 3">
            <a:extLst>
              <a:ext uri="{FF2B5EF4-FFF2-40B4-BE49-F238E27FC236}">
                <a16:creationId xmlns:a16="http://schemas.microsoft.com/office/drawing/2014/main" id="{DDB7AD15-FB07-A01F-4854-083E2A72D7A3}"/>
              </a:ext>
            </a:extLst>
          </p:cNvPr>
          <p:cNvSpPr>
            <a:spLocks noGrp="1"/>
          </p:cNvSpPr>
          <p:nvPr>
            <p:ph type="body" sz="quarter" idx="12"/>
          </p:nvPr>
        </p:nvSpPr>
        <p:spPr>
          <a:xfrm>
            <a:off x="801688" y="1079500"/>
            <a:ext cx="10499589" cy="792332"/>
          </a:xfrm>
        </p:spPr>
        <p:txBody>
          <a:bodyPr/>
          <a:lstStyle/>
          <a:p>
            <a:pPr marL="342900" indent="-342900">
              <a:buFont typeface="Arial" panose="020B0604020202020204" pitchFamily="34" charset="0"/>
              <a:buChar char="•"/>
            </a:pPr>
            <a:r>
              <a:rPr lang="zh-CN" altLang="en-US" dirty="0"/>
              <a:t>这是首个随机、对照、</a:t>
            </a:r>
            <a:r>
              <a:rPr lang="en-US" altLang="zh-CN" dirty="0"/>
              <a:t>2</a:t>
            </a:r>
            <a:r>
              <a:rPr lang="zh-CN" altLang="en-US" dirty="0"/>
              <a:t>期研究</a:t>
            </a:r>
            <a:endParaRPr lang="en-US" altLang="zh-CN" dirty="0"/>
          </a:p>
          <a:p>
            <a:pPr marL="342900" indent="-342900">
              <a:buFont typeface="Arial" panose="020B0604020202020204" pitchFamily="34" charset="0"/>
              <a:buChar char="•"/>
            </a:pPr>
            <a:r>
              <a:rPr lang="zh-CN" altLang="en-US" dirty="0"/>
              <a:t>研究设计如下所示：</a:t>
            </a:r>
            <a:endParaRPr lang="en-US" altLang="zh-CN" dirty="0"/>
          </a:p>
        </p:txBody>
      </p:sp>
      <p:sp>
        <p:nvSpPr>
          <p:cNvPr id="14" name="TextBox 13">
            <a:extLst>
              <a:ext uri="{FF2B5EF4-FFF2-40B4-BE49-F238E27FC236}">
                <a16:creationId xmlns:a16="http://schemas.microsoft.com/office/drawing/2014/main" id="{BE5A388A-095E-A1C5-CF92-0B05017C2148}"/>
              </a:ext>
            </a:extLst>
          </p:cNvPr>
          <p:cNvSpPr txBox="1"/>
          <p:nvPr/>
        </p:nvSpPr>
        <p:spPr>
          <a:xfrm>
            <a:off x="712911" y="5183633"/>
            <a:ext cx="9851516" cy="707886"/>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2000" b="0"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对</a:t>
            </a:r>
            <a:r>
              <a:rPr kumimoji="0" lang="en-US" altLang="zh-CN" sz="2000" b="0"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58</a:t>
            </a:r>
            <a:r>
              <a:rPr kumimoji="0" lang="zh-CN" altLang="en-US" sz="2000" b="0"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例治疗前肿瘤组织样本可及的患者进行下一代基因测序（</a:t>
            </a:r>
            <a:r>
              <a:rPr kumimoji="0" lang="en-US" altLang="zh-CN" sz="2000" b="0"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NGS</a:t>
            </a:r>
            <a:r>
              <a:rPr kumimoji="0" lang="zh-CN" altLang="en-US" sz="2000" b="0"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）来探索可预测 </a:t>
            </a:r>
            <a:r>
              <a:rPr kumimoji="0" lang="en-US" altLang="zh-CN" sz="2000" b="0"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SAGC </a:t>
            </a:r>
            <a:r>
              <a:rPr kumimoji="0" lang="zh-CN" altLang="en-US" sz="2000" b="0"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研究治疗临床获益的潜在生物标志物</a:t>
            </a:r>
            <a:endParaRPr kumimoji="0" lang="en-US" sz="2000" b="0"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nvGrpSpPr>
          <p:cNvPr id="23" name="Group 22">
            <a:extLst>
              <a:ext uri="{FF2B5EF4-FFF2-40B4-BE49-F238E27FC236}">
                <a16:creationId xmlns:a16="http://schemas.microsoft.com/office/drawing/2014/main" id="{0AB6118B-7A65-904A-602A-6B0A79FD766B}"/>
              </a:ext>
            </a:extLst>
          </p:cNvPr>
          <p:cNvGrpSpPr/>
          <p:nvPr/>
        </p:nvGrpSpPr>
        <p:grpSpPr>
          <a:xfrm>
            <a:off x="423998" y="2051331"/>
            <a:ext cx="10966314" cy="2216331"/>
            <a:chOff x="334963" y="1737360"/>
            <a:chExt cx="10966314" cy="2216331"/>
          </a:xfrm>
        </p:grpSpPr>
        <p:sp>
          <p:nvSpPr>
            <p:cNvPr id="10" name="Left Bracket 9">
              <a:extLst>
                <a:ext uri="{FF2B5EF4-FFF2-40B4-BE49-F238E27FC236}">
                  <a16:creationId xmlns:a16="http://schemas.microsoft.com/office/drawing/2014/main" id="{AB045BE8-9097-2991-9FC8-7304BA581AA9}"/>
                </a:ext>
              </a:extLst>
            </p:cNvPr>
            <p:cNvSpPr/>
            <p:nvPr/>
          </p:nvSpPr>
          <p:spPr>
            <a:xfrm>
              <a:off x="3565495" y="2041864"/>
              <a:ext cx="154249" cy="1594040"/>
            </a:xfrm>
            <a:prstGeom prst="leftBracket">
              <a:avLst/>
            </a:prstGeom>
            <a:ln w="38100"/>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5" name="Rectangle: Rounded Corners 4">
              <a:extLst>
                <a:ext uri="{FF2B5EF4-FFF2-40B4-BE49-F238E27FC236}">
                  <a16:creationId xmlns:a16="http://schemas.microsoft.com/office/drawing/2014/main" id="{A903D25D-CA18-7CCD-45DD-92488D18F2A3}"/>
                </a:ext>
              </a:extLst>
            </p:cNvPr>
            <p:cNvSpPr/>
            <p:nvPr/>
          </p:nvSpPr>
          <p:spPr>
            <a:xfrm>
              <a:off x="334963" y="1737360"/>
              <a:ext cx="2604180" cy="2177142"/>
            </a:xfrm>
            <a:prstGeom prst="roundRect">
              <a:avLst>
                <a:gd name="adj" fmla="val 1064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关键入组标准</a:t>
              </a:r>
              <a:endParaRPr kumimoji="0" lang="en-US" altLang="zh-CN" sz="1800" b="1" i="0" u="none" strike="noStrike" kern="1200" cap="none" spc="0" normalizeH="0" baseline="0" noProof="0" dirty="0">
                <a:ln>
                  <a:noFill/>
                </a:ln>
                <a:solidFill>
                  <a:prstClr val="white"/>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a:t>
              </a: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18</a:t>
              </a: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岁</a:t>
              </a:r>
              <a:endParaRPr kumimoji="0" lang="en-US" altLang="zh-CN" sz="1800" b="0" i="0" u="none" strike="noStrike" kern="1200" cap="none" spc="0" normalizeH="0" baseline="0" noProof="0" dirty="0">
                <a:ln>
                  <a:noFill/>
                </a:ln>
                <a:solidFill>
                  <a:prstClr val="white"/>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活检</a:t>
              </a: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a:t>
              </a: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病理证实为不可切除、局部进展或转移性</a:t>
              </a: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BTC</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a:ea typeface="微软雅黑"/>
                  <a:cs typeface="+mn-cs"/>
                </a:rPr>
                <a:t>ECOG PS 0</a:t>
              </a: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或</a:t>
              </a: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1</a:t>
              </a: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分</a:t>
              </a:r>
              <a:endParaRPr kumimoji="0" lang="en-US" altLang="zh-CN" sz="1800" b="0" i="0" u="none" strike="noStrike" kern="1200" cap="none" spc="0" normalizeH="0" baseline="0" noProof="0" dirty="0">
                <a:ln>
                  <a:noFill/>
                </a:ln>
                <a:solidFill>
                  <a:prstClr val="white"/>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尚未接受系统治疗</a:t>
              </a:r>
              <a:endParaRPr kumimoji="0" lang="en-US" sz="18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6" name="Rectangle: Rounded Corners 5">
              <a:extLst>
                <a:ext uri="{FF2B5EF4-FFF2-40B4-BE49-F238E27FC236}">
                  <a16:creationId xmlns:a16="http://schemas.microsoft.com/office/drawing/2014/main" id="{6D3B39EC-985A-2804-FA60-0079FD161AD2}"/>
                </a:ext>
              </a:extLst>
            </p:cNvPr>
            <p:cNvSpPr/>
            <p:nvPr/>
          </p:nvSpPr>
          <p:spPr>
            <a:xfrm>
              <a:off x="4826498" y="1776549"/>
              <a:ext cx="4812870" cy="1049382"/>
            </a:xfrm>
            <a:prstGeom prst="roundRect">
              <a:avLst>
                <a:gd name="adj" fmla="val 10648"/>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a:ea typeface="微软雅黑"/>
                  <a:cs typeface="+mn-cs"/>
                </a:rPr>
                <a:t>SAGC </a:t>
              </a: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组</a:t>
              </a:r>
              <a:endParaRPr kumimoji="0" lang="en-US" altLang="zh-CN" sz="1800" b="1" i="0" u="none" strike="noStrike" kern="1200" cap="none" spc="0" normalizeH="0" baseline="0" noProof="0" dirty="0">
                <a:ln>
                  <a:noFill/>
                </a:ln>
                <a:solidFill>
                  <a:prstClr val="white"/>
                </a:solidFill>
                <a:effectLst/>
                <a:uLnTx/>
                <a:uFillTx/>
                <a:latin typeface="Arial"/>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信迪利单抗</a:t>
              </a:r>
              <a:r>
                <a:rPr kumimoji="0" lang="en-US" altLang="zh-CN" sz="1800" b="0" i="0" u="none" strike="noStrike" kern="1200" cap="none" spc="0" normalizeH="0" baseline="30000" noProof="0" dirty="0">
                  <a:ln>
                    <a:noFill/>
                  </a:ln>
                  <a:solidFill>
                    <a:prstClr val="white"/>
                  </a:solidFill>
                  <a:effectLst/>
                  <a:uLnTx/>
                  <a:uFillTx/>
                  <a:latin typeface="Arial"/>
                  <a:ea typeface="微软雅黑"/>
                  <a:cs typeface="+mn-cs"/>
                </a:rPr>
                <a:t>a</a:t>
              </a: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a:t>
              </a: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安罗替尼</a:t>
              </a:r>
              <a:r>
                <a:rPr kumimoji="0" lang="en-US" altLang="zh-CN" sz="1800" b="0" i="0" u="none" strike="noStrike" kern="1200" cap="none" spc="0" normalizeH="0" baseline="30000" noProof="0" dirty="0" err="1">
                  <a:ln>
                    <a:noFill/>
                  </a:ln>
                  <a:solidFill>
                    <a:prstClr val="white"/>
                  </a:solidFill>
                  <a:effectLst/>
                  <a:uLnTx/>
                  <a:uFillTx/>
                  <a:latin typeface="Arial"/>
                  <a:ea typeface="微软雅黑"/>
                  <a:cs typeface="+mn-cs"/>
                </a:rPr>
                <a:t>b</a:t>
              </a:r>
              <a:r>
                <a:rPr kumimoji="0" lang="en-US" altLang="zh-CN" sz="1800" b="0" i="0" u="none" strike="noStrike" kern="1200" cap="none" spc="0" normalizeH="0" baseline="0" noProof="0" dirty="0" err="1">
                  <a:ln>
                    <a:noFill/>
                  </a:ln>
                  <a:solidFill>
                    <a:prstClr val="white"/>
                  </a:solidFill>
                  <a:effectLst/>
                  <a:uLnTx/>
                  <a:uFillTx/>
                  <a:latin typeface="Arial"/>
                  <a:ea typeface="微软雅黑"/>
                  <a:cs typeface="+mn-cs"/>
                </a:rPr>
                <a:t>+GemCis</a:t>
              </a:r>
              <a:r>
                <a:rPr kumimoji="0" lang="en-US" altLang="zh-CN" sz="1800" b="0" i="0" u="none" strike="noStrike" kern="1200" cap="none" spc="0" normalizeH="0" baseline="30000" noProof="0" dirty="0" err="1">
                  <a:ln>
                    <a:noFill/>
                  </a:ln>
                  <a:solidFill>
                    <a:prstClr val="white"/>
                  </a:solidFill>
                  <a:effectLst/>
                  <a:uLnTx/>
                  <a:uFillTx/>
                  <a:latin typeface="Arial"/>
                  <a:ea typeface="微软雅黑"/>
                  <a:cs typeface="+mn-cs"/>
                </a:rPr>
                <a:t>c</a:t>
              </a: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 8</a:t>
              </a: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周期</a:t>
              </a:r>
              <a:endParaRPr kumimoji="0" lang="en-US" altLang="zh-CN" sz="1800" b="0" i="0" u="none" strike="noStrike" kern="1200" cap="none" spc="0" normalizeH="0" baseline="0" noProof="0" dirty="0">
                <a:ln>
                  <a:noFill/>
                </a:ln>
                <a:solidFill>
                  <a:prstClr val="white"/>
                </a:solidFill>
                <a:effectLst/>
                <a:uLnTx/>
                <a:uFillTx/>
                <a:latin typeface="Arial"/>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序贯信迪利单抗和安罗替尼最多使用</a:t>
              </a: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2</a:t>
              </a: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年</a:t>
              </a:r>
              <a:endParaRPr kumimoji="0" lang="en-US" sz="18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7" name="Rectangle: Rounded Corners 6">
              <a:extLst>
                <a:ext uri="{FF2B5EF4-FFF2-40B4-BE49-F238E27FC236}">
                  <a16:creationId xmlns:a16="http://schemas.microsoft.com/office/drawing/2014/main" id="{06DE0469-BA67-9AB9-026C-2A0D5F495EB9}"/>
                </a:ext>
              </a:extLst>
            </p:cNvPr>
            <p:cNvSpPr/>
            <p:nvPr/>
          </p:nvSpPr>
          <p:spPr>
            <a:xfrm>
              <a:off x="4826498" y="2904309"/>
              <a:ext cx="4812870" cy="1049382"/>
            </a:xfrm>
            <a:prstGeom prst="roundRect">
              <a:avLst>
                <a:gd name="adj" fmla="val 10648"/>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a:ea typeface="微软雅黑"/>
                  <a:cs typeface="+mn-cs"/>
                </a:rPr>
                <a:t>GC </a:t>
              </a: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组</a:t>
              </a:r>
              <a:endParaRPr kumimoji="0" lang="en-US" altLang="zh-CN" sz="1800" b="1" i="0" u="none" strike="noStrike" kern="1200" cap="none" spc="0" normalizeH="0" baseline="0" noProof="0" dirty="0">
                <a:ln>
                  <a:noFill/>
                </a:ln>
                <a:solidFill>
                  <a:prstClr val="white"/>
                </a:solidFill>
                <a:effectLst/>
                <a:uLnTx/>
                <a:uFillTx/>
                <a:latin typeface="Arial"/>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err="1">
                  <a:ln>
                    <a:noFill/>
                  </a:ln>
                  <a:solidFill>
                    <a:prstClr val="white"/>
                  </a:solidFill>
                  <a:effectLst/>
                  <a:uLnTx/>
                  <a:uFillTx/>
                  <a:latin typeface="Arial"/>
                  <a:ea typeface="微软雅黑"/>
                  <a:cs typeface="+mn-cs"/>
                </a:rPr>
                <a:t>GemCis</a:t>
              </a:r>
              <a:r>
                <a:rPr kumimoji="0" lang="en-US" altLang="zh-CN" sz="1800" b="0" i="0" u="none" strike="noStrike" kern="1200" cap="none" spc="0" normalizeH="0" baseline="30000" noProof="0" dirty="0" err="1">
                  <a:ln>
                    <a:noFill/>
                  </a:ln>
                  <a:solidFill>
                    <a:prstClr val="white"/>
                  </a:solidFill>
                  <a:effectLst/>
                  <a:uLnTx/>
                  <a:uFillTx/>
                  <a:latin typeface="Arial"/>
                  <a:ea typeface="微软雅黑"/>
                  <a:cs typeface="+mn-cs"/>
                </a:rPr>
                <a:t>c</a:t>
              </a: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 8</a:t>
              </a: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周期</a:t>
              </a:r>
              <a:endParaRPr kumimoji="0" lang="en-US" altLang="zh-CN" sz="18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8" name="Rectangle: Rounded Corners 7">
              <a:extLst>
                <a:ext uri="{FF2B5EF4-FFF2-40B4-BE49-F238E27FC236}">
                  <a16:creationId xmlns:a16="http://schemas.microsoft.com/office/drawing/2014/main" id="{C2D78F0B-2922-CC57-9415-216F160D6DA4}"/>
                </a:ext>
              </a:extLst>
            </p:cNvPr>
            <p:cNvSpPr/>
            <p:nvPr/>
          </p:nvSpPr>
          <p:spPr>
            <a:xfrm>
              <a:off x="9801655" y="1776549"/>
              <a:ext cx="1499622" cy="2177142"/>
            </a:xfrm>
            <a:prstGeom prst="roundRect">
              <a:avLst>
                <a:gd name="adj" fmla="val 10648"/>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主要终点</a:t>
              </a:r>
              <a:endParaRPr kumimoji="0" lang="en-US" altLang="zh-CN" sz="1800" b="0" i="0" u="none" strike="noStrike" kern="1200" cap="none" spc="0" normalizeH="0" baseline="0" noProof="0" dirty="0">
                <a:ln>
                  <a:noFill/>
                </a:ln>
                <a:solidFill>
                  <a:prstClr val="white"/>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a:ea typeface="微软雅黑"/>
                  <a:cs typeface="+mn-cs"/>
                </a:rPr>
                <a:t>PFS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次要终点</a:t>
              </a:r>
              <a:endParaRPr kumimoji="0" lang="en-US" altLang="zh-CN" sz="1800" b="0" i="0" u="none" strike="noStrike" kern="1200" cap="none" spc="0" normalizeH="0" baseline="0" noProof="0" dirty="0">
                <a:ln>
                  <a:noFill/>
                </a:ln>
                <a:solidFill>
                  <a:prstClr val="white"/>
                </a:solidFill>
                <a:effectLst/>
                <a:uLnTx/>
                <a:uFillTx/>
                <a:latin typeface="Arial"/>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a:ea typeface="微软雅黑"/>
                  <a:cs typeface="+mn-cs"/>
                </a:rPr>
                <a:t>ORR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a:ea typeface="微软雅黑"/>
                  <a:cs typeface="+mn-cs"/>
                </a:rPr>
                <a:t>OS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800" b="0" i="0" u="none" strike="noStrike" kern="1200" cap="none" spc="0" normalizeH="0" baseline="0" noProof="0" dirty="0">
                  <a:ln>
                    <a:noFill/>
                  </a:ln>
                  <a:solidFill>
                    <a:prstClr val="white"/>
                  </a:solidFill>
                  <a:effectLst/>
                  <a:uLnTx/>
                  <a:uFillTx/>
                  <a:latin typeface="Arial"/>
                  <a:ea typeface="微软雅黑"/>
                  <a:cs typeface="+mn-cs"/>
                </a:rPr>
                <a:t>安全性</a:t>
              </a:r>
              <a:endParaRPr kumimoji="0" lang="en-US" sz="18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9" name="Oval 8">
              <a:extLst>
                <a:ext uri="{FF2B5EF4-FFF2-40B4-BE49-F238E27FC236}">
                  <a16:creationId xmlns:a16="http://schemas.microsoft.com/office/drawing/2014/main" id="{37788F73-BF0B-CBF6-9869-8AFD2F624FAC}"/>
                </a:ext>
              </a:extLst>
            </p:cNvPr>
            <p:cNvSpPr/>
            <p:nvPr/>
          </p:nvSpPr>
          <p:spPr>
            <a:xfrm>
              <a:off x="3169329" y="2429765"/>
              <a:ext cx="792332" cy="792332"/>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a:ea typeface="微软雅黑"/>
                  <a:cs typeface="+mn-cs"/>
                </a:rPr>
                <a:t>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a:ea typeface="微软雅黑"/>
                  <a:cs typeface="+mn-cs"/>
                </a:rPr>
                <a:t>1:1</a:t>
              </a:r>
            </a:p>
          </p:txBody>
        </p:sp>
        <p:cxnSp>
          <p:nvCxnSpPr>
            <p:cNvPr id="17" name="Straight Arrow Connector 16">
              <a:extLst>
                <a:ext uri="{FF2B5EF4-FFF2-40B4-BE49-F238E27FC236}">
                  <a16:creationId xmlns:a16="http://schemas.microsoft.com/office/drawing/2014/main" id="{464080D0-B8E1-203A-A0BC-72E7E16AEB5B}"/>
                </a:ext>
              </a:extLst>
            </p:cNvPr>
            <p:cNvCxnSpPr>
              <a:cxnSpLocks/>
            </p:cNvCxnSpPr>
            <p:nvPr/>
          </p:nvCxnSpPr>
          <p:spPr>
            <a:xfrm flipV="1">
              <a:off x="3719744" y="3635904"/>
              <a:ext cx="944467" cy="3722"/>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3982216B-BC8D-D1B0-D950-A8B7B23BECDD}"/>
                </a:ext>
              </a:extLst>
            </p:cNvPr>
            <p:cNvCxnSpPr>
              <a:cxnSpLocks/>
            </p:cNvCxnSpPr>
            <p:nvPr/>
          </p:nvCxnSpPr>
          <p:spPr>
            <a:xfrm flipV="1">
              <a:off x="3719744" y="2033714"/>
              <a:ext cx="944467" cy="3722"/>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A82A06AA-39B2-336C-EC11-9C6100117509}"/>
                </a:ext>
              </a:extLst>
            </p:cNvPr>
            <p:cNvCxnSpPr>
              <a:stCxn id="5" idx="3"/>
              <a:endCxn id="9" idx="2"/>
            </p:cNvCxnSpPr>
            <p:nvPr/>
          </p:nvCxnSpPr>
          <p:spPr>
            <a:xfrm>
              <a:off x="2939143" y="2825931"/>
              <a:ext cx="230186" cy="0"/>
            </a:xfrm>
            <a:prstGeom prst="line">
              <a:avLst/>
            </a:prstGeom>
            <a:ln w="38100"/>
          </p:spPr>
          <p:style>
            <a:lnRef idx="1">
              <a:schemeClr val="dk1"/>
            </a:lnRef>
            <a:fillRef idx="0">
              <a:schemeClr val="dk1"/>
            </a:fillRef>
            <a:effectRef idx="0">
              <a:schemeClr val="dk1"/>
            </a:effectRef>
            <a:fontRef idx="minor">
              <a:schemeClr val="tx1"/>
            </a:fontRef>
          </p:style>
        </p:cxnSp>
      </p:grpSp>
      <p:sp>
        <p:nvSpPr>
          <p:cNvPr id="24" name="TextBox 23">
            <a:extLst>
              <a:ext uri="{FF2B5EF4-FFF2-40B4-BE49-F238E27FC236}">
                <a16:creationId xmlns:a16="http://schemas.microsoft.com/office/drawing/2014/main" id="{7684035E-A9B1-A700-E142-90F707CB5753}"/>
              </a:ext>
            </a:extLst>
          </p:cNvPr>
          <p:cNvSpPr txBox="1"/>
          <p:nvPr/>
        </p:nvSpPr>
        <p:spPr>
          <a:xfrm>
            <a:off x="3654530" y="1964266"/>
            <a:ext cx="12524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ea typeface="微软雅黑"/>
                <a:cs typeface="+mn-cs"/>
              </a:rPr>
              <a:t>N=40</a:t>
            </a:r>
          </a:p>
        </p:txBody>
      </p:sp>
      <p:sp>
        <p:nvSpPr>
          <p:cNvPr id="25" name="TextBox 24">
            <a:extLst>
              <a:ext uri="{FF2B5EF4-FFF2-40B4-BE49-F238E27FC236}">
                <a16:creationId xmlns:a16="http://schemas.microsoft.com/office/drawing/2014/main" id="{A0416E07-38D2-80B5-9F17-F9F9D52D009A}"/>
              </a:ext>
            </a:extLst>
          </p:cNvPr>
          <p:cNvSpPr txBox="1"/>
          <p:nvPr/>
        </p:nvSpPr>
        <p:spPr>
          <a:xfrm>
            <a:off x="3663133" y="3594189"/>
            <a:ext cx="12524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ea typeface="微软雅黑"/>
                <a:cs typeface="+mn-cs"/>
              </a:rPr>
              <a:t>N=40</a:t>
            </a:r>
          </a:p>
        </p:txBody>
      </p:sp>
      <p:sp>
        <p:nvSpPr>
          <p:cNvPr id="27" name="TextBox 26">
            <a:extLst>
              <a:ext uri="{FF2B5EF4-FFF2-40B4-BE49-F238E27FC236}">
                <a16:creationId xmlns:a16="http://schemas.microsoft.com/office/drawing/2014/main" id="{D4AECD19-3C80-79B1-709C-84A90F6B0560}"/>
              </a:ext>
            </a:extLst>
          </p:cNvPr>
          <p:cNvSpPr txBox="1"/>
          <p:nvPr/>
        </p:nvSpPr>
        <p:spPr>
          <a:xfrm>
            <a:off x="4925279" y="4254521"/>
            <a:ext cx="501065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a </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信迪利单抗（</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200mg,</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 </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IV,</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 </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D1,</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 </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Q3W</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a:t>
            </a:r>
            <a:endParaRPr kumimoji="0" lang="en-US" altLang="zh-CN" sz="1200" b="0" i="0" u="none" strike="noStrike" kern="1200" cap="none" spc="0" normalizeH="0" baseline="0" noProof="0" dirty="0">
              <a:ln>
                <a:noFill/>
              </a:ln>
              <a:solidFill>
                <a:prstClr val="black"/>
              </a:solidFill>
              <a:effectLst/>
              <a:uLnTx/>
              <a:uFillTx/>
              <a:latin typeface="Arial"/>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微软雅黑"/>
                <a:cs typeface="+mn-cs"/>
              </a:rPr>
              <a:t>b </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安罗替尼（初始</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10mg</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，此后降至</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8mg,</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 </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PO,</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 </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D1-D14,</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 </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Q3W</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a:t>
            </a:r>
            <a:endParaRPr kumimoji="0" lang="en-US" altLang="zh-CN" sz="1200" b="0" i="0" u="none" strike="noStrike" kern="1200" cap="none" spc="0" normalizeH="0" baseline="0" noProof="0" dirty="0">
              <a:ln>
                <a:noFill/>
              </a:ln>
              <a:solidFill>
                <a:prstClr val="black"/>
              </a:solidFill>
              <a:effectLst/>
              <a:uLnTx/>
              <a:uFillTx/>
              <a:latin typeface="Arial"/>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c </a:t>
            </a:r>
            <a:r>
              <a:rPr kumimoji="0" lang="en-US" altLang="zh-CN" sz="1200" b="0" i="0" u="none" strike="noStrike" kern="1200" cap="none" spc="0" normalizeH="0" baseline="0" noProof="0" dirty="0" err="1">
                <a:ln>
                  <a:noFill/>
                </a:ln>
                <a:solidFill>
                  <a:prstClr val="black"/>
                </a:solidFill>
                <a:effectLst/>
                <a:uLnTx/>
                <a:uFillTx/>
                <a:latin typeface="Arial"/>
                <a:ea typeface="微软雅黑"/>
                <a:cs typeface="+mn-cs"/>
              </a:rPr>
              <a:t>GemCis</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（吉西他滨 </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1000g/m</a:t>
            </a:r>
            <a:r>
              <a:rPr kumimoji="0" lang="en-US" altLang="zh-CN" sz="1200" b="0" i="0" u="none" strike="noStrike" kern="1200" cap="none" spc="0" normalizeH="0" baseline="30000" noProof="0" dirty="0">
                <a:ln>
                  <a:noFill/>
                </a:ln>
                <a:solidFill>
                  <a:prstClr val="black"/>
                </a:solidFill>
                <a:effectLst/>
                <a:uLnTx/>
                <a:uFillTx/>
                <a:latin typeface="Arial"/>
                <a:ea typeface="微软雅黑"/>
                <a:cs typeface="+mn-cs"/>
              </a:rPr>
              <a:t>2</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，顺铂</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25mg/m</a:t>
            </a:r>
            <a:r>
              <a:rPr kumimoji="0" lang="en-US" altLang="zh-CN" sz="1200" b="0" i="0" u="none" strike="noStrike" kern="1200" cap="none" spc="0" normalizeH="0" baseline="30000" noProof="0" dirty="0">
                <a:ln>
                  <a:noFill/>
                </a:ln>
                <a:solidFill>
                  <a:prstClr val="black"/>
                </a:solidFill>
                <a:effectLst/>
                <a:uLnTx/>
                <a:uFillTx/>
                <a:latin typeface="Arial"/>
                <a:ea typeface="微软雅黑"/>
                <a:cs typeface="+mn-cs"/>
              </a:rPr>
              <a:t>2</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，第</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1</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天和第</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8</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天，</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Q3W</a:t>
            </a: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a:t>
            </a:r>
            <a:endParaRPr kumimoji="0" lang="en-US" sz="1200" b="0" i="0" u="none" strike="noStrike" kern="1200" cap="none" spc="0" normalizeH="0" baseline="0" noProof="0" dirty="0">
              <a:ln>
                <a:noFill/>
              </a:ln>
              <a:solidFill>
                <a:prstClr val="black"/>
              </a:solidFill>
              <a:effectLst/>
              <a:uLnTx/>
              <a:uFillTx/>
              <a:latin typeface="Arial"/>
              <a:ea typeface="微软雅黑"/>
              <a:cs typeface="+mn-cs"/>
            </a:endParaRPr>
          </a:p>
        </p:txBody>
      </p:sp>
    </p:spTree>
    <p:extLst>
      <p:ext uri="{BB962C8B-B14F-4D97-AF65-F5344CB8AC3E}">
        <p14:creationId xmlns:p14="http://schemas.microsoft.com/office/powerpoint/2010/main" val="2361791517"/>
      </p:ext>
    </p:extLst>
  </p:cSld>
  <p:clrMapOvr>
    <a:masterClrMapping/>
  </p:clrMapOvr>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0748AB-9944-D22E-A26C-5D9C62BE2CDE}"/>
              </a:ext>
            </a:extLst>
          </p:cNvPr>
          <p:cNvSpPr>
            <a:spLocks noGrp="1"/>
          </p:cNvSpPr>
          <p:nvPr>
            <p:ph type="body" sz="quarter" idx="10"/>
          </p:nvPr>
        </p:nvSpPr>
        <p:spPr/>
        <p:txBody>
          <a:bodyPr/>
          <a:lstStyle/>
          <a:p>
            <a:r>
              <a:rPr lang="zh-CN" altLang="en-US" dirty="0"/>
              <a:t>患者情况</a:t>
            </a:r>
            <a:endParaRPr lang="en-US" dirty="0"/>
          </a:p>
        </p:txBody>
      </p:sp>
      <p:sp>
        <p:nvSpPr>
          <p:cNvPr id="3" name="Text Placeholder 2">
            <a:extLst>
              <a:ext uri="{FF2B5EF4-FFF2-40B4-BE49-F238E27FC236}">
                <a16:creationId xmlns:a16="http://schemas.microsoft.com/office/drawing/2014/main" id="{8B067CA9-177D-0EF7-E4BE-CCF07BAF057F}"/>
              </a:ext>
            </a:extLst>
          </p:cNvPr>
          <p:cNvSpPr>
            <a:spLocks noGrp="1"/>
          </p:cNvSpPr>
          <p:nvPr>
            <p:ph type="body" sz="quarter" idx="11"/>
          </p:nvPr>
        </p:nvSpPr>
        <p:spPr/>
        <p:txBody>
          <a:bodyPr/>
          <a:lstStyle/>
          <a:p>
            <a:r>
              <a:rPr lang="en-US" altLang="zh-CN" dirty="0" err="1"/>
              <a:t>Jieer</a:t>
            </a:r>
            <a:r>
              <a:rPr lang="en-US" altLang="zh-CN" dirty="0"/>
              <a:t> Ying, et al. 2023 ASCO. Abstract 4015</a:t>
            </a:r>
            <a:endParaRPr lang="zh-CN" altLang="en-US" dirty="0"/>
          </a:p>
        </p:txBody>
      </p:sp>
      <p:sp>
        <p:nvSpPr>
          <p:cNvPr id="4" name="Text Placeholder 3">
            <a:extLst>
              <a:ext uri="{FF2B5EF4-FFF2-40B4-BE49-F238E27FC236}">
                <a16:creationId xmlns:a16="http://schemas.microsoft.com/office/drawing/2014/main" id="{3CB7C583-6190-5E8B-A3D0-AB448E549D15}"/>
              </a:ext>
            </a:extLst>
          </p:cNvPr>
          <p:cNvSpPr>
            <a:spLocks noGrp="1"/>
          </p:cNvSpPr>
          <p:nvPr>
            <p:ph type="body" sz="quarter" idx="12"/>
          </p:nvPr>
        </p:nvSpPr>
        <p:spPr>
          <a:xfrm>
            <a:off x="801688" y="1079500"/>
            <a:ext cx="2651726" cy="4902200"/>
          </a:xfrm>
        </p:spPr>
        <p:txBody>
          <a:bodyPr/>
          <a:lstStyle/>
          <a:p>
            <a:pPr marL="342900" indent="-342900">
              <a:buFont typeface="Arial" panose="020B0604020202020204" pitchFamily="34" charset="0"/>
              <a:buChar char="•"/>
            </a:pPr>
            <a:r>
              <a:rPr lang="en-US" altLang="zh-CN" dirty="0"/>
              <a:t>80</a:t>
            </a:r>
            <a:r>
              <a:rPr lang="zh-CN" altLang="en-US" dirty="0"/>
              <a:t>例患者随机分为研究治疗组（</a:t>
            </a:r>
            <a:r>
              <a:rPr lang="en-US" altLang="zh-CN" dirty="0"/>
              <a:t>SAGC</a:t>
            </a:r>
            <a:r>
              <a:rPr lang="zh-CN" altLang="en-US" dirty="0"/>
              <a:t>组，</a:t>
            </a:r>
            <a:r>
              <a:rPr lang="en-US" altLang="zh-CN" dirty="0"/>
              <a:t>n=40</a:t>
            </a:r>
            <a:r>
              <a:rPr lang="zh-CN" altLang="en-US" dirty="0"/>
              <a:t>；</a:t>
            </a:r>
            <a:r>
              <a:rPr lang="en-US" altLang="zh-CN" dirty="0"/>
              <a:t>GC</a:t>
            </a:r>
            <a:r>
              <a:rPr lang="zh-CN" altLang="en-US" dirty="0"/>
              <a:t>组，</a:t>
            </a:r>
            <a:r>
              <a:rPr lang="en-US" altLang="zh-CN" dirty="0"/>
              <a:t>n=40</a:t>
            </a:r>
            <a:r>
              <a:rPr lang="zh-CN" altLang="en-US" dirty="0"/>
              <a:t>）</a:t>
            </a:r>
            <a:endParaRPr lang="en-US" altLang="zh-CN" dirty="0"/>
          </a:p>
          <a:p>
            <a:pPr marL="342900" indent="-342900">
              <a:buFont typeface="Arial" panose="020B0604020202020204" pitchFamily="34" charset="0"/>
              <a:buChar char="•"/>
            </a:pPr>
            <a:r>
              <a:rPr lang="zh-CN" altLang="en-US" dirty="0"/>
              <a:t>数据截止时（</a:t>
            </a:r>
            <a:r>
              <a:rPr lang="en-US" altLang="zh-CN" dirty="0"/>
              <a:t>2022</a:t>
            </a:r>
            <a:r>
              <a:rPr lang="zh-CN" altLang="en-US" dirty="0"/>
              <a:t>年</a:t>
            </a:r>
            <a:r>
              <a:rPr lang="en-US" altLang="zh-CN" dirty="0"/>
              <a:t>9</a:t>
            </a:r>
            <a:r>
              <a:rPr lang="zh-CN" altLang="en-US" dirty="0"/>
              <a:t>月</a:t>
            </a:r>
            <a:r>
              <a:rPr lang="en-US" altLang="zh-CN" dirty="0"/>
              <a:t>22</a:t>
            </a:r>
            <a:r>
              <a:rPr lang="zh-CN" altLang="en-US" dirty="0"/>
              <a:t>日），中位随访时间为</a:t>
            </a:r>
            <a:r>
              <a:rPr lang="en-US" altLang="zh-CN" dirty="0"/>
              <a:t>13.4</a:t>
            </a:r>
            <a:r>
              <a:rPr lang="zh-CN" altLang="en-US" dirty="0"/>
              <a:t>个月，</a:t>
            </a:r>
            <a:r>
              <a:rPr lang="en-US" altLang="zh-CN" dirty="0"/>
              <a:t>80</a:t>
            </a:r>
            <a:r>
              <a:rPr lang="zh-CN" altLang="en-US" dirty="0"/>
              <a:t>例患者中有</a:t>
            </a:r>
            <a:r>
              <a:rPr lang="en-US" altLang="zh-CN" dirty="0"/>
              <a:t>66</a:t>
            </a:r>
            <a:r>
              <a:rPr lang="zh-CN" altLang="en-US" dirty="0"/>
              <a:t>例（</a:t>
            </a:r>
            <a:r>
              <a:rPr lang="en-US" altLang="zh-CN" dirty="0"/>
              <a:t>82.5%</a:t>
            </a:r>
            <a:r>
              <a:rPr lang="zh-CN" altLang="en-US" dirty="0"/>
              <a:t>）停止治疗</a:t>
            </a:r>
            <a:endParaRPr lang="en-US" altLang="zh-CN" dirty="0"/>
          </a:p>
          <a:p>
            <a:pPr marL="342900" indent="-342900">
              <a:buFont typeface="Arial" panose="020B0604020202020204" pitchFamily="34" charset="0"/>
              <a:buChar char="•"/>
            </a:pPr>
            <a:r>
              <a:rPr lang="zh-CN" altLang="en-US" dirty="0"/>
              <a:t>基线特征如表</a:t>
            </a:r>
            <a:r>
              <a:rPr lang="en-US" altLang="zh-CN" dirty="0"/>
              <a:t>1</a:t>
            </a:r>
            <a:r>
              <a:rPr lang="zh-CN" altLang="en-US" dirty="0"/>
              <a:t>所示：</a:t>
            </a:r>
            <a:endParaRPr lang="en-US" dirty="0"/>
          </a:p>
        </p:txBody>
      </p:sp>
      <p:pic>
        <p:nvPicPr>
          <p:cNvPr id="5" name="Picture 2">
            <a:extLst>
              <a:ext uri="{FF2B5EF4-FFF2-40B4-BE49-F238E27FC236}">
                <a16:creationId xmlns:a16="http://schemas.microsoft.com/office/drawing/2014/main" id="{6C637DD7-6EB7-D329-CED1-BA2C9BCE8557}"/>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3383280" y="691237"/>
            <a:ext cx="8138159" cy="58010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07361789"/>
      </p:ext>
    </p:extLst>
  </p:cSld>
  <p:clrMapOvr>
    <a:masterClrMapping/>
  </p:clrMapOvr>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408AEF-2ED2-C148-9041-77C6020E2614}"/>
              </a:ext>
            </a:extLst>
          </p:cNvPr>
          <p:cNvSpPr>
            <a:spLocks noGrp="1"/>
          </p:cNvSpPr>
          <p:nvPr>
            <p:ph type="body" sz="quarter" idx="10"/>
          </p:nvPr>
        </p:nvSpPr>
        <p:spPr/>
        <p:txBody>
          <a:bodyPr/>
          <a:lstStyle/>
          <a:p>
            <a:r>
              <a:rPr lang="zh-CN" altLang="en-US" dirty="0"/>
              <a:t>有效性</a:t>
            </a:r>
            <a:endParaRPr lang="en-US" dirty="0"/>
          </a:p>
        </p:txBody>
      </p:sp>
      <p:sp>
        <p:nvSpPr>
          <p:cNvPr id="3" name="Text Placeholder 2">
            <a:extLst>
              <a:ext uri="{FF2B5EF4-FFF2-40B4-BE49-F238E27FC236}">
                <a16:creationId xmlns:a16="http://schemas.microsoft.com/office/drawing/2014/main" id="{0A6F9475-FFD3-E1DA-678E-A50A610297E1}"/>
              </a:ext>
            </a:extLst>
          </p:cNvPr>
          <p:cNvSpPr>
            <a:spLocks noGrp="1"/>
          </p:cNvSpPr>
          <p:nvPr>
            <p:ph type="body" sz="quarter" idx="11"/>
          </p:nvPr>
        </p:nvSpPr>
        <p:spPr/>
        <p:txBody>
          <a:bodyPr/>
          <a:lstStyle/>
          <a:p>
            <a:r>
              <a:rPr lang="en-US" altLang="zh-CN" dirty="0" err="1"/>
              <a:t>Jieer</a:t>
            </a:r>
            <a:r>
              <a:rPr lang="en-US" altLang="zh-CN" dirty="0"/>
              <a:t> Ying, et al. 2023 ASCO. Abstract 4015</a:t>
            </a:r>
            <a:endParaRPr lang="zh-CN" altLang="en-US" dirty="0"/>
          </a:p>
        </p:txBody>
      </p:sp>
      <p:sp>
        <p:nvSpPr>
          <p:cNvPr id="4" name="Text Placeholder 3">
            <a:extLst>
              <a:ext uri="{FF2B5EF4-FFF2-40B4-BE49-F238E27FC236}">
                <a16:creationId xmlns:a16="http://schemas.microsoft.com/office/drawing/2014/main" id="{43E54919-6082-CB7C-2DF2-3613B5AA3B5A}"/>
              </a:ext>
            </a:extLst>
          </p:cNvPr>
          <p:cNvSpPr>
            <a:spLocks noGrp="1"/>
          </p:cNvSpPr>
          <p:nvPr>
            <p:ph type="body" sz="quarter" idx="12"/>
          </p:nvPr>
        </p:nvSpPr>
        <p:spPr/>
        <p:txBody>
          <a:bodyPr/>
          <a:lstStyle/>
          <a:p>
            <a:pPr marL="342900" indent="-342900">
              <a:buFont typeface="Arial" panose="020B0604020202020204" pitchFamily="34" charset="0"/>
              <a:buChar char="•"/>
            </a:pPr>
            <a:r>
              <a:rPr lang="en-US" altLang="zh-CN" dirty="0"/>
              <a:t>SAGC</a:t>
            </a:r>
            <a:r>
              <a:rPr lang="zh-CN" altLang="en-US" dirty="0"/>
              <a:t>组中位</a:t>
            </a:r>
            <a:r>
              <a:rPr lang="en-US" altLang="zh-CN" dirty="0"/>
              <a:t>PFS</a:t>
            </a:r>
            <a:r>
              <a:rPr lang="zh-CN" altLang="en-US" dirty="0"/>
              <a:t>为</a:t>
            </a:r>
            <a:r>
              <a:rPr lang="en-US" altLang="zh-CN" dirty="0"/>
              <a:t>8.6</a:t>
            </a:r>
            <a:r>
              <a:rPr lang="zh-CN" altLang="en-US" dirty="0"/>
              <a:t>个月，对比</a:t>
            </a:r>
            <a:r>
              <a:rPr lang="en-US" altLang="zh-CN" dirty="0"/>
              <a:t>GC</a:t>
            </a:r>
            <a:r>
              <a:rPr lang="zh-CN" altLang="en-US" dirty="0"/>
              <a:t>组为</a:t>
            </a:r>
            <a:r>
              <a:rPr lang="en-US" altLang="zh-CN" dirty="0"/>
              <a:t>6.2</a:t>
            </a:r>
            <a:r>
              <a:rPr lang="zh-CN" altLang="en-US" dirty="0"/>
              <a:t>个月（风险比</a:t>
            </a:r>
            <a:r>
              <a:rPr lang="en-US" altLang="zh-CN" dirty="0"/>
              <a:t>0.37 [95% Cl 0.220.64]</a:t>
            </a:r>
            <a:r>
              <a:rPr lang="zh-CN" altLang="en-US" dirty="0"/>
              <a:t>， </a:t>
            </a:r>
            <a:r>
              <a:rPr lang="en-US" altLang="zh-CN" dirty="0"/>
              <a:t>p&lt;0.001</a:t>
            </a:r>
            <a:r>
              <a:rPr lang="zh-CN" altLang="en-US" dirty="0"/>
              <a:t>）（图</a:t>
            </a:r>
            <a:r>
              <a:rPr lang="en-US" altLang="zh-CN" dirty="0"/>
              <a:t>1</a:t>
            </a:r>
            <a:r>
              <a:rPr lang="zh-CN" altLang="en-US" dirty="0"/>
              <a:t>），</a:t>
            </a:r>
            <a:r>
              <a:rPr lang="en-US" altLang="zh-CN" dirty="0"/>
              <a:t>PFS</a:t>
            </a:r>
            <a:r>
              <a:rPr lang="zh-CN" altLang="en-US" dirty="0"/>
              <a:t>的亚组分析见图</a:t>
            </a:r>
            <a:r>
              <a:rPr lang="en-US" altLang="zh-CN" dirty="0"/>
              <a:t>2</a:t>
            </a:r>
          </a:p>
          <a:p>
            <a:pPr marL="342900" indent="-342900">
              <a:buFont typeface="Arial" panose="020B0604020202020204" pitchFamily="34" charset="0"/>
              <a:buChar char="•"/>
            </a:pPr>
            <a:r>
              <a:rPr lang="en-US" altLang="zh-CN" dirty="0"/>
              <a:t>SAGC</a:t>
            </a:r>
            <a:r>
              <a:rPr lang="zh-CN" altLang="en-US" dirty="0"/>
              <a:t>组</a:t>
            </a:r>
            <a:r>
              <a:rPr lang="en-US" altLang="zh-CN" dirty="0"/>
              <a:t>ORR</a:t>
            </a:r>
            <a:r>
              <a:rPr lang="zh-CN" altLang="en-US" dirty="0"/>
              <a:t>为</a:t>
            </a:r>
            <a:r>
              <a:rPr lang="en-US" altLang="zh-CN" dirty="0"/>
              <a:t>52.8%</a:t>
            </a:r>
            <a:r>
              <a:rPr lang="zh-CN" altLang="en-US" dirty="0"/>
              <a:t>，对比</a:t>
            </a:r>
            <a:r>
              <a:rPr lang="en-US" altLang="zh-CN" dirty="0"/>
              <a:t>GC</a:t>
            </a:r>
            <a:r>
              <a:rPr lang="zh-CN" altLang="en-US" dirty="0"/>
              <a:t>组为</a:t>
            </a:r>
            <a:r>
              <a:rPr lang="en-US" altLang="zh-CN" dirty="0"/>
              <a:t>29.4%</a:t>
            </a:r>
            <a:r>
              <a:rPr lang="zh-CN" altLang="en-US" dirty="0"/>
              <a:t>（表</a:t>
            </a:r>
            <a:r>
              <a:rPr lang="en-US" altLang="zh-CN" dirty="0"/>
              <a:t>2</a:t>
            </a:r>
            <a:r>
              <a:rPr lang="zh-CN" altLang="en-US" dirty="0"/>
              <a:t>）</a:t>
            </a:r>
            <a:endParaRPr lang="en-US" altLang="zh-CN" dirty="0"/>
          </a:p>
          <a:p>
            <a:pPr marL="342900" indent="-342900">
              <a:buFont typeface="Arial" panose="020B0604020202020204" pitchFamily="34" charset="0"/>
              <a:buChar char="•"/>
            </a:pPr>
            <a:r>
              <a:rPr lang="zh-CN" altLang="en-US" dirty="0"/>
              <a:t>生物标志物分析显示，对于高肿瘤突变负担患者，</a:t>
            </a:r>
            <a:r>
              <a:rPr lang="en-US" altLang="zh-CN" dirty="0"/>
              <a:t>SAGC</a:t>
            </a:r>
            <a:r>
              <a:rPr lang="zh-CN" altLang="en-US" dirty="0"/>
              <a:t>组的中位</a:t>
            </a:r>
            <a:r>
              <a:rPr lang="en-US" altLang="zh-CN" dirty="0"/>
              <a:t>OS</a:t>
            </a:r>
            <a:r>
              <a:rPr lang="zh-CN" altLang="en-US" dirty="0"/>
              <a:t>和</a:t>
            </a:r>
            <a:r>
              <a:rPr lang="en-US" altLang="zh-CN" dirty="0"/>
              <a:t>PFS</a:t>
            </a:r>
            <a:r>
              <a:rPr lang="zh-CN" altLang="en-US" dirty="0"/>
              <a:t>显著高于</a:t>
            </a:r>
            <a:r>
              <a:rPr lang="en-US" altLang="zh-CN" dirty="0"/>
              <a:t>GC</a:t>
            </a:r>
            <a:r>
              <a:rPr lang="zh-CN" altLang="en-US" dirty="0"/>
              <a:t>组（中位</a:t>
            </a:r>
            <a:r>
              <a:rPr lang="en-US" altLang="zh-CN" dirty="0"/>
              <a:t>PFS</a:t>
            </a:r>
            <a:r>
              <a:rPr lang="zh-CN" altLang="en-US" dirty="0"/>
              <a:t>：</a:t>
            </a:r>
            <a:r>
              <a:rPr lang="en-US" altLang="zh-CN" dirty="0"/>
              <a:t>10.7</a:t>
            </a:r>
            <a:r>
              <a:rPr lang="zh-CN" altLang="en-US" dirty="0"/>
              <a:t>月 </a:t>
            </a:r>
            <a:r>
              <a:rPr lang="en-US" altLang="zh-CN" dirty="0"/>
              <a:t>vs 4.7</a:t>
            </a:r>
            <a:r>
              <a:rPr lang="zh-CN" altLang="en-US" dirty="0"/>
              <a:t>月，</a:t>
            </a:r>
            <a:r>
              <a:rPr lang="en-US" altLang="zh-CN" dirty="0"/>
              <a:t>p=0.001</a:t>
            </a:r>
            <a:r>
              <a:rPr lang="zh-CN" altLang="en-US" dirty="0"/>
              <a:t>；中位</a:t>
            </a:r>
            <a:r>
              <a:rPr lang="en-US" altLang="zh-CN" dirty="0"/>
              <a:t>OS</a:t>
            </a:r>
            <a:r>
              <a:rPr lang="zh-CN" altLang="en-US" dirty="0"/>
              <a:t>：</a:t>
            </a:r>
            <a:r>
              <a:rPr lang="en-US" altLang="zh-CN" dirty="0"/>
              <a:t>15.9 vs. 9.2</a:t>
            </a:r>
            <a:r>
              <a:rPr lang="zh-CN" altLang="en-US" dirty="0"/>
              <a:t>月，</a:t>
            </a:r>
            <a:r>
              <a:rPr lang="en-US" altLang="zh-CN" dirty="0"/>
              <a:t>P=0.041</a:t>
            </a:r>
            <a:r>
              <a:rPr lang="zh-CN" altLang="en-US" dirty="0"/>
              <a:t>）；</a:t>
            </a:r>
            <a:r>
              <a:rPr lang="en-US" altLang="zh-CN" dirty="0"/>
              <a:t> SAGC</a:t>
            </a:r>
            <a:r>
              <a:rPr lang="zh-CN" altLang="en-US" dirty="0"/>
              <a:t>组对比</a:t>
            </a:r>
            <a:r>
              <a:rPr lang="en-US" altLang="zh-CN" dirty="0"/>
              <a:t>GC</a:t>
            </a:r>
            <a:r>
              <a:rPr lang="zh-CN" altLang="en-US" dirty="0"/>
              <a:t>组患者中，</a:t>
            </a:r>
            <a:r>
              <a:rPr lang="en-US" altLang="zh-CN" dirty="0"/>
              <a:t>ARID1A</a:t>
            </a:r>
            <a:r>
              <a:rPr lang="zh-CN" altLang="en-US" dirty="0"/>
              <a:t>野生型也与高</a:t>
            </a:r>
            <a:r>
              <a:rPr lang="en-US" altLang="zh-CN" dirty="0"/>
              <a:t>PFS</a:t>
            </a:r>
            <a:r>
              <a:rPr lang="zh-CN" altLang="en-US" dirty="0"/>
              <a:t>相关（</a:t>
            </a:r>
            <a:r>
              <a:rPr lang="en-US" altLang="zh-CN" dirty="0"/>
              <a:t>p=0.001</a:t>
            </a:r>
            <a:r>
              <a:rPr lang="zh-CN" altLang="en-US" dirty="0"/>
              <a:t>）</a:t>
            </a:r>
            <a:endParaRPr lang="en-US" dirty="0"/>
          </a:p>
        </p:txBody>
      </p:sp>
      <p:pic>
        <p:nvPicPr>
          <p:cNvPr id="6" name="Picture 2">
            <a:extLst>
              <a:ext uri="{FF2B5EF4-FFF2-40B4-BE49-F238E27FC236}">
                <a16:creationId xmlns:a16="http://schemas.microsoft.com/office/drawing/2014/main" id="{A6B48CF0-101E-022E-75AC-5CC6EDEBA554}"/>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407834" y="2929631"/>
            <a:ext cx="5273875" cy="3442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a:extLst>
              <a:ext uri="{FF2B5EF4-FFF2-40B4-BE49-F238E27FC236}">
                <a16:creationId xmlns:a16="http://schemas.microsoft.com/office/drawing/2014/main" id="{E70F7FB4-14AE-C043-347C-9002EBDC1DB7}"/>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5557080" y="3057561"/>
            <a:ext cx="6138051" cy="31870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04475828"/>
      </p:ext>
    </p:extLst>
  </p:cSld>
  <p:clrMapOvr>
    <a:masterClrMapping/>
  </p:clrMapOvr>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7B5766F-F136-DBF5-25BF-A68A94A2C7D7}"/>
              </a:ext>
            </a:extLst>
          </p:cNvPr>
          <p:cNvSpPr>
            <a:spLocks noGrp="1"/>
          </p:cNvSpPr>
          <p:nvPr>
            <p:ph type="body" sz="quarter" idx="10"/>
          </p:nvPr>
        </p:nvSpPr>
        <p:spPr/>
        <p:txBody>
          <a:bodyPr/>
          <a:lstStyle/>
          <a:p>
            <a:r>
              <a:rPr lang="en-US" dirty="0"/>
              <a:t>PFS</a:t>
            </a:r>
            <a:r>
              <a:rPr lang="zh-CN" altLang="en-US" dirty="0"/>
              <a:t>亚组分析</a:t>
            </a:r>
            <a:endParaRPr lang="en-US" dirty="0"/>
          </a:p>
        </p:txBody>
      </p:sp>
      <p:sp>
        <p:nvSpPr>
          <p:cNvPr id="3" name="Text Placeholder 2">
            <a:extLst>
              <a:ext uri="{FF2B5EF4-FFF2-40B4-BE49-F238E27FC236}">
                <a16:creationId xmlns:a16="http://schemas.microsoft.com/office/drawing/2014/main" id="{A9076D71-770E-AB7B-830D-849FE7BB5449}"/>
              </a:ext>
            </a:extLst>
          </p:cNvPr>
          <p:cNvSpPr>
            <a:spLocks noGrp="1"/>
          </p:cNvSpPr>
          <p:nvPr>
            <p:ph type="body" sz="quarter" idx="11"/>
          </p:nvPr>
        </p:nvSpPr>
        <p:spPr/>
        <p:txBody>
          <a:bodyPr/>
          <a:lstStyle/>
          <a:p>
            <a:r>
              <a:rPr lang="en-US" altLang="zh-CN" dirty="0" err="1"/>
              <a:t>Jieer</a:t>
            </a:r>
            <a:r>
              <a:rPr lang="en-US" altLang="zh-CN" dirty="0"/>
              <a:t> Ying, et al. 2023 ASCO. Abstract 4015</a:t>
            </a:r>
            <a:endParaRPr lang="zh-CN" altLang="en-US" dirty="0"/>
          </a:p>
        </p:txBody>
      </p:sp>
      <p:pic>
        <p:nvPicPr>
          <p:cNvPr id="5" name="Picture 2">
            <a:extLst>
              <a:ext uri="{FF2B5EF4-FFF2-40B4-BE49-F238E27FC236}">
                <a16:creationId xmlns:a16="http://schemas.microsoft.com/office/drawing/2014/main" id="{7C313CBD-FDD3-1A69-0B99-E42AA4A1EC1F}"/>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298812" y="998636"/>
            <a:ext cx="6456454" cy="5535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a:extLst>
              <a:ext uri="{FF2B5EF4-FFF2-40B4-BE49-F238E27FC236}">
                <a16:creationId xmlns:a16="http://schemas.microsoft.com/office/drawing/2014/main" id="{5D971050-446B-BF62-C898-0AC9D53D5101}"/>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6473590" y="1720665"/>
            <a:ext cx="5262690" cy="3392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55276325"/>
      </p:ext>
    </p:extLst>
  </p:cSld>
  <p:clrMapOvr>
    <a:masterClrMapping/>
  </p:clrMapOvr>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23A906D-E838-7163-8025-5C664752CA18}"/>
              </a:ext>
            </a:extLst>
          </p:cNvPr>
          <p:cNvSpPr>
            <a:spLocks noGrp="1"/>
          </p:cNvSpPr>
          <p:nvPr>
            <p:ph type="body" sz="quarter" idx="10"/>
          </p:nvPr>
        </p:nvSpPr>
        <p:spPr/>
        <p:txBody>
          <a:bodyPr/>
          <a:lstStyle/>
          <a:p>
            <a:r>
              <a:rPr lang="zh-CN" altLang="en-US" dirty="0"/>
              <a:t>安全性</a:t>
            </a:r>
            <a:endParaRPr lang="en-US" dirty="0"/>
          </a:p>
        </p:txBody>
      </p:sp>
      <p:sp>
        <p:nvSpPr>
          <p:cNvPr id="3" name="Text Placeholder 2">
            <a:extLst>
              <a:ext uri="{FF2B5EF4-FFF2-40B4-BE49-F238E27FC236}">
                <a16:creationId xmlns:a16="http://schemas.microsoft.com/office/drawing/2014/main" id="{FA6731D3-DD76-C9C9-9D03-63BF442ABDD7}"/>
              </a:ext>
            </a:extLst>
          </p:cNvPr>
          <p:cNvSpPr>
            <a:spLocks noGrp="1"/>
          </p:cNvSpPr>
          <p:nvPr>
            <p:ph type="body" sz="quarter" idx="11"/>
          </p:nvPr>
        </p:nvSpPr>
        <p:spPr/>
        <p:txBody>
          <a:bodyPr/>
          <a:lstStyle/>
          <a:p>
            <a:r>
              <a:rPr lang="en-US" altLang="zh-CN" dirty="0" err="1"/>
              <a:t>Jieer</a:t>
            </a:r>
            <a:r>
              <a:rPr lang="en-US" altLang="zh-CN" dirty="0"/>
              <a:t> Ying, et al. 2023 ASCO. Abstract 4015</a:t>
            </a:r>
            <a:endParaRPr lang="zh-CN" altLang="en-US" dirty="0"/>
          </a:p>
        </p:txBody>
      </p:sp>
      <p:sp>
        <p:nvSpPr>
          <p:cNvPr id="4" name="Text Placeholder 3">
            <a:extLst>
              <a:ext uri="{FF2B5EF4-FFF2-40B4-BE49-F238E27FC236}">
                <a16:creationId xmlns:a16="http://schemas.microsoft.com/office/drawing/2014/main" id="{635FBB15-49FC-5FF8-5861-FC5C1ACDCB66}"/>
              </a:ext>
            </a:extLst>
          </p:cNvPr>
          <p:cNvSpPr>
            <a:spLocks noGrp="1"/>
          </p:cNvSpPr>
          <p:nvPr>
            <p:ph type="body" sz="quarter" idx="12"/>
          </p:nvPr>
        </p:nvSpPr>
        <p:spPr>
          <a:xfrm>
            <a:off x="801688" y="1079500"/>
            <a:ext cx="3894599" cy="4902200"/>
          </a:xfrm>
        </p:spPr>
        <p:txBody>
          <a:bodyPr/>
          <a:lstStyle/>
          <a:p>
            <a:pPr marL="342900" indent="-342900">
              <a:buFont typeface="Arial" panose="020B0604020202020204" pitchFamily="34" charset="0"/>
              <a:buChar char="•"/>
            </a:pPr>
            <a:r>
              <a:rPr lang="zh-CN" altLang="en-US" dirty="0"/>
              <a:t>总体而言，</a:t>
            </a:r>
            <a:r>
              <a:rPr lang="en-US" altLang="zh-CN" dirty="0"/>
              <a:t>SAGC </a:t>
            </a:r>
            <a:r>
              <a:rPr lang="zh-CN" altLang="en-US" dirty="0"/>
              <a:t>组</a:t>
            </a:r>
            <a:r>
              <a:rPr lang="en-US" altLang="zh-CN" dirty="0"/>
              <a:t>3/4</a:t>
            </a:r>
            <a:r>
              <a:rPr lang="zh-CN" altLang="en-US" dirty="0"/>
              <a:t>级治疗相关不良事件（</a:t>
            </a:r>
            <a:r>
              <a:rPr lang="en-US" altLang="zh-CN" dirty="0"/>
              <a:t>TRAEs</a:t>
            </a:r>
            <a:r>
              <a:rPr lang="zh-CN" altLang="en-US" dirty="0"/>
              <a:t>）发生率为</a:t>
            </a:r>
            <a:r>
              <a:rPr lang="en-US" altLang="zh-CN" dirty="0"/>
              <a:t>77.5% </a:t>
            </a:r>
            <a:r>
              <a:rPr lang="zh-CN" altLang="en-US" dirty="0"/>
              <a:t>（</a:t>
            </a:r>
            <a:r>
              <a:rPr lang="en-US" altLang="zh-CN" dirty="0"/>
              <a:t>31/40</a:t>
            </a:r>
            <a:r>
              <a:rPr lang="zh-CN" altLang="en-US" dirty="0"/>
              <a:t>），</a:t>
            </a:r>
            <a:r>
              <a:rPr lang="en-US" altLang="zh-CN" dirty="0"/>
              <a:t>GC</a:t>
            </a:r>
            <a:r>
              <a:rPr lang="zh-CN" altLang="en-US" dirty="0"/>
              <a:t>组为</a:t>
            </a:r>
            <a:r>
              <a:rPr lang="en-US" altLang="zh-CN" dirty="0"/>
              <a:t>41%</a:t>
            </a:r>
            <a:r>
              <a:rPr lang="zh-CN" altLang="en-US" dirty="0"/>
              <a:t>（</a:t>
            </a:r>
            <a:r>
              <a:rPr lang="en-US" altLang="zh-CN" dirty="0"/>
              <a:t>16/39</a:t>
            </a:r>
            <a:r>
              <a:rPr lang="zh-CN" altLang="en-US" dirty="0"/>
              <a:t>）</a:t>
            </a:r>
            <a:endParaRPr lang="en-US" altLang="zh-CN" dirty="0"/>
          </a:p>
          <a:p>
            <a:pPr marL="342900" indent="-342900">
              <a:buFont typeface="Arial" panose="020B0604020202020204" pitchFamily="34" charset="0"/>
              <a:buChar char="•"/>
            </a:pPr>
            <a:r>
              <a:rPr lang="zh-CN" altLang="en-US" dirty="0"/>
              <a:t>在</a:t>
            </a:r>
            <a:r>
              <a:rPr lang="en-US" altLang="zh-CN" dirty="0"/>
              <a:t>SAGC</a:t>
            </a:r>
            <a:r>
              <a:rPr lang="zh-CN" altLang="en-US" dirty="0"/>
              <a:t>组，安罗替尼起始剂量降至每天</a:t>
            </a:r>
            <a:r>
              <a:rPr lang="en-US" altLang="zh-CN" dirty="0"/>
              <a:t>8mg</a:t>
            </a:r>
            <a:r>
              <a:rPr lang="zh-CN" altLang="en-US" dirty="0"/>
              <a:t>后，</a:t>
            </a:r>
            <a:r>
              <a:rPr lang="en-US" altLang="zh-CN" dirty="0"/>
              <a:t>4</a:t>
            </a:r>
            <a:r>
              <a:rPr lang="zh-CN" altLang="en-US" dirty="0"/>
              <a:t>级</a:t>
            </a:r>
            <a:r>
              <a:rPr lang="en-US" altLang="zh-CN" dirty="0"/>
              <a:t>AE</a:t>
            </a:r>
            <a:r>
              <a:rPr lang="zh-CN" altLang="en-US" dirty="0"/>
              <a:t>发生率从</a:t>
            </a:r>
            <a:r>
              <a:rPr lang="en-US" altLang="zh-CN" dirty="0"/>
              <a:t>23.5%</a:t>
            </a:r>
            <a:r>
              <a:rPr lang="zh-CN" altLang="en-US" dirty="0"/>
              <a:t>降至</a:t>
            </a:r>
            <a:r>
              <a:rPr lang="en-US" altLang="zh-CN" dirty="0"/>
              <a:t>13.0%</a:t>
            </a:r>
            <a:endParaRPr lang="en-US" dirty="0"/>
          </a:p>
        </p:txBody>
      </p:sp>
      <p:pic>
        <p:nvPicPr>
          <p:cNvPr id="5" name="Picture 2">
            <a:extLst>
              <a:ext uri="{FF2B5EF4-FFF2-40B4-BE49-F238E27FC236}">
                <a16:creationId xmlns:a16="http://schemas.microsoft.com/office/drawing/2014/main" id="{485BC8A9-FC7D-4F88-B0B4-0186A7065803}"/>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4601595" y="876300"/>
            <a:ext cx="6974528" cy="5409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38228090"/>
      </p:ext>
    </p:extLst>
  </p:cSld>
  <p:clrMapOvr>
    <a:masterClrMapping/>
  </p:clrMapOvr>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E094175-7650-124C-7D96-79FC363AA73E}"/>
              </a:ext>
            </a:extLst>
          </p:cNvPr>
          <p:cNvSpPr>
            <a:spLocks noGrp="1"/>
          </p:cNvSpPr>
          <p:nvPr>
            <p:ph type="body" sz="quarter" idx="10"/>
          </p:nvPr>
        </p:nvSpPr>
        <p:spPr/>
        <p:txBody>
          <a:bodyPr/>
          <a:lstStyle/>
          <a:p>
            <a:r>
              <a:rPr lang="zh-CN" altLang="en-US" dirty="0"/>
              <a:t>结论</a:t>
            </a:r>
            <a:endParaRPr lang="en-US" dirty="0"/>
          </a:p>
        </p:txBody>
      </p:sp>
      <p:sp>
        <p:nvSpPr>
          <p:cNvPr id="3" name="Text Placeholder 2">
            <a:extLst>
              <a:ext uri="{FF2B5EF4-FFF2-40B4-BE49-F238E27FC236}">
                <a16:creationId xmlns:a16="http://schemas.microsoft.com/office/drawing/2014/main" id="{78AB5DC8-E04D-C6B6-355C-5F06A052C67E}"/>
              </a:ext>
            </a:extLst>
          </p:cNvPr>
          <p:cNvSpPr>
            <a:spLocks noGrp="1"/>
          </p:cNvSpPr>
          <p:nvPr>
            <p:ph type="body" sz="quarter" idx="11"/>
          </p:nvPr>
        </p:nvSpPr>
        <p:spPr/>
        <p:txBody>
          <a:bodyPr/>
          <a:lstStyle/>
          <a:p>
            <a:r>
              <a:rPr lang="en-US" altLang="zh-CN" dirty="0" err="1"/>
              <a:t>Jieer</a:t>
            </a:r>
            <a:r>
              <a:rPr lang="en-US" altLang="zh-CN" dirty="0"/>
              <a:t> Ying, et al. 2023 ASCO. Abstract 4015</a:t>
            </a:r>
            <a:endParaRPr lang="zh-CN" altLang="en-US" dirty="0"/>
          </a:p>
        </p:txBody>
      </p:sp>
      <p:sp>
        <p:nvSpPr>
          <p:cNvPr id="4" name="Text Placeholder 3">
            <a:extLst>
              <a:ext uri="{FF2B5EF4-FFF2-40B4-BE49-F238E27FC236}">
                <a16:creationId xmlns:a16="http://schemas.microsoft.com/office/drawing/2014/main" id="{B662FD5B-BA80-877E-14C4-E10A409CF6DE}"/>
              </a:ext>
            </a:extLst>
          </p:cNvPr>
          <p:cNvSpPr>
            <a:spLocks noGrp="1"/>
          </p:cNvSpPr>
          <p:nvPr>
            <p:ph type="body" sz="quarter" idx="12"/>
          </p:nvPr>
        </p:nvSpPr>
        <p:spPr/>
        <p:txBody>
          <a:bodyPr/>
          <a:lstStyle/>
          <a:p>
            <a:pPr marL="342900" indent="-342900">
              <a:buFont typeface="Arial" panose="020B0604020202020204" pitchFamily="34" charset="0"/>
              <a:buChar char="•"/>
            </a:pPr>
            <a:r>
              <a:rPr lang="zh-CN" altLang="en-US" dirty="0"/>
              <a:t>在晚期</a:t>
            </a:r>
            <a:r>
              <a:rPr lang="en-US" dirty="0"/>
              <a:t>BTC</a:t>
            </a:r>
            <a:r>
              <a:rPr lang="zh-CN" altLang="en-US" dirty="0"/>
              <a:t>患者中，在</a:t>
            </a:r>
            <a:r>
              <a:rPr lang="en-US" dirty="0" err="1"/>
              <a:t>GemCis</a:t>
            </a:r>
            <a:r>
              <a:rPr lang="zh-CN" altLang="en-US" dirty="0"/>
              <a:t>中加入信迪利单抗和安罗替尼可显著改善</a:t>
            </a:r>
            <a:r>
              <a:rPr lang="en-US" dirty="0"/>
              <a:t>PFS，</a:t>
            </a:r>
            <a:r>
              <a:rPr lang="zh-CN" altLang="en-US" dirty="0"/>
              <a:t>且安全性可控，这可能是一种潜在的新的一线标准方案，值得进一步探索</a:t>
            </a:r>
            <a:endParaRPr lang="en-US" dirty="0"/>
          </a:p>
        </p:txBody>
      </p:sp>
      <p:sp>
        <p:nvSpPr>
          <p:cNvPr id="6" name="TextBox 5">
            <a:extLst>
              <a:ext uri="{FF2B5EF4-FFF2-40B4-BE49-F238E27FC236}">
                <a16:creationId xmlns:a16="http://schemas.microsoft.com/office/drawing/2014/main" id="{FEF05910-9A14-A51B-B7AE-13BB8CC73870}"/>
              </a:ext>
            </a:extLst>
          </p:cNvPr>
          <p:cNvSpPr txBox="1"/>
          <p:nvPr/>
        </p:nvSpPr>
        <p:spPr>
          <a:xfrm>
            <a:off x="0" y="4457343"/>
            <a:ext cx="10499589" cy="240065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black"/>
                </a:solidFill>
                <a:effectLst/>
                <a:uLnTx/>
                <a:uFillTx/>
                <a:latin typeface="Arial"/>
                <a:ea typeface="微软雅黑"/>
                <a:cs typeface="+mn-cs"/>
              </a:rPr>
              <a:t>参考文献：</a:t>
            </a:r>
            <a:endParaRPr kumimoji="0" lang="en-US" altLang="zh-CN" sz="1000" b="0" i="0" u="none" strike="noStrike" kern="1200" cap="none" spc="0" normalizeH="0" baseline="0" noProof="0" dirty="0">
              <a:ln>
                <a:noFill/>
              </a:ln>
              <a:solidFill>
                <a:prstClr val="black"/>
              </a:solidFill>
              <a:effectLst/>
              <a:uLnTx/>
              <a:uFillTx/>
              <a:latin typeface="Arial"/>
              <a:ea typeface="微软雅黑"/>
              <a:cs typeface="+mn-cs"/>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000" b="0" i="0" u="none" strike="noStrike" kern="1200" cap="none" spc="0" normalizeH="0" baseline="0" noProof="0" dirty="0">
                <a:ln>
                  <a:noFill/>
                </a:ln>
                <a:solidFill>
                  <a:prstClr val="black"/>
                </a:solidFill>
                <a:effectLst/>
                <a:uLnTx/>
                <a:uFillTx/>
                <a:latin typeface="Arial"/>
                <a:ea typeface="微软雅黑"/>
                <a:cs typeface="+mn-cs"/>
              </a:rPr>
              <a:t>Valle J, et al. Expert Rev Gastroenterol Hepatol, 2010,4(4):395-397</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000" b="0" i="0" u="none" strike="noStrike" kern="1200" cap="none" spc="0" normalizeH="0" baseline="0" noProof="0" dirty="0" err="1">
                <a:ln>
                  <a:noFill/>
                </a:ln>
                <a:solidFill>
                  <a:prstClr val="black"/>
                </a:solidFill>
                <a:effectLst/>
                <a:uLnTx/>
                <a:uFillTx/>
                <a:latin typeface="Arial"/>
                <a:ea typeface="微软雅黑"/>
                <a:cs typeface="+mn-cs"/>
              </a:rPr>
              <a:t>Mizusawa</a:t>
            </a:r>
            <a:r>
              <a:rPr kumimoji="0" lang="en-US" sz="1000" b="0" i="0" u="none" strike="noStrike" kern="1200" cap="none" spc="0" normalizeH="0" baseline="0" noProof="0" dirty="0">
                <a:ln>
                  <a:noFill/>
                </a:ln>
                <a:solidFill>
                  <a:prstClr val="black"/>
                </a:solidFill>
                <a:effectLst/>
                <a:uLnTx/>
                <a:uFillTx/>
                <a:latin typeface="Arial"/>
                <a:ea typeface="微软雅黑"/>
                <a:cs typeface="+mn-cs"/>
              </a:rPr>
              <a:t> J, et al. Japanese Journal of Clinical Oncology.2016,46(4):385-388</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000" b="0" i="0" u="none" strike="noStrike" kern="1200" cap="none" spc="0" normalizeH="0" baseline="0" noProof="0" dirty="0">
                <a:ln>
                  <a:noFill/>
                </a:ln>
                <a:solidFill>
                  <a:prstClr val="black"/>
                </a:solidFill>
                <a:effectLst/>
                <a:uLnTx/>
                <a:uFillTx/>
                <a:latin typeface="Arial"/>
                <a:ea typeface="微软雅黑"/>
                <a:cs typeface="+mn-cs"/>
              </a:rPr>
              <a:t>Hodi, et al. N </a:t>
            </a:r>
            <a:r>
              <a:rPr kumimoji="0" lang="en-US" sz="1000" b="0" i="0" u="none" strike="noStrike" kern="1200" cap="none" spc="0" normalizeH="0" baseline="0" noProof="0" dirty="0" err="1">
                <a:ln>
                  <a:noFill/>
                </a:ln>
                <a:solidFill>
                  <a:prstClr val="black"/>
                </a:solidFill>
                <a:effectLst/>
                <a:uLnTx/>
                <a:uFillTx/>
                <a:latin typeface="Arial"/>
                <a:ea typeface="微软雅黑"/>
                <a:cs typeface="+mn-cs"/>
              </a:rPr>
              <a:t>Engl</a:t>
            </a:r>
            <a:r>
              <a:rPr kumimoji="0" lang="en-US" sz="1000" b="0" i="0" u="none" strike="noStrike" kern="1200" cap="none" spc="0" normalizeH="0" baseline="0" noProof="0" dirty="0">
                <a:ln>
                  <a:noFill/>
                </a:ln>
                <a:solidFill>
                  <a:prstClr val="black"/>
                </a:solidFill>
                <a:effectLst/>
                <a:uLnTx/>
                <a:uFillTx/>
                <a:latin typeface="Arial"/>
                <a:ea typeface="微软雅黑"/>
                <a:cs typeface="+mn-cs"/>
              </a:rPr>
              <a:t> J Med, 2010. 363(8):p,711-23</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000" b="0" i="0" u="none" strike="noStrike" kern="1200" cap="none" spc="0" normalizeH="0" baseline="0" noProof="0" dirty="0">
                <a:ln>
                  <a:noFill/>
                </a:ln>
                <a:solidFill>
                  <a:prstClr val="black"/>
                </a:solidFill>
                <a:effectLst/>
                <a:uLnTx/>
                <a:uFillTx/>
                <a:latin typeface="Arial"/>
                <a:ea typeface="微软雅黑"/>
                <a:cs typeface="+mn-cs"/>
              </a:rPr>
              <a:t>Okazaki, et al. Nat Immunol, 2013,14(12):p.1212-8</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000" b="0" i="0" u="none" strike="noStrike" kern="1200" cap="none" spc="0" normalizeH="0" baseline="0" noProof="0" dirty="0">
                <a:ln>
                  <a:noFill/>
                </a:ln>
                <a:solidFill>
                  <a:prstClr val="black"/>
                </a:solidFill>
                <a:effectLst/>
                <a:uLnTx/>
                <a:uFillTx/>
                <a:latin typeface="Arial"/>
                <a:ea typeface="微软雅黑"/>
                <a:cs typeface="+mn-cs"/>
              </a:rPr>
              <a:t>Bang YJ, et al. 2019 ASCO 4079</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000" b="0" i="0" u="none" strike="noStrike" kern="1200" cap="none" spc="0" normalizeH="0" baseline="0" noProof="0" dirty="0">
                <a:ln>
                  <a:noFill/>
                </a:ln>
                <a:solidFill>
                  <a:prstClr val="black"/>
                </a:solidFill>
                <a:effectLst/>
                <a:uLnTx/>
                <a:uFillTx/>
                <a:latin typeface="Arial"/>
                <a:ea typeface="微软雅黑"/>
                <a:cs typeface="+mn-cs"/>
              </a:rPr>
              <a:t>Kim RD, et al. 2019 ASCO 4097</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000" b="0" i="0" u="none" strike="noStrike" kern="1200" cap="none" spc="0" normalizeH="0" baseline="0" noProof="0" dirty="0">
                <a:ln>
                  <a:noFill/>
                </a:ln>
                <a:solidFill>
                  <a:prstClr val="black"/>
                </a:solidFill>
                <a:effectLst/>
                <a:uLnTx/>
                <a:uFillTx/>
                <a:latin typeface="Arial"/>
                <a:ea typeface="微软雅黑"/>
                <a:cs typeface="+mn-cs"/>
              </a:rPr>
              <a:t>Qin SK. 2019 ASCO 4074</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000" b="0" i="0" u="none" strike="noStrike" kern="1200" cap="none" spc="0" normalizeH="0" baseline="0" noProof="0" dirty="0">
                <a:ln>
                  <a:noFill/>
                </a:ln>
                <a:solidFill>
                  <a:prstClr val="black"/>
                </a:solidFill>
                <a:effectLst/>
                <a:uLnTx/>
                <a:uFillTx/>
                <a:latin typeface="Arial"/>
                <a:ea typeface="微软雅黑"/>
                <a:cs typeface="+mn-cs"/>
              </a:rPr>
              <a:t>Chen XF. 2019 ASCO 4092</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000" b="0" i="0" u="none" strike="noStrike" kern="1200" cap="none" spc="0" normalizeH="0" baseline="0" noProof="0" dirty="0" err="1">
                <a:ln>
                  <a:noFill/>
                </a:ln>
                <a:solidFill>
                  <a:prstClr val="black"/>
                </a:solidFill>
                <a:effectLst/>
                <a:uLnTx/>
                <a:uFillTx/>
                <a:latin typeface="Arial"/>
                <a:ea typeface="微软雅黑"/>
                <a:cs typeface="+mn-cs"/>
              </a:rPr>
              <a:t>Cameliet</a:t>
            </a:r>
            <a:r>
              <a:rPr kumimoji="0" lang="en-US" sz="1000" b="0" i="0" u="none" strike="noStrike" kern="1200" cap="none" spc="0" normalizeH="0" baseline="0" noProof="0" dirty="0">
                <a:ln>
                  <a:noFill/>
                </a:ln>
                <a:solidFill>
                  <a:prstClr val="black"/>
                </a:solidFill>
                <a:effectLst/>
                <a:uLnTx/>
                <a:uFillTx/>
                <a:latin typeface="Arial"/>
                <a:ea typeface="微软雅黑"/>
                <a:cs typeface="+mn-cs"/>
              </a:rPr>
              <a:t> P, et al. Nature,2000,407(6801):249-57</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000" b="0" i="0" u="none" strike="noStrike" kern="1200" cap="none" spc="0" normalizeH="0" baseline="0" noProof="0" dirty="0">
                <a:ln>
                  <a:noFill/>
                </a:ln>
                <a:solidFill>
                  <a:prstClr val="black"/>
                </a:solidFill>
                <a:effectLst/>
                <a:uLnTx/>
                <a:uFillTx/>
                <a:latin typeface="Arial"/>
                <a:ea typeface="微软雅黑"/>
                <a:cs typeface="+mn-cs"/>
              </a:rPr>
              <a:t>Sun W, et al. Cancer, 2018</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000" b="0" i="0" u="none" strike="noStrike" kern="1200" cap="none" spc="0" normalizeH="0" baseline="0" noProof="0" dirty="0" err="1">
                <a:ln>
                  <a:noFill/>
                </a:ln>
                <a:solidFill>
                  <a:prstClr val="black"/>
                </a:solidFill>
                <a:effectLst/>
                <a:uLnTx/>
                <a:uFillTx/>
                <a:latin typeface="Arial"/>
                <a:ea typeface="微软雅黑"/>
                <a:cs typeface="+mn-cs"/>
              </a:rPr>
              <a:t>Campesato</a:t>
            </a:r>
            <a:r>
              <a:rPr kumimoji="0" lang="en-US" sz="1000" b="0" i="0" u="none" strike="noStrike" kern="1200" cap="none" spc="0" normalizeH="0" baseline="0" noProof="0" dirty="0">
                <a:ln>
                  <a:noFill/>
                </a:ln>
                <a:solidFill>
                  <a:prstClr val="black"/>
                </a:solidFill>
                <a:effectLst/>
                <a:uLnTx/>
                <a:uFillTx/>
                <a:latin typeface="Arial"/>
                <a:ea typeface="微软雅黑"/>
                <a:cs typeface="+mn-cs"/>
              </a:rPr>
              <a:t> L F, et al. Annals of Translation medicine, 2017:497-497</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000" b="0" i="0" u="none" strike="noStrike" kern="1200" cap="none" spc="0" normalizeH="0" baseline="0" noProof="0" dirty="0">
                <a:ln>
                  <a:noFill/>
                </a:ln>
                <a:solidFill>
                  <a:prstClr val="black"/>
                </a:solidFill>
                <a:effectLst/>
                <a:uLnTx/>
                <a:uFillTx/>
                <a:latin typeface="Arial"/>
                <a:ea typeface="微软雅黑"/>
                <a:cs typeface="+mn-cs"/>
              </a:rPr>
              <a:t>SOCINSKI M.A, et al. N </a:t>
            </a:r>
            <a:r>
              <a:rPr kumimoji="0" lang="en-US" sz="1000" b="0" i="0" u="none" strike="noStrike" kern="1200" cap="none" spc="0" normalizeH="0" baseline="0" noProof="0" dirty="0" err="1">
                <a:ln>
                  <a:noFill/>
                </a:ln>
                <a:solidFill>
                  <a:prstClr val="black"/>
                </a:solidFill>
                <a:effectLst/>
                <a:uLnTx/>
                <a:uFillTx/>
                <a:latin typeface="Arial"/>
                <a:ea typeface="微软雅黑"/>
                <a:cs typeface="+mn-cs"/>
              </a:rPr>
              <a:t>Engl</a:t>
            </a:r>
            <a:r>
              <a:rPr kumimoji="0" lang="en-US" sz="1000" b="0" i="0" u="none" strike="noStrike" kern="1200" cap="none" spc="0" normalizeH="0" baseline="0" noProof="0" dirty="0">
                <a:ln>
                  <a:noFill/>
                </a:ln>
                <a:solidFill>
                  <a:prstClr val="black"/>
                </a:solidFill>
                <a:effectLst/>
                <a:uLnTx/>
                <a:uFillTx/>
                <a:latin typeface="Arial"/>
                <a:ea typeface="微软雅黑"/>
                <a:cs typeface="+mn-cs"/>
              </a:rPr>
              <a:t> J Med. 2018,378(24):2288-2301</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000" b="0" i="0" u="none" strike="noStrike" kern="1200" cap="none" spc="0" normalizeH="0" baseline="0" noProof="0" dirty="0">
                <a:ln>
                  <a:noFill/>
                </a:ln>
                <a:solidFill>
                  <a:prstClr val="black"/>
                </a:solidFill>
                <a:effectLst/>
                <a:uLnTx/>
                <a:uFillTx/>
                <a:latin typeface="Arial"/>
                <a:ea typeface="微软雅黑"/>
                <a:cs typeface="+mn-cs"/>
              </a:rPr>
              <a:t>Lin B, et al. Gene, 2018:50378111918301550</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000" b="0" i="0" u="none" strike="noStrike" kern="1200" cap="none" spc="0" normalizeH="0" baseline="0" noProof="0" dirty="0">
                <a:ln>
                  <a:noFill/>
                </a:ln>
                <a:solidFill>
                  <a:prstClr val="black"/>
                </a:solidFill>
                <a:effectLst/>
                <a:uLnTx/>
                <a:uFillTx/>
                <a:latin typeface="Arial"/>
                <a:ea typeface="微软雅黑"/>
                <a:cs typeface="+mn-cs"/>
              </a:rPr>
              <a:t>Hoy S M. Drugs, 2019.12</a:t>
            </a:r>
          </a:p>
        </p:txBody>
      </p:sp>
      <p:pic>
        <p:nvPicPr>
          <p:cNvPr id="5" name="Graphic 4" descr="House with solid fill">
            <a:hlinkClick r:id="rId2" action="ppaction://hlinksldjump"/>
            <a:extLst>
              <a:ext uri="{FF2B5EF4-FFF2-40B4-BE49-F238E27FC236}">
                <a16:creationId xmlns:a16="http://schemas.microsoft.com/office/drawing/2014/main" id="{F440A599-24A2-B51E-53FA-878AA9D93110}"/>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047804" y="5959350"/>
            <a:ext cx="567642" cy="567642"/>
          </a:xfrm>
          <a:prstGeom prst="rect">
            <a:avLst/>
          </a:prstGeom>
        </p:spPr>
      </p:pic>
    </p:spTree>
    <p:extLst>
      <p:ext uri="{BB962C8B-B14F-4D97-AF65-F5344CB8AC3E}">
        <p14:creationId xmlns:p14="http://schemas.microsoft.com/office/powerpoint/2010/main" val="75349081"/>
      </p:ext>
    </p:extLst>
  </p:cSld>
  <p:clrMapOvr>
    <a:masterClrMapping/>
  </p:clrMapOvr>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7FA7AF5-731F-ED2F-CE15-2B0EDA1FBB8D}"/>
              </a:ext>
            </a:extLst>
          </p:cNvPr>
          <p:cNvSpPr>
            <a:spLocks noGrp="1"/>
          </p:cNvSpPr>
          <p:nvPr>
            <p:ph type="title"/>
          </p:nvPr>
        </p:nvSpPr>
        <p:spPr/>
        <p:txBody>
          <a:bodyPr>
            <a:normAutofit fontScale="90000"/>
          </a:bodyPr>
          <a:lstStyle/>
          <a:p>
            <a:r>
              <a:rPr lang="zh-CN" altLang="en-US" dirty="0"/>
              <a:t>短期新辅助</a:t>
            </a:r>
            <a:r>
              <a:rPr lang="en-US" altLang="zh-CN" dirty="0"/>
              <a:t>FOLFIRINOX </a:t>
            </a:r>
            <a:r>
              <a:rPr lang="zh-CN" altLang="en-US" dirty="0"/>
              <a:t>对比直接手术治疗可切除胰头癌：一项多中心随机</a:t>
            </a:r>
            <a:r>
              <a:rPr lang="en-US" altLang="zh-CN" dirty="0"/>
              <a:t>Ⅱ</a:t>
            </a:r>
            <a:r>
              <a:rPr lang="zh-CN" altLang="en-US" dirty="0"/>
              <a:t>期试验 </a:t>
            </a:r>
            <a:r>
              <a:rPr lang="en-US" altLang="zh-CN" dirty="0"/>
              <a:t>(NORPACT-1)</a:t>
            </a:r>
            <a:endParaRPr lang="zh-CN" altLang="en-US" dirty="0"/>
          </a:p>
        </p:txBody>
      </p:sp>
      <p:sp>
        <p:nvSpPr>
          <p:cNvPr id="3" name="文本占位符 2">
            <a:extLst>
              <a:ext uri="{FF2B5EF4-FFF2-40B4-BE49-F238E27FC236}">
                <a16:creationId xmlns:a16="http://schemas.microsoft.com/office/drawing/2014/main" id="{E985E624-1F9B-BBF9-A1A1-2ACCA2B35963}"/>
              </a:ext>
            </a:extLst>
          </p:cNvPr>
          <p:cNvSpPr>
            <a:spLocks noGrp="1"/>
          </p:cNvSpPr>
          <p:nvPr>
            <p:ph type="body" sz="quarter" idx="10"/>
          </p:nvPr>
        </p:nvSpPr>
        <p:spPr/>
        <p:txBody>
          <a:bodyPr/>
          <a:lstStyle/>
          <a:p>
            <a:r>
              <a:rPr lang="en-US" altLang="zh-CN" sz="1600" dirty="0"/>
              <a:t>KJ </a:t>
            </a:r>
            <a:r>
              <a:rPr lang="en-US" altLang="zh-CN" sz="1600" dirty="0" err="1"/>
              <a:t>Labori</a:t>
            </a:r>
            <a:r>
              <a:rPr lang="en-US" altLang="zh-CN" sz="1600" dirty="0"/>
              <a:t>, SO </a:t>
            </a:r>
            <a:r>
              <a:rPr lang="en-US" altLang="zh-CN" sz="1600" dirty="0" err="1"/>
              <a:t>Bratlie</a:t>
            </a:r>
            <a:r>
              <a:rPr lang="en-US" altLang="zh-CN" sz="1600" dirty="0"/>
              <a:t>, </a:t>
            </a:r>
            <a:r>
              <a:rPr lang="en-US" altLang="zh-CN" sz="1600" dirty="0" err="1"/>
              <a:t>CBiörserud</a:t>
            </a:r>
            <a:r>
              <a:rPr lang="en-US" altLang="zh-CN" sz="1600" dirty="0"/>
              <a:t>, B </a:t>
            </a:r>
            <a:r>
              <a:rPr lang="en-US" altLang="zh-CN" sz="1600" dirty="0" err="1"/>
              <a:t>Björnsson</a:t>
            </a:r>
            <a:r>
              <a:rPr lang="en-US" altLang="zh-CN" sz="1600" dirty="0"/>
              <a:t>, EA </a:t>
            </a:r>
            <a:r>
              <a:rPr lang="en-US" altLang="zh-CN" sz="1600" dirty="0" err="1"/>
              <a:t>Bringeland</a:t>
            </a:r>
            <a:r>
              <a:rPr lang="en-US" altLang="zh-CN" sz="1600" dirty="0"/>
              <a:t>, N </a:t>
            </a:r>
            <a:r>
              <a:rPr lang="en-US" altLang="zh-CN" sz="1600" dirty="0" err="1"/>
              <a:t>Elander</a:t>
            </a:r>
            <a:r>
              <a:rPr lang="en-US" altLang="zh-CN" sz="1600" dirty="0"/>
              <a:t>, JE </a:t>
            </a:r>
            <a:r>
              <a:rPr lang="en-US" altLang="zh-CN" sz="1600" dirty="0" err="1"/>
              <a:t>Grønbech</a:t>
            </a:r>
            <a:r>
              <a:rPr lang="en-US" altLang="zh-CN" sz="1600" dirty="0"/>
              <a:t>, J </a:t>
            </a:r>
            <a:r>
              <a:rPr lang="en-US" altLang="zh-CN" sz="1600" dirty="0" err="1"/>
              <a:t>Haux</a:t>
            </a:r>
            <a:r>
              <a:rPr lang="en-US" altLang="zh-CN" sz="1600" dirty="0"/>
              <a:t>, O </a:t>
            </a:r>
            <a:r>
              <a:rPr lang="en-US" altLang="zh-CN" sz="1600" dirty="0" err="1"/>
              <a:t>Hemmingsson</a:t>
            </a:r>
            <a:r>
              <a:rPr lang="en-US" altLang="zh-CN" sz="1600" dirty="0"/>
              <a:t>, LS </a:t>
            </a:r>
            <a:r>
              <a:rPr lang="en-US" altLang="zh-CN" sz="1600" dirty="0" err="1"/>
              <a:t>Nymo</a:t>
            </a:r>
            <a:r>
              <a:rPr lang="en-US" altLang="zh-CN" sz="1600" dirty="0"/>
              <a:t>, P Pfeiffer, V </a:t>
            </a:r>
            <a:r>
              <a:rPr lang="en-US" altLang="zh-CN" sz="1600" dirty="0" err="1"/>
              <a:t>Sallinen</a:t>
            </a:r>
            <a:r>
              <a:rPr lang="en-US" altLang="zh-CN" sz="1600" dirty="0"/>
              <a:t>, E </a:t>
            </a:r>
            <a:r>
              <a:rPr lang="en-US" altLang="zh-CN" sz="1600" dirty="0" err="1"/>
              <a:t>Sparrelid</a:t>
            </a:r>
            <a:r>
              <a:rPr lang="en-US" altLang="zh-CN" sz="1600" dirty="0"/>
              <a:t>, K </a:t>
            </a:r>
            <a:r>
              <a:rPr lang="en-US" altLang="zh-CN" sz="1600" dirty="0" err="1"/>
              <a:t>Søreide</a:t>
            </a:r>
            <a:r>
              <a:rPr lang="en-US" altLang="zh-CN" sz="1600" dirty="0"/>
              <a:t>, B </a:t>
            </a:r>
            <a:r>
              <a:rPr lang="en-US" altLang="zh-CN" sz="1600" dirty="0" err="1"/>
              <a:t>Tingstedt</a:t>
            </a:r>
            <a:r>
              <a:rPr lang="en-US" altLang="zh-CN" sz="1600" dirty="0"/>
              <a:t>, C Verbeke, L </a:t>
            </a:r>
            <a:r>
              <a:rPr lang="en-US" altLang="zh-CN" sz="1600" dirty="0" err="1"/>
              <a:t>Klint</a:t>
            </a:r>
            <a:r>
              <a:rPr lang="en-US" altLang="zh-CN" sz="1600" dirty="0"/>
              <a:t>, S </a:t>
            </a:r>
            <a:r>
              <a:rPr lang="en-US" altLang="zh-CN" sz="1600" dirty="0" err="1"/>
              <a:t>Dueland</a:t>
            </a:r>
            <a:r>
              <a:rPr lang="en-US" altLang="zh-CN" sz="1600" dirty="0"/>
              <a:t>, and K Lassen </a:t>
            </a:r>
          </a:p>
        </p:txBody>
      </p:sp>
      <p:sp>
        <p:nvSpPr>
          <p:cNvPr id="4" name="文本占位符 3">
            <a:extLst>
              <a:ext uri="{FF2B5EF4-FFF2-40B4-BE49-F238E27FC236}">
                <a16:creationId xmlns:a16="http://schemas.microsoft.com/office/drawing/2014/main" id="{639FC6EE-1CD6-1415-8A7A-920A66720BF6}"/>
              </a:ext>
            </a:extLst>
          </p:cNvPr>
          <p:cNvSpPr>
            <a:spLocks noGrp="1"/>
          </p:cNvSpPr>
          <p:nvPr>
            <p:ph type="body" sz="quarter" idx="11"/>
          </p:nvPr>
        </p:nvSpPr>
        <p:spPr/>
        <p:txBody>
          <a:bodyPr/>
          <a:lstStyle/>
          <a:p>
            <a:r>
              <a:rPr lang="en-US" altLang="zh-CN" dirty="0"/>
              <a:t>Abstract LBA4005-Oral Session</a:t>
            </a:r>
            <a:endParaRPr lang="zh-CN" altLang="en-US" dirty="0"/>
          </a:p>
        </p:txBody>
      </p:sp>
    </p:spTree>
    <p:extLst>
      <p:ext uri="{BB962C8B-B14F-4D97-AF65-F5344CB8AC3E}">
        <p14:creationId xmlns:p14="http://schemas.microsoft.com/office/powerpoint/2010/main" val="1273689146"/>
      </p:ext>
    </p:extLst>
  </p:cSld>
  <p:clrMapOvr>
    <a:masterClrMapping/>
  </p:clrMapOvr>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zh-CN" altLang="en-US" dirty="0"/>
              <a:t>背景</a:t>
            </a: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en-US" altLang="zh-CN" sz="1000" dirty="0">
                <a:effectLst/>
                <a:ea typeface="Calibri" panose="020F0502020204030204" pitchFamily="34" charset="0"/>
              </a:rPr>
              <a:t>KJ </a:t>
            </a:r>
            <a:r>
              <a:rPr lang="zh-CN" altLang="zh-CN" sz="1000" dirty="0">
                <a:effectLst/>
                <a:ea typeface="Calibri" panose="020F0502020204030204" pitchFamily="34" charset="0"/>
              </a:rPr>
              <a:t>Labori</a:t>
            </a:r>
            <a:r>
              <a:rPr lang="en-US" altLang="zh-CN" sz="1000" dirty="0">
                <a:effectLst/>
                <a:ea typeface="Calibri" panose="020F0502020204030204" pitchFamily="34" charset="0"/>
              </a:rPr>
              <a:t>,</a:t>
            </a:r>
            <a:r>
              <a:rPr lang="zh-CN" altLang="en-US" sz="1000" dirty="0">
                <a:effectLst/>
                <a:ea typeface="Calibri" panose="020F0502020204030204" pitchFamily="34" charset="0"/>
              </a:rPr>
              <a:t> </a:t>
            </a:r>
            <a:r>
              <a:rPr lang="en-US" altLang="zh-CN" sz="1000" dirty="0">
                <a:effectLst/>
                <a:ea typeface="Calibri" panose="020F0502020204030204" pitchFamily="34" charset="0"/>
              </a:rPr>
              <a:t>et</a:t>
            </a:r>
            <a:r>
              <a:rPr lang="zh-CN" altLang="en-US" sz="1000" dirty="0">
                <a:effectLst/>
                <a:ea typeface="Calibri" panose="020F0502020204030204" pitchFamily="34" charset="0"/>
              </a:rPr>
              <a:t> </a:t>
            </a:r>
            <a:r>
              <a:rPr lang="en-US" altLang="zh-CN" sz="1000" dirty="0">
                <a:effectLst/>
                <a:ea typeface="Calibri" panose="020F0502020204030204" pitchFamily="34" charset="0"/>
              </a:rPr>
              <a:t>al.</a:t>
            </a:r>
            <a:r>
              <a:rPr lang="zh-CN" altLang="en-US" sz="1000" dirty="0">
                <a:effectLst/>
                <a:ea typeface="Calibri" panose="020F0502020204030204" pitchFamily="34" charset="0"/>
              </a:rPr>
              <a:t> </a:t>
            </a:r>
            <a:r>
              <a:rPr lang="en-US" altLang="zh-CN" sz="1000" dirty="0">
                <a:effectLst/>
                <a:ea typeface="Calibri" panose="020F0502020204030204" pitchFamily="34" charset="0"/>
              </a:rPr>
              <a:t>2023</a:t>
            </a:r>
            <a:r>
              <a:rPr lang="zh-CN" altLang="en-US" sz="1000" dirty="0">
                <a:effectLst/>
                <a:ea typeface="Calibri" panose="020F0502020204030204" pitchFamily="34" charset="0"/>
              </a:rPr>
              <a:t> </a:t>
            </a:r>
            <a:r>
              <a:rPr lang="en-US" altLang="zh-CN" sz="1000" dirty="0">
                <a:effectLst/>
                <a:ea typeface="Calibri" panose="020F0502020204030204" pitchFamily="34" charset="0"/>
              </a:rPr>
              <a:t>ASCO Abstract</a:t>
            </a:r>
            <a:r>
              <a:rPr lang="zh-CN" altLang="en-US" sz="1000" dirty="0">
                <a:effectLst/>
                <a:ea typeface="Calibri" panose="020F0502020204030204" pitchFamily="34" charset="0"/>
              </a:rPr>
              <a:t> </a:t>
            </a:r>
            <a:r>
              <a:rPr lang="en-US" altLang="zh-CN" sz="1000" dirty="0">
                <a:effectLst/>
                <a:ea typeface="Calibri" panose="020F0502020204030204" pitchFamily="34" charset="0"/>
              </a:rPr>
              <a:t>LBA4005</a:t>
            </a:r>
            <a:endParaRPr lang="zh-CN" altLang="en-US" dirty="0"/>
          </a:p>
        </p:txBody>
      </p:sp>
      <p:sp>
        <p:nvSpPr>
          <p:cNvPr id="4" name="文本占位符 3">
            <a:extLst>
              <a:ext uri="{FF2B5EF4-FFF2-40B4-BE49-F238E27FC236}">
                <a16:creationId xmlns:a16="http://schemas.microsoft.com/office/drawing/2014/main" id="{46F2D972-3489-7B83-96F7-D0A44F9C6259}"/>
              </a:ext>
            </a:extLst>
          </p:cNvPr>
          <p:cNvSpPr>
            <a:spLocks noGrp="1"/>
          </p:cNvSpPr>
          <p:nvPr>
            <p:ph type="body" sz="quarter" idx="12"/>
          </p:nvPr>
        </p:nvSpPr>
        <p:spPr/>
        <p:txBody>
          <a:bodyPr/>
          <a:lstStyle/>
          <a:p>
            <a:pPr marL="342900" indent="-342900">
              <a:lnSpc>
                <a:spcPct val="120000"/>
              </a:lnSpc>
              <a:spcAft>
                <a:spcPts val="600"/>
              </a:spcAft>
              <a:buFont typeface="Arial" panose="020B0604020202020204" pitchFamily="34" charset="0"/>
              <a:buChar char="•"/>
            </a:pPr>
            <a:r>
              <a:rPr lang="zh-CN" altLang="en-US" dirty="0"/>
              <a:t>完全切除和有效的全身治疗使可切除胰腺癌患者达到最佳预后</a:t>
            </a:r>
            <a:endParaRPr lang="en-US" altLang="zh-CN" dirty="0"/>
          </a:p>
          <a:p>
            <a:pPr marL="342900" indent="-342900">
              <a:lnSpc>
                <a:spcPct val="120000"/>
              </a:lnSpc>
              <a:spcAft>
                <a:spcPts val="600"/>
              </a:spcAft>
              <a:buFont typeface="Arial" panose="020B0604020202020204" pitchFamily="34" charset="0"/>
              <a:buChar char="•"/>
            </a:pPr>
            <a:r>
              <a:rPr lang="zh-CN" altLang="en-US" dirty="0"/>
              <a:t>先行手术后辅助化疗是标准的治疗方案</a:t>
            </a:r>
            <a:endParaRPr lang="en-US" altLang="zh-CN" dirty="0"/>
          </a:p>
          <a:p>
            <a:pPr marL="342900" indent="-342900">
              <a:lnSpc>
                <a:spcPct val="120000"/>
              </a:lnSpc>
              <a:spcAft>
                <a:spcPts val="600"/>
              </a:spcAft>
              <a:buFont typeface="Arial" panose="020B0604020202020204" pitchFamily="34" charset="0"/>
              <a:buChar char="•"/>
            </a:pPr>
            <a:r>
              <a:rPr lang="en-US" altLang="zh-CN" b="0" i="0" dirty="0" err="1">
                <a:solidFill>
                  <a:srgbClr val="202020"/>
                </a:solidFill>
                <a:effectLst/>
                <a:latin typeface="微软雅黑" panose="020B0503020204020204" pitchFamily="34" charset="-122"/>
                <a:ea typeface="微软雅黑" panose="020B0503020204020204" pitchFamily="34" charset="-122"/>
              </a:rPr>
              <a:t>mFOLFIRINOX</a:t>
            </a:r>
            <a:r>
              <a:rPr lang="en-US" altLang="zh-CN" b="0" i="0" dirty="0">
                <a:solidFill>
                  <a:srgbClr val="202020"/>
                </a:solidFill>
                <a:effectLst/>
                <a:latin typeface="微软雅黑" panose="020B0503020204020204" pitchFamily="34" charset="-122"/>
                <a:ea typeface="微软雅黑" panose="020B0503020204020204" pitchFamily="34" charset="-122"/>
              </a:rPr>
              <a:t> </a:t>
            </a:r>
            <a:r>
              <a:rPr lang="zh-CN" altLang="en-US" b="0" i="0" dirty="0">
                <a:solidFill>
                  <a:srgbClr val="202020"/>
                </a:solidFill>
                <a:effectLst/>
                <a:latin typeface="微软雅黑" panose="020B0503020204020204" pitchFamily="34" charset="-122"/>
                <a:ea typeface="微软雅黑" panose="020B0503020204020204" pitchFamily="34" charset="-122"/>
              </a:rPr>
              <a:t>是适合患者的首选辅助化疗方案</a:t>
            </a:r>
            <a:endParaRPr lang="en-US" altLang="zh-CN" b="0" i="0" dirty="0">
              <a:solidFill>
                <a:srgbClr val="202020"/>
              </a:solidFill>
              <a:effectLst/>
              <a:latin typeface="微软雅黑" panose="020B0503020204020204" pitchFamily="34" charset="-122"/>
              <a:ea typeface="微软雅黑" panose="020B0503020204020204" pitchFamily="34" charset="-122"/>
            </a:endParaRPr>
          </a:p>
          <a:p>
            <a:pPr marL="342900" indent="-342900">
              <a:lnSpc>
                <a:spcPct val="120000"/>
              </a:lnSpc>
              <a:spcAft>
                <a:spcPts val="600"/>
              </a:spcAft>
              <a:buFont typeface="Arial" panose="020B0604020202020204" pitchFamily="34" charset="0"/>
              <a:buChar char="•"/>
            </a:pPr>
            <a:r>
              <a:rPr lang="zh-CN" altLang="en-US" b="0" i="0" dirty="0">
                <a:solidFill>
                  <a:srgbClr val="202020"/>
                </a:solidFill>
                <a:effectLst/>
                <a:latin typeface="微软雅黑" panose="020B0503020204020204" pitchFamily="34" charset="-122"/>
                <a:ea typeface="微软雅黑" panose="020B0503020204020204" pitchFamily="34" charset="-122"/>
              </a:rPr>
              <a:t>新辅助治疗可能带来：</a:t>
            </a:r>
            <a:endParaRPr lang="en-US" altLang="zh-CN" b="0" i="0" dirty="0">
              <a:solidFill>
                <a:srgbClr val="202020"/>
              </a:solidFill>
              <a:effectLst/>
              <a:latin typeface="微软雅黑" panose="020B0503020204020204" pitchFamily="34" charset="-122"/>
              <a:ea typeface="微软雅黑" panose="020B0503020204020204" pitchFamily="34" charset="-122"/>
            </a:endParaRPr>
          </a:p>
          <a:p>
            <a:pPr marL="1028700" lvl="1" indent="-342900">
              <a:lnSpc>
                <a:spcPct val="120000"/>
              </a:lnSpc>
              <a:spcAft>
                <a:spcPts val="600"/>
              </a:spcAft>
            </a:pPr>
            <a:r>
              <a:rPr lang="zh-CN" altLang="en-US" b="0" i="0" dirty="0">
                <a:solidFill>
                  <a:srgbClr val="202020"/>
                </a:solidFill>
                <a:effectLst/>
                <a:latin typeface="微软雅黑" panose="020B0503020204020204" pitchFamily="34" charset="-122"/>
                <a:ea typeface="微软雅黑" panose="020B0503020204020204" pitchFamily="34" charset="-122"/>
              </a:rPr>
              <a:t>早期控制全身性的疾病</a:t>
            </a:r>
            <a:endParaRPr lang="en-US" altLang="zh-CN" b="0" i="0" dirty="0">
              <a:solidFill>
                <a:srgbClr val="202020"/>
              </a:solidFill>
              <a:effectLst/>
              <a:latin typeface="微软雅黑" panose="020B0503020204020204" pitchFamily="34" charset="-122"/>
              <a:ea typeface="微软雅黑" panose="020B0503020204020204" pitchFamily="34" charset="-122"/>
            </a:endParaRPr>
          </a:p>
          <a:p>
            <a:pPr marL="1028700" lvl="1" indent="-342900">
              <a:lnSpc>
                <a:spcPct val="120000"/>
              </a:lnSpc>
              <a:spcAft>
                <a:spcPts val="600"/>
              </a:spcAft>
            </a:pPr>
            <a:r>
              <a:rPr lang="zh-CN" altLang="en-US" b="0" i="0" dirty="0">
                <a:solidFill>
                  <a:srgbClr val="202020"/>
                </a:solidFill>
                <a:effectLst/>
                <a:latin typeface="微软雅黑" panose="020B0503020204020204" pitchFamily="34" charset="-122"/>
                <a:ea typeface="微软雅黑" panose="020B0503020204020204" pitchFamily="34" charset="-122"/>
              </a:rPr>
              <a:t>改善化疗给药</a:t>
            </a:r>
            <a:endParaRPr lang="en-US" altLang="zh-CN" b="0" i="0" dirty="0">
              <a:solidFill>
                <a:srgbClr val="202020"/>
              </a:solidFill>
              <a:effectLst/>
              <a:latin typeface="微软雅黑" panose="020B0503020204020204" pitchFamily="34" charset="-122"/>
              <a:ea typeface="微软雅黑" panose="020B0503020204020204" pitchFamily="34" charset="-122"/>
            </a:endParaRPr>
          </a:p>
          <a:p>
            <a:pPr marL="1028700" lvl="1" indent="-342900">
              <a:lnSpc>
                <a:spcPct val="120000"/>
              </a:lnSpc>
              <a:spcAft>
                <a:spcPts val="600"/>
              </a:spcAft>
            </a:pPr>
            <a:r>
              <a:rPr lang="zh-CN" altLang="en-US" b="0" i="0" dirty="0">
                <a:solidFill>
                  <a:srgbClr val="202020"/>
                </a:solidFill>
                <a:effectLst/>
                <a:latin typeface="微软雅黑" panose="020B0503020204020204" pitchFamily="34" charset="-122"/>
                <a:ea typeface="微软雅黑" panose="020B0503020204020204" pitchFamily="34" charset="-122"/>
              </a:rPr>
              <a:t>改善组织病理学参数（</a:t>
            </a:r>
            <a:r>
              <a:rPr lang="en-US" altLang="zh-CN" b="0" i="0" dirty="0">
                <a:solidFill>
                  <a:srgbClr val="202020"/>
                </a:solidFill>
                <a:effectLst/>
                <a:latin typeface="微软雅黑" panose="020B0503020204020204" pitchFamily="34" charset="-122"/>
                <a:ea typeface="微软雅黑" panose="020B0503020204020204" pitchFamily="34" charset="-122"/>
              </a:rPr>
              <a:t>R0</a:t>
            </a:r>
            <a:r>
              <a:rPr lang="zh-CN" altLang="en-US" b="0" i="0" dirty="0">
                <a:solidFill>
                  <a:srgbClr val="202020"/>
                </a:solidFill>
                <a:effectLst/>
                <a:latin typeface="微软雅黑" panose="020B0503020204020204" pitchFamily="34" charset="-122"/>
                <a:ea typeface="微软雅黑" panose="020B0503020204020204" pitchFamily="34" charset="-122"/>
              </a:rPr>
              <a:t>和</a:t>
            </a:r>
            <a:r>
              <a:rPr lang="en-US" altLang="zh-CN" b="0" i="0" dirty="0">
                <a:solidFill>
                  <a:srgbClr val="202020"/>
                </a:solidFill>
                <a:effectLst/>
                <a:latin typeface="微软雅黑" panose="020B0503020204020204" pitchFamily="34" charset="-122"/>
                <a:ea typeface="微软雅黑" panose="020B0503020204020204" pitchFamily="34" charset="-122"/>
              </a:rPr>
              <a:t>N0</a:t>
            </a:r>
            <a:r>
              <a:rPr lang="zh-CN" altLang="en-US" b="0" i="0" dirty="0">
                <a:solidFill>
                  <a:srgbClr val="202020"/>
                </a:solidFill>
                <a:effectLst/>
                <a:latin typeface="微软雅黑" panose="020B0503020204020204" pitchFamily="34" charset="-122"/>
                <a:ea typeface="微软雅黑" panose="020B0503020204020204" pitchFamily="34" charset="-122"/>
              </a:rPr>
              <a:t>切除率）</a:t>
            </a:r>
            <a:endParaRPr lang="en-US" altLang="zh-CN" b="0" i="0" dirty="0">
              <a:solidFill>
                <a:srgbClr val="202020"/>
              </a:solidFill>
              <a:effectLst/>
              <a:latin typeface="微软雅黑" panose="020B0503020204020204" pitchFamily="34" charset="-122"/>
              <a:ea typeface="微软雅黑" panose="020B0503020204020204" pitchFamily="34" charset="-122"/>
            </a:endParaRPr>
          </a:p>
          <a:p>
            <a:pPr marL="342900" indent="-342900">
              <a:lnSpc>
                <a:spcPct val="120000"/>
              </a:lnSpc>
              <a:spcAft>
                <a:spcPts val="600"/>
              </a:spcAft>
              <a:buFont typeface="Arial" panose="020B0604020202020204" pitchFamily="34" charset="0"/>
              <a:buChar char="•"/>
            </a:pPr>
            <a:endParaRPr lang="zh-CN" altLang="en-US" dirty="0"/>
          </a:p>
        </p:txBody>
      </p:sp>
      <p:pic>
        <p:nvPicPr>
          <p:cNvPr id="5" name="图片 4">
            <a:extLst>
              <a:ext uri="{FF2B5EF4-FFF2-40B4-BE49-F238E27FC236}">
                <a16:creationId xmlns:a16="http://schemas.microsoft.com/office/drawing/2014/main" id="{039100A3-A3D4-8065-B311-8854F085B4E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34963" y="4562122"/>
            <a:ext cx="5536300" cy="1397749"/>
          </a:xfrm>
          <a:prstGeom prst="rect">
            <a:avLst/>
          </a:prstGeom>
        </p:spPr>
      </p:pic>
      <p:sp>
        <p:nvSpPr>
          <p:cNvPr id="6" name="文本占位符 3">
            <a:extLst>
              <a:ext uri="{FF2B5EF4-FFF2-40B4-BE49-F238E27FC236}">
                <a16:creationId xmlns:a16="http://schemas.microsoft.com/office/drawing/2014/main" id="{FE828AAF-E166-9A31-1948-E4D7D5D63FD2}"/>
              </a:ext>
            </a:extLst>
          </p:cNvPr>
          <p:cNvSpPr txBox="1">
            <a:spLocks/>
          </p:cNvSpPr>
          <p:nvPr/>
        </p:nvSpPr>
        <p:spPr>
          <a:xfrm>
            <a:off x="6242782" y="4528296"/>
            <a:ext cx="5450792" cy="2008243"/>
          </a:xfrm>
          <a:prstGeom prst="rect">
            <a:avLst/>
          </a:prstGeom>
        </p:spPr>
        <p:txBody>
          <a:bodyPr wrap="square" lIns="0" tIns="0" rIns="0" bIns="0">
            <a:noAutofit/>
          </a:bodyPr>
          <a:lstStyle>
            <a:lvl1pPr marL="0" indent="0" algn="l" defTabSz="914400" rtl="0" eaLnBrk="1" latinLnBrk="0" hangingPunct="1">
              <a:lnSpc>
                <a:spcPct val="100000"/>
              </a:lnSpc>
              <a:spcBef>
                <a:spcPts val="0"/>
              </a:spcBef>
              <a:buFont typeface="Arial" panose="020B0604020202020204" pitchFamily="34" charset="0"/>
              <a:buNone/>
              <a:defRPr sz="2000" b="0" kern="1200">
                <a:solidFill>
                  <a:srgbClr val="404040"/>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Conroy</a:t>
            </a:r>
            <a:r>
              <a:rPr kumimoji="0" lang="en-US"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zh-CN"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T,</a:t>
            </a:r>
            <a:r>
              <a:rPr kumimoji="0" lang="en-US"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zh-CN"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Desseigne</a:t>
            </a:r>
            <a:r>
              <a:rPr kumimoji="0" lang="en-US"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 F, </a:t>
            </a:r>
            <a:r>
              <a:rPr kumimoji="0" lang="zh-CN"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Ychou</a:t>
            </a:r>
            <a:r>
              <a:rPr kumimoji="0" lang="en-US"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zh-CN"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M,</a:t>
            </a:r>
            <a:r>
              <a:rPr kumimoji="0" lang="en-US"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zh-CN"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et</a:t>
            </a:r>
            <a:r>
              <a:rPr kumimoji="0" lang="en-US"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zh-CN"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al.</a:t>
            </a:r>
            <a:r>
              <a:rPr kumimoji="0" lang="en-US"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zh-CN"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N</a:t>
            </a:r>
            <a:r>
              <a:rPr kumimoji="0" lang="en-US"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zh-CN"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Engl</a:t>
            </a:r>
            <a:r>
              <a:rPr kumimoji="0" lang="en-US"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 J </a:t>
            </a:r>
            <a:r>
              <a:rPr kumimoji="0" lang="zh-CN"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Med</a:t>
            </a:r>
            <a:r>
              <a:rPr kumimoji="0" lang="en-US"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zh-CN"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2011</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FOLFIRINOX</a:t>
            </a:r>
            <a:r>
              <a:rPr kumimoji="0" lang="en-US"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zh-CN"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versus</a:t>
            </a:r>
            <a:r>
              <a:rPr kumimoji="0" lang="en-US"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zh-CN"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gemcitabine</a:t>
            </a:r>
            <a:r>
              <a:rPr kumimoji="0" lang="en-US"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zh-CN"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for</a:t>
            </a:r>
            <a:r>
              <a:rPr kumimoji="0" lang="en-US"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zh-CN"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metastatic</a:t>
            </a:r>
            <a:r>
              <a:rPr kumimoji="0" lang="en-US"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zh-CN"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pancreatic</a:t>
            </a:r>
            <a:r>
              <a:rPr kumimoji="0" lang="en-US"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zh-CN"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cancer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altLang="zh-CN" sz="1400" b="0" i="0" u="none" strike="noStrike" kern="1200" cap="none" spc="0" normalizeH="0" baseline="0" noProof="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Suker</a:t>
            </a:r>
            <a:r>
              <a:rPr kumimoji="0" lang="en-US"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zh-CN"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M,</a:t>
            </a:r>
            <a:r>
              <a:rPr kumimoji="0" lang="en-US"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zh-CN"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Beumer</a:t>
            </a:r>
            <a:r>
              <a:rPr kumimoji="0" lang="en-US"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zh-CN"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BR,</a:t>
            </a:r>
            <a:r>
              <a:rPr kumimoji="0" lang="en-US"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zh-CN"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Sadot</a:t>
            </a:r>
            <a:r>
              <a:rPr kumimoji="0" lang="en-US"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zh-CN"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et</a:t>
            </a:r>
            <a:r>
              <a:rPr kumimoji="0" lang="en-US"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zh-CN"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al.</a:t>
            </a:r>
            <a:r>
              <a:rPr kumimoji="0" lang="en-US"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zh-CN"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Lancet</a:t>
            </a:r>
            <a:r>
              <a:rPr kumimoji="0" lang="en-US"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zh-CN"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Oncol</a:t>
            </a:r>
            <a:r>
              <a:rPr kumimoji="0" lang="en-US"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zh-CN"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2016</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FOLFIRINOX</a:t>
            </a:r>
            <a:r>
              <a:rPr kumimoji="0" lang="en-US"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zh-CN"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for</a:t>
            </a:r>
            <a:r>
              <a:rPr kumimoji="0" lang="en-US"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 l</a:t>
            </a:r>
            <a:r>
              <a:rPr kumimoji="0" lang="zh-CN"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oca</a:t>
            </a:r>
            <a:r>
              <a:rPr kumimoji="0" lang="en-US"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lly </a:t>
            </a:r>
            <a:r>
              <a:rPr kumimoji="0" lang="zh-CN"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advanced</a:t>
            </a:r>
            <a:r>
              <a:rPr kumimoji="0" lang="en-US"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zh-CN"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pancreatic</a:t>
            </a:r>
            <a:r>
              <a:rPr kumimoji="0" lang="en-US"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zh-CN"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cancer:</a:t>
            </a:r>
            <a:r>
              <a:rPr kumimoji="0" lang="en-US"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zh-CN"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a</a:t>
            </a:r>
            <a:r>
              <a:rPr kumimoji="0" lang="en-US"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zh-CN"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systematic</a:t>
            </a:r>
            <a:r>
              <a:rPr kumimoji="0" lang="en-US"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zh-CN"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review</a:t>
            </a:r>
            <a:r>
              <a:rPr kumimoji="0" lang="en-US"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zh-CN"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and</a:t>
            </a:r>
            <a:r>
              <a:rPr kumimoji="0" lang="en-US"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zh-CN"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patient-leve</a:t>
            </a:r>
            <a:r>
              <a:rPr kumimoji="0" lang="en-US"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l </a:t>
            </a:r>
            <a:r>
              <a:rPr kumimoji="0" lang="zh-CN" altLang="zh-CN" sz="1400" b="0" i="0" u="none" strike="noStrike" kern="1200" cap="none" spc="0" normalizeH="0" baseline="0" noProof="0">
                <a:ln>
                  <a:noFill/>
                </a:ln>
                <a:solidFill>
                  <a:srgbClr val="404040"/>
                </a:solidFill>
                <a:effectLst/>
                <a:uLnTx/>
                <a:uFillTx/>
                <a:latin typeface="Arial" panose="020B0604020202020204" pitchFamily="34" charset="0"/>
                <a:ea typeface="Calibri" panose="020F0502020204030204" pitchFamily="34" charset="0"/>
                <a:cs typeface="Arial" panose="020B0604020202020204" pitchFamily="34" charset="0"/>
              </a:rPr>
              <a:t>meta-analysis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altLang="zh-CN" sz="1400" b="0" i="0" u="none" strike="noStrike" kern="1200" cap="none" spc="0" normalizeH="0" baseline="0" noProof="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en-US" sz="1400" b="0"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592692868"/>
      </p:ext>
    </p:extLst>
  </p:cSld>
  <p:clrMapOvr>
    <a:masterClrMapping/>
  </p:clrMapOvr>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DB847854-3B68-4AF5-B093-6CB2EB93BA93}"/>
              </a:ext>
            </a:extLst>
          </p:cNvPr>
          <p:cNvSpPr>
            <a:spLocks noGrp="1"/>
          </p:cNvSpPr>
          <p:nvPr>
            <p:ph type="body" sz="quarter" idx="10"/>
          </p:nvPr>
        </p:nvSpPr>
        <p:spPr/>
        <p:txBody>
          <a:bodyPr/>
          <a:lstStyle/>
          <a:p>
            <a:r>
              <a:rPr lang="zh-CN" altLang="en-US" dirty="0"/>
              <a:t>研究目的与参与中心</a:t>
            </a:r>
          </a:p>
        </p:txBody>
      </p:sp>
      <p:sp>
        <p:nvSpPr>
          <p:cNvPr id="3" name="文本占位符 2">
            <a:extLst>
              <a:ext uri="{FF2B5EF4-FFF2-40B4-BE49-F238E27FC236}">
                <a16:creationId xmlns:a16="http://schemas.microsoft.com/office/drawing/2014/main" id="{A6D474B0-75A9-25E5-5D17-4F37F5183CD1}"/>
              </a:ext>
            </a:extLst>
          </p:cNvPr>
          <p:cNvSpPr>
            <a:spLocks noGrp="1"/>
          </p:cNvSpPr>
          <p:nvPr>
            <p:ph type="body" sz="quarter" idx="11"/>
          </p:nvPr>
        </p:nvSpPr>
        <p:spPr/>
        <p:txBody>
          <a:bodyPr/>
          <a:lstStyle/>
          <a:p>
            <a:r>
              <a:rPr lang="en-US" altLang="zh-CN" sz="1000" dirty="0">
                <a:effectLst/>
                <a:ea typeface="Calibri" panose="020F0502020204030204" pitchFamily="34" charset="0"/>
              </a:rPr>
              <a:t>KJ </a:t>
            </a:r>
            <a:r>
              <a:rPr lang="zh-CN" altLang="zh-CN" sz="1000" dirty="0">
                <a:effectLst/>
                <a:ea typeface="Calibri" panose="020F0502020204030204" pitchFamily="34" charset="0"/>
              </a:rPr>
              <a:t>Labori</a:t>
            </a:r>
            <a:r>
              <a:rPr lang="en-US" altLang="zh-CN" sz="1000" dirty="0">
                <a:effectLst/>
                <a:ea typeface="Calibri" panose="020F0502020204030204" pitchFamily="34" charset="0"/>
              </a:rPr>
              <a:t>,</a:t>
            </a:r>
            <a:r>
              <a:rPr lang="zh-CN" altLang="en-US" sz="1000" dirty="0">
                <a:effectLst/>
                <a:ea typeface="Calibri" panose="020F0502020204030204" pitchFamily="34" charset="0"/>
              </a:rPr>
              <a:t> </a:t>
            </a:r>
            <a:r>
              <a:rPr lang="en-US" altLang="zh-CN" sz="1000" dirty="0">
                <a:effectLst/>
                <a:ea typeface="Calibri" panose="020F0502020204030204" pitchFamily="34" charset="0"/>
              </a:rPr>
              <a:t>et</a:t>
            </a:r>
            <a:r>
              <a:rPr lang="zh-CN" altLang="en-US" sz="1000" dirty="0">
                <a:effectLst/>
                <a:ea typeface="Calibri" panose="020F0502020204030204" pitchFamily="34" charset="0"/>
              </a:rPr>
              <a:t> </a:t>
            </a:r>
            <a:r>
              <a:rPr lang="en-US" altLang="zh-CN" sz="1000" dirty="0">
                <a:effectLst/>
                <a:ea typeface="Calibri" panose="020F0502020204030204" pitchFamily="34" charset="0"/>
              </a:rPr>
              <a:t>al.</a:t>
            </a:r>
            <a:r>
              <a:rPr lang="zh-CN" altLang="en-US" sz="1000" dirty="0">
                <a:effectLst/>
                <a:ea typeface="Calibri" panose="020F0502020204030204" pitchFamily="34" charset="0"/>
              </a:rPr>
              <a:t> </a:t>
            </a:r>
            <a:r>
              <a:rPr lang="en-US" altLang="zh-CN" sz="1000" dirty="0">
                <a:effectLst/>
                <a:ea typeface="Calibri" panose="020F0502020204030204" pitchFamily="34" charset="0"/>
              </a:rPr>
              <a:t>2023</a:t>
            </a:r>
            <a:r>
              <a:rPr lang="zh-CN" altLang="en-US" sz="1000" dirty="0">
                <a:effectLst/>
                <a:ea typeface="Calibri" panose="020F0502020204030204" pitchFamily="34" charset="0"/>
              </a:rPr>
              <a:t> </a:t>
            </a:r>
            <a:r>
              <a:rPr lang="en-US" altLang="zh-CN" sz="1000" dirty="0">
                <a:effectLst/>
                <a:ea typeface="Calibri" panose="020F0502020204030204" pitchFamily="34" charset="0"/>
              </a:rPr>
              <a:t>ASCO Abstract</a:t>
            </a:r>
            <a:r>
              <a:rPr lang="zh-CN" altLang="en-US" sz="1000" dirty="0">
                <a:effectLst/>
                <a:ea typeface="Calibri" panose="020F0502020204030204" pitchFamily="34" charset="0"/>
              </a:rPr>
              <a:t> </a:t>
            </a:r>
            <a:r>
              <a:rPr lang="en-US" altLang="zh-CN" sz="1000" dirty="0">
                <a:effectLst/>
                <a:ea typeface="Calibri" panose="020F0502020204030204" pitchFamily="34" charset="0"/>
              </a:rPr>
              <a:t>LBA4005</a:t>
            </a:r>
            <a:endParaRPr lang="zh-CN" altLang="en-US" dirty="0"/>
          </a:p>
        </p:txBody>
      </p:sp>
      <p:sp>
        <p:nvSpPr>
          <p:cNvPr id="4" name="文本占位符 3">
            <a:extLst>
              <a:ext uri="{FF2B5EF4-FFF2-40B4-BE49-F238E27FC236}">
                <a16:creationId xmlns:a16="http://schemas.microsoft.com/office/drawing/2014/main" id="{C3D10355-8499-0D6F-7D23-234D924DFF77}"/>
              </a:ext>
            </a:extLst>
          </p:cNvPr>
          <p:cNvSpPr>
            <a:spLocks noGrp="1"/>
          </p:cNvSpPr>
          <p:nvPr>
            <p:ph type="body" sz="quarter" idx="12"/>
          </p:nvPr>
        </p:nvSpPr>
        <p:spPr/>
        <p:txBody>
          <a:bodyPr/>
          <a:lstStyle/>
          <a:p>
            <a:pPr marL="342900" indent="-342900">
              <a:lnSpc>
                <a:spcPct val="120000"/>
              </a:lnSpc>
              <a:spcAft>
                <a:spcPts val="600"/>
              </a:spcAft>
              <a:buFont typeface="Arial" panose="020B0604020202020204" pitchFamily="34" charset="0"/>
              <a:buChar char="•"/>
            </a:pPr>
            <a:r>
              <a:rPr lang="zh-CN" altLang="en-US" dirty="0"/>
              <a:t>比较新辅助 </a:t>
            </a:r>
            <a:r>
              <a:rPr lang="zh-CN" altLang="zh-CN" sz="2000" dirty="0">
                <a:effectLst/>
                <a:ea typeface="Calibri" panose="020F0502020204030204" pitchFamily="34" charset="0"/>
              </a:rPr>
              <a:t>FOLFIRINOX</a:t>
            </a:r>
            <a:r>
              <a:rPr lang="en-US" altLang="zh-CN" sz="2000" dirty="0">
                <a:effectLst/>
                <a:ea typeface="Calibri" panose="020F0502020204030204" pitchFamily="34" charset="0"/>
              </a:rPr>
              <a:t> </a:t>
            </a:r>
            <a:r>
              <a:rPr lang="zh-CN" altLang="en-US" dirty="0">
                <a:ea typeface="Calibri" panose="020F0502020204030204" pitchFamily="34" charset="0"/>
              </a:rPr>
              <a:t>对比直接</a:t>
            </a:r>
            <a:r>
              <a:rPr lang="zh-CN" altLang="en-US" sz="2000" dirty="0">
                <a:effectLst/>
                <a:ea typeface="Calibri" panose="020F0502020204030204" pitchFamily="34" charset="0"/>
              </a:rPr>
              <a:t>手术的标准治疗方案治疗可切除胰头癌患者的有效性和安全性</a:t>
            </a:r>
            <a:endParaRPr lang="en-US" altLang="zh-CN" sz="2000" dirty="0">
              <a:effectLst/>
              <a:ea typeface="Calibri" panose="020F0502020204030204" pitchFamily="34" charset="0"/>
            </a:endParaRPr>
          </a:p>
          <a:p>
            <a:pPr marL="342900" indent="-342900">
              <a:lnSpc>
                <a:spcPct val="120000"/>
              </a:lnSpc>
              <a:spcAft>
                <a:spcPts val="600"/>
              </a:spcAft>
              <a:buFont typeface="Arial" panose="020B0604020202020204" pitchFamily="34" charset="0"/>
              <a:buChar char="•"/>
            </a:pPr>
            <a:r>
              <a:rPr lang="en-US" altLang="zh-CN" dirty="0"/>
              <a:t>12</a:t>
            </a:r>
            <a:r>
              <a:rPr lang="zh-CN" altLang="en-US" dirty="0"/>
              <a:t>个北欧中心（挪威、瑞典、丹麦、芬兰）</a:t>
            </a:r>
            <a:endParaRPr lang="en-US" altLang="zh-CN" dirty="0"/>
          </a:p>
          <a:p>
            <a:pPr marL="342900" indent="-342900">
              <a:lnSpc>
                <a:spcPct val="120000"/>
              </a:lnSpc>
              <a:spcAft>
                <a:spcPts val="600"/>
              </a:spcAft>
              <a:buFont typeface="Arial" panose="020B0604020202020204" pitchFamily="34" charset="0"/>
              <a:buChar char="•"/>
            </a:pPr>
            <a:r>
              <a:rPr lang="zh-CN" altLang="en-US" dirty="0"/>
              <a:t>全民医疗体系，胰腺手术集中化</a:t>
            </a:r>
            <a:endParaRPr lang="en-US" altLang="zh-CN" dirty="0"/>
          </a:p>
          <a:p>
            <a:pPr marL="342900" indent="-342900">
              <a:lnSpc>
                <a:spcPct val="120000"/>
              </a:lnSpc>
              <a:spcAft>
                <a:spcPts val="600"/>
              </a:spcAft>
              <a:buFont typeface="Arial" panose="020B0604020202020204" pitchFamily="34" charset="0"/>
              <a:buChar char="•"/>
            </a:pPr>
            <a:r>
              <a:rPr lang="zh-CN" altLang="en-US" dirty="0"/>
              <a:t>患者招募 </a:t>
            </a:r>
            <a:r>
              <a:rPr lang="en-US" altLang="zh-CN" dirty="0"/>
              <a:t>2017.02-2021.04</a:t>
            </a:r>
            <a:endParaRPr lang="zh-CN" altLang="en-US" dirty="0"/>
          </a:p>
        </p:txBody>
      </p:sp>
      <p:pic>
        <p:nvPicPr>
          <p:cNvPr id="6" name="图片 5">
            <a:extLst>
              <a:ext uri="{FF2B5EF4-FFF2-40B4-BE49-F238E27FC236}">
                <a16:creationId xmlns:a16="http://schemas.microsoft.com/office/drawing/2014/main" id="{669D0B3B-4942-31C6-FF1B-F893A2255252}"/>
              </a:ext>
            </a:extLst>
          </p:cNvPr>
          <p:cNvPicPr>
            <a:picLocks noChangeAspect="1"/>
          </p:cNvPicPr>
          <p:nvPr/>
        </p:nvPicPr>
        <p:blipFill>
          <a:blip r:embed="rId2"/>
          <a:stretch>
            <a:fillRect/>
          </a:stretch>
        </p:blipFill>
        <p:spPr>
          <a:xfrm>
            <a:off x="8483782" y="1835483"/>
            <a:ext cx="2673242" cy="3797502"/>
          </a:xfrm>
          <a:prstGeom prst="rect">
            <a:avLst/>
          </a:prstGeom>
        </p:spPr>
      </p:pic>
    </p:spTree>
    <p:extLst>
      <p:ext uri="{BB962C8B-B14F-4D97-AF65-F5344CB8AC3E}">
        <p14:creationId xmlns:p14="http://schemas.microsoft.com/office/powerpoint/2010/main" val="552363293"/>
      </p:ext>
    </p:extLst>
  </p:cSld>
  <p:clrMapOvr>
    <a:masterClrMapping/>
  </p:clrMapOvr>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84AFE883-84C8-F261-74DE-74DDF0DEFCD7}"/>
              </a:ext>
            </a:extLst>
          </p:cNvPr>
          <p:cNvSpPr>
            <a:spLocks noGrp="1"/>
          </p:cNvSpPr>
          <p:nvPr>
            <p:ph type="body" sz="quarter" idx="10"/>
          </p:nvPr>
        </p:nvSpPr>
        <p:spPr/>
        <p:txBody>
          <a:bodyPr/>
          <a:lstStyle/>
          <a:p>
            <a:r>
              <a:rPr lang="zh-CN" altLang="en-US" dirty="0"/>
              <a:t>研究设计、统计与主要纳排标准</a:t>
            </a:r>
          </a:p>
        </p:txBody>
      </p:sp>
      <p:sp>
        <p:nvSpPr>
          <p:cNvPr id="3" name="文本占位符 2">
            <a:extLst>
              <a:ext uri="{FF2B5EF4-FFF2-40B4-BE49-F238E27FC236}">
                <a16:creationId xmlns:a16="http://schemas.microsoft.com/office/drawing/2014/main" id="{71BCC29A-2917-2DB6-C885-EDB1FFC7B273}"/>
              </a:ext>
            </a:extLst>
          </p:cNvPr>
          <p:cNvSpPr>
            <a:spLocks noGrp="1"/>
          </p:cNvSpPr>
          <p:nvPr>
            <p:ph type="body" sz="quarter" idx="11"/>
          </p:nvPr>
        </p:nvSpPr>
        <p:spPr/>
        <p:txBody>
          <a:bodyPr/>
          <a:lstStyle/>
          <a:p>
            <a:r>
              <a:rPr lang="en-US" altLang="zh-CN" sz="1000" dirty="0">
                <a:effectLst/>
                <a:ea typeface="Calibri" panose="020F0502020204030204" pitchFamily="34" charset="0"/>
              </a:rPr>
              <a:t>KJ </a:t>
            </a:r>
            <a:r>
              <a:rPr lang="zh-CN" altLang="zh-CN" sz="1000" dirty="0">
                <a:effectLst/>
                <a:ea typeface="Calibri" panose="020F0502020204030204" pitchFamily="34" charset="0"/>
              </a:rPr>
              <a:t>Labori</a:t>
            </a:r>
            <a:r>
              <a:rPr lang="en-US" altLang="zh-CN" sz="1000" dirty="0">
                <a:effectLst/>
                <a:ea typeface="Calibri" panose="020F0502020204030204" pitchFamily="34" charset="0"/>
              </a:rPr>
              <a:t>,</a:t>
            </a:r>
            <a:r>
              <a:rPr lang="zh-CN" altLang="en-US" sz="1000" dirty="0">
                <a:effectLst/>
                <a:ea typeface="Calibri" panose="020F0502020204030204" pitchFamily="34" charset="0"/>
              </a:rPr>
              <a:t> </a:t>
            </a:r>
            <a:r>
              <a:rPr lang="en-US" altLang="zh-CN" sz="1000" dirty="0">
                <a:effectLst/>
                <a:ea typeface="Calibri" panose="020F0502020204030204" pitchFamily="34" charset="0"/>
              </a:rPr>
              <a:t>et</a:t>
            </a:r>
            <a:r>
              <a:rPr lang="zh-CN" altLang="en-US" sz="1000" dirty="0">
                <a:effectLst/>
                <a:ea typeface="Calibri" panose="020F0502020204030204" pitchFamily="34" charset="0"/>
              </a:rPr>
              <a:t> </a:t>
            </a:r>
            <a:r>
              <a:rPr lang="en-US" altLang="zh-CN" sz="1000" dirty="0">
                <a:effectLst/>
                <a:ea typeface="Calibri" panose="020F0502020204030204" pitchFamily="34" charset="0"/>
              </a:rPr>
              <a:t>al.</a:t>
            </a:r>
            <a:r>
              <a:rPr lang="zh-CN" altLang="en-US" sz="1000" dirty="0">
                <a:effectLst/>
                <a:ea typeface="Calibri" panose="020F0502020204030204" pitchFamily="34" charset="0"/>
              </a:rPr>
              <a:t> </a:t>
            </a:r>
            <a:r>
              <a:rPr lang="en-US" altLang="zh-CN" sz="1000" dirty="0">
                <a:effectLst/>
                <a:ea typeface="Calibri" panose="020F0502020204030204" pitchFamily="34" charset="0"/>
              </a:rPr>
              <a:t>2023</a:t>
            </a:r>
            <a:r>
              <a:rPr lang="zh-CN" altLang="en-US" sz="1000" dirty="0">
                <a:effectLst/>
                <a:ea typeface="Calibri" panose="020F0502020204030204" pitchFamily="34" charset="0"/>
              </a:rPr>
              <a:t> </a:t>
            </a:r>
            <a:r>
              <a:rPr lang="en-US" altLang="zh-CN" sz="1000" dirty="0">
                <a:effectLst/>
                <a:ea typeface="Calibri" panose="020F0502020204030204" pitchFamily="34" charset="0"/>
              </a:rPr>
              <a:t>ASCO Abstract</a:t>
            </a:r>
            <a:r>
              <a:rPr lang="zh-CN" altLang="en-US" sz="1000" dirty="0">
                <a:effectLst/>
                <a:ea typeface="Calibri" panose="020F0502020204030204" pitchFamily="34" charset="0"/>
              </a:rPr>
              <a:t> </a:t>
            </a:r>
            <a:r>
              <a:rPr lang="en-US" altLang="zh-CN" sz="1000" dirty="0">
                <a:effectLst/>
                <a:ea typeface="Calibri" panose="020F0502020204030204" pitchFamily="34" charset="0"/>
              </a:rPr>
              <a:t>LBA4005</a:t>
            </a:r>
            <a:endParaRPr lang="zh-CN" altLang="en-US" dirty="0"/>
          </a:p>
        </p:txBody>
      </p:sp>
      <p:grpSp>
        <p:nvGrpSpPr>
          <p:cNvPr id="4" name="组合 3">
            <a:extLst>
              <a:ext uri="{FF2B5EF4-FFF2-40B4-BE49-F238E27FC236}">
                <a16:creationId xmlns:a16="http://schemas.microsoft.com/office/drawing/2014/main" id="{DA42ABB6-718F-AF17-78BB-02E5DA7CD72D}"/>
              </a:ext>
            </a:extLst>
          </p:cNvPr>
          <p:cNvGrpSpPr/>
          <p:nvPr/>
        </p:nvGrpSpPr>
        <p:grpSpPr>
          <a:xfrm>
            <a:off x="935892" y="440119"/>
            <a:ext cx="10060028" cy="3398247"/>
            <a:chOff x="707981" y="733089"/>
            <a:chExt cx="10620910" cy="4258896"/>
          </a:xfrm>
        </p:grpSpPr>
        <p:graphicFrame>
          <p:nvGraphicFramePr>
            <p:cNvPr id="7" name="图示 6">
              <a:extLst>
                <a:ext uri="{FF2B5EF4-FFF2-40B4-BE49-F238E27FC236}">
                  <a16:creationId xmlns:a16="http://schemas.microsoft.com/office/drawing/2014/main" id="{670A6E86-C976-D44C-828F-94386771E7A9}"/>
                </a:ext>
              </a:extLst>
            </p:cNvPr>
            <p:cNvGraphicFramePr/>
            <p:nvPr/>
          </p:nvGraphicFramePr>
          <p:xfrm>
            <a:off x="707981" y="733089"/>
            <a:ext cx="10620910" cy="42588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文本框 8">
              <a:extLst>
                <a:ext uri="{FF2B5EF4-FFF2-40B4-BE49-F238E27FC236}">
                  <a16:creationId xmlns:a16="http://schemas.microsoft.com/office/drawing/2014/main" id="{E2FC37EA-44DD-249A-5E1A-2E5877D8E329}"/>
                </a:ext>
              </a:extLst>
            </p:cNvPr>
            <p:cNvSpPr txBox="1"/>
            <p:nvPr/>
          </p:nvSpPr>
          <p:spPr>
            <a:xfrm>
              <a:off x="984429" y="3105834"/>
              <a:ext cx="1471693"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CT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纳排检查</a:t>
              </a:r>
              <a:endParaRPr kumimoji="0" lang="en-US" altLang="zh-CN" sz="1200" b="0" i="0" u="none" strike="noStrike" kern="1200" cap="none" spc="0" normalizeH="0" baseline="0" noProof="0" dirty="0">
                <a:ln>
                  <a:noFill/>
                </a:ln>
                <a:solidFill>
                  <a:prstClr val="black"/>
                </a:solidFill>
                <a:effectLst/>
                <a:uLnTx/>
                <a:uFillTx/>
                <a:latin typeface="Arial"/>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知情同意</a:t>
              </a:r>
            </a:p>
          </p:txBody>
        </p:sp>
        <p:sp>
          <p:nvSpPr>
            <p:cNvPr id="11" name="文本框 10">
              <a:extLst>
                <a:ext uri="{FF2B5EF4-FFF2-40B4-BE49-F238E27FC236}">
                  <a16:creationId xmlns:a16="http://schemas.microsoft.com/office/drawing/2014/main" id="{196B64C2-8252-64F8-6CBC-3ABF9C134E27}"/>
                </a:ext>
              </a:extLst>
            </p:cNvPr>
            <p:cNvSpPr txBox="1"/>
            <p:nvPr/>
          </p:nvSpPr>
          <p:spPr>
            <a:xfrm>
              <a:off x="6477328" y="3752165"/>
              <a:ext cx="1225402"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再分期</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CT</a:t>
              </a:r>
              <a:endParaRPr kumimoji="0" lang="zh-CN" altLang="en-US" sz="1200" b="0" i="0" u="none" strike="noStrike" kern="1200" cap="none" spc="0" normalizeH="0" baseline="0" noProof="0" dirty="0">
                <a:ln>
                  <a:noFill/>
                </a:ln>
                <a:solidFill>
                  <a:prstClr val="black"/>
                </a:solidFill>
                <a:effectLst/>
                <a:uLnTx/>
                <a:uFillTx/>
                <a:latin typeface="Arial"/>
                <a:ea typeface="微软雅黑"/>
                <a:cs typeface="+mn-cs"/>
              </a:endParaRPr>
            </a:p>
          </p:txBody>
        </p:sp>
      </p:grpSp>
      <p:sp>
        <p:nvSpPr>
          <p:cNvPr id="5" name="文本占位符 3">
            <a:extLst>
              <a:ext uri="{FF2B5EF4-FFF2-40B4-BE49-F238E27FC236}">
                <a16:creationId xmlns:a16="http://schemas.microsoft.com/office/drawing/2014/main" id="{44A7C5D6-505F-C445-AB5F-99E0997F3686}"/>
              </a:ext>
            </a:extLst>
          </p:cNvPr>
          <p:cNvSpPr>
            <a:spLocks noGrp="1"/>
          </p:cNvSpPr>
          <p:nvPr>
            <p:ph type="body" sz="quarter" idx="12"/>
          </p:nvPr>
        </p:nvSpPr>
        <p:spPr>
          <a:xfrm>
            <a:off x="1102516" y="3943720"/>
            <a:ext cx="8576228" cy="1986117"/>
          </a:xfrm>
        </p:spPr>
        <p:txBody>
          <a:bodyPr/>
          <a:lstStyle/>
          <a:p>
            <a:pPr>
              <a:lnSpc>
                <a:spcPct val="120000"/>
              </a:lnSpc>
              <a:spcAft>
                <a:spcPts val="600"/>
              </a:spcAft>
            </a:pPr>
            <a:r>
              <a:rPr lang="zh-CN" altLang="en-US" sz="1600" dirty="0"/>
              <a:t>主要纳排标准：</a:t>
            </a:r>
            <a:endParaRPr lang="en-US" altLang="zh-CN" sz="1600" dirty="0"/>
          </a:p>
          <a:p>
            <a:pPr marL="342900" indent="-342900">
              <a:lnSpc>
                <a:spcPct val="120000"/>
              </a:lnSpc>
              <a:spcAft>
                <a:spcPts val="600"/>
              </a:spcAft>
              <a:buFont typeface="Arial" panose="020B0604020202020204" pitchFamily="34" charset="0"/>
              <a:buChar char="•"/>
            </a:pPr>
            <a:r>
              <a:rPr lang="zh-CN" altLang="en-US" sz="1600" dirty="0"/>
              <a:t>影像学（</a:t>
            </a:r>
            <a:r>
              <a:rPr lang="en-US" altLang="zh-CN" sz="1600" dirty="0"/>
              <a:t>CT</a:t>
            </a:r>
            <a:r>
              <a:rPr lang="zh-CN" altLang="en-US" sz="1600" dirty="0"/>
              <a:t>）显示可切除胰头癌（</a:t>
            </a:r>
            <a:r>
              <a:rPr lang="en-US" altLang="zh-CN" sz="1600" dirty="0"/>
              <a:t>NCCN</a:t>
            </a:r>
            <a:r>
              <a:rPr lang="zh-CN" altLang="en-US" sz="1600" dirty="0"/>
              <a:t>标准）</a:t>
            </a:r>
            <a:endParaRPr lang="en-US" altLang="zh-CN" sz="1600" dirty="0"/>
          </a:p>
          <a:p>
            <a:pPr marL="1028700" lvl="1" indent="-342900">
              <a:lnSpc>
                <a:spcPct val="120000"/>
              </a:lnSpc>
              <a:spcBef>
                <a:spcPts val="0"/>
              </a:spcBef>
            </a:pPr>
            <a:r>
              <a:rPr lang="zh-CN" altLang="en-US" sz="1600" dirty="0"/>
              <a:t>无动脉受累（腹腔、肝脏、肠系膜上动脉）</a:t>
            </a:r>
            <a:endParaRPr lang="en-US" altLang="zh-CN" sz="1600" dirty="0"/>
          </a:p>
          <a:p>
            <a:pPr marL="1028700" lvl="1" indent="-342900">
              <a:lnSpc>
                <a:spcPct val="120000"/>
              </a:lnSpc>
              <a:spcBef>
                <a:spcPts val="0"/>
              </a:spcBef>
            </a:pPr>
            <a:r>
              <a:rPr lang="zh-CN" altLang="en-US" sz="1600" dirty="0"/>
              <a:t>肿瘤与门静脉</a:t>
            </a:r>
            <a:r>
              <a:rPr lang="en-US" altLang="zh-CN" sz="1600" dirty="0"/>
              <a:t>/</a:t>
            </a:r>
            <a:r>
              <a:rPr lang="zh-CN" altLang="en-US" sz="1600" dirty="0"/>
              <a:t>肠系膜上静脉界面＜</a:t>
            </a:r>
            <a:r>
              <a:rPr lang="en-US" altLang="zh-CN" sz="1600" dirty="0"/>
              <a:t>180°</a:t>
            </a:r>
            <a:r>
              <a:rPr lang="zh-CN" altLang="en-US" sz="1600" dirty="0"/>
              <a:t>，无轮廓不规则</a:t>
            </a:r>
            <a:endParaRPr lang="en-US" altLang="zh-CN" sz="1600" dirty="0"/>
          </a:p>
          <a:p>
            <a:pPr marL="1028700" lvl="1" indent="-342900">
              <a:lnSpc>
                <a:spcPct val="120000"/>
              </a:lnSpc>
              <a:spcBef>
                <a:spcPts val="0"/>
              </a:spcBef>
            </a:pPr>
            <a:r>
              <a:rPr lang="zh-CN" altLang="en-US" sz="1600" dirty="0"/>
              <a:t>无远处转移</a:t>
            </a:r>
            <a:endParaRPr lang="en-US" altLang="zh-CN" sz="1600" dirty="0"/>
          </a:p>
          <a:p>
            <a:pPr marL="342900" indent="-342900">
              <a:lnSpc>
                <a:spcPct val="120000"/>
              </a:lnSpc>
              <a:spcAft>
                <a:spcPts val="600"/>
              </a:spcAft>
              <a:buFont typeface="Arial" panose="020B0604020202020204" pitchFamily="34" charset="0"/>
              <a:buChar char="•"/>
            </a:pPr>
            <a:r>
              <a:rPr lang="zh-CN" altLang="en-US" sz="1600" dirty="0"/>
              <a:t>年龄＞</a:t>
            </a:r>
            <a:r>
              <a:rPr lang="en-US" altLang="zh-CN" sz="1600" dirty="0"/>
              <a:t>18</a:t>
            </a:r>
            <a:r>
              <a:rPr lang="zh-CN" altLang="en-US" sz="1600" dirty="0"/>
              <a:t>岁，适合接受大手术</a:t>
            </a:r>
            <a:endParaRPr lang="en-US" altLang="zh-CN" sz="1600" dirty="0"/>
          </a:p>
          <a:p>
            <a:pPr marL="342900" indent="-342900">
              <a:lnSpc>
                <a:spcPct val="120000"/>
              </a:lnSpc>
              <a:spcAft>
                <a:spcPts val="600"/>
              </a:spcAft>
              <a:buFont typeface="Arial" panose="020B0604020202020204" pitchFamily="34" charset="0"/>
              <a:buChar char="•"/>
            </a:pPr>
            <a:r>
              <a:rPr lang="en-US" altLang="zh-CN" sz="1600" dirty="0"/>
              <a:t>ECOG PS 0</a:t>
            </a:r>
            <a:r>
              <a:rPr lang="zh-CN" altLang="en-US" sz="1600" dirty="0"/>
              <a:t>或</a:t>
            </a:r>
            <a:r>
              <a:rPr lang="en-US" altLang="zh-CN" sz="1600" dirty="0"/>
              <a:t>1</a:t>
            </a:r>
          </a:p>
          <a:p>
            <a:pPr marL="342900" indent="-342900">
              <a:lnSpc>
                <a:spcPct val="120000"/>
              </a:lnSpc>
              <a:spcAft>
                <a:spcPts val="600"/>
              </a:spcAft>
              <a:buFont typeface="Arial" panose="020B0604020202020204" pitchFamily="34" charset="0"/>
              <a:buChar char="•"/>
            </a:pPr>
            <a:r>
              <a:rPr lang="zh-CN" altLang="en-US" sz="1600" dirty="0"/>
              <a:t>充足的骨髓、肝肾功能</a:t>
            </a:r>
          </a:p>
        </p:txBody>
      </p:sp>
      <p:sp>
        <p:nvSpPr>
          <p:cNvPr id="6" name="文本占位符 3">
            <a:extLst>
              <a:ext uri="{FF2B5EF4-FFF2-40B4-BE49-F238E27FC236}">
                <a16:creationId xmlns:a16="http://schemas.microsoft.com/office/drawing/2014/main" id="{F8B588D3-C7D7-DD39-E829-488DAB58FB44}"/>
              </a:ext>
            </a:extLst>
          </p:cNvPr>
          <p:cNvSpPr txBox="1">
            <a:spLocks/>
          </p:cNvSpPr>
          <p:nvPr/>
        </p:nvSpPr>
        <p:spPr>
          <a:xfrm>
            <a:off x="1196080" y="3088639"/>
            <a:ext cx="10660210" cy="1312826"/>
          </a:xfrm>
          <a:prstGeom prst="rect">
            <a:avLst/>
          </a:prstGeom>
        </p:spPr>
        <p:txBody>
          <a:bodyPr wrap="square" lIns="0" tIns="0" rIns="0" bIns="0">
            <a:noAutofit/>
          </a:bodyPr>
          <a:lstStyle>
            <a:lvl1pPr marL="0" indent="0" algn="l" defTabSz="914400" rtl="0" eaLnBrk="1" latinLnBrk="0" hangingPunct="1">
              <a:lnSpc>
                <a:spcPct val="100000"/>
              </a:lnSpc>
              <a:spcBef>
                <a:spcPts val="0"/>
              </a:spcBef>
              <a:buFont typeface="Arial" panose="020B0604020202020204" pitchFamily="34" charset="0"/>
              <a:buNone/>
              <a:defRPr sz="2000" b="0" kern="1200">
                <a:solidFill>
                  <a:srgbClr val="404040"/>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marR="0" lvl="0" indent="-285750" algn="l" defTabSz="914400" rtl="0" eaLnBrk="1" fontAlgn="auto" latinLnBrk="0" hangingPunct="1">
              <a:lnSpc>
                <a:spcPct val="120000"/>
              </a:lnSpc>
              <a:spcBef>
                <a:spcPts val="0"/>
              </a:spcBef>
              <a:spcAft>
                <a:spcPts val="60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随机、探索性、非盲法</a:t>
            </a:r>
            <a:r>
              <a:rPr kumimoji="0" lang="en-US" altLang="zh-CN" sz="1600" b="0"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2</a:t>
            </a:r>
            <a:r>
              <a:rPr kumimoji="0" lang="zh-CN" altLang="en-US" sz="1600" b="0"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期试验，主要终点：</a:t>
            </a:r>
            <a:r>
              <a:rPr kumimoji="0" lang="en-US" altLang="zh-CN" sz="1600" b="0"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OS</a:t>
            </a:r>
          </a:p>
          <a:p>
            <a:pPr marL="285750" marR="0" lvl="0" indent="-285750" algn="l" defTabSz="914400" rtl="0" eaLnBrk="1" fontAlgn="auto" latinLnBrk="0" hangingPunct="1">
              <a:lnSpc>
                <a:spcPct val="120000"/>
              </a:lnSpc>
              <a:spcBef>
                <a:spcPts val="0"/>
              </a:spcBef>
              <a:spcAft>
                <a:spcPts val="60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研究设计有</a:t>
            </a:r>
            <a:r>
              <a:rPr kumimoji="0" lang="en-US" altLang="zh-CN" sz="1600" b="0"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80%</a:t>
            </a:r>
            <a:r>
              <a:rPr kumimoji="0" lang="zh-CN" altLang="en-US" sz="1600" b="0"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的把握度新辅助治疗</a:t>
            </a:r>
            <a:r>
              <a:rPr kumimoji="0" lang="en-US" altLang="zh-CN" sz="1600" b="0"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18</a:t>
            </a:r>
            <a:r>
              <a:rPr kumimoji="0" lang="zh-CN" altLang="en-US" sz="1600" b="0"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个月的总生存率从</a:t>
            </a:r>
            <a:r>
              <a:rPr kumimoji="0" lang="en-US" altLang="zh-CN" sz="1600" b="0"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50%</a:t>
            </a:r>
            <a:r>
              <a:rPr kumimoji="0" lang="zh-CN" altLang="en-US" sz="1600" b="0"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提高到</a:t>
            </a:r>
            <a:r>
              <a:rPr kumimoji="0" lang="en-US" altLang="zh-CN" sz="1600" b="0"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70%</a:t>
            </a:r>
            <a:r>
              <a:rPr kumimoji="0" lang="zh-CN" altLang="en-US" sz="1600" b="0"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（显著性水平 </a:t>
            </a:r>
            <a:r>
              <a:rPr kumimoji="0" lang="en-US" altLang="zh-CN" sz="1600" b="0"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0.15</a:t>
            </a:r>
            <a:r>
              <a:rPr kumimoji="0" lang="zh-CN" altLang="en-US" sz="1600" b="0"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），样本量 </a:t>
            </a:r>
            <a:r>
              <a:rPr kumimoji="0" lang="en-US" altLang="zh-CN" sz="1600" b="0"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rPr>
              <a:t>140</a:t>
            </a:r>
            <a:endParaRPr kumimoji="0" lang="zh-CN" altLang="en-US" sz="1600" b="0"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2342511122"/>
      </p:ext>
    </p:extLst>
  </p:cSld>
  <p:clrMapOvr>
    <a:masterClrMapping/>
  </p:clrMapOvr>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64321A83-F206-4A56-B8A0-DA9D9A6E3E95}"/>
              </a:ext>
            </a:extLst>
          </p:cNvPr>
          <p:cNvSpPr>
            <a:spLocks noGrp="1"/>
          </p:cNvSpPr>
          <p:nvPr>
            <p:ph type="body" sz="quarter" idx="10"/>
          </p:nvPr>
        </p:nvSpPr>
        <p:spPr/>
        <p:txBody>
          <a:bodyPr/>
          <a:lstStyle/>
          <a:p>
            <a:r>
              <a:rPr lang="zh-CN" altLang="en-US" dirty="0"/>
              <a:t>流程图</a:t>
            </a:r>
          </a:p>
        </p:txBody>
      </p:sp>
      <p:sp>
        <p:nvSpPr>
          <p:cNvPr id="3" name="文本占位符 2">
            <a:extLst>
              <a:ext uri="{FF2B5EF4-FFF2-40B4-BE49-F238E27FC236}">
                <a16:creationId xmlns:a16="http://schemas.microsoft.com/office/drawing/2014/main" id="{9175E441-58F8-0E16-95C7-D0989908C9B6}"/>
              </a:ext>
            </a:extLst>
          </p:cNvPr>
          <p:cNvSpPr>
            <a:spLocks noGrp="1"/>
          </p:cNvSpPr>
          <p:nvPr>
            <p:ph type="body" sz="quarter" idx="11"/>
          </p:nvPr>
        </p:nvSpPr>
        <p:spPr/>
        <p:txBody>
          <a:bodyPr/>
          <a:lstStyle/>
          <a:p>
            <a:r>
              <a:rPr lang="en-US" altLang="zh-CN" sz="1000" dirty="0">
                <a:effectLst/>
                <a:ea typeface="Calibri" panose="020F0502020204030204" pitchFamily="34" charset="0"/>
              </a:rPr>
              <a:t>KJ </a:t>
            </a:r>
            <a:r>
              <a:rPr lang="zh-CN" altLang="zh-CN" sz="1000" dirty="0">
                <a:effectLst/>
                <a:ea typeface="Calibri" panose="020F0502020204030204" pitchFamily="34" charset="0"/>
              </a:rPr>
              <a:t>Labori</a:t>
            </a:r>
            <a:r>
              <a:rPr lang="en-US" altLang="zh-CN" sz="1000" dirty="0">
                <a:effectLst/>
                <a:ea typeface="Calibri" panose="020F0502020204030204" pitchFamily="34" charset="0"/>
              </a:rPr>
              <a:t>,</a:t>
            </a:r>
            <a:r>
              <a:rPr lang="zh-CN" altLang="en-US" sz="1000" dirty="0">
                <a:effectLst/>
                <a:ea typeface="Calibri" panose="020F0502020204030204" pitchFamily="34" charset="0"/>
              </a:rPr>
              <a:t> </a:t>
            </a:r>
            <a:r>
              <a:rPr lang="en-US" altLang="zh-CN" sz="1000" dirty="0">
                <a:effectLst/>
                <a:ea typeface="Calibri" panose="020F0502020204030204" pitchFamily="34" charset="0"/>
              </a:rPr>
              <a:t>et</a:t>
            </a:r>
            <a:r>
              <a:rPr lang="zh-CN" altLang="en-US" sz="1000" dirty="0">
                <a:effectLst/>
                <a:ea typeface="Calibri" panose="020F0502020204030204" pitchFamily="34" charset="0"/>
              </a:rPr>
              <a:t> </a:t>
            </a:r>
            <a:r>
              <a:rPr lang="en-US" altLang="zh-CN" sz="1000" dirty="0">
                <a:effectLst/>
                <a:ea typeface="Calibri" panose="020F0502020204030204" pitchFamily="34" charset="0"/>
              </a:rPr>
              <a:t>al.</a:t>
            </a:r>
            <a:r>
              <a:rPr lang="zh-CN" altLang="en-US" sz="1000" dirty="0">
                <a:effectLst/>
                <a:ea typeface="Calibri" panose="020F0502020204030204" pitchFamily="34" charset="0"/>
              </a:rPr>
              <a:t> </a:t>
            </a:r>
            <a:r>
              <a:rPr lang="en-US" altLang="zh-CN" sz="1000" dirty="0">
                <a:effectLst/>
                <a:ea typeface="Calibri" panose="020F0502020204030204" pitchFamily="34" charset="0"/>
              </a:rPr>
              <a:t>2023</a:t>
            </a:r>
            <a:r>
              <a:rPr lang="zh-CN" altLang="en-US" sz="1000" dirty="0">
                <a:effectLst/>
                <a:ea typeface="Calibri" panose="020F0502020204030204" pitchFamily="34" charset="0"/>
              </a:rPr>
              <a:t> </a:t>
            </a:r>
            <a:r>
              <a:rPr lang="en-US" altLang="zh-CN" sz="1000" dirty="0">
                <a:effectLst/>
                <a:ea typeface="Calibri" panose="020F0502020204030204" pitchFamily="34" charset="0"/>
              </a:rPr>
              <a:t>ASCO Abstract</a:t>
            </a:r>
            <a:r>
              <a:rPr lang="zh-CN" altLang="en-US" sz="1000" dirty="0">
                <a:effectLst/>
                <a:ea typeface="Calibri" panose="020F0502020204030204" pitchFamily="34" charset="0"/>
              </a:rPr>
              <a:t> </a:t>
            </a:r>
            <a:r>
              <a:rPr lang="en-US" altLang="zh-CN" sz="1000" dirty="0">
                <a:effectLst/>
                <a:ea typeface="Calibri" panose="020F0502020204030204" pitchFamily="34" charset="0"/>
              </a:rPr>
              <a:t>LBA4005</a:t>
            </a:r>
            <a:endParaRPr lang="zh-CN" altLang="en-US" dirty="0"/>
          </a:p>
        </p:txBody>
      </p:sp>
      <p:grpSp>
        <p:nvGrpSpPr>
          <p:cNvPr id="6" name="组合 5">
            <a:extLst>
              <a:ext uri="{FF2B5EF4-FFF2-40B4-BE49-F238E27FC236}">
                <a16:creationId xmlns:a16="http://schemas.microsoft.com/office/drawing/2014/main" id="{98EF3648-8B81-5D1D-5720-441BD02862E5}"/>
              </a:ext>
            </a:extLst>
          </p:cNvPr>
          <p:cNvGrpSpPr/>
          <p:nvPr/>
        </p:nvGrpSpPr>
        <p:grpSpPr>
          <a:xfrm>
            <a:off x="856953" y="260350"/>
            <a:ext cx="10574453" cy="5996896"/>
            <a:chOff x="856953" y="260350"/>
            <a:chExt cx="10574453" cy="5996896"/>
          </a:xfrm>
        </p:grpSpPr>
        <p:graphicFrame>
          <p:nvGraphicFramePr>
            <p:cNvPr id="9" name="图示 8">
              <a:extLst>
                <a:ext uri="{FF2B5EF4-FFF2-40B4-BE49-F238E27FC236}">
                  <a16:creationId xmlns:a16="http://schemas.microsoft.com/office/drawing/2014/main" id="{CAA87A83-1637-C9C4-5B18-F1D939AD0138}"/>
                </a:ext>
              </a:extLst>
            </p:cNvPr>
            <p:cNvGraphicFramePr/>
            <p:nvPr/>
          </p:nvGraphicFramePr>
          <p:xfrm>
            <a:off x="1278495" y="260350"/>
            <a:ext cx="10152911" cy="59968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0" name="组合 9">
              <a:extLst>
                <a:ext uri="{FF2B5EF4-FFF2-40B4-BE49-F238E27FC236}">
                  <a16:creationId xmlns:a16="http://schemas.microsoft.com/office/drawing/2014/main" id="{2DFA9AF3-A12B-6D8F-0EBB-AA996C37797E}"/>
                </a:ext>
              </a:extLst>
            </p:cNvPr>
            <p:cNvGrpSpPr/>
            <p:nvPr/>
          </p:nvGrpSpPr>
          <p:grpSpPr>
            <a:xfrm>
              <a:off x="9375354" y="3979457"/>
              <a:ext cx="1360827" cy="907218"/>
              <a:chOff x="7491923" y="3814944"/>
              <a:chExt cx="1360827" cy="907218"/>
            </a:xfrm>
          </p:grpSpPr>
          <p:sp>
            <p:nvSpPr>
              <p:cNvPr id="11" name="矩形: 圆角 10">
                <a:extLst>
                  <a:ext uri="{FF2B5EF4-FFF2-40B4-BE49-F238E27FC236}">
                    <a16:creationId xmlns:a16="http://schemas.microsoft.com/office/drawing/2014/main" id="{FCFC2711-75D6-A5E7-067C-12764FEE1EC5}"/>
                  </a:ext>
                </a:extLst>
              </p:cNvPr>
              <p:cNvSpPr/>
              <p:nvPr/>
            </p:nvSpPr>
            <p:spPr>
              <a:xfrm>
                <a:off x="7491923" y="3814944"/>
                <a:ext cx="1360827" cy="907218"/>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2" name="矩形: 圆角 4">
                <a:extLst>
                  <a:ext uri="{FF2B5EF4-FFF2-40B4-BE49-F238E27FC236}">
                    <a16:creationId xmlns:a16="http://schemas.microsoft.com/office/drawing/2014/main" id="{3C705AF1-1BC3-16D8-2293-B191083ADFD7}"/>
                  </a:ext>
                </a:extLst>
              </p:cNvPr>
              <p:cNvSpPr txBox="1"/>
              <p:nvPr/>
            </p:nvSpPr>
            <p:spPr>
              <a:xfrm>
                <a:off x="7518495" y="3841516"/>
                <a:ext cx="1307683" cy="85407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4290" tIns="34290" rIns="34290" bIns="34290" numCol="1" spcCol="1270" anchor="ctr" anchorCtr="0">
                <a:noAutofit/>
              </a:bodyPr>
              <a:lstStyle/>
              <a:p>
                <a:pPr marL="0" marR="0" lvl="0" indent="0" algn="ctr" defTabSz="400050" rtl="0" eaLnBrk="1" fontAlgn="auto" latinLnBrk="0" hangingPunct="1">
                  <a:lnSpc>
                    <a:spcPct val="90000"/>
                  </a:lnSpc>
                  <a:spcBef>
                    <a:spcPct val="0"/>
                  </a:spcBef>
                  <a:spcAft>
                    <a:spcPct val="3500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转移 </a:t>
                </a:r>
                <a:r>
                  <a:rPr kumimoji="0" lang="en-US" sz="1400" b="0" i="0" u="none" strike="noStrike" kern="1200" cap="none" spc="0" normalizeH="0" baseline="0" noProof="0" dirty="0">
                    <a:ln>
                      <a:noFill/>
                    </a:ln>
                    <a:solidFill>
                      <a:prstClr val="white"/>
                    </a:solidFill>
                    <a:effectLst/>
                    <a:uLnTx/>
                    <a:uFillTx/>
                    <a:latin typeface="Arial"/>
                    <a:ea typeface="微软雅黑"/>
                    <a:cs typeface="+mn-cs"/>
                  </a:rPr>
                  <a:t>7</a:t>
                </a: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a:t>
                </a:r>
                <a:r>
                  <a:rPr kumimoji="0" lang="en-US" sz="1400" b="0" i="0" u="none" strike="noStrike" kern="1200" cap="none" spc="0" normalizeH="0" baseline="0" noProof="0" dirty="0">
                    <a:ln>
                      <a:noFill/>
                    </a:ln>
                    <a:solidFill>
                      <a:prstClr val="white"/>
                    </a:solidFill>
                    <a:effectLst/>
                    <a:uLnTx/>
                    <a:uFillTx/>
                    <a:latin typeface="Arial"/>
                    <a:ea typeface="微软雅黑"/>
                    <a:cs typeface="+mn-cs"/>
                  </a:rPr>
                  <a:t>11%</a:t>
                </a: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a:t>
                </a:r>
              </a:p>
            </p:txBody>
          </p:sp>
        </p:grpSp>
        <p:grpSp>
          <p:nvGrpSpPr>
            <p:cNvPr id="15" name="组合 14">
              <a:extLst>
                <a:ext uri="{FF2B5EF4-FFF2-40B4-BE49-F238E27FC236}">
                  <a16:creationId xmlns:a16="http://schemas.microsoft.com/office/drawing/2014/main" id="{EBE7F2D8-DFF8-62DA-1070-E3BF4AB23A8D}"/>
                </a:ext>
              </a:extLst>
            </p:cNvPr>
            <p:cNvGrpSpPr/>
            <p:nvPr/>
          </p:nvGrpSpPr>
          <p:grpSpPr>
            <a:xfrm>
              <a:off x="856953" y="2422011"/>
              <a:ext cx="2666081" cy="1178558"/>
              <a:chOff x="4838310" y="2544838"/>
              <a:chExt cx="1333827" cy="1032209"/>
            </a:xfrm>
          </p:grpSpPr>
          <p:sp>
            <p:nvSpPr>
              <p:cNvPr id="16" name="矩形: 圆角 15">
                <a:extLst>
                  <a:ext uri="{FF2B5EF4-FFF2-40B4-BE49-F238E27FC236}">
                    <a16:creationId xmlns:a16="http://schemas.microsoft.com/office/drawing/2014/main" id="{AE92F466-084F-2424-FB06-6371D4E29359}"/>
                  </a:ext>
                </a:extLst>
              </p:cNvPr>
              <p:cNvSpPr/>
              <p:nvPr/>
            </p:nvSpPr>
            <p:spPr>
              <a:xfrm>
                <a:off x="4838310" y="2544838"/>
                <a:ext cx="1333827" cy="1032209"/>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7" name="矩形: 圆角 4">
                <a:extLst>
                  <a:ext uri="{FF2B5EF4-FFF2-40B4-BE49-F238E27FC236}">
                    <a16:creationId xmlns:a16="http://schemas.microsoft.com/office/drawing/2014/main" id="{EE5D15B8-812F-77BA-A634-0719296CDAFF}"/>
                  </a:ext>
                </a:extLst>
              </p:cNvPr>
              <p:cNvSpPr txBox="1"/>
              <p:nvPr/>
            </p:nvSpPr>
            <p:spPr>
              <a:xfrm>
                <a:off x="4893956" y="2571408"/>
                <a:ext cx="1197373" cy="100563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4290" tIns="34290" rIns="34290" bIns="34290" numCol="1" spcCol="1270" anchor="ctr" anchorCtr="0">
                <a:noAutofit/>
              </a:bodyPr>
              <a:lstStyle/>
              <a:p>
                <a:pPr marL="0" marR="0" lvl="0" indent="0" algn="l" defTabSz="66675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a:ea typeface="微软雅黑"/>
                    <a:cs typeface="+mn-cs"/>
                  </a:rPr>
                  <a:t>EUS FNA/FNB</a:t>
                </a: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失败  （</a:t>
                </a:r>
                <a:r>
                  <a:rPr kumimoji="0" lang="en-US" sz="1400" b="0" i="0" u="none" strike="noStrike" kern="1200" cap="none" spc="0" normalizeH="0" baseline="0" noProof="0" dirty="0">
                    <a:ln>
                      <a:noFill/>
                    </a:ln>
                    <a:solidFill>
                      <a:prstClr val="white"/>
                    </a:solidFill>
                    <a:effectLst/>
                    <a:uLnTx/>
                    <a:uFillTx/>
                    <a:latin typeface="Arial"/>
                    <a:ea typeface="微软雅黑"/>
                    <a:cs typeface="+mn-cs"/>
                  </a:rPr>
                  <a:t>n=6</a:t>
                </a: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a:t>
                </a:r>
                <a:endParaRPr kumimoji="0" lang="en-US" altLang="zh-CN" sz="1400" b="0" i="0" u="none" strike="noStrike" kern="1200" cap="none" spc="0" normalizeH="0" baseline="0" noProof="0" dirty="0">
                  <a:ln>
                    <a:noFill/>
                  </a:ln>
                  <a:solidFill>
                    <a:prstClr val="white"/>
                  </a:solidFill>
                  <a:effectLst/>
                  <a:uLnTx/>
                  <a:uFillTx/>
                  <a:latin typeface="Arial"/>
                  <a:ea typeface="微软雅黑"/>
                  <a:cs typeface="+mn-cs"/>
                </a:endParaRPr>
              </a:p>
              <a:p>
                <a:pPr marL="0" marR="0" lvl="0" indent="0" algn="l" defTabSz="666750" rtl="0" eaLnBrk="1" fontAlgn="auto" latinLnBrk="0" hangingPunct="1">
                  <a:lnSpc>
                    <a:spcPct val="90000"/>
                  </a:lnSpc>
                  <a:spcBef>
                    <a:spcPct val="0"/>
                  </a:spcBef>
                  <a:spcAft>
                    <a:spcPct val="3500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胆管引流失败           （</a:t>
                </a:r>
                <a:r>
                  <a:rPr kumimoji="0" lang="en-US" sz="1400" b="0" i="0" u="none" strike="noStrike" kern="1200" cap="none" spc="0" normalizeH="0" baseline="0" noProof="0" dirty="0">
                    <a:ln>
                      <a:noFill/>
                    </a:ln>
                    <a:solidFill>
                      <a:prstClr val="white"/>
                    </a:solidFill>
                    <a:effectLst/>
                    <a:uLnTx/>
                    <a:uFillTx/>
                    <a:latin typeface="Arial"/>
                    <a:ea typeface="微软雅黑"/>
                    <a:cs typeface="+mn-cs"/>
                  </a:rPr>
                  <a:t>n=2</a:t>
                </a: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a:t>
                </a:r>
                <a:endParaRPr kumimoji="0" lang="en-US" altLang="zh-CN" sz="1400" b="0" i="0" u="none" strike="noStrike" kern="1200" cap="none" spc="0" normalizeH="0" baseline="0" noProof="0" dirty="0">
                  <a:ln>
                    <a:noFill/>
                  </a:ln>
                  <a:solidFill>
                    <a:prstClr val="white"/>
                  </a:solidFill>
                  <a:effectLst/>
                  <a:uLnTx/>
                  <a:uFillTx/>
                  <a:latin typeface="Arial"/>
                  <a:ea typeface="微软雅黑"/>
                  <a:cs typeface="+mn-cs"/>
                </a:endParaRPr>
              </a:p>
              <a:p>
                <a:pPr marL="0" marR="0" lvl="0" indent="0" algn="l" defTabSz="666750" rtl="0" eaLnBrk="1" fontAlgn="auto" latinLnBrk="0" hangingPunct="1">
                  <a:lnSpc>
                    <a:spcPct val="90000"/>
                  </a:lnSpc>
                  <a:spcBef>
                    <a:spcPct val="0"/>
                  </a:spcBef>
                  <a:spcAft>
                    <a:spcPct val="3500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其他原因                  （</a:t>
                </a:r>
                <a:r>
                  <a:rPr kumimoji="0" lang="en-US" sz="1400" b="0" i="0" u="none" strike="noStrike" kern="1200" cap="none" spc="0" normalizeH="0" baseline="0" noProof="0" dirty="0">
                    <a:ln>
                      <a:noFill/>
                    </a:ln>
                    <a:solidFill>
                      <a:prstClr val="white"/>
                    </a:solidFill>
                    <a:effectLst/>
                    <a:uLnTx/>
                    <a:uFillTx/>
                    <a:latin typeface="Arial"/>
                    <a:ea typeface="微软雅黑"/>
                    <a:cs typeface="+mn-cs"/>
                  </a:rPr>
                  <a:t>n=5</a:t>
                </a: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a:t>
                </a:r>
                <a:endParaRPr kumimoji="0" lang="en-US" altLang="zh-CN" sz="1400" b="0" i="0" u="none" strike="noStrike" kern="1200" cap="none" spc="0" normalizeH="0" baseline="0" noProof="0" dirty="0">
                  <a:ln>
                    <a:noFill/>
                  </a:ln>
                  <a:solidFill>
                    <a:prstClr val="white"/>
                  </a:solidFill>
                  <a:effectLst/>
                  <a:uLnTx/>
                  <a:uFillTx/>
                  <a:latin typeface="Arial"/>
                  <a:ea typeface="微软雅黑"/>
                  <a:cs typeface="+mn-cs"/>
                </a:endParaRPr>
              </a:p>
              <a:p>
                <a:pPr marL="0" marR="0" lvl="0" indent="0" algn="ctr" defTabSz="66675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dirty="0">
                    <a:ln>
                      <a:noFill/>
                    </a:ln>
                    <a:solidFill>
                      <a:srgbClr val="FF0000"/>
                    </a:solidFill>
                    <a:effectLst/>
                    <a:uLnTx/>
                    <a:uFillTx/>
                    <a:latin typeface="Arial"/>
                    <a:ea typeface="微软雅黑"/>
                    <a:cs typeface="+mn-cs"/>
                  </a:rPr>
                  <a:t>13(17%)</a:t>
                </a:r>
                <a:endParaRPr kumimoji="0" lang="zh-CN" altLang="en-US" sz="1400" b="0" i="0" u="none" strike="noStrike" kern="1200" cap="none" spc="0" normalizeH="0" baseline="0" noProof="0" dirty="0">
                  <a:ln>
                    <a:noFill/>
                  </a:ln>
                  <a:solidFill>
                    <a:srgbClr val="FF0000"/>
                  </a:solidFill>
                  <a:effectLst/>
                  <a:uLnTx/>
                  <a:uFillTx/>
                  <a:latin typeface="Arial"/>
                  <a:ea typeface="微软雅黑"/>
                  <a:cs typeface="+mn-cs"/>
                </a:endParaRPr>
              </a:p>
            </p:txBody>
          </p:sp>
        </p:grpSp>
        <p:grpSp>
          <p:nvGrpSpPr>
            <p:cNvPr id="18" name="组合 17">
              <a:extLst>
                <a:ext uri="{FF2B5EF4-FFF2-40B4-BE49-F238E27FC236}">
                  <a16:creationId xmlns:a16="http://schemas.microsoft.com/office/drawing/2014/main" id="{1EC23F6D-FACD-BF40-B3A7-B15610756BD0}"/>
                </a:ext>
              </a:extLst>
            </p:cNvPr>
            <p:cNvGrpSpPr/>
            <p:nvPr/>
          </p:nvGrpSpPr>
          <p:grpSpPr>
            <a:xfrm>
              <a:off x="925416" y="4231313"/>
              <a:ext cx="2666081" cy="998773"/>
              <a:chOff x="4838310" y="5085049"/>
              <a:chExt cx="1360827" cy="907218"/>
            </a:xfrm>
          </p:grpSpPr>
          <p:sp>
            <p:nvSpPr>
              <p:cNvPr id="19" name="矩形: 圆角 18">
                <a:extLst>
                  <a:ext uri="{FF2B5EF4-FFF2-40B4-BE49-F238E27FC236}">
                    <a16:creationId xmlns:a16="http://schemas.microsoft.com/office/drawing/2014/main" id="{D2445B3B-93D8-ECD1-9304-85F67F6DEDD3}"/>
                  </a:ext>
                </a:extLst>
              </p:cNvPr>
              <p:cNvSpPr/>
              <p:nvPr/>
            </p:nvSpPr>
            <p:spPr>
              <a:xfrm>
                <a:off x="4838310" y="5085049"/>
                <a:ext cx="1360827" cy="907218"/>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0" name="矩形: 圆角 4">
                <a:extLst>
                  <a:ext uri="{FF2B5EF4-FFF2-40B4-BE49-F238E27FC236}">
                    <a16:creationId xmlns:a16="http://schemas.microsoft.com/office/drawing/2014/main" id="{D09BC2F0-D9C9-73B2-DD75-213C38729C9E}"/>
                  </a:ext>
                </a:extLst>
              </p:cNvPr>
              <p:cNvSpPr txBox="1"/>
              <p:nvPr/>
            </p:nvSpPr>
            <p:spPr>
              <a:xfrm>
                <a:off x="4864882" y="5111621"/>
                <a:ext cx="1307683" cy="85407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0" tIns="57150" rIns="57150" bIns="57150" numCol="1" spcCol="1270" anchor="ctr" anchorCtr="0">
                <a:noAutofit/>
              </a:bodyPr>
              <a:lstStyle/>
              <a:p>
                <a:pPr marL="0" marR="0" lvl="0" indent="0" algn="l" defTabSz="666750" rtl="0" eaLnBrk="1" fontAlgn="auto" latinLnBrk="0" hangingPunct="1">
                  <a:lnSpc>
                    <a:spcPct val="90000"/>
                  </a:lnSpc>
                  <a:spcBef>
                    <a:spcPct val="0"/>
                  </a:spcBef>
                  <a:spcAft>
                    <a:spcPct val="3500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转移 </a:t>
                </a:r>
                <a:r>
                  <a:rPr kumimoji="0" lang="en-US" altLang="zh-CN" sz="1400" b="0" i="0" u="none" strike="noStrike" kern="1200" cap="none" spc="0" normalizeH="0" baseline="0" noProof="0" dirty="0">
                    <a:ln>
                      <a:noFill/>
                    </a:ln>
                    <a:solidFill>
                      <a:prstClr val="white"/>
                    </a:solidFill>
                    <a:effectLst/>
                    <a:uLnTx/>
                    <a:uFillTx/>
                    <a:latin typeface="Arial"/>
                    <a:ea typeface="微软雅黑"/>
                    <a:cs typeface="+mn-cs"/>
                  </a:rPr>
                  <a:t>           </a:t>
                </a:r>
                <a:r>
                  <a:rPr kumimoji="0" lang="en-US" sz="1400" b="0" i="0" u="none" strike="noStrike" kern="1200" cap="none" spc="0" normalizeH="0" baseline="0" noProof="0" dirty="0">
                    <a:ln>
                      <a:noFill/>
                    </a:ln>
                    <a:solidFill>
                      <a:prstClr val="white"/>
                    </a:solidFill>
                    <a:effectLst/>
                    <a:uLnTx/>
                    <a:uFillTx/>
                    <a:latin typeface="Arial"/>
                    <a:ea typeface="微软雅黑"/>
                    <a:cs typeface="+mn-cs"/>
                  </a:rPr>
                  <a:t>12 </a:t>
                </a:r>
              </a:p>
              <a:p>
                <a:pPr marL="0" marR="0" lvl="0" indent="0" algn="l" defTabSz="666750" rtl="0" eaLnBrk="1" fontAlgn="auto" latinLnBrk="0" hangingPunct="1">
                  <a:lnSpc>
                    <a:spcPct val="90000"/>
                  </a:lnSpc>
                  <a:spcBef>
                    <a:spcPct val="0"/>
                  </a:spcBef>
                  <a:spcAft>
                    <a:spcPct val="3500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毒性</a:t>
                </a:r>
                <a:r>
                  <a:rPr kumimoji="0" lang="en-US" sz="1400" b="0" i="0" u="none" strike="noStrike" kern="1200" cap="none" spc="0" normalizeH="0" baseline="0" noProof="0" dirty="0">
                    <a:ln>
                      <a:noFill/>
                    </a:ln>
                    <a:solidFill>
                      <a:prstClr val="white"/>
                    </a:solidFill>
                    <a:effectLst/>
                    <a:uLnTx/>
                    <a:uFillTx/>
                    <a:latin typeface="Arial"/>
                    <a:ea typeface="微软雅黑"/>
                    <a:cs typeface="+mn-cs"/>
                  </a:rPr>
                  <a:t>/</a:t>
                </a: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死亡 </a:t>
                </a:r>
                <a:r>
                  <a:rPr kumimoji="0" lang="en-US" altLang="zh-CN" sz="1400" b="0" i="0" u="none" strike="noStrike" kern="1200" cap="none" spc="0" normalizeH="0" baseline="0" noProof="0" dirty="0">
                    <a:ln>
                      <a:noFill/>
                    </a:ln>
                    <a:solidFill>
                      <a:prstClr val="white"/>
                    </a:solidFill>
                    <a:effectLst/>
                    <a:uLnTx/>
                    <a:uFillTx/>
                    <a:latin typeface="Arial"/>
                    <a:ea typeface="微软雅黑"/>
                    <a:cs typeface="+mn-cs"/>
                  </a:rPr>
                  <a:t>   </a:t>
                </a:r>
                <a:r>
                  <a:rPr kumimoji="0" lang="en-US" sz="1400" b="0" i="0" u="none" strike="noStrike" kern="1200" cap="none" spc="0" normalizeH="0" baseline="0" noProof="0" dirty="0">
                    <a:ln>
                      <a:noFill/>
                    </a:ln>
                    <a:solidFill>
                      <a:prstClr val="white"/>
                    </a:solidFill>
                    <a:effectLst/>
                    <a:uLnTx/>
                    <a:uFillTx/>
                    <a:latin typeface="Arial"/>
                    <a:ea typeface="微软雅黑"/>
                    <a:cs typeface="+mn-cs"/>
                  </a:rPr>
                  <a:t>2          </a:t>
                </a:r>
                <a:r>
                  <a:rPr kumimoji="0" lang="en-US" sz="1400" b="0" i="0" u="none" strike="noStrike" kern="1200" cap="none" spc="0" normalizeH="0" baseline="0" noProof="0" dirty="0">
                    <a:ln>
                      <a:noFill/>
                    </a:ln>
                    <a:solidFill>
                      <a:srgbClr val="FF0000"/>
                    </a:solidFill>
                    <a:effectLst/>
                    <a:uLnTx/>
                    <a:uFillTx/>
                    <a:latin typeface="Arial"/>
                    <a:ea typeface="微软雅黑"/>
                    <a:cs typeface="+mn-cs"/>
                  </a:rPr>
                  <a:t> (18%)</a:t>
                </a:r>
                <a:endParaRPr kumimoji="0" lang="zh-CN" altLang="en-US" sz="1400" b="0" i="0" u="none" strike="noStrike" kern="1200" cap="none" spc="0" normalizeH="0" baseline="0" noProof="0" dirty="0">
                  <a:ln>
                    <a:noFill/>
                  </a:ln>
                  <a:solidFill>
                    <a:srgbClr val="FF0000"/>
                  </a:solidFill>
                  <a:effectLst/>
                  <a:uLnTx/>
                  <a:uFillTx/>
                  <a:latin typeface="Arial"/>
                  <a:ea typeface="微软雅黑"/>
                  <a:cs typeface="+mn-cs"/>
                </a:endParaRPr>
              </a:p>
            </p:txBody>
          </p:sp>
        </p:grpSp>
        <p:cxnSp>
          <p:nvCxnSpPr>
            <p:cNvPr id="22" name="直接箭头连接符 21">
              <a:extLst>
                <a:ext uri="{FF2B5EF4-FFF2-40B4-BE49-F238E27FC236}">
                  <a16:creationId xmlns:a16="http://schemas.microsoft.com/office/drawing/2014/main" id="{2A9D8AF2-6C8C-FE86-9A41-D1220150AC7C}"/>
                </a:ext>
              </a:extLst>
            </p:cNvPr>
            <p:cNvCxnSpPr/>
            <p:nvPr/>
          </p:nvCxnSpPr>
          <p:spPr>
            <a:xfrm>
              <a:off x="8593156" y="4459638"/>
              <a:ext cx="78219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直接箭头连接符 23">
              <a:extLst>
                <a:ext uri="{FF2B5EF4-FFF2-40B4-BE49-F238E27FC236}">
                  <a16:creationId xmlns:a16="http://schemas.microsoft.com/office/drawing/2014/main" id="{BCDEAED0-A248-C1C3-E7BD-CBFB04908825}"/>
                </a:ext>
              </a:extLst>
            </p:cNvPr>
            <p:cNvCxnSpPr>
              <a:cxnSpLocks/>
            </p:cNvCxnSpPr>
            <p:nvPr/>
          </p:nvCxnSpPr>
          <p:spPr>
            <a:xfrm flipH="1">
              <a:off x="2402882" y="1850834"/>
              <a:ext cx="1890816" cy="5419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直接箭头连接符 25">
              <a:extLst>
                <a:ext uri="{FF2B5EF4-FFF2-40B4-BE49-F238E27FC236}">
                  <a16:creationId xmlns:a16="http://schemas.microsoft.com/office/drawing/2014/main" id="{54F727FC-7490-25DE-12BF-F16D10B6AF24}"/>
                </a:ext>
              </a:extLst>
            </p:cNvPr>
            <p:cNvCxnSpPr>
              <a:cxnSpLocks/>
            </p:cNvCxnSpPr>
            <p:nvPr/>
          </p:nvCxnSpPr>
          <p:spPr>
            <a:xfrm>
              <a:off x="2402882" y="3657763"/>
              <a:ext cx="1864244" cy="8920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直接箭头连接符 30">
              <a:extLst>
                <a:ext uri="{FF2B5EF4-FFF2-40B4-BE49-F238E27FC236}">
                  <a16:creationId xmlns:a16="http://schemas.microsoft.com/office/drawing/2014/main" id="{0DDEFE09-FE67-3C41-EC7E-5350C3A5027F}"/>
                </a:ext>
              </a:extLst>
            </p:cNvPr>
            <p:cNvCxnSpPr>
              <a:cxnSpLocks/>
            </p:cNvCxnSpPr>
            <p:nvPr/>
          </p:nvCxnSpPr>
          <p:spPr>
            <a:xfrm flipH="1">
              <a:off x="3591497" y="4684923"/>
              <a:ext cx="82101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37" name="文本框 36">
            <a:extLst>
              <a:ext uri="{FF2B5EF4-FFF2-40B4-BE49-F238E27FC236}">
                <a16:creationId xmlns:a16="http://schemas.microsoft.com/office/drawing/2014/main" id="{F040BEB7-2441-B3EA-05CA-E78DF6F1564E}"/>
              </a:ext>
            </a:extLst>
          </p:cNvPr>
          <p:cNvSpPr txBox="1"/>
          <p:nvPr/>
        </p:nvSpPr>
        <p:spPr>
          <a:xfrm>
            <a:off x="5774961" y="2832944"/>
            <a:ext cx="1856342"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开始新辅助治疗</a:t>
            </a:r>
          </a:p>
        </p:txBody>
      </p:sp>
      <p:sp>
        <p:nvSpPr>
          <p:cNvPr id="38" name="文本框 37">
            <a:extLst>
              <a:ext uri="{FF2B5EF4-FFF2-40B4-BE49-F238E27FC236}">
                <a16:creationId xmlns:a16="http://schemas.microsoft.com/office/drawing/2014/main" id="{6983BB2B-62D0-221C-5D53-33FFFF831AEA}"/>
              </a:ext>
            </a:extLst>
          </p:cNvPr>
          <p:cNvSpPr txBox="1"/>
          <p:nvPr/>
        </p:nvSpPr>
        <p:spPr>
          <a:xfrm>
            <a:off x="5555254" y="4305749"/>
            <a:ext cx="1856342"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手术切除</a:t>
            </a:r>
          </a:p>
        </p:txBody>
      </p:sp>
      <p:sp>
        <p:nvSpPr>
          <p:cNvPr id="39" name="文本框 38">
            <a:extLst>
              <a:ext uri="{FF2B5EF4-FFF2-40B4-BE49-F238E27FC236}">
                <a16:creationId xmlns:a16="http://schemas.microsoft.com/office/drawing/2014/main" id="{63D9B49E-3759-314A-EE77-9CE2E56EC4DF}"/>
              </a:ext>
            </a:extLst>
          </p:cNvPr>
          <p:cNvSpPr txBox="1"/>
          <p:nvPr/>
        </p:nvSpPr>
        <p:spPr>
          <a:xfrm>
            <a:off x="5600024" y="5590207"/>
            <a:ext cx="1856342"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开始辅助化疗</a:t>
            </a:r>
          </a:p>
        </p:txBody>
      </p:sp>
    </p:spTree>
    <p:extLst>
      <p:ext uri="{BB962C8B-B14F-4D97-AF65-F5344CB8AC3E}">
        <p14:creationId xmlns:p14="http://schemas.microsoft.com/office/powerpoint/2010/main" val="608203555"/>
      </p:ext>
    </p:extLst>
  </p:cSld>
  <p:clrMapOvr>
    <a:masterClrMapping/>
  </p:clrMapOvr>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7C5966B5-3135-3A18-F670-30DA3696EA67}"/>
              </a:ext>
            </a:extLst>
          </p:cNvPr>
          <p:cNvSpPr>
            <a:spLocks noGrp="1"/>
          </p:cNvSpPr>
          <p:nvPr>
            <p:ph type="body" sz="quarter" idx="10"/>
          </p:nvPr>
        </p:nvSpPr>
        <p:spPr/>
        <p:txBody>
          <a:bodyPr/>
          <a:lstStyle/>
          <a:p>
            <a:r>
              <a:rPr lang="zh-CN" altLang="en-US" dirty="0"/>
              <a:t>基线特征</a:t>
            </a:r>
          </a:p>
        </p:txBody>
      </p:sp>
      <p:sp>
        <p:nvSpPr>
          <p:cNvPr id="3" name="文本占位符 2">
            <a:extLst>
              <a:ext uri="{FF2B5EF4-FFF2-40B4-BE49-F238E27FC236}">
                <a16:creationId xmlns:a16="http://schemas.microsoft.com/office/drawing/2014/main" id="{73E424D5-CF14-7FB8-FC1F-0D7CB6F9759A}"/>
              </a:ext>
            </a:extLst>
          </p:cNvPr>
          <p:cNvSpPr>
            <a:spLocks noGrp="1"/>
          </p:cNvSpPr>
          <p:nvPr>
            <p:ph type="body" sz="quarter" idx="11"/>
          </p:nvPr>
        </p:nvSpPr>
        <p:spPr/>
        <p:txBody>
          <a:bodyPr/>
          <a:lstStyle/>
          <a:p>
            <a:r>
              <a:rPr lang="en-US" altLang="zh-CN" sz="1000" dirty="0">
                <a:effectLst/>
                <a:ea typeface="Calibri" panose="020F0502020204030204" pitchFamily="34" charset="0"/>
              </a:rPr>
              <a:t>KJ </a:t>
            </a:r>
            <a:r>
              <a:rPr lang="zh-CN" altLang="zh-CN" sz="1000" dirty="0">
                <a:effectLst/>
                <a:ea typeface="Calibri" panose="020F0502020204030204" pitchFamily="34" charset="0"/>
              </a:rPr>
              <a:t>Labori</a:t>
            </a:r>
            <a:r>
              <a:rPr lang="en-US" altLang="zh-CN" sz="1000" dirty="0">
                <a:effectLst/>
                <a:ea typeface="Calibri" panose="020F0502020204030204" pitchFamily="34" charset="0"/>
              </a:rPr>
              <a:t>,</a:t>
            </a:r>
            <a:r>
              <a:rPr lang="zh-CN" altLang="en-US" sz="1000" dirty="0">
                <a:effectLst/>
                <a:ea typeface="Calibri" panose="020F0502020204030204" pitchFamily="34" charset="0"/>
              </a:rPr>
              <a:t> </a:t>
            </a:r>
            <a:r>
              <a:rPr lang="en-US" altLang="zh-CN" sz="1000" dirty="0">
                <a:effectLst/>
                <a:ea typeface="Calibri" panose="020F0502020204030204" pitchFamily="34" charset="0"/>
              </a:rPr>
              <a:t>et</a:t>
            </a:r>
            <a:r>
              <a:rPr lang="zh-CN" altLang="en-US" sz="1000" dirty="0">
                <a:effectLst/>
                <a:ea typeface="Calibri" panose="020F0502020204030204" pitchFamily="34" charset="0"/>
              </a:rPr>
              <a:t> </a:t>
            </a:r>
            <a:r>
              <a:rPr lang="en-US" altLang="zh-CN" sz="1000" dirty="0">
                <a:effectLst/>
                <a:ea typeface="Calibri" panose="020F0502020204030204" pitchFamily="34" charset="0"/>
              </a:rPr>
              <a:t>al.</a:t>
            </a:r>
            <a:r>
              <a:rPr lang="zh-CN" altLang="en-US" sz="1000" dirty="0">
                <a:effectLst/>
                <a:ea typeface="Calibri" panose="020F0502020204030204" pitchFamily="34" charset="0"/>
              </a:rPr>
              <a:t> </a:t>
            </a:r>
            <a:r>
              <a:rPr lang="en-US" altLang="zh-CN" sz="1000" dirty="0">
                <a:effectLst/>
                <a:ea typeface="Calibri" panose="020F0502020204030204" pitchFamily="34" charset="0"/>
              </a:rPr>
              <a:t>2023</a:t>
            </a:r>
            <a:r>
              <a:rPr lang="zh-CN" altLang="en-US" sz="1000" dirty="0">
                <a:effectLst/>
                <a:ea typeface="Calibri" panose="020F0502020204030204" pitchFamily="34" charset="0"/>
              </a:rPr>
              <a:t> </a:t>
            </a:r>
            <a:r>
              <a:rPr lang="en-US" altLang="zh-CN" sz="1000" dirty="0">
                <a:effectLst/>
                <a:ea typeface="Calibri" panose="020F0502020204030204" pitchFamily="34" charset="0"/>
              </a:rPr>
              <a:t>ASCO Abstract</a:t>
            </a:r>
            <a:r>
              <a:rPr lang="zh-CN" altLang="en-US" sz="1000" dirty="0">
                <a:effectLst/>
                <a:ea typeface="Calibri" panose="020F0502020204030204" pitchFamily="34" charset="0"/>
              </a:rPr>
              <a:t> </a:t>
            </a:r>
            <a:r>
              <a:rPr lang="en-US" altLang="zh-CN" sz="1000" dirty="0">
                <a:effectLst/>
                <a:ea typeface="Calibri" panose="020F0502020204030204" pitchFamily="34" charset="0"/>
              </a:rPr>
              <a:t>LBA4005</a:t>
            </a:r>
            <a:endParaRPr lang="zh-CN" altLang="en-US" dirty="0"/>
          </a:p>
        </p:txBody>
      </p:sp>
      <p:pic>
        <p:nvPicPr>
          <p:cNvPr id="6" name="图片 5">
            <a:extLst>
              <a:ext uri="{FF2B5EF4-FFF2-40B4-BE49-F238E27FC236}">
                <a16:creationId xmlns:a16="http://schemas.microsoft.com/office/drawing/2014/main" id="{117B5073-47F0-EE5D-D058-BA4A81FE6D2E}"/>
              </a:ext>
            </a:extLst>
          </p:cNvPr>
          <p:cNvPicPr>
            <a:picLocks noChangeAspect="1"/>
          </p:cNvPicPr>
          <p:nvPr/>
        </p:nvPicPr>
        <p:blipFill>
          <a:blip r:embed="rId2"/>
          <a:stretch>
            <a:fillRect/>
          </a:stretch>
        </p:blipFill>
        <p:spPr>
          <a:xfrm>
            <a:off x="1555697" y="1825063"/>
            <a:ext cx="8141196" cy="3158887"/>
          </a:xfrm>
          <a:prstGeom prst="rect">
            <a:avLst/>
          </a:prstGeom>
        </p:spPr>
      </p:pic>
      <p:graphicFrame>
        <p:nvGraphicFramePr>
          <p:cNvPr id="5" name="表格 6">
            <a:extLst>
              <a:ext uri="{FF2B5EF4-FFF2-40B4-BE49-F238E27FC236}">
                <a16:creationId xmlns:a16="http://schemas.microsoft.com/office/drawing/2014/main" id="{CCEC5E20-71E6-4F87-CE1F-EC7ADB6FEDE2}"/>
              </a:ext>
            </a:extLst>
          </p:cNvPr>
          <p:cNvGraphicFramePr>
            <a:graphicFrameLocks noGrp="1"/>
          </p:cNvGraphicFramePr>
          <p:nvPr/>
        </p:nvGraphicFramePr>
        <p:xfrm>
          <a:off x="1569854" y="2038556"/>
          <a:ext cx="2612267" cy="2962822"/>
        </p:xfrm>
        <a:graphic>
          <a:graphicData uri="http://schemas.openxmlformats.org/drawingml/2006/table">
            <a:tbl>
              <a:tblPr firstRow="1" bandRow="1">
                <a:tableStyleId>{5C22544A-7EE6-4342-B048-85BDC9FD1C3A}</a:tableStyleId>
              </a:tblPr>
              <a:tblGrid>
                <a:gridCol w="2612267">
                  <a:extLst>
                    <a:ext uri="{9D8B030D-6E8A-4147-A177-3AD203B41FA5}">
                      <a16:colId xmlns:a16="http://schemas.microsoft.com/office/drawing/2014/main" val="4007995719"/>
                    </a:ext>
                  </a:extLst>
                </a:gridCol>
              </a:tblGrid>
              <a:tr h="339490">
                <a:tc>
                  <a:txBody>
                    <a:bodyPr/>
                    <a:lstStyle/>
                    <a:p>
                      <a:endParaRPr lang="zh-CN" altLang="en-US" sz="1600" dirty="0">
                        <a:solidFill>
                          <a:schemeClr val="bg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2F5596"/>
                    </a:solidFill>
                  </a:tcPr>
                </a:tc>
                <a:extLst>
                  <a:ext uri="{0D108BD9-81ED-4DB2-BD59-A6C34878D82A}">
                    <a16:rowId xmlns:a16="http://schemas.microsoft.com/office/drawing/2014/main" val="2247607944"/>
                  </a:ext>
                </a:extLst>
              </a:tr>
              <a:tr h="339490">
                <a:tc>
                  <a:txBody>
                    <a:bodyPr/>
                    <a:lstStyle/>
                    <a:p>
                      <a:endParaRPr lang="zh-CN" altLang="en-US" sz="1600">
                        <a:solidFill>
                          <a:schemeClr val="bg1"/>
                        </a:solidFill>
                      </a:endParaRPr>
                    </a:p>
                  </a:txBody>
                  <a:tcPr>
                    <a:lnT w="38100" cmpd="sng">
                      <a:noFill/>
                    </a:lnT>
                    <a:solidFill>
                      <a:srgbClr val="2F5596"/>
                    </a:solidFill>
                  </a:tcPr>
                </a:tc>
                <a:extLst>
                  <a:ext uri="{0D108BD9-81ED-4DB2-BD59-A6C34878D82A}">
                    <a16:rowId xmlns:a16="http://schemas.microsoft.com/office/drawing/2014/main" val="1116090358"/>
                  </a:ext>
                </a:extLst>
              </a:tr>
              <a:tr h="339490">
                <a:tc>
                  <a:txBody>
                    <a:bodyPr/>
                    <a:lstStyle/>
                    <a:p>
                      <a:r>
                        <a:rPr lang="zh-CN" altLang="en-US" sz="1600" dirty="0">
                          <a:solidFill>
                            <a:schemeClr val="bg1"/>
                          </a:solidFill>
                        </a:rPr>
                        <a:t>年龄，岁，中位（</a:t>
                      </a:r>
                      <a:r>
                        <a:rPr lang="en-US" altLang="zh-CN" sz="1600" dirty="0">
                          <a:solidFill>
                            <a:schemeClr val="bg1"/>
                          </a:solidFill>
                        </a:rPr>
                        <a:t>IQR</a:t>
                      </a:r>
                      <a:r>
                        <a:rPr lang="zh-CN" altLang="en-US" sz="1600" dirty="0">
                          <a:solidFill>
                            <a:schemeClr val="bg1"/>
                          </a:solidFill>
                        </a:rPr>
                        <a:t>）</a:t>
                      </a:r>
                    </a:p>
                  </a:txBody>
                  <a:tcPr>
                    <a:solidFill>
                      <a:srgbClr val="2F5596"/>
                    </a:solidFill>
                  </a:tcPr>
                </a:tc>
                <a:extLst>
                  <a:ext uri="{0D108BD9-81ED-4DB2-BD59-A6C34878D82A}">
                    <a16:rowId xmlns:a16="http://schemas.microsoft.com/office/drawing/2014/main" val="4035162302"/>
                  </a:ext>
                </a:extLst>
              </a:tr>
              <a:tr h="339490">
                <a:tc>
                  <a:txBody>
                    <a:bodyPr/>
                    <a:lstStyle/>
                    <a:p>
                      <a:r>
                        <a:rPr lang="zh-CN" altLang="en-US" sz="1600" dirty="0">
                          <a:solidFill>
                            <a:schemeClr val="bg1"/>
                          </a:solidFill>
                        </a:rPr>
                        <a:t>性别</a:t>
                      </a:r>
                    </a:p>
                  </a:txBody>
                  <a:tcPr>
                    <a:solidFill>
                      <a:srgbClr val="2F5596"/>
                    </a:solidFill>
                  </a:tcPr>
                </a:tc>
                <a:extLst>
                  <a:ext uri="{0D108BD9-81ED-4DB2-BD59-A6C34878D82A}">
                    <a16:rowId xmlns:a16="http://schemas.microsoft.com/office/drawing/2014/main" val="2533882213"/>
                  </a:ext>
                </a:extLst>
              </a:tr>
              <a:tr h="339490">
                <a:tc>
                  <a:txBody>
                    <a:bodyPr/>
                    <a:lstStyle/>
                    <a:p>
                      <a:r>
                        <a:rPr lang="en-US" altLang="zh-CN" sz="1600" dirty="0">
                          <a:solidFill>
                            <a:schemeClr val="bg1"/>
                          </a:solidFill>
                        </a:rPr>
                        <a:t>    </a:t>
                      </a:r>
                      <a:r>
                        <a:rPr lang="zh-CN" altLang="en-US" sz="1600" dirty="0">
                          <a:solidFill>
                            <a:schemeClr val="bg1"/>
                          </a:solidFill>
                        </a:rPr>
                        <a:t>男性</a:t>
                      </a:r>
                    </a:p>
                  </a:txBody>
                  <a:tcPr>
                    <a:solidFill>
                      <a:srgbClr val="2F5596"/>
                    </a:solidFill>
                  </a:tcPr>
                </a:tc>
                <a:extLst>
                  <a:ext uri="{0D108BD9-81ED-4DB2-BD59-A6C34878D82A}">
                    <a16:rowId xmlns:a16="http://schemas.microsoft.com/office/drawing/2014/main" val="3063691386"/>
                  </a:ext>
                </a:extLst>
              </a:tr>
              <a:tr h="339490">
                <a:tc>
                  <a:txBody>
                    <a:bodyPr/>
                    <a:lstStyle/>
                    <a:p>
                      <a:r>
                        <a:rPr lang="en-US" altLang="zh-CN" sz="1600" dirty="0">
                          <a:solidFill>
                            <a:schemeClr val="bg1"/>
                          </a:solidFill>
                        </a:rPr>
                        <a:t>    </a:t>
                      </a:r>
                      <a:r>
                        <a:rPr lang="zh-CN" altLang="en-US" sz="1600" dirty="0">
                          <a:solidFill>
                            <a:schemeClr val="bg1"/>
                          </a:solidFill>
                        </a:rPr>
                        <a:t>女性</a:t>
                      </a:r>
                    </a:p>
                  </a:txBody>
                  <a:tcPr>
                    <a:solidFill>
                      <a:srgbClr val="2F5596"/>
                    </a:solidFill>
                  </a:tcPr>
                </a:tc>
                <a:extLst>
                  <a:ext uri="{0D108BD9-81ED-4DB2-BD59-A6C34878D82A}">
                    <a16:rowId xmlns:a16="http://schemas.microsoft.com/office/drawing/2014/main" val="4019496948"/>
                  </a:ext>
                </a:extLst>
              </a:tr>
              <a:tr h="339490">
                <a:tc>
                  <a:txBody>
                    <a:bodyPr/>
                    <a:lstStyle/>
                    <a:p>
                      <a:r>
                        <a:rPr lang="en-US" altLang="zh-CN" sz="1600" dirty="0">
                          <a:solidFill>
                            <a:schemeClr val="bg1"/>
                          </a:solidFill>
                        </a:rPr>
                        <a:t>ECOG PS</a:t>
                      </a:r>
                      <a:endParaRPr lang="zh-CN" altLang="en-US" sz="1600" dirty="0">
                        <a:solidFill>
                          <a:schemeClr val="bg1"/>
                        </a:solidFill>
                      </a:endParaRPr>
                    </a:p>
                  </a:txBody>
                  <a:tcPr>
                    <a:solidFill>
                      <a:srgbClr val="2F5596"/>
                    </a:solidFill>
                  </a:tcPr>
                </a:tc>
                <a:extLst>
                  <a:ext uri="{0D108BD9-81ED-4DB2-BD59-A6C34878D82A}">
                    <a16:rowId xmlns:a16="http://schemas.microsoft.com/office/drawing/2014/main" val="1327096446"/>
                  </a:ext>
                </a:extLst>
              </a:tr>
              <a:tr h="586392">
                <a:tc>
                  <a:txBody>
                    <a:bodyPr/>
                    <a:lstStyle/>
                    <a:p>
                      <a:r>
                        <a:rPr lang="en-US" altLang="zh-CN" sz="1600" dirty="0">
                          <a:solidFill>
                            <a:schemeClr val="bg1"/>
                          </a:solidFill>
                        </a:rPr>
                        <a:t>    0</a:t>
                      </a:r>
                    </a:p>
                    <a:p>
                      <a:r>
                        <a:rPr lang="en-US" altLang="zh-CN" sz="1600" dirty="0">
                          <a:solidFill>
                            <a:schemeClr val="bg1"/>
                          </a:solidFill>
                        </a:rPr>
                        <a:t>    1</a:t>
                      </a:r>
                      <a:endParaRPr lang="zh-CN" altLang="en-US" sz="1600" dirty="0">
                        <a:solidFill>
                          <a:schemeClr val="bg1"/>
                        </a:solidFill>
                      </a:endParaRPr>
                    </a:p>
                  </a:txBody>
                  <a:tcPr>
                    <a:solidFill>
                      <a:srgbClr val="2F5596"/>
                    </a:solidFill>
                  </a:tcPr>
                </a:tc>
                <a:extLst>
                  <a:ext uri="{0D108BD9-81ED-4DB2-BD59-A6C34878D82A}">
                    <a16:rowId xmlns:a16="http://schemas.microsoft.com/office/drawing/2014/main" val="2515105363"/>
                  </a:ext>
                </a:extLst>
              </a:tr>
            </a:tbl>
          </a:graphicData>
        </a:graphic>
      </p:graphicFrame>
    </p:spTree>
    <p:extLst>
      <p:ext uri="{BB962C8B-B14F-4D97-AF65-F5344CB8AC3E}">
        <p14:creationId xmlns:p14="http://schemas.microsoft.com/office/powerpoint/2010/main" val="436187070"/>
      </p:ext>
    </p:extLst>
  </p:cSld>
  <p:clrMapOvr>
    <a:masterClrMapping/>
  </p:clrMapOvr>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7812AFE5-871E-59D9-FA8E-FF1D5AE15B15}"/>
              </a:ext>
            </a:extLst>
          </p:cNvPr>
          <p:cNvSpPr>
            <a:spLocks noGrp="1"/>
          </p:cNvSpPr>
          <p:nvPr>
            <p:ph type="body" sz="quarter" idx="10"/>
          </p:nvPr>
        </p:nvSpPr>
        <p:spPr/>
        <p:txBody>
          <a:bodyPr/>
          <a:lstStyle/>
          <a:p>
            <a:r>
              <a:rPr lang="en-US" altLang="zh-CN" dirty="0"/>
              <a:t>AE-</a:t>
            </a:r>
            <a:r>
              <a:rPr lang="zh-CN" altLang="en-US" dirty="0"/>
              <a:t>安全性人群（</a:t>
            </a:r>
            <a:r>
              <a:rPr lang="en-US" altLang="zh-CN" dirty="0"/>
              <a:t>N=120</a:t>
            </a:r>
            <a:r>
              <a:rPr lang="zh-CN" altLang="en-US" dirty="0"/>
              <a:t>）</a:t>
            </a:r>
          </a:p>
        </p:txBody>
      </p:sp>
      <p:sp>
        <p:nvSpPr>
          <p:cNvPr id="3" name="文本占位符 2">
            <a:extLst>
              <a:ext uri="{FF2B5EF4-FFF2-40B4-BE49-F238E27FC236}">
                <a16:creationId xmlns:a16="http://schemas.microsoft.com/office/drawing/2014/main" id="{D80CEC47-E859-08CE-3D73-97548B79E092}"/>
              </a:ext>
            </a:extLst>
          </p:cNvPr>
          <p:cNvSpPr>
            <a:spLocks noGrp="1"/>
          </p:cNvSpPr>
          <p:nvPr>
            <p:ph type="body" sz="quarter" idx="11"/>
          </p:nvPr>
        </p:nvSpPr>
        <p:spPr/>
        <p:txBody>
          <a:bodyPr/>
          <a:lstStyle/>
          <a:p>
            <a:r>
              <a:rPr lang="en-US" altLang="zh-CN" sz="1000" dirty="0">
                <a:effectLst/>
                <a:ea typeface="Calibri" panose="020F0502020204030204" pitchFamily="34" charset="0"/>
              </a:rPr>
              <a:t>KJ </a:t>
            </a:r>
            <a:r>
              <a:rPr lang="zh-CN" altLang="zh-CN" sz="1000" dirty="0">
                <a:effectLst/>
                <a:ea typeface="Calibri" panose="020F0502020204030204" pitchFamily="34" charset="0"/>
              </a:rPr>
              <a:t>Labori</a:t>
            </a:r>
            <a:r>
              <a:rPr lang="en-US" altLang="zh-CN" sz="1000" dirty="0">
                <a:effectLst/>
                <a:ea typeface="Calibri" panose="020F0502020204030204" pitchFamily="34" charset="0"/>
              </a:rPr>
              <a:t>,</a:t>
            </a:r>
            <a:r>
              <a:rPr lang="zh-CN" altLang="en-US" sz="1000" dirty="0">
                <a:effectLst/>
                <a:ea typeface="Calibri" panose="020F0502020204030204" pitchFamily="34" charset="0"/>
              </a:rPr>
              <a:t> </a:t>
            </a:r>
            <a:r>
              <a:rPr lang="en-US" altLang="zh-CN" sz="1000" dirty="0">
                <a:effectLst/>
                <a:ea typeface="Calibri" panose="020F0502020204030204" pitchFamily="34" charset="0"/>
              </a:rPr>
              <a:t>et</a:t>
            </a:r>
            <a:r>
              <a:rPr lang="zh-CN" altLang="en-US" sz="1000" dirty="0">
                <a:effectLst/>
                <a:ea typeface="Calibri" panose="020F0502020204030204" pitchFamily="34" charset="0"/>
              </a:rPr>
              <a:t> </a:t>
            </a:r>
            <a:r>
              <a:rPr lang="en-US" altLang="zh-CN" sz="1000" dirty="0">
                <a:effectLst/>
                <a:ea typeface="Calibri" panose="020F0502020204030204" pitchFamily="34" charset="0"/>
              </a:rPr>
              <a:t>al.</a:t>
            </a:r>
            <a:r>
              <a:rPr lang="zh-CN" altLang="en-US" sz="1000" dirty="0">
                <a:effectLst/>
                <a:ea typeface="Calibri" panose="020F0502020204030204" pitchFamily="34" charset="0"/>
              </a:rPr>
              <a:t> </a:t>
            </a:r>
            <a:r>
              <a:rPr lang="en-US" altLang="zh-CN" sz="1000" dirty="0">
                <a:effectLst/>
                <a:ea typeface="Calibri" panose="020F0502020204030204" pitchFamily="34" charset="0"/>
              </a:rPr>
              <a:t>2023</a:t>
            </a:r>
            <a:r>
              <a:rPr lang="zh-CN" altLang="en-US" sz="1000" dirty="0">
                <a:effectLst/>
                <a:ea typeface="Calibri" panose="020F0502020204030204" pitchFamily="34" charset="0"/>
              </a:rPr>
              <a:t> </a:t>
            </a:r>
            <a:r>
              <a:rPr lang="en-US" altLang="zh-CN" sz="1000" dirty="0">
                <a:effectLst/>
                <a:ea typeface="Calibri" panose="020F0502020204030204" pitchFamily="34" charset="0"/>
              </a:rPr>
              <a:t>ASCO Abstract</a:t>
            </a:r>
            <a:r>
              <a:rPr lang="zh-CN" altLang="en-US" sz="1000" dirty="0">
                <a:effectLst/>
                <a:ea typeface="Calibri" panose="020F0502020204030204" pitchFamily="34" charset="0"/>
              </a:rPr>
              <a:t> </a:t>
            </a:r>
            <a:r>
              <a:rPr lang="en-US" altLang="zh-CN" sz="1000" dirty="0">
                <a:effectLst/>
                <a:ea typeface="Calibri" panose="020F0502020204030204" pitchFamily="34" charset="0"/>
              </a:rPr>
              <a:t>LBA4005</a:t>
            </a:r>
            <a:endParaRPr lang="zh-CN" altLang="en-US" dirty="0"/>
          </a:p>
        </p:txBody>
      </p:sp>
      <p:sp>
        <p:nvSpPr>
          <p:cNvPr id="4" name="文本占位符 3">
            <a:extLst>
              <a:ext uri="{FF2B5EF4-FFF2-40B4-BE49-F238E27FC236}">
                <a16:creationId xmlns:a16="http://schemas.microsoft.com/office/drawing/2014/main" id="{619ED76D-FDF3-CAA7-142D-520593D3F691}"/>
              </a:ext>
            </a:extLst>
          </p:cNvPr>
          <p:cNvSpPr>
            <a:spLocks noGrp="1"/>
          </p:cNvSpPr>
          <p:nvPr>
            <p:ph type="body" sz="quarter" idx="12"/>
          </p:nvPr>
        </p:nvSpPr>
        <p:spPr>
          <a:xfrm>
            <a:off x="178836" y="5991610"/>
            <a:ext cx="5917164" cy="157400"/>
          </a:xfrm>
        </p:spPr>
        <p:txBody>
          <a:bodyPr/>
          <a:lstStyle/>
          <a:p>
            <a:r>
              <a:rPr lang="en-US" altLang="zh-CN" sz="1000" dirty="0"/>
              <a:t>* 5</a:t>
            </a:r>
            <a:r>
              <a:rPr lang="zh-CN" altLang="en-US" sz="1000" dirty="0"/>
              <a:t>级</a:t>
            </a:r>
            <a:r>
              <a:rPr lang="en-US" altLang="zh-CN" sz="1000" dirty="0"/>
              <a:t>AE</a:t>
            </a:r>
            <a:r>
              <a:rPr lang="zh-CN" altLang="en-US" sz="1000" dirty="0"/>
              <a:t>：患者</a:t>
            </a:r>
            <a:r>
              <a:rPr lang="en-US" altLang="zh-CN" sz="1000" dirty="0"/>
              <a:t>1</a:t>
            </a:r>
            <a:r>
              <a:rPr lang="zh-CN" altLang="en-US" sz="1000" dirty="0"/>
              <a:t>：猝死；患者</a:t>
            </a:r>
            <a:r>
              <a:rPr lang="en-US" altLang="zh-CN" sz="1000" dirty="0"/>
              <a:t>2</a:t>
            </a:r>
            <a:r>
              <a:rPr lang="zh-CN" altLang="en-US" sz="1000" dirty="0"/>
              <a:t>：</a:t>
            </a:r>
            <a:r>
              <a:rPr lang="en-US" altLang="zh-CN" sz="1000" dirty="0"/>
              <a:t>COVID</a:t>
            </a:r>
            <a:r>
              <a:rPr lang="zh-CN" altLang="en-US" sz="1000" dirty="0"/>
              <a:t>相关死亡（分别于新辅助</a:t>
            </a:r>
            <a:r>
              <a:rPr lang="en-US" altLang="zh-CN" sz="1000" dirty="0"/>
              <a:t>FOLFIRINOX</a:t>
            </a:r>
            <a:r>
              <a:rPr lang="zh-CN" altLang="en-US" sz="1000" dirty="0"/>
              <a:t>第一周期后第</a:t>
            </a:r>
            <a:r>
              <a:rPr lang="en-US" altLang="zh-CN" sz="1000" dirty="0"/>
              <a:t>8</a:t>
            </a:r>
            <a:r>
              <a:rPr lang="zh-CN" altLang="en-US" sz="1000" dirty="0"/>
              <a:t>、</a:t>
            </a:r>
            <a:r>
              <a:rPr lang="en-US" altLang="zh-CN" sz="1000" dirty="0"/>
              <a:t>61</a:t>
            </a:r>
            <a:r>
              <a:rPr lang="zh-CN" altLang="en-US" sz="1000" dirty="0"/>
              <a:t>天死亡）</a:t>
            </a:r>
          </a:p>
        </p:txBody>
      </p:sp>
      <p:pic>
        <p:nvPicPr>
          <p:cNvPr id="6" name="图片 5">
            <a:extLst>
              <a:ext uri="{FF2B5EF4-FFF2-40B4-BE49-F238E27FC236}">
                <a16:creationId xmlns:a16="http://schemas.microsoft.com/office/drawing/2014/main" id="{B9329BE7-E1E5-D5C6-E724-1B3A9C220FBA}"/>
              </a:ext>
            </a:extLst>
          </p:cNvPr>
          <p:cNvPicPr>
            <a:picLocks noChangeAspect="1"/>
          </p:cNvPicPr>
          <p:nvPr/>
        </p:nvPicPr>
        <p:blipFill>
          <a:blip r:embed="rId2"/>
          <a:stretch>
            <a:fillRect/>
          </a:stretch>
        </p:blipFill>
        <p:spPr>
          <a:xfrm>
            <a:off x="1006352" y="1266523"/>
            <a:ext cx="7563906" cy="2162477"/>
          </a:xfrm>
          <a:prstGeom prst="rect">
            <a:avLst/>
          </a:prstGeom>
        </p:spPr>
      </p:pic>
      <p:graphicFrame>
        <p:nvGraphicFramePr>
          <p:cNvPr id="5" name="表格 6">
            <a:extLst>
              <a:ext uri="{FF2B5EF4-FFF2-40B4-BE49-F238E27FC236}">
                <a16:creationId xmlns:a16="http://schemas.microsoft.com/office/drawing/2014/main" id="{FF6FD446-587D-EDA9-573B-9782F8347A32}"/>
              </a:ext>
            </a:extLst>
          </p:cNvPr>
          <p:cNvGraphicFramePr>
            <a:graphicFrameLocks noGrp="1"/>
          </p:cNvGraphicFramePr>
          <p:nvPr/>
        </p:nvGraphicFramePr>
        <p:xfrm>
          <a:off x="1006352" y="1344847"/>
          <a:ext cx="1896336" cy="2084153"/>
        </p:xfrm>
        <a:graphic>
          <a:graphicData uri="http://schemas.openxmlformats.org/drawingml/2006/table">
            <a:tbl>
              <a:tblPr firstRow="1" bandRow="1">
                <a:tableStyleId>{5C22544A-7EE6-4342-B048-85BDC9FD1C3A}</a:tableStyleId>
              </a:tblPr>
              <a:tblGrid>
                <a:gridCol w="1896336">
                  <a:extLst>
                    <a:ext uri="{9D8B030D-6E8A-4147-A177-3AD203B41FA5}">
                      <a16:colId xmlns:a16="http://schemas.microsoft.com/office/drawing/2014/main" val="3235881402"/>
                    </a:ext>
                  </a:extLst>
                </a:gridCol>
              </a:tblGrid>
              <a:tr h="129540">
                <a:tc>
                  <a:txBody>
                    <a:bodyPr/>
                    <a:lstStyle/>
                    <a:p>
                      <a:r>
                        <a:rPr lang="en-US" altLang="zh-CN" sz="1100" dirty="0">
                          <a:solidFill>
                            <a:schemeClr val="bg1"/>
                          </a:solidFill>
                        </a:rPr>
                        <a:t>3-5</a:t>
                      </a:r>
                      <a:r>
                        <a:rPr lang="zh-CN" altLang="en-US" sz="1100" dirty="0">
                          <a:solidFill>
                            <a:schemeClr val="bg1"/>
                          </a:solidFill>
                        </a:rPr>
                        <a:t>级</a:t>
                      </a:r>
                      <a:r>
                        <a:rPr lang="en-US" altLang="zh-CN" sz="1100" dirty="0">
                          <a:solidFill>
                            <a:schemeClr val="bg1"/>
                          </a:solidFill>
                        </a:rPr>
                        <a:t>AE</a:t>
                      </a:r>
                      <a:endParaRPr lang="zh-CN" altLang="en-US" sz="1100" dirty="0">
                        <a:solidFill>
                          <a:schemeClr val="bg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2F5596"/>
                    </a:solidFill>
                  </a:tcPr>
                </a:tc>
                <a:extLst>
                  <a:ext uri="{0D108BD9-81ED-4DB2-BD59-A6C34878D82A}">
                    <a16:rowId xmlns:a16="http://schemas.microsoft.com/office/drawing/2014/main" val="1976834753"/>
                  </a:ext>
                </a:extLst>
              </a:tr>
              <a:tr h="129540">
                <a:tc>
                  <a:txBody>
                    <a:bodyPr/>
                    <a:lstStyle/>
                    <a:p>
                      <a:r>
                        <a:rPr lang="zh-CN" altLang="en-US" sz="1100">
                          <a:solidFill>
                            <a:schemeClr val="bg1"/>
                          </a:solidFill>
                        </a:rPr>
                        <a:t>患者</a:t>
                      </a:r>
                      <a:endParaRPr lang="zh-CN" altLang="en-US" sz="1100" dirty="0">
                        <a:solidFill>
                          <a:schemeClr val="bg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2F5596"/>
                    </a:solidFill>
                  </a:tcPr>
                </a:tc>
                <a:extLst>
                  <a:ext uri="{0D108BD9-81ED-4DB2-BD59-A6C34878D82A}">
                    <a16:rowId xmlns:a16="http://schemas.microsoft.com/office/drawing/2014/main" val="2189569057"/>
                  </a:ext>
                </a:extLst>
              </a:tr>
              <a:tr h="253613">
                <a:tc>
                  <a:txBody>
                    <a:bodyPr/>
                    <a:lstStyle/>
                    <a:p>
                      <a:r>
                        <a:rPr lang="zh-CN" altLang="en-US" sz="1100" dirty="0">
                          <a:solidFill>
                            <a:schemeClr val="bg1"/>
                          </a:solidFill>
                        </a:rPr>
                        <a:t>总体</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2F5596"/>
                    </a:solidFill>
                  </a:tcPr>
                </a:tc>
                <a:extLst>
                  <a:ext uri="{0D108BD9-81ED-4DB2-BD59-A6C34878D82A}">
                    <a16:rowId xmlns:a16="http://schemas.microsoft.com/office/drawing/2014/main" val="1701265538"/>
                  </a:ext>
                </a:extLst>
              </a:tr>
              <a:tr h="253613">
                <a:tc>
                  <a:txBody>
                    <a:bodyPr/>
                    <a:lstStyle/>
                    <a:p>
                      <a:r>
                        <a:rPr lang="zh-CN" altLang="en-US" sz="1100" dirty="0">
                          <a:solidFill>
                            <a:schemeClr val="bg1"/>
                          </a:solidFill>
                        </a:rPr>
                        <a:t>腹泻</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2F5596"/>
                    </a:solidFill>
                  </a:tcPr>
                </a:tc>
                <a:extLst>
                  <a:ext uri="{0D108BD9-81ED-4DB2-BD59-A6C34878D82A}">
                    <a16:rowId xmlns:a16="http://schemas.microsoft.com/office/drawing/2014/main" val="227782587"/>
                  </a:ext>
                </a:extLst>
              </a:tr>
              <a:tr h="253613">
                <a:tc>
                  <a:txBody>
                    <a:bodyPr/>
                    <a:lstStyle/>
                    <a:p>
                      <a:r>
                        <a:rPr lang="zh-CN" altLang="en-US" sz="1100" dirty="0">
                          <a:solidFill>
                            <a:schemeClr val="bg1"/>
                          </a:solidFill>
                        </a:rPr>
                        <a:t>恶心和呕吐</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2F5596"/>
                    </a:solidFill>
                  </a:tcPr>
                </a:tc>
                <a:extLst>
                  <a:ext uri="{0D108BD9-81ED-4DB2-BD59-A6C34878D82A}">
                    <a16:rowId xmlns:a16="http://schemas.microsoft.com/office/drawing/2014/main" val="3194127951"/>
                  </a:ext>
                </a:extLst>
              </a:tr>
              <a:tr h="253613">
                <a:tc>
                  <a:txBody>
                    <a:bodyPr/>
                    <a:lstStyle/>
                    <a:p>
                      <a:r>
                        <a:rPr lang="zh-CN" altLang="en-US" sz="1100" dirty="0">
                          <a:solidFill>
                            <a:schemeClr val="bg1"/>
                          </a:solidFill>
                        </a:rPr>
                        <a:t>中性粒细胞减少</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2F5596"/>
                    </a:solidFill>
                  </a:tcPr>
                </a:tc>
                <a:extLst>
                  <a:ext uri="{0D108BD9-81ED-4DB2-BD59-A6C34878D82A}">
                    <a16:rowId xmlns:a16="http://schemas.microsoft.com/office/drawing/2014/main" val="2764647576"/>
                  </a:ext>
                </a:extLst>
              </a:tr>
              <a:tr h="270593">
                <a:tc>
                  <a:txBody>
                    <a:bodyPr/>
                    <a:lstStyle/>
                    <a:p>
                      <a:r>
                        <a:rPr lang="zh-CN" altLang="en-US" sz="1100" dirty="0">
                          <a:solidFill>
                            <a:schemeClr val="bg1"/>
                          </a:solidFill>
                        </a:rPr>
                        <a:t>发热性中性粒细胞减少</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2F5596"/>
                    </a:solidFill>
                  </a:tcPr>
                </a:tc>
                <a:extLst>
                  <a:ext uri="{0D108BD9-81ED-4DB2-BD59-A6C34878D82A}">
                    <a16:rowId xmlns:a16="http://schemas.microsoft.com/office/drawing/2014/main" val="732897110"/>
                  </a:ext>
                </a:extLst>
              </a:tr>
              <a:tr h="253613">
                <a:tc>
                  <a:txBody>
                    <a:bodyPr/>
                    <a:lstStyle/>
                    <a:p>
                      <a:r>
                        <a:rPr lang="en-US" altLang="zh-CN" sz="1100" dirty="0">
                          <a:solidFill>
                            <a:schemeClr val="bg1"/>
                          </a:solidFill>
                        </a:rPr>
                        <a:t>3-5</a:t>
                      </a:r>
                      <a:r>
                        <a:rPr lang="zh-CN" altLang="en-US" sz="1100" dirty="0">
                          <a:solidFill>
                            <a:schemeClr val="bg1"/>
                          </a:solidFill>
                        </a:rPr>
                        <a:t>级</a:t>
                      </a:r>
                      <a:r>
                        <a:rPr lang="en-US" altLang="zh-CN" sz="1100" dirty="0">
                          <a:solidFill>
                            <a:schemeClr val="bg1"/>
                          </a:solidFill>
                        </a:rPr>
                        <a:t>AE</a:t>
                      </a:r>
                      <a:r>
                        <a:rPr lang="zh-CN" altLang="en-US" sz="1100" dirty="0">
                          <a:solidFill>
                            <a:schemeClr val="bg1"/>
                          </a:solidFill>
                        </a:rPr>
                        <a:t>累计发生率</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2F5596"/>
                    </a:solidFill>
                  </a:tcPr>
                </a:tc>
                <a:extLst>
                  <a:ext uri="{0D108BD9-81ED-4DB2-BD59-A6C34878D82A}">
                    <a16:rowId xmlns:a16="http://schemas.microsoft.com/office/drawing/2014/main" val="184219650"/>
                  </a:ext>
                </a:extLst>
              </a:tr>
            </a:tbl>
          </a:graphicData>
        </a:graphic>
      </p:graphicFrame>
      <p:graphicFrame>
        <p:nvGraphicFramePr>
          <p:cNvPr id="7" name="表格 8">
            <a:extLst>
              <a:ext uri="{FF2B5EF4-FFF2-40B4-BE49-F238E27FC236}">
                <a16:creationId xmlns:a16="http://schemas.microsoft.com/office/drawing/2014/main" id="{910D3A9B-9A5D-61CC-A175-8AC080A60C17}"/>
              </a:ext>
            </a:extLst>
          </p:cNvPr>
          <p:cNvGraphicFramePr>
            <a:graphicFrameLocks noGrp="1"/>
          </p:cNvGraphicFramePr>
          <p:nvPr/>
        </p:nvGraphicFramePr>
        <p:xfrm>
          <a:off x="2902688" y="1279233"/>
          <a:ext cx="5667570" cy="640080"/>
        </p:xfrm>
        <a:graphic>
          <a:graphicData uri="http://schemas.openxmlformats.org/drawingml/2006/table">
            <a:tbl>
              <a:tblPr firstRow="1" bandRow="1">
                <a:tableStyleId>{5C22544A-7EE6-4342-B048-85BDC9FD1C3A}</a:tableStyleId>
              </a:tblPr>
              <a:tblGrid>
                <a:gridCol w="1889190">
                  <a:extLst>
                    <a:ext uri="{9D8B030D-6E8A-4147-A177-3AD203B41FA5}">
                      <a16:colId xmlns:a16="http://schemas.microsoft.com/office/drawing/2014/main" val="3215907318"/>
                    </a:ext>
                  </a:extLst>
                </a:gridCol>
                <a:gridCol w="1889190">
                  <a:extLst>
                    <a:ext uri="{9D8B030D-6E8A-4147-A177-3AD203B41FA5}">
                      <a16:colId xmlns:a16="http://schemas.microsoft.com/office/drawing/2014/main" val="2735425470"/>
                    </a:ext>
                  </a:extLst>
                </a:gridCol>
                <a:gridCol w="1889190">
                  <a:extLst>
                    <a:ext uri="{9D8B030D-6E8A-4147-A177-3AD203B41FA5}">
                      <a16:colId xmlns:a16="http://schemas.microsoft.com/office/drawing/2014/main" val="3780233079"/>
                    </a:ext>
                  </a:extLst>
                </a:gridCol>
              </a:tblGrid>
              <a:tr h="574466">
                <a:tc>
                  <a:txBody>
                    <a:bodyPr/>
                    <a:lstStyle/>
                    <a:p>
                      <a:pPr algn="ctr"/>
                      <a:r>
                        <a:rPr lang="zh-CN" altLang="en-US" sz="1200" dirty="0"/>
                        <a:t>新辅助化疗</a:t>
                      </a:r>
                      <a:r>
                        <a:rPr lang="en-US" altLang="zh-CN" sz="1200" dirty="0"/>
                        <a:t>*</a:t>
                      </a:r>
                    </a:p>
                    <a:p>
                      <a:pPr algn="ctr"/>
                      <a:r>
                        <a:rPr lang="en-US" altLang="zh-CN" sz="1200" dirty="0"/>
                        <a:t>(n-63)</a:t>
                      </a:r>
                      <a:endParaRPr lang="zh-CN" altLang="en-US" sz="1200" dirty="0"/>
                    </a:p>
                  </a:txBody>
                  <a:tcPr>
                    <a:solidFill>
                      <a:srgbClr val="2F5596"/>
                    </a:solidFill>
                  </a:tcPr>
                </a:tc>
                <a:tc>
                  <a:txBody>
                    <a:bodyPr/>
                    <a:lstStyle/>
                    <a:p>
                      <a:pPr algn="ctr"/>
                      <a:r>
                        <a:rPr lang="zh-CN" altLang="en-US" sz="1200" dirty="0"/>
                        <a:t>辅助</a:t>
                      </a:r>
                      <a:endParaRPr lang="en-US" altLang="zh-CN" sz="1200" dirty="0"/>
                    </a:p>
                    <a:p>
                      <a:pPr algn="ctr"/>
                      <a:r>
                        <a:rPr lang="zh-CN" altLang="en-US" sz="1200" dirty="0"/>
                        <a:t>（新辅助组）</a:t>
                      </a:r>
                      <a:endParaRPr lang="en-US" altLang="zh-CN" sz="1200" dirty="0"/>
                    </a:p>
                    <a:p>
                      <a:pPr algn="ctr"/>
                      <a:r>
                        <a:rPr lang="zh-CN" altLang="en-US" sz="1200" dirty="0"/>
                        <a:t>（</a:t>
                      </a:r>
                      <a:r>
                        <a:rPr lang="en-US" altLang="zh-CN" sz="1200" dirty="0"/>
                        <a:t>n=51</a:t>
                      </a:r>
                      <a:r>
                        <a:rPr lang="zh-CN" altLang="en-US" sz="1200" dirty="0"/>
                        <a:t>）</a:t>
                      </a:r>
                    </a:p>
                  </a:txBody>
                  <a:tcPr>
                    <a:solidFill>
                      <a:srgbClr val="2F5596"/>
                    </a:solidFill>
                  </a:tcPr>
                </a:tc>
                <a:tc>
                  <a:txBody>
                    <a:bodyPr/>
                    <a:lstStyle/>
                    <a:p>
                      <a:pPr algn="ctr"/>
                      <a:r>
                        <a:rPr lang="zh-CN" altLang="en-US" sz="1200" dirty="0"/>
                        <a:t>辅助</a:t>
                      </a:r>
                      <a:endParaRPr lang="en-US" altLang="zh-CN" sz="1200" dirty="0"/>
                    </a:p>
                    <a:p>
                      <a:pPr algn="ctr"/>
                      <a:r>
                        <a:rPr lang="zh-CN" altLang="en-US" sz="1200" dirty="0"/>
                        <a:t>（直接手术组）</a:t>
                      </a:r>
                      <a:endParaRPr lang="en-US" altLang="zh-CN" sz="1200" dirty="0"/>
                    </a:p>
                    <a:p>
                      <a:pPr algn="ctr"/>
                      <a:r>
                        <a:rPr lang="zh-CN" altLang="en-US" sz="1200" dirty="0"/>
                        <a:t>（</a:t>
                      </a:r>
                      <a:r>
                        <a:rPr lang="en-US" altLang="zh-CN" sz="1200" dirty="0"/>
                        <a:t>n=47</a:t>
                      </a:r>
                      <a:r>
                        <a:rPr lang="zh-CN" altLang="en-US" sz="1200" dirty="0"/>
                        <a:t>）</a:t>
                      </a:r>
                    </a:p>
                  </a:txBody>
                  <a:tcPr>
                    <a:solidFill>
                      <a:srgbClr val="2F5596"/>
                    </a:solidFill>
                  </a:tcPr>
                </a:tc>
                <a:extLst>
                  <a:ext uri="{0D108BD9-81ED-4DB2-BD59-A6C34878D82A}">
                    <a16:rowId xmlns:a16="http://schemas.microsoft.com/office/drawing/2014/main" val="3804633526"/>
                  </a:ext>
                </a:extLst>
              </a:tr>
            </a:tbl>
          </a:graphicData>
        </a:graphic>
      </p:graphicFrame>
    </p:spTree>
    <p:extLst>
      <p:ext uri="{BB962C8B-B14F-4D97-AF65-F5344CB8AC3E}">
        <p14:creationId xmlns:p14="http://schemas.microsoft.com/office/powerpoint/2010/main" val="1051357735"/>
      </p:ext>
    </p:extLst>
  </p:cSld>
  <p:clrMapOvr>
    <a:masterClrMapping/>
  </p:clrMapOvr>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F95B6022-B02F-744D-A6A5-A31823A4FF74}"/>
              </a:ext>
            </a:extLst>
          </p:cNvPr>
          <p:cNvSpPr>
            <a:spLocks noGrp="1"/>
          </p:cNvSpPr>
          <p:nvPr>
            <p:ph type="body" sz="quarter" idx="10"/>
          </p:nvPr>
        </p:nvSpPr>
        <p:spPr/>
        <p:txBody>
          <a:bodyPr/>
          <a:lstStyle/>
          <a:p>
            <a:r>
              <a:rPr lang="en-US" altLang="zh-CN" dirty="0"/>
              <a:t>OS-ITT</a:t>
            </a:r>
            <a:r>
              <a:rPr lang="zh-CN" altLang="en-US" dirty="0"/>
              <a:t>人群</a:t>
            </a:r>
          </a:p>
        </p:txBody>
      </p:sp>
      <p:sp>
        <p:nvSpPr>
          <p:cNvPr id="3" name="文本占位符 2">
            <a:extLst>
              <a:ext uri="{FF2B5EF4-FFF2-40B4-BE49-F238E27FC236}">
                <a16:creationId xmlns:a16="http://schemas.microsoft.com/office/drawing/2014/main" id="{37BB3088-025D-7800-B4E5-1C5672003DE5}"/>
              </a:ext>
            </a:extLst>
          </p:cNvPr>
          <p:cNvSpPr>
            <a:spLocks noGrp="1"/>
          </p:cNvSpPr>
          <p:nvPr>
            <p:ph type="body" sz="quarter" idx="11"/>
          </p:nvPr>
        </p:nvSpPr>
        <p:spPr/>
        <p:txBody>
          <a:bodyPr/>
          <a:lstStyle/>
          <a:p>
            <a:r>
              <a:rPr lang="en-US" altLang="zh-CN" sz="1000" dirty="0">
                <a:effectLst/>
                <a:ea typeface="Calibri" panose="020F0502020204030204" pitchFamily="34" charset="0"/>
              </a:rPr>
              <a:t>KJ </a:t>
            </a:r>
            <a:r>
              <a:rPr lang="zh-CN" altLang="zh-CN" sz="1000" dirty="0">
                <a:effectLst/>
                <a:ea typeface="Calibri" panose="020F0502020204030204" pitchFamily="34" charset="0"/>
              </a:rPr>
              <a:t>Labori</a:t>
            </a:r>
            <a:r>
              <a:rPr lang="en-US" altLang="zh-CN" sz="1000" dirty="0">
                <a:effectLst/>
                <a:ea typeface="Calibri" panose="020F0502020204030204" pitchFamily="34" charset="0"/>
              </a:rPr>
              <a:t>,</a:t>
            </a:r>
            <a:r>
              <a:rPr lang="zh-CN" altLang="en-US" sz="1000" dirty="0">
                <a:effectLst/>
                <a:ea typeface="Calibri" panose="020F0502020204030204" pitchFamily="34" charset="0"/>
              </a:rPr>
              <a:t> </a:t>
            </a:r>
            <a:r>
              <a:rPr lang="en-US" altLang="zh-CN" sz="1000" dirty="0">
                <a:effectLst/>
                <a:ea typeface="Calibri" panose="020F0502020204030204" pitchFamily="34" charset="0"/>
              </a:rPr>
              <a:t>et</a:t>
            </a:r>
            <a:r>
              <a:rPr lang="zh-CN" altLang="en-US" sz="1000" dirty="0">
                <a:effectLst/>
                <a:ea typeface="Calibri" panose="020F0502020204030204" pitchFamily="34" charset="0"/>
              </a:rPr>
              <a:t> </a:t>
            </a:r>
            <a:r>
              <a:rPr lang="en-US" altLang="zh-CN" sz="1000" dirty="0">
                <a:effectLst/>
                <a:ea typeface="Calibri" panose="020F0502020204030204" pitchFamily="34" charset="0"/>
              </a:rPr>
              <a:t>al.</a:t>
            </a:r>
            <a:r>
              <a:rPr lang="zh-CN" altLang="en-US" sz="1000" dirty="0">
                <a:effectLst/>
                <a:ea typeface="Calibri" panose="020F0502020204030204" pitchFamily="34" charset="0"/>
              </a:rPr>
              <a:t> </a:t>
            </a:r>
            <a:r>
              <a:rPr lang="en-US" altLang="zh-CN" sz="1000" dirty="0">
                <a:effectLst/>
                <a:ea typeface="Calibri" panose="020F0502020204030204" pitchFamily="34" charset="0"/>
              </a:rPr>
              <a:t>2023</a:t>
            </a:r>
            <a:r>
              <a:rPr lang="zh-CN" altLang="en-US" sz="1000" dirty="0">
                <a:effectLst/>
                <a:ea typeface="Calibri" panose="020F0502020204030204" pitchFamily="34" charset="0"/>
              </a:rPr>
              <a:t> </a:t>
            </a:r>
            <a:r>
              <a:rPr lang="en-US" altLang="zh-CN" sz="1000" dirty="0">
                <a:effectLst/>
                <a:ea typeface="Calibri" panose="020F0502020204030204" pitchFamily="34" charset="0"/>
              </a:rPr>
              <a:t>ASCO Abstract</a:t>
            </a:r>
            <a:r>
              <a:rPr lang="zh-CN" altLang="en-US" sz="1000" dirty="0">
                <a:effectLst/>
                <a:ea typeface="Calibri" panose="020F0502020204030204" pitchFamily="34" charset="0"/>
              </a:rPr>
              <a:t> </a:t>
            </a:r>
            <a:r>
              <a:rPr lang="en-US" altLang="zh-CN" sz="1000" dirty="0">
                <a:effectLst/>
                <a:ea typeface="Calibri" panose="020F0502020204030204" pitchFamily="34" charset="0"/>
              </a:rPr>
              <a:t>LBA4005</a:t>
            </a:r>
            <a:endParaRPr lang="zh-CN" altLang="en-US" dirty="0"/>
          </a:p>
        </p:txBody>
      </p:sp>
      <p:sp>
        <p:nvSpPr>
          <p:cNvPr id="4" name="文本占位符 3">
            <a:extLst>
              <a:ext uri="{FF2B5EF4-FFF2-40B4-BE49-F238E27FC236}">
                <a16:creationId xmlns:a16="http://schemas.microsoft.com/office/drawing/2014/main" id="{F6A5C04E-D16F-27AF-7C8A-26BF5D19C52D}"/>
              </a:ext>
            </a:extLst>
          </p:cNvPr>
          <p:cNvSpPr>
            <a:spLocks noGrp="1"/>
          </p:cNvSpPr>
          <p:nvPr>
            <p:ph type="body" sz="quarter" idx="12"/>
          </p:nvPr>
        </p:nvSpPr>
        <p:spPr>
          <a:xfrm>
            <a:off x="6620539" y="1079500"/>
            <a:ext cx="5571461" cy="4832202"/>
          </a:xfrm>
        </p:spPr>
        <p:txBody>
          <a:bodyPr/>
          <a:lstStyle/>
          <a:p>
            <a:pPr marL="342900" indent="-342900">
              <a:lnSpc>
                <a:spcPct val="120000"/>
              </a:lnSpc>
              <a:spcAft>
                <a:spcPts val="600"/>
              </a:spcAft>
              <a:buFont typeface="Arial" panose="020B0604020202020204" pitchFamily="34" charset="0"/>
              <a:buChar char="•"/>
            </a:pPr>
            <a:r>
              <a:rPr lang="zh-CN" altLang="en-US" dirty="0"/>
              <a:t>中位</a:t>
            </a:r>
            <a:r>
              <a:rPr lang="en-US" altLang="zh-CN" dirty="0"/>
              <a:t>OS</a:t>
            </a:r>
          </a:p>
          <a:p>
            <a:pPr>
              <a:lnSpc>
                <a:spcPct val="120000"/>
              </a:lnSpc>
              <a:spcAft>
                <a:spcPts val="600"/>
              </a:spcAft>
            </a:pPr>
            <a:r>
              <a:rPr lang="en-US" altLang="zh-CN" dirty="0"/>
              <a:t>	25.1</a:t>
            </a:r>
            <a:r>
              <a:rPr lang="zh-CN" altLang="en-US" dirty="0"/>
              <a:t>个月（新辅助）</a:t>
            </a:r>
            <a:endParaRPr lang="en-US" altLang="zh-CN" dirty="0"/>
          </a:p>
          <a:p>
            <a:pPr>
              <a:lnSpc>
                <a:spcPct val="120000"/>
              </a:lnSpc>
              <a:spcAft>
                <a:spcPts val="600"/>
              </a:spcAft>
            </a:pPr>
            <a:r>
              <a:rPr lang="en-US" altLang="zh-CN" dirty="0"/>
              <a:t>	38.5</a:t>
            </a:r>
            <a:r>
              <a:rPr lang="zh-CN" altLang="en-US" dirty="0"/>
              <a:t>个月 （直接手术）</a:t>
            </a:r>
            <a:endParaRPr lang="en-US" altLang="zh-CN" dirty="0"/>
          </a:p>
          <a:p>
            <a:pPr>
              <a:lnSpc>
                <a:spcPct val="120000"/>
              </a:lnSpc>
              <a:spcAft>
                <a:spcPts val="600"/>
              </a:spcAft>
            </a:pPr>
            <a:r>
              <a:rPr lang="en-US" altLang="zh-CN" dirty="0"/>
              <a:t>	HR 1.52 (95% CI, 0.94-2.46),</a:t>
            </a:r>
            <a:r>
              <a:rPr lang="zh-CN" altLang="en-US" dirty="0"/>
              <a:t> </a:t>
            </a:r>
            <a:r>
              <a:rPr lang="en-US" altLang="zh-CN" dirty="0"/>
              <a:t>p=0.096</a:t>
            </a:r>
          </a:p>
          <a:p>
            <a:pPr marL="342900" indent="-342900">
              <a:lnSpc>
                <a:spcPct val="120000"/>
              </a:lnSpc>
              <a:spcAft>
                <a:spcPts val="600"/>
              </a:spcAft>
              <a:buFont typeface="Arial" panose="020B0604020202020204" pitchFamily="34" charset="0"/>
              <a:buChar char="•"/>
            </a:pPr>
            <a:endParaRPr lang="en-US" altLang="zh-CN" dirty="0"/>
          </a:p>
          <a:p>
            <a:pPr marL="342900" indent="-342900">
              <a:lnSpc>
                <a:spcPct val="120000"/>
              </a:lnSpc>
              <a:spcAft>
                <a:spcPts val="600"/>
              </a:spcAft>
              <a:buFont typeface="Arial" panose="020B0604020202020204" pitchFamily="34" charset="0"/>
              <a:buChar char="•"/>
            </a:pPr>
            <a:r>
              <a:rPr lang="en-US" altLang="zh-CN" dirty="0"/>
              <a:t>18</a:t>
            </a:r>
            <a:r>
              <a:rPr lang="zh-CN" altLang="en-US" dirty="0"/>
              <a:t>个月生存率</a:t>
            </a:r>
            <a:endParaRPr lang="en-US" altLang="zh-CN" dirty="0"/>
          </a:p>
          <a:p>
            <a:pPr>
              <a:lnSpc>
                <a:spcPct val="120000"/>
              </a:lnSpc>
              <a:spcAft>
                <a:spcPts val="600"/>
              </a:spcAft>
            </a:pPr>
            <a:r>
              <a:rPr lang="en-US" altLang="zh-CN" dirty="0"/>
              <a:t>	60% vs 73%, p=0.1</a:t>
            </a:r>
            <a:endParaRPr lang="zh-CN" altLang="en-US" dirty="0"/>
          </a:p>
          <a:p>
            <a:pPr marL="342900" indent="-342900">
              <a:lnSpc>
                <a:spcPct val="120000"/>
              </a:lnSpc>
              <a:spcAft>
                <a:spcPts val="600"/>
              </a:spcAft>
              <a:buFont typeface="Arial" panose="020B0604020202020204" pitchFamily="34" charset="0"/>
              <a:buChar char="•"/>
            </a:pPr>
            <a:endParaRPr lang="zh-CN" altLang="en-US" dirty="0"/>
          </a:p>
        </p:txBody>
      </p:sp>
      <p:pic>
        <p:nvPicPr>
          <p:cNvPr id="7" name="图片 6">
            <a:extLst>
              <a:ext uri="{FF2B5EF4-FFF2-40B4-BE49-F238E27FC236}">
                <a16:creationId xmlns:a16="http://schemas.microsoft.com/office/drawing/2014/main" id="{BDC2E0EF-6B0D-EB20-C71A-F7E1D40B9E1B}"/>
              </a:ext>
            </a:extLst>
          </p:cNvPr>
          <p:cNvPicPr>
            <a:picLocks noChangeAspect="1"/>
          </p:cNvPicPr>
          <p:nvPr/>
        </p:nvPicPr>
        <p:blipFill>
          <a:blip r:embed="rId2"/>
          <a:stretch>
            <a:fillRect/>
          </a:stretch>
        </p:blipFill>
        <p:spPr>
          <a:xfrm>
            <a:off x="373950" y="1079500"/>
            <a:ext cx="5745720" cy="4449430"/>
          </a:xfrm>
          <a:prstGeom prst="rect">
            <a:avLst/>
          </a:prstGeom>
        </p:spPr>
      </p:pic>
    </p:spTree>
    <p:extLst>
      <p:ext uri="{BB962C8B-B14F-4D97-AF65-F5344CB8AC3E}">
        <p14:creationId xmlns:p14="http://schemas.microsoft.com/office/powerpoint/2010/main" val="2760468507"/>
      </p:ext>
    </p:extLst>
  </p:cSld>
  <p:clrMapOvr>
    <a:masterClrMapping/>
  </p:clrMapOvr>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9FCABE8B-4873-C143-F98D-0F7236F7D83D}"/>
              </a:ext>
            </a:extLst>
          </p:cNvPr>
          <p:cNvSpPr>
            <a:spLocks noGrp="1"/>
          </p:cNvSpPr>
          <p:nvPr>
            <p:ph type="body" sz="quarter" idx="10"/>
          </p:nvPr>
        </p:nvSpPr>
        <p:spPr/>
        <p:txBody>
          <a:bodyPr/>
          <a:lstStyle/>
          <a:p>
            <a:r>
              <a:rPr lang="en-US" altLang="zh-CN" dirty="0"/>
              <a:t>OS-</a:t>
            </a:r>
            <a:r>
              <a:rPr lang="zh-CN" altLang="en-US" dirty="0"/>
              <a:t>根据研究方案</a:t>
            </a:r>
            <a:r>
              <a:rPr lang="en-US" altLang="zh-CN" dirty="0"/>
              <a:t>*</a:t>
            </a:r>
            <a:endParaRPr lang="zh-CN" altLang="en-US" dirty="0"/>
          </a:p>
        </p:txBody>
      </p:sp>
      <p:sp>
        <p:nvSpPr>
          <p:cNvPr id="3" name="文本占位符 2">
            <a:extLst>
              <a:ext uri="{FF2B5EF4-FFF2-40B4-BE49-F238E27FC236}">
                <a16:creationId xmlns:a16="http://schemas.microsoft.com/office/drawing/2014/main" id="{4F10B6F0-8B5B-4724-C055-08752ED94C4D}"/>
              </a:ext>
            </a:extLst>
          </p:cNvPr>
          <p:cNvSpPr>
            <a:spLocks noGrp="1"/>
          </p:cNvSpPr>
          <p:nvPr>
            <p:ph type="body" sz="quarter" idx="11"/>
          </p:nvPr>
        </p:nvSpPr>
        <p:spPr/>
        <p:txBody>
          <a:bodyPr/>
          <a:lstStyle/>
          <a:p>
            <a:r>
              <a:rPr lang="en-US" altLang="zh-CN" sz="1000" dirty="0">
                <a:effectLst/>
                <a:ea typeface="Calibri" panose="020F0502020204030204" pitchFamily="34" charset="0"/>
              </a:rPr>
              <a:t>KJ </a:t>
            </a:r>
            <a:r>
              <a:rPr lang="zh-CN" altLang="zh-CN" sz="1000" dirty="0">
                <a:effectLst/>
                <a:ea typeface="Calibri" panose="020F0502020204030204" pitchFamily="34" charset="0"/>
              </a:rPr>
              <a:t>Labori</a:t>
            </a:r>
            <a:r>
              <a:rPr lang="en-US" altLang="zh-CN" sz="1000" dirty="0">
                <a:effectLst/>
                <a:ea typeface="Calibri" panose="020F0502020204030204" pitchFamily="34" charset="0"/>
              </a:rPr>
              <a:t>,</a:t>
            </a:r>
            <a:r>
              <a:rPr lang="zh-CN" altLang="en-US" sz="1000" dirty="0">
                <a:effectLst/>
                <a:ea typeface="Calibri" panose="020F0502020204030204" pitchFamily="34" charset="0"/>
              </a:rPr>
              <a:t> </a:t>
            </a:r>
            <a:r>
              <a:rPr lang="en-US" altLang="zh-CN" sz="1000" dirty="0">
                <a:effectLst/>
                <a:ea typeface="Calibri" panose="020F0502020204030204" pitchFamily="34" charset="0"/>
              </a:rPr>
              <a:t>et</a:t>
            </a:r>
            <a:r>
              <a:rPr lang="zh-CN" altLang="en-US" sz="1000" dirty="0">
                <a:effectLst/>
                <a:ea typeface="Calibri" panose="020F0502020204030204" pitchFamily="34" charset="0"/>
              </a:rPr>
              <a:t> </a:t>
            </a:r>
            <a:r>
              <a:rPr lang="en-US" altLang="zh-CN" sz="1000" dirty="0">
                <a:effectLst/>
                <a:ea typeface="Calibri" panose="020F0502020204030204" pitchFamily="34" charset="0"/>
              </a:rPr>
              <a:t>al.</a:t>
            </a:r>
            <a:r>
              <a:rPr lang="zh-CN" altLang="en-US" sz="1000" dirty="0">
                <a:effectLst/>
                <a:ea typeface="Calibri" panose="020F0502020204030204" pitchFamily="34" charset="0"/>
              </a:rPr>
              <a:t> </a:t>
            </a:r>
            <a:r>
              <a:rPr lang="en-US" altLang="zh-CN" sz="1000" dirty="0">
                <a:effectLst/>
                <a:ea typeface="Calibri" panose="020F0502020204030204" pitchFamily="34" charset="0"/>
              </a:rPr>
              <a:t>2023</a:t>
            </a:r>
            <a:r>
              <a:rPr lang="zh-CN" altLang="en-US" sz="1000" dirty="0">
                <a:effectLst/>
                <a:ea typeface="Calibri" panose="020F0502020204030204" pitchFamily="34" charset="0"/>
              </a:rPr>
              <a:t> </a:t>
            </a:r>
            <a:r>
              <a:rPr lang="en-US" altLang="zh-CN" sz="1000" dirty="0">
                <a:effectLst/>
                <a:ea typeface="Calibri" panose="020F0502020204030204" pitchFamily="34" charset="0"/>
              </a:rPr>
              <a:t>ASCO Abstract</a:t>
            </a:r>
            <a:r>
              <a:rPr lang="zh-CN" altLang="en-US" sz="1000" dirty="0">
                <a:effectLst/>
                <a:ea typeface="Calibri" panose="020F0502020204030204" pitchFamily="34" charset="0"/>
              </a:rPr>
              <a:t> </a:t>
            </a:r>
            <a:r>
              <a:rPr lang="en-US" altLang="zh-CN" sz="1000" dirty="0">
                <a:effectLst/>
                <a:ea typeface="Calibri" panose="020F0502020204030204" pitchFamily="34" charset="0"/>
              </a:rPr>
              <a:t>LBA4005</a:t>
            </a:r>
            <a:endParaRPr lang="zh-CN" altLang="en-US" dirty="0"/>
          </a:p>
        </p:txBody>
      </p:sp>
      <p:sp>
        <p:nvSpPr>
          <p:cNvPr id="4" name="文本占位符 3">
            <a:extLst>
              <a:ext uri="{FF2B5EF4-FFF2-40B4-BE49-F238E27FC236}">
                <a16:creationId xmlns:a16="http://schemas.microsoft.com/office/drawing/2014/main" id="{BC16B812-917C-2F48-8341-DB4EAD35BC0C}"/>
              </a:ext>
            </a:extLst>
          </p:cNvPr>
          <p:cNvSpPr>
            <a:spLocks noGrp="1"/>
          </p:cNvSpPr>
          <p:nvPr>
            <p:ph type="body" sz="quarter" idx="12"/>
          </p:nvPr>
        </p:nvSpPr>
        <p:spPr>
          <a:xfrm>
            <a:off x="6007395" y="1079500"/>
            <a:ext cx="5293882" cy="4981058"/>
          </a:xfrm>
        </p:spPr>
        <p:txBody>
          <a:bodyPr/>
          <a:lstStyle/>
          <a:p>
            <a:pPr marL="342900" indent="-342900">
              <a:lnSpc>
                <a:spcPct val="120000"/>
              </a:lnSpc>
              <a:spcAft>
                <a:spcPts val="600"/>
              </a:spcAft>
              <a:buFont typeface="Arial" panose="020B0604020202020204" pitchFamily="34" charset="0"/>
              <a:buChar char="•"/>
            </a:pPr>
            <a:r>
              <a:rPr lang="zh-CN" altLang="en-US" dirty="0"/>
              <a:t>中位</a:t>
            </a:r>
            <a:r>
              <a:rPr lang="en-US" altLang="zh-CN" dirty="0"/>
              <a:t>OS</a:t>
            </a:r>
          </a:p>
          <a:p>
            <a:pPr>
              <a:lnSpc>
                <a:spcPct val="120000"/>
              </a:lnSpc>
              <a:spcAft>
                <a:spcPts val="600"/>
              </a:spcAft>
            </a:pPr>
            <a:r>
              <a:rPr lang="en-US" altLang="zh-CN" dirty="0"/>
              <a:t>	23.0</a:t>
            </a:r>
            <a:r>
              <a:rPr lang="zh-CN" altLang="en-US" dirty="0"/>
              <a:t>个月（新辅助）</a:t>
            </a:r>
            <a:endParaRPr lang="en-US" altLang="zh-CN" dirty="0"/>
          </a:p>
          <a:p>
            <a:pPr>
              <a:lnSpc>
                <a:spcPct val="120000"/>
              </a:lnSpc>
              <a:spcAft>
                <a:spcPts val="600"/>
              </a:spcAft>
            </a:pPr>
            <a:r>
              <a:rPr lang="en-US" altLang="zh-CN" dirty="0"/>
              <a:t>	34.4</a:t>
            </a:r>
            <a:r>
              <a:rPr lang="zh-CN" altLang="en-US" dirty="0"/>
              <a:t>个月（直接手术）</a:t>
            </a:r>
            <a:endParaRPr lang="en-US" altLang="zh-CN" dirty="0"/>
          </a:p>
          <a:p>
            <a:pPr>
              <a:lnSpc>
                <a:spcPct val="120000"/>
              </a:lnSpc>
              <a:spcAft>
                <a:spcPts val="600"/>
              </a:spcAft>
            </a:pPr>
            <a:r>
              <a:rPr lang="en-US" altLang="zh-CN" dirty="0"/>
              <a:t>	HR 1.46 (95% CI, 0.89-2.41), p=0.158</a:t>
            </a:r>
            <a:endParaRPr lang="zh-CN" altLang="en-US" dirty="0"/>
          </a:p>
          <a:p>
            <a:pPr marL="342900" indent="-342900">
              <a:lnSpc>
                <a:spcPct val="120000"/>
              </a:lnSpc>
              <a:spcAft>
                <a:spcPts val="600"/>
              </a:spcAft>
              <a:buFont typeface="Arial" panose="020B0604020202020204" pitchFamily="34" charset="0"/>
              <a:buChar char="•"/>
            </a:pPr>
            <a:endParaRPr lang="zh-CN" altLang="en-US" dirty="0"/>
          </a:p>
        </p:txBody>
      </p:sp>
      <p:pic>
        <p:nvPicPr>
          <p:cNvPr id="7" name="图片 6">
            <a:extLst>
              <a:ext uri="{FF2B5EF4-FFF2-40B4-BE49-F238E27FC236}">
                <a16:creationId xmlns:a16="http://schemas.microsoft.com/office/drawing/2014/main" id="{6D6C16C8-6DCC-525F-BDF4-51671F8C86FC}"/>
              </a:ext>
            </a:extLst>
          </p:cNvPr>
          <p:cNvPicPr>
            <a:picLocks noChangeAspect="1"/>
          </p:cNvPicPr>
          <p:nvPr/>
        </p:nvPicPr>
        <p:blipFill>
          <a:blip r:embed="rId2"/>
          <a:stretch>
            <a:fillRect/>
          </a:stretch>
        </p:blipFill>
        <p:spPr>
          <a:xfrm>
            <a:off x="334963" y="1079500"/>
            <a:ext cx="5572130" cy="3981598"/>
          </a:xfrm>
          <a:prstGeom prst="rect">
            <a:avLst/>
          </a:prstGeom>
        </p:spPr>
      </p:pic>
      <p:sp>
        <p:nvSpPr>
          <p:cNvPr id="6" name="文本框 5">
            <a:extLst>
              <a:ext uri="{FF2B5EF4-FFF2-40B4-BE49-F238E27FC236}">
                <a16:creationId xmlns:a16="http://schemas.microsoft.com/office/drawing/2014/main" id="{1F9D150E-2A7F-DC92-9C97-61A5D0BB7E9D}"/>
              </a:ext>
            </a:extLst>
          </p:cNvPr>
          <p:cNvSpPr txBox="1"/>
          <p:nvPr/>
        </p:nvSpPr>
        <p:spPr>
          <a:xfrm>
            <a:off x="172279" y="6284615"/>
            <a:ext cx="6096000"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zh-CN" sz="1000" b="0" i="0" u="none" strike="noStrike" kern="1200" cap="none" spc="0" normalizeH="0" baseline="0" noProof="0" dirty="0">
                <a:ln>
                  <a:noFill/>
                </a:ln>
                <a:solidFill>
                  <a:prstClr val="black"/>
                </a:solidFill>
                <a:effectLst/>
                <a:uLnTx/>
                <a:uFillTx/>
                <a:latin typeface="Arial"/>
                <a:ea typeface="Calibri" panose="020F0502020204030204" pitchFamily="34" charset="0"/>
                <a:cs typeface="+mn-cs"/>
              </a:rPr>
              <a:t>*Patients</a:t>
            </a:r>
            <a:r>
              <a:rPr kumimoji="0" lang="en-US" altLang="zh-CN" sz="1000" b="0" i="0" u="none" strike="noStrike" kern="1200" cap="none" spc="0" normalizeH="0" baseline="0" noProof="0" dirty="0">
                <a:ln>
                  <a:noFill/>
                </a:ln>
                <a:solidFill>
                  <a:prstClr val="black"/>
                </a:solidFill>
                <a:effectLst/>
                <a:uLnTx/>
                <a:uFillTx/>
                <a:latin typeface="Arial"/>
                <a:ea typeface="Calibri" panose="020F0502020204030204" pitchFamily="34" charset="0"/>
                <a:cs typeface="+mn-cs"/>
              </a:rPr>
              <a:t> </a:t>
            </a:r>
            <a:r>
              <a:rPr kumimoji="0" lang="en-US" altLang="zh-CN" sz="1000" b="0" i="0" u="none" strike="noStrike" kern="1200" cap="none" spc="0" normalizeH="0" baseline="0" noProof="0" dirty="0" err="1">
                <a:ln>
                  <a:noFill/>
                </a:ln>
                <a:solidFill>
                  <a:prstClr val="black"/>
                </a:solidFill>
                <a:effectLst/>
                <a:uLnTx/>
                <a:uFillTx/>
                <a:latin typeface="Arial"/>
                <a:ea typeface="Calibri" panose="020F0502020204030204" pitchFamily="34" charset="0"/>
                <a:cs typeface="+mn-cs"/>
              </a:rPr>
              <a:t>wi</a:t>
            </a:r>
            <a:r>
              <a:rPr kumimoji="0" lang="zh-CN" altLang="zh-CN" sz="1000" b="0" i="0" u="none" strike="noStrike" kern="1200" cap="none" spc="0" normalizeH="0" baseline="0" noProof="0" dirty="0">
                <a:ln>
                  <a:noFill/>
                </a:ln>
                <a:solidFill>
                  <a:prstClr val="black"/>
                </a:solidFill>
                <a:effectLst/>
                <a:uLnTx/>
                <a:uFillTx/>
                <a:latin typeface="Arial"/>
                <a:ea typeface="Calibri" panose="020F0502020204030204" pitchFamily="34" charset="0"/>
                <a:cs typeface="+mn-cs"/>
              </a:rPr>
              <a:t>Ith</a:t>
            </a:r>
            <a:r>
              <a:rPr kumimoji="0" lang="en-US" altLang="zh-CN" sz="1000" b="0" i="0" u="none" strike="noStrike" kern="1200" cap="none" spc="0" normalizeH="0" baseline="0" noProof="0" dirty="0">
                <a:ln>
                  <a:noFill/>
                </a:ln>
                <a:solidFill>
                  <a:prstClr val="black"/>
                </a:solidFill>
                <a:effectLst/>
                <a:uLnTx/>
                <a:uFillTx/>
                <a:latin typeface="Arial"/>
                <a:ea typeface="Calibri" panose="020F0502020204030204" pitchFamily="34" charset="0"/>
                <a:cs typeface="+mn-cs"/>
              </a:rPr>
              <a:t> </a:t>
            </a:r>
            <a:r>
              <a:rPr kumimoji="0" lang="zh-CN" altLang="zh-CN" sz="1000" b="0" i="0" u="none" strike="noStrike" kern="1200" cap="none" spc="0" normalizeH="0" baseline="0" noProof="0" dirty="0">
                <a:ln>
                  <a:noFill/>
                </a:ln>
                <a:solidFill>
                  <a:prstClr val="black"/>
                </a:solidFill>
                <a:effectLst/>
                <a:uLnTx/>
                <a:uFillTx/>
                <a:latin typeface="Arial"/>
                <a:ea typeface="Calibri" panose="020F0502020204030204" pitchFamily="34" charset="0"/>
                <a:cs typeface="+mn-cs"/>
              </a:rPr>
              <a:t>pancreatic</a:t>
            </a:r>
            <a:r>
              <a:rPr kumimoji="0" lang="en-US" altLang="zh-CN" sz="1000" b="0" i="0" u="none" strike="noStrike" kern="1200" cap="none" spc="0" normalizeH="0" baseline="0" noProof="0" dirty="0">
                <a:ln>
                  <a:noFill/>
                </a:ln>
                <a:solidFill>
                  <a:prstClr val="black"/>
                </a:solidFill>
                <a:effectLst/>
                <a:uLnTx/>
                <a:uFillTx/>
                <a:latin typeface="Arial"/>
                <a:ea typeface="Calibri" panose="020F0502020204030204" pitchFamily="34" charset="0"/>
                <a:cs typeface="+mn-cs"/>
              </a:rPr>
              <a:t> </a:t>
            </a:r>
            <a:r>
              <a:rPr kumimoji="0" lang="zh-CN" altLang="zh-CN" sz="1000" b="0" i="0" u="none" strike="noStrike" kern="1200" cap="none" spc="0" normalizeH="0" baseline="0" noProof="0" dirty="0">
                <a:ln>
                  <a:noFill/>
                </a:ln>
                <a:solidFill>
                  <a:prstClr val="black"/>
                </a:solidFill>
                <a:effectLst/>
                <a:uLnTx/>
                <a:uFillTx/>
                <a:latin typeface="Arial"/>
                <a:ea typeface="Calibri" panose="020F0502020204030204" pitchFamily="34" charset="0"/>
                <a:cs typeface="+mn-cs"/>
              </a:rPr>
              <a:t>ductal</a:t>
            </a:r>
            <a:r>
              <a:rPr kumimoji="0" lang="en-US" altLang="zh-CN" sz="1000" b="0" i="0" u="none" strike="noStrike" kern="1200" cap="none" spc="0" normalizeH="0" baseline="0" noProof="0" dirty="0">
                <a:ln>
                  <a:noFill/>
                </a:ln>
                <a:solidFill>
                  <a:prstClr val="black"/>
                </a:solidFill>
                <a:effectLst/>
                <a:uLnTx/>
                <a:uFillTx/>
                <a:latin typeface="Arial"/>
                <a:ea typeface="Calibri" panose="020F0502020204030204" pitchFamily="34" charset="0"/>
                <a:cs typeface="+mn-cs"/>
              </a:rPr>
              <a:t> </a:t>
            </a:r>
            <a:r>
              <a:rPr kumimoji="0" lang="zh-CN" altLang="zh-CN" sz="1000" b="0" i="0" u="none" strike="noStrike" kern="1200" cap="none" spc="0" normalizeH="0" baseline="0" noProof="0" dirty="0">
                <a:ln>
                  <a:noFill/>
                </a:ln>
                <a:solidFill>
                  <a:prstClr val="black"/>
                </a:solidFill>
                <a:effectLst/>
                <a:uLnTx/>
                <a:uFillTx/>
                <a:latin typeface="Arial"/>
                <a:ea typeface="Calibri" panose="020F0502020204030204" pitchFamily="34" charset="0"/>
                <a:cs typeface="+mn-cs"/>
              </a:rPr>
              <a:t>adenocarcinoma: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zh-CN" sz="1000" b="0" i="0" u="none" strike="noStrike" kern="1200" cap="none" spc="0" normalizeH="0" baseline="0" noProof="0" dirty="0">
                <a:ln>
                  <a:noFill/>
                </a:ln>
                <a:solidFill>
                  <a:prstClr val="black"/>
                </a:solidFill>
                <a:effectLst/>
                <a:uLnTx/>
                <a:uFillTx/>
                <a:latin typeface="Arial"/>
                <a:ea typeface="Calibri" panose="020F0502020204030204" pitchFamily="34" charset="0"/>
                <a:cs typeface="+mn-cs"/>
              </a:rPr>
              <a:t>Receiving</a:t>
            </a:r>
            <a:r>
              <a:rPr kumimoji="0" lang="en-US" altLang="zh-CN" sz="1000" b="0" i="0" u="none" strike="noStrike" kern="1200" cap="none" spc="0" normalizeH="0" baseline="0" noProof="0" dirty="0">
                <a:ln>
                  <a:noFill/>
                </a:ln>
                <a:solidFill>
                  <a:prstClr val="black"/>
                </a:solidFill>
                <a:effectLst/>
                <a:uLnTx/>
                <a:uFillTx/>
                <a:latin typeface="Arial"/>
                <a:ea typeface="Calibri" panose="020F0502020204030204" pitchFamily="34" charset="0"/>
                <a:cs typeface="+mn-cs"/>
              </a:rPr>
              <a:t> </a:t>
            </a:r>
            <a:r>
              <a:rPr kumimoji="0" lang="zh-CN" altLang="zh-CN" sz="1000" b="0" i="0" u="none" strike="noStrike" kern="1200" cap="none" spc="0" normalizeH="0" baseline="0" noProof="0" dirty="0">
                <a:ln>
                  <a:noFill/>
                </a:ln>
                <a:solidFill>
                  <a:prstClr val="black"/>
                </a:solidFill>
                <a:effectLst/>
                <a:uLnTx/>
                <a:uFillTx/>
                <a:latin typeface="Arial"/>
                <a:ea typeface="Calibri" panose="020F0502020204030204" pitchFamily="34" charset="0"/>
                <a:cs typeface="+mn-cs"/>
              </a:rPr>
              <a:t>surgical</a:t>
            </a:r>
            <a:r>
              <a:rPr kumimoji="0" lang="en-US" altLang="zh-CN" sz="1000" b="0" i="0" u="none" strike="noStrike" kern="1200" cap="none" spc="0" normalizeH="0" baseline="0" noProof="0" dirty="0">
                <a:ln>
                  <a:noFill/>
                </a:ln>
                <a:solidFill>
                  <a:prstClr val="black"/>
                </a:solidFill>
                <a:effectLst/>
                <a:uLnTx/>
                <a:uFillTx/>
                <a:latin typeface="Arial"/>
                <a:ea typeface="Calibri" panose="020F0502020204030204" pitchFamily="34" charset="0"/>
                <a:cs typeface="+mn-cs"/>
              </a:rPr>
              <a:t> </a:t>
            </a:r>
            <a:r>
              <a:rPr kumimoji="0" lang="zh-CN" altLang="zh-CN" sz="1000" b="0" i="0" u="none" strike="noStrike" kern="1200" cap="none" spc="0" normalizeH="0" baseline="0" noProof="0" dirty="0">
                <a:ln>
                  <a:noFill/>
                </a:ln>
                <a:solidFill>
                  <a:prstClr val="black"/>
                </a:solidFill>
                <a:effectLst/>
                <a:uLnTx/>
                <a:uFillTx/>
                <a:latin typeface="Arial"/>
                <a:ea typeface="Calibri" panose="020F0502020204030204" pitchFamily="34" charset="0"/>
                <a:cs typeface="+mn-cs"/>
              </a:rPr>
              <a:t>exploration</a:t>
            </a:r>
            <a:r>
              <a:rPr kumimoji="0" lang="en-US" altLang="zh-CN" sz="1000" b="0" i="0" u="none" strike="noStrike" kern="1200" cap="none" spc="0" normalizeH="0" baseline="0" noProof="0" dirty="0">
                <a:ln>
                  <a:noFill/>
                </a:ln>
                <a:solidFill>
                  <a:prstClr val="black"/>
                </a:solidFill>
                <a:effectLst/>
                <a:uLnTx/>
                <a:uFillTx/>
                <a:latin typeface="Arial"/>
                <a:ea typeface="Calibri" panose="020F0502020204030204" pitchFamily="34" charset="0"/>
                <a:cs typeface="+mn-cs"/>
              </a:rPr>
              <a:t> </a:t>
            </a:r>
            <a:r>
              <a:rPr kumimoji="0" lang="zh-CN" altLang="zh-CN" sz="1000" b="0" i="0" u="none" strike="noStrike" kern="1200" cap="none" spc="0" normalizeH="0" baseline="0" noProof="0" dirty="0">
                <a:ln>
                  <a:noFill/>
                </a:ln>
                <a:solidFill>
                  <a:prstClr val="black"/>
                </a:solidFill>
                <a:effectLst/>
                <a:uLnTx/>
                <a:uFillTx/>
                <a:latin typeface="Arial"/>
                <a:ea typeface="Calibri" panose="020F0502020204030204" pitchFamily="34" charset="0"/>
                <a:cs typeface="+mn-cs"/>
              </a:rPr>
              <a:t>in</a:t>
            </a:r>
            <a:r>
              <a:rPr kumimoji="0" lang="en-US" altLang="zh-CN" sz="1000" b="0" i="0" u="none" strike="noStrike" kern="1200" cap="none" spc="0" normalizeH="0" baseline="0" noProof="0" dirty="0">
                <a:ln>
                  <a:noFill/>
                </a:ln>
                <a:solidFill>
                  <a:prstClr val="black"/>
                </a:solidFill>
                <a:effectLst/>
                <a:uLnTx/>
                <a:uFillTx/>
                <a:latin typeface="Arial"/>
                <a:ea typeface="Calibri" panose="020F0502020204030204" pitchFamily="34" charset="0"/>
                <a:cs typeface="+mn-cs"/>
              </a:rPr>
              <a:t> </a:t>
            </a:r>
            <a:r>
              <a:rPr kumimoji="0" lang="zh-CN" altLang="zh-CN" sz="1000" b="0" i="0" u="none" strike="noStrike" kern="1200" cap="none" spc="0" normalizeH="0" baseline="0" noProof="0" dirty="0">
                <a:ln>
                  <a:noFill/>
                </a:ln>
                <a:solidFill>
                  <a:prstClr val="black"/>
                </a:solidFill>
                <a:effectLst/>
                <a:uLnTx/>
                <a:uFillTx/>
                <a:latin typeface="Arial"/>
                <a:ea typeface="Calibri" panose="020F0502020204030204" pitchFamily="34" charset="0"/>
                <a:cs typeface="+mn-cs"/>
              </a:rPr>
              <a:t>the</a:t>
            </a:r>
            <a:r>
              <a:rPr kumimoji="0" lang="en-US" altLang="zh-CN" sz="1000" b="0" i="0" u="none" strike="noStrike" kern="1200" cap="none" spc="0" normalizeH="0" baseline="0" noProof="0" dirty="0">
                <a:ln>
                  <a:noFill/>
                </a:ln>
                <a:solidFill>
                  <a:prstClr val="black"/>
                </a:solidFill>
                <a:effectLst/>
                <a:uLnTx/>
                <a:uFillTx/>
                <a:latin typeface="Arial"/>
                <a:ea typeface="Calibri" panose="020F0502020204030204" pitchFamily="34" charset="0"/>
                <a:cs typeface="+mn-cs"/>
              </a:rPr>
              <a:t> </a:t>
            </a:r>
            <a:r>
              <a:rPr kumimoji="0" lang="zh-CN" altLang="zh-CN" sz="1000" b="0" i="0" u="none" strike="noStrike" kern="1200" cap="none" spc="0" normalizeH="0" baseline="0" noProof="0" dirty="0">
                <a:ln>
                  <a:noFill/>
                </a:ln>
                <a:solidFill>
                  <a:prstClr val="black"/>
                </a:solidFill>
                <a:effectLst/>
                <a:uLnTx/>
                <a:uFillTx/>
                <a:latin typeface="Arial"/>
                <a:ea typeface="Calibri" panose="020F0502020204030204" pitchFamily="34" charset="0"/>
                <a:cs typeface="+mn-cs"/>
              </a:rPr>
              <a:t>upfront</a:t>
            </a:r>
            <a:r>
              <a:rPr kumimoji="0" lang="en-US" altLang="zh-CN" sz="1000" b="0" i="0" u="none" strike="noStrike" kern="1200" cap="none" spc="0" normalizeH="0" baseline="0" noProof="0" dirty="0">
                <a:ln>
                  <a:noFill/>
                </a:ln>
                <a:solidFill>
                  <a:prstClr val="black"/>
                </a:solidFill>
                <a:effectLst/>
                <a:uLnTx/>
                <a:uFillTx/>
                <a:latin typeface="Arial"/>
                <a:ea typeface="Calibri" panose="020F0502020204030204" pitchFamily="34" charset="0"/>
                <a:cs typeface="+mn-cs"/>
              </a:rPr>
              <a:t> </a:t>
            </a:r>
            <a:r>
              <a:rPr kumimoji="0" lang="zh-CN" altLang="zh-CN" sz="1000" b="0" i="0" u="none" strike="noStrike" kern="1200" cap="none" spc="0" normalizeH="0" baseline="0" noProof="0" dirty="0">
                <a:ln>
                  <a:noFill/>
                </a:ln>
                <a:solidFill>
                  <a:prstClr val="black"/>
                </a:solidFill>
                <a:effectLst/>
                <a:uLnTx/>
                <a:uFillTx/>
                <a:latin typeface="Arial"/>
                <a:ea typeface="Calibri" panose="020F0502020204030204" pitchFamily="34" charset="0"/>
                <a:cs typeface="+mn-cs"/>
              </a:rPr>
              <a:t>surgery</a:t>
            </a:r>
            <a:r>
              <a:rPr kumimoji="0" lang="en-US" altLang="zh-CN" sz="1000" b="0" i="0" u="none" strike="noStrike" kern="1200" cap="none" spc="0" normalizeH="0" baseline="0" noProof="0" dirty="0">
                <a:ln>
                  <a:noFill/>
                </a:ln>
                <a:solidFill>
                  <a:prstClr val="black"/>
                </a:solidFill>
                <a:effectLst/>
                <a:uLnTx/>
                <a:uFillTx/>
                <a:latin typeface="Arial"/>
                <a:ea typeface="Calibri" panose="020F0502020204030204" pitchFamily="34" charset="0"/>
                <a:cs typeface="+mn-cs"/>
              </a:rPr>
              <a:t> </a:t>
            </a:r>
            <a:r>
              <a:rPr kumimoji="0" lang="zh-CN" altLang="zh-CN" sz="1000" b="0" i="0" u="none" strike="noStrike" kern="1200" cap="none" spc="0" normalizeH="0" baseline="0" noProof="0" dirty="0">
                <a:ln>
                  <a:noFill/>
                </a:ln>
                <a:solidFill>
                  <a:prstClr val="black"/>
                </a:solidFill>
                <a:effectLst/>
                <a:uLnTx/>
                <a:uFillTx/>
                <a:latin typeface="Arial"/>
                <a:ea typeface="Calibri" panose="020F0502020204030204" pitchFamily="34" charset="0"/>
                <a:cs typeface="+mn-cs"/>
              </a:rPr>
              <a:t>group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zh-CN" sz="1000" b="0" i="0" u="none" strike="noStrike" kern="1200" cap="none" spc="0" normalizeH="0" baseline="0" noProof="0" dirty="0">
                <a:ln>
                  <a:noFill/>
                </a:ln>
                <a:solidFill>
                  <a:prstClr val="black"/>
                </a:solidFill>
                <a:effectLst/>
                <a:uLnTx/>
                <a:uFillTx/>
                <a:latin typeface="Arial"/>
                <a:ea typeface="Calibri" panose="020F0502020204030204" pitchFamily="34" charset="0"/>
                <a:cs typeface="+mn-cs"/>
              </a:rPr>
              <a:t>Receiving</a:t>
            </a:r>
            <a:r>
              <a:rPr kumimoji="0" lang="en-US" altLang="zh-CN" sz="1000" b="0" i="0" u="none" strike="noStrike" kern="1200" cap="none" spc="0" normalizeH="0" baseline="0" noProof="0" dirty="0">
                <a:ln>
                  <a:noFill/>
                </a:ln>
                <a:solidFill>
                  <a:prstClr val="black"/>
                </a:solidFill>
                <a:effectLst/>
                <a:uLnTx/>
                <a:uFillTx/>
                <a:latin typeface="Arial"/>
                <a:ea typeface="Calibri" panose="020F0502020204030204" pitchFamily="34" charset="0"/>
                <a:cs typeface="+mn-cs"/>
              </a:rPr>
              <a:t> </a:t>
            </a:r>
            <a:r>
              <a:rPr kumimoji="0" lang="zh-CN" altLang="zh-CN" sz="1000" b="0" i="0" u="none" strike="noStrike" kern="1200" cap="none" spc="0" normalizeH="0" baseline="0" noProof="0" dirty="0">
                <a:ln>
                  <a:noFill/>
                </a:ln>
                <a:solidFill>
                  <a:prstClr val="black"/>
                </a:solidFill>
                <a:effectLst/>
                <a:uLnTx/>
                <a:uFillTx/>
                <a:latin typeface="Arial"/>
                <a:ea typeface="Calibri" panose="020F0502020204030204" pitchFamily="34" charset="0"/>
                <a:cs typeface="+mn-cs"/>
              </a:rPr>
              <a:t>at</a:t>
            </a:r>
            <a:r>
              <a:rPr kumimoji="0" lang="en-US" altLang="zh-CN" sz="1000" b="0" i="0" u="none" strike="noStrike" kern="1200" cap="none" spc="0" normalizeH="0" baseline="0" noProof="0" dirty="0">
                <a:ln>
                  <a:noFill/>
                </a:ln>
                <a:solidFill>
                  <a:prstClr val="black"/>
                </a:solidFill>
                <a:effectLst/>
                <a:uLnTx/>
                <a:uFillTx/>
                <a:latin typeface="Arial"/>
                <a:ea typeface="Calibri" panose="020F0502020204030204" pitchFamily="34" charset="0"/>
                <a:cs typeface="+mn-cs"/>
              </a:rPr>
              <a:t> </a:t>
            </a:r>
            <a:r>
              <a:rPr kumimoji="0" lang="zh-CN" altLang="zh-CN" sz="1000" b="0" i="0" u="none" strike="noStrike" kern="1200" cap="none" spc="0" normalizeH="0" baseline="0" noProof="0" dirty="0">
                <a:ln>
                  <a:noFill/>
                </a:ln>
                <a:solidFill>
                  <a:prstClr val="black"/>
                </a:solidFill>
                <a:effectLst/>
                <a:uLnTx/>
                <a:uFillTx/>
                <a:latin typeface="Arial"/>
                <a:ea typeface="Calibri" panose="020F0502020204030204" pitchFamily="34" charset="0"/>
                <a:cs typeface="+mn-cs"/>
              </a:rPr>
              <a:t>least</a:t>
            </a:r>
            <a:r>
              <a:rPr kumimoji="0" lang="en-US" altLang="zh-CN" sz="1000" b="0" i="0" u="none" strike="noStrike" kern="1200" cap="none" spc="0" normalizeH="0" baseline="0" noProof="0" dirty="0">
                <a:ln>
                  <a:noFill/>
                </a:ln>
                <a:solidFill>
                  <a:prstClr val="black"/>
                </a:solidFill>
                <a:effectLst/>
                <a:uLnTx/>
                <a:uFillTx/>
                <a:latin typeface="Arial"/>
                <a:ea typeface="Calibri" panose="020F0502020204030204" pitchFamily="34" charset="0"/>
                <a:cs typeface="+mn-cs"/>
              </a:rPr>
              <a:t> </a:t>
            </a:r>
            <a:r>
              <a:rPr kumimoji="0" lang="zh-CN" altLang="zh-CN" sz="1000" b="0" i="0" u="none" strike="noStrike" kern="1200" cap="none" spc="0" normalizeH="0" baseline="0" noProof="0" dirty="0">
                <a:ln>
                  <a:noFill/>
                </a:ln>
                <a:solidFill>
                  <a:prstClr val="black"/>
                </a:solidFill>
                <a:effectLst/>
                <a:uLnTx/>
                <a:uFillTx/>
                <a:latin typeface="Arial"/>
                <a:ea typeface="Calibri" panose="020F0502020204030204" pitchFamily="34" charset="0"/>
                <a:cs typeface="+mn-cs"/>
              </a:rPr>
              <a:t>one</a:t>
            </a:r>
            <a:r>
              <a:rPr kumimoji="0" lang="en-US" altLang="zh-CN" sz="1000" b="0" i="0" u="none" strike="noStrike" kern="1200" cap="none" spc="0" normalizeH="0" baseline="0" noProof="0" dirty="0">
                <a:ln>
                  <a:noFill/>
                </a:ln>
                <a:solidFill>
                  <a:prstClr val="black"/>
                </a:solidFill>
                <a:effectLst/>
                <a:uLnTx/>
                <a:uFillTx/>
                <a:latin typeface="Arial"/>
                <a:ea typeface="Calibri" panose="020F0502020204030204" pitchFamily="34" charset="0"/>
                <a:cs typeface="+mn-cs"/>
              </a:rPr>
              <a:t> </a:t>
            </a:r>
            <a:r>
              <a:rPr kumimoji="0" lang="zh-CN" altLang="zh-CN" sz="1000" b="0" i="0" u="none" strike="noStrike" kern="1200" cap="none" spc="0" normalizeH="0" baseline="0" noProof="0" dirty="0">
                <a:ln>
                  <a:noFill/>
                </a:ln>
                <a:solidFill>
                  <a:prstClr val="black"/>
                </a:solidFill>
                <a:effectLst/>
                <a:uLnTx/>
                <a:uFillTx/>
                <a:latin typeface="Arial"/>
                <a:ea typeface="Calibri" panose="020F0502020204030204" pitchFamily="34" charset="0"/>
                <a:cs typeface="+mn-cs"/>
              </a:rPr>
              <a:t>cycle</a:t>
            </a:r>
            <a:r>
              <a:rPr kumimoji="0" lang="en-US" altLang="zh-CN" sz="1000" b="0" i="0" u="none" strike="noStrike" kern="1200" cap="none" spc="0" normalizeH="0" baseline="0" noProof="0" dirty="0">
                <a:ln>
                  <a:noFill/>
                </a:ln>
                <a:solidFill>
                  <a:prstClr val="black"/>
                </a:solidFill>
                <a:effectLst/>
                <a:uLnTx/>
                <a:uFillTx/>
                <a:latin typeface="Arial"/>
                <a:ea typeface="Calibri" panose="020F0502020204030204" pitchFamily="34" charset="0"/>
                <a:cs typeface="+mn-cs"/>
              </a:rPr>
              <a:t> </a:t>
            </a:r>
            <a:r>
              <a:rPr kumimoji="0" lang="zh-CN" altLang="zh-CN" sz="1000" b="0" i="0" u="none" strike="noStrike" kern="1200" cap="none" spc="0" normalizeH="0" baseline="0" noProof="0" dirty="0">
                <a:ln>
                  <a:noFill/>
                </a:ln>
                <a:solidFill>
                  <a:prstClr val="black"/>
                </a:solidFill>
                <a:effectLst/>
                <a:uLnTx/>
                <a:uFillTx/>
                <a:latin typeface="Arial"/>
                <a:ea typeface="Calibri" panose="020F0502020204030204" pitchFamily="34" charset="0"/>
                <a:cs typeface="+mn-cs"/>
              </a:rPr>
              <a:t>neoadjuvant</a:t>
            </a:r>
            <a:r>
              <a:rPr kumimoji="0" lang="en-US" altLang="zh-CN" sz="1000" b="0" i="0" u="none" strike="noStrike" kern="1200" cap="none" spc="0" normalizeH="0" baseline="0" noProof="0" dirty="0">
                <a:ln>
                  <a:noFill/>
                </a:ln>
                <a:solidFill>
                  <a:prstClr val="black"/>
                </a:solidFill>
                <a:effectLst/>
                <a:uLnTx/>
                <a:uFillTx/>
                <a:latin typeface="Arial"/>
                <a:ea typeface="Calibri" panose="020F0502020204030204" pitchFamily="34" charset="0"/>
                <a:cs typeface="+mn-cs"/>
              </a:rPr>
              <a:t> </a:t>
            </a:r>
            <a:r>
              <a:rPr kumimoji="0" lang="zh-CN" altLang="zh-CN" sz="1000" b="0" i="0" u="none" strike="noStrike" kern="1200" cap="none" spc="0" normalizeH="0" baseline="0" noProof="0" dirty="0">
                <a:ln>
                  <a:noFill/>
                </a:ln>
                <a:solidFill>
                  <a:prstClr val="black"/>
                </a:solidFill>
                <a:effectLst/>
                <a:uLnTx/>
                <a:uFillTx/>
                <a:latin typeface="Arial"/>
                <a:ea typeface="Calibri" panose="020F0502020204030204" pitchFamily="34" charset="0"/>
                <a:cs typeface="+mn-cs"/>
              </a:rPr>
              <a:t>FOLFIRINOX</a:t>
            </a:r>
          </a:p>
        </p:txBody>
      </p:sp>
    </p:spTree>
    <p:extLst>
      <p:ext uri="{BB962C8B-B14F-4D97-AF65-F5344CB8AC3E}">
        <p14:creationId xmlns:p14="http://schemas.microsoft.com/office/powerpoint/2010/main" val="3993587949"/>
      </p:ext>
    </p:extLst>
  </p:cSld>
  <p:clrMapOvr>
    <a:masterClrMapping/>
  </p:clrMapOvr>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B83CB96E-F298-5312-A36E-D35D90E66428}"/>
              </a:ext>
            </a:extLst>
          </p:cNvPr>
          <p:cNvSpPr>
            <a:spLocks noGrp="1"/>
          </p:cNvSpPr>
          <p:nvPr>
            <p:ph type="body" sz="quarter" idx="10"/>
          </p:nvPr>
        </p:nvSpPr>
        <p:spPr/>
        <p:txBody>
          <a:bodyPr/>
          <a:lstStyle/>
          <a:p>
            <a:r>
              <a:rPr lang="zh-CN" altLang="en-US" dirty="0"/>
              <a:t>组织病理学</a:t>
            </a:r>
          </a:p>
        </p:txBody>
      </p:sp>
      <p:sp>
        <p:nvSpPr>
          <p:cNvPr id="3" name="文本占位符 2">
            <a:extLst>
              <a:ext uri="{FF2B5EF4-FFF2-40B4-BE49-F238E27FC236}">
                <a16:creationId xmlns:a16="http://schemas.microsoft.com/office/drawing/2014/main" id="{2A81AAC7-EA2B-D908-ACFA-1E9E1AEBA42C}"/>
              </a:ext>
            </a:extLst>
          </p:cNvPr>
          <p:cNvSpPr>
            <a:spLocks noGrp="1"/>
          </p:cNvSpPr>
          <p:nvPr>
            <p:ph type="body" sz="quarter" idx="11"/>
          </p:nvPr>
        </p:nvSpPr>
        <p:spPr/>
        <p:txBody>
          <a:bodyPr/>
          <a:lstStyle/>
          <a:p>
            <a:r>
              <a:rPr lang="en-US" altLang="zh-CN" sz="1000" dirty="0">
                <a:effectLst/>
                <a:ea typeface="Calibri" panose="020F0502020204030204" pitchFamily="34" charset="0"/>
              </a:rPr>
              <a:t>KJ </a:t>
            </a:r>
            <a:r>
              <a:rPr lang="zh-CN" altLang="zh-CN" sz="1000" dirty="0">
                <a:effectLst/>
                <a:ea typeface="Calibri" panose="020F0502020204030204" pitchFamily="34" charset="0"/>
              </a:rPr>
              <a:t>Labori</a:t>
            </a:r>
            <a:r>
              <a:rPr lang="en-US" altLang="zh-CN" sz="1000" dirty="0">
                <a:effectLst/>
                <a:ea typeface="Calibri" panose="020F0502020204030204" pitchFamily="34" charset="0"/>
              </a:rPr>
              <a:t>,</a:t>
            </a:r>
            <a:r>
              <a:rPr lang="zh-CN" altLang="en-US" sz="1000" dirty="0">
                <a:effectLst/>
                <a:ea typeface="Calibri" panose="020F0502020204030204" pitchFamily="34" charset="0"/>
              </a:rPr>
              <a:t> </a:t>
            </a:r>
            <a:r>
              <a:rPr lang="en-US" altLang="zh-CN" sz="1000" dirty="0">
                <a:effectLst/>
                <a:ea typeface="Calibri" panose="020F0502020204030204" pitchFamily="34" charset="0"/>
              </a:rPr>
              <a:t>et</a:t>
            </a:r>
            <a:r>
              <a:rPr lang="zh-CN" altLang="en-US" sz="1000" dirty="0">
                <a:effectLst/>
                <a:ea typeface="Calibri" panose="020F0502020204030204" pitchFamily="34" charset="0"/>
              </a:rPr>
              <a:t> </a:t>
            </a:r>
            <a:r>
              <a:rPr lang="en-US" altLang="zh-CN" sz="1000" dirty="0">
                <a:effectLst/>
                <a:ea typeface="Calibri" panose="020F0502020204030204" pitchFamily="34" charset="0"/>
              </a:rPr>
              <a:t>al.</a:t>
            </a:r>
            <a:r>
              <a:rPr lang="zh-CN" altLang="en-US" sz="1000" dirty="0">
                <a:effectLst/>
                <a:ea typeface="Calibri" panose="020F0502020204030204" pitchFamily="34" charset="0"/>
              </a:rPr>
              <a:t> </a:t>
            </a:r>
            <a:r>
              <a:rPr lang="en-US" altLang="zh-CN" sz="1000" dirty="0">
                <a:effectLst/>
                <a:ea typeface="Calibri" panose="020F0502020204030204" pitchFamily="34" charset="0"/>
              </a:rPr>
              <a:t>2023</a:t>
            </a:r>
            <a:r>
              <a:rPr lang="zh-CN" altLang="en-US" sz="1000" dirty="0">
                <a:effectLst/>
                <a:ea typeface="Calibri" panose="020F0502020204030204" pitchFamily="34" charset="0"/>
              </a:rPr>
              <a:t> </a:t>
            </a:r>
            <a:r>
              <a:rPr lang="en-US" altLang="zh-CN" sz="1000" dirty="0">
                <a:effectLst/>
                <a:ea typeface="Calibri" panose="020F0502020204030204" pitchFamily="34" charset="0"/>
              </a:rPr>
              <a:t>ASCO Abstract</a:t>
            </a:r>
            <a:r>
              <a:rPr lang="zh-CN" altLang="en-US" sz="1000" dirty="0">
                <a:effectLst/>
                <a:ea typeface="Calibri" panose="020F0502020204030204" pitchFamily="34" charset="0"/>
              </a:rPr>
              <a:t> </a:t>
            </a:r>
            <a:r>
              <a:rPr lang="en-US" altLang="zh-CN" sz="1000" dirty="0">
                <a:effectLst/>
                <a:ea typeface="Calibri" panose="020F0502020204030204" pitchFamily="34" charset="0"/>
              </a:rPr>
              <a:t>LBA4005</a:t>
            </a:r>
            <a:endParaRPr lang="zh-CN" altLang="en-US" dirty="0"/>
          </a:p>
        </p:txBody>
      </p:sp>
      <p:graphicFrame>
        <p:nvGraphicFramePr>
          <p:cNvPr id="5" name="表格 5">
            <a:extLst>
              <a:ext uri="{FF2B5EF4-FFF2-40B4-BE49-F238E27FC236}">
                <a16:creationId xmlns:a16="http://schemas.microsoft.com/office/drawing/2014/main" id="{390E59CF-E139-689C-3FFE-BDCA65CEAA96}"/>
              </a:ext>
            </a:extLst>
          </p:cNvPr>
          <p:cNvGraphicFramePr>
            <a:graphicFrameLocks noGrp="1"/>
          </p:cNvGraphicFramePr>
          <p:nvPr/>
        </p:nvGraphicFramePr>
        <p:xfrm>
          <a:off x="1425945" y="2131060"/>
          <a:ext cx="8128000" cy="259588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3098910579"/>
                    </a:ext>
                  </a:extLst>
                </a:gridCol>
                <a:gridCol w="2032000">
                  <a:extLst>
                    <a:ext uri="{9D8B030D-6E8A-4147-A177-3AD203B41FA5}">
                      <a16:colId xmlns:a16="http://schemas.microsoft.com/office/drawing/2014/main" val="1936484971"/>
                    </a:ext>
                  </a:extLst>
                </a:gridCol>
                <a:gridCol w="2032000">
                  <a:extLst>
                    <a:ext uri="{9D8B030D-6E8A-4147-A177-3AD203B41FA5}">
                      <a16:colId xmlns:a16="http://schemas.microsoft.com/office/drawing/2014/main" val="2215307619"/>
                    </a:ext>
                  </a:extLst>
                </a:gridCol>
                <a:gridCol w="2032000">
                  <a:extLst>
                    <a:ext uri="{9D8B030D-6E8A-4147-A177-3AD203B41FA5}">
                      <a16:colId xmlns:a16="http://schemas.microsoft.com/office/drawing/2014/main" val="2995629213"/>
                    </a:ext>
                  </a:extLst>
                </a:gridCol>
              </a:tblGrid>
              <a:tr h="370840">
                <a:tc>
                  <a:txBody>
                    <a:bodyPr/>
                    <a:lstStyle/>
                    <a:p>
                      <a:endParaRPr lang="zh-CN" altLang="en-US" dirty="0">
                        <a:solidFill>
                          <a:schemeClr val="bg1"/>
                        </a:solidFill>
                      </a:endParaRPr>
                    </a:p>
                  </a:txBody>
                  <a:tcPr>
                    <a:solidFill>
                      <a:srgbClr val="2F5596"/>
                    </a:solidFill>
                  </a:tcPr>
                </a:tc>
                <a:tc>
                  <a:txBody>
                    <a:bodyPr/>
                    <a:lstStyle/>
                    <a:p>
                      <a:r>
                        <a:rPr lang="zh-CN" altLang="en-US" dirty="0"/>
                        <a:t>新辅助治疗组</a:t>
                      </a:r>
                    </a:p>
                  </a:txBody>
                  <a:tcPr>
                    <a:solidFill>
                      <a:srgbClr val="305498"/>
                    </a:solidFill>
                  </a:tcPr>
                </a:tc>
                <a:tc>
                  <a:txBody>
                    <a:bodyPr/>
                    <a:lstStyle/>
                    <a:p>
                      <a:r>
                        <a:rPr lang="zh-CN" altLang="en-US" dirty="0"/>
                        <a:t>前期手术组</a:t>
                      </a:r>
                    </a:p>
                  </a:txBody>
                  <a:tcPr>
                    <a:solidFill>
                      <a:srgbClr val="305498"/>
                    </a:solidFill>
                  </a:tcPr>
                </a:tc>
                <a:tc>
                  <a:txBody>
                    <a:bodyPr/>
                    <a:lstStyle/>
                    <a:p>
                      <a:r>
                        <a:rPr lang="en-US" altLang="zh-CN" i="1" dirty="0"/>
                        <a:t>p</a:t>
                      </a:r>
                      <a:endParaRPr lang="zh-CN" altLang="en-US" i="1" dirty="0"/>
                    </a:p>
                  </a:txBody>
                  <a:tcPr>
                    <a:solidFill>
                      <a:srgbClr val="305498"/>
                    </a:solidFill>
                  </a:tcPr>
                </a:tc>
                <a:extLst>
                  <a:ext uri="{0D108BD9-81ED-4DB2-BD59-A6C34878D82A}">
                    <a16:rowId xmlns:a16="http://schemas.microsoft.com/office/drawing/2014/main" val="3702709418"/>
                  </a:ext>
                </a:extLst>
              </a:tr>
              <a:tr h="370840">
                <a:tc>
                  <a:txBody>
                    <a:bodyPr/>
                    <a:lstStyle/>
                    <a:p>
                      <a:r>
                        <a:rPr lang="en-US" altLang="zh-CN" dirty="0">
                          <a:solidFill>
                            <a:schemeClr val="bg1"/>
                          </a:solidFill>
                        </a:rPr>
                        <a:t>ITT</a:t>
                      </a:r>
                      <a:endParaRPr lang="zh-CN" altLang="en-US" dirty="0">
                        <a:solidFill>
                          <a:schemeClr val="bg1"/>
                        </a:solidFill>
                      </a:endParaRPr>
                    </a:p>
                  </a:txBody>
                  <a:tcPr>
                    <a:solidFill>
                      <a:srgbClr val="2F5596"/>
                    </a:solidFill>
                  </a:tcPr>
                </a:tc>
                <a:tc>
                  <a:txBody>
                    <a:bodyPr/>
                    <a:lstStyle/>
                    <a:p>
                      <a:r>
                        <a:rPr lang="zh-CN" altLang="zh-CN" sz="1800" kern="1200" dirty="0">
                          <a:solidFill>
                            <a:schemeClr val="dk1"/>
                          </a:solidFill>
                          <a:effectLst/>
                          <a:latin typeface="+mn-lt"/>
                          <a:ea typeface="+mn-ea"/>
                          <a:cs typeface="+mn-cs"/>
                        </a:rPr>
                        <a:t>（n=6</a:t>
                      </a:r>
                      <a:r>
                        <a:rPr lang="en-US" altLang="zh-CN" sz="1800" kern="1200" dirty="0">
                          <a:solidFill>
                            <a:schemeClr val="dk1"/>
                          </a:solidFill>
                          <a:effectLst/>
                          <a:latin typeface="+mn-lt"/>
                          <a:ea typeface="+mn-ea"/>
                          <a:cs typeface="+mn-cs"/>
                        </a:rPr>
                        <a:t>3</a:t>
                      </a:r>
                      <a:r>
                        <a:rPr lang="zh-CN" altLang="zh-CN" sz="1800" kern="1200" dirty="0">
                          <a:solidFill>
                            <a:schemeClr val="dk1"/>
                          </a:solidFill>
                          <a:effectLst/>
                          <a:latin typeface="+mn-lt"/>
                          <a:ea typeface="+mn-ea"/>
                          <a:cs typeface="+mn-cs"/>
                        </a:rPr>
                        <a:t>）</a:t>
                      </a:r>
                      <a:endParaRPr lang="zh-CN" altLang="en-US" dirty="0"/>
                    </a:p>
                  </a:txBody>
                  <a:tcPr/>
                </a:tc>
                <a:tc>
                  <a:txBody>
                    <a:bodyPr/>
                    <a:lstStyle/>
                    <a:p>
                      <a:r>
                        <a:rPr lang="zh-CN" altLang="zh-CN" sz="1800" kern="1200" dirty="0">
                          <a:solidFill>
                            <a:schemeClr val="dk1"/>
                          </a:solidFill>
                          <a:effectLst/>
                          <a:latin typeface="+mn-lt"/>
                          <a:ea typeface="+mn-ea"/>
                          <a:cs typeface="+mn-cs"/>
                        </a:rPr>
                        <a:t>（n=46）</a:t>
                      </a:r>
                      <a:endParaRPr lang="zh-CN" altLang="en-US" dirty="0"/>
                    </a:p>
                  </a:txBody>
                  <a:tcPr/>
                </a:tc>
                <a:tc>
                  <a:txBody>
                    <a:bodyPr/>
                    <a:lstStyle/>
                    <a:p>
                      <a:endParaRPr lang="zh-CN" altLang="en-US" dirty="0"/>
                    </a:p>
                  </a:txBody>
                  <a:tcPr/>
                </a:tc>
                <a:extLst>
                  <a:ext uri="{0D108BD9-81ED-4DB2-BD59-A6C34878D82A}">
                    <a16:rowId xmlns:a16="http://schemas.microsoft.com/office/drawing/2014/main" val="381038644"/>
                  </a:ext>
                </a:extLst>
              </a:tr>
              <a:tr h="370840">
                <a:tc>
                  <a:txBody>
                    <a:bodyPr/>
                    <a:lstStyle/>
                    <a:p>
                      <a:r>
                        <a:rPr lang="en-US" altLang="zh-CN" dirty="0">
                          <a:solidFill>
                            <a:schemeClr val="bg1"/>
                          </a:solidFill>
                        </a:rPr>
                        <a:t>R0</a:t>
                      </a:r>
                      <a:endParaRPr lang="zh-CN" altLang="en-US" dirty="0">
                        <a:solidFill>
                          <a:schemeClr val="bg1"/>
                        </a:solidFill>
                      </a:endParaRPr>
                    </a:p>
                  </a:txBody>
                  <a:tcPr>
                    <a:solidFill>
                      <a:srgbClr val="2F5596"/>
                    </a:solidFill>
                  </a:tcPr>
                </a:tc>
                <a:tc>
                  <a:txBody>
                    <a:bodyPr/>
                    <a:lstStyle/>
                    <a:p>
                      <a:r>
                        <a:rPr lang="zh-CN" altLang="zh-CN" sz="1800" kern="1200" dirty="0">
                          <a:solidFill>
                            <a:schemeClr val="dk1"/>
                          </a:solidFill>
                          <a:effectLst/>
                          <a:latin typeface="+mn-lt"/>
                          <a:ea typeface="+mn-ea"/>
                          <a:cs typeface="+mn-cs"/>
                        </a:rPr>
                        <a:t>56％</a:t>
                      </a:r>
                      <a:endParaRPr lang="zh-CN" altLang="en-US" dirty="0"/>
                    </a:p>
                  </a:txBody>
                  <a:tcPr/>
                </a:tc>
                <a:tc>
                  <a:txBody>
                    <a:bodyPr/>
                    <a:lstStyle/>
                    <a:p>
                      <a:r>
                        <a:rPr lang="zh-CN" altLang="zh-CN" sz="1800" kern="1200" dirty="0">
                          <a:solidFill>
                            <a:schemeClr val="dk1"/>
                          </a:solidFill>
                          <a:effectLst/>
                          <a:latin typeface="+mn-lt"/>
                          <a:ea typeface="+mn-ea"/>
                          <a:cs typeface="+mn-cs"/>
                        </a:rPr>
                        <a:t>39％</a:t>
                      </a:r>
                      <a:endParaRPr lang="zh-CN" altLang="en-US" dirty="0"/>
                    </a:p>
                  </a:txBody>
                  <a:tcPr/>
                </a:tc>
                <a:tc>
                  <a:txBody>
                    <a:bodyPr/>
                    <a:lstStyle/>
                    <a:p>
                      <a:r>
                        <a:rPr lang="en-US" altLang="zh-CN" dirty="0"/>
                        <a:t>0.076</a:t>
                      </a:r>
                      <a:endParaRPr lang="zh-CN" altLang="en-US" dirty="0"/>
                    </a:p>
                  </a:txBody>
                  <a:tcPr/>
                </a:tc>
                <a:extLst>
                  <a:ext uri="{0D108BD9-81ED-4DB2-BD59-A6C34878D82A}">
                    <a16:rowId xmlns:a16="http://schemas.microsoft.com/office/drawing/2014/main" val="1748049156"/>
                  </a:ext>
                </a:extLst>
              </a:tr>
              <a:tr h="370840">
                <a:tc>
                  <a:txBody>
                    <a:bodyPr/>
                    <a:lstStyle/>
                    <a:p>
                      <a:r>
                        <a:rPr lang="en-US" altLang="zh-CN" dirty="0">
                          <a:solidFill>
                            <a:schemeClr val="bg1"/>
                          </a:solidFill>
                        </a:rPr>
                        <a:t>N0</a:t>
                      </a:r>
                      <a:endParaRPr lang="zh-CN" altLang="en-US" dirty="0">
                        <a:solidFill>
                          <a:schemeClr val="bg1"/>
                        </a:solidFill>
                      </a:endParaRPr>
                    </a:p>
                  </a:txBody>
                  <a:tcPr>
                    <a:solidFill>
                      <a:srgbClr val="2F5596"/>
                    </a:solidFill>
                  </a:tcPr>
                </a:tc>
                <a:tc>
                  <a:txBody>
                    <a:bodyPr/>
                    <a:lstStyle/>
                    <a:p>
                      <a:r>
                        <a:rPr lang="zh-CN" altLang="zh-CN" sz="1800" kern="1200" dirty="0">
                          <a:solidFill>
                            <a:schemeClr val="dk1"/>
                          </a:solidFill>
                          <a:effectLst/>
                          <a:latin typeface="+mn-lt"/>
                          <a:ea typeface="+mn-ea"/>
                          <a:cs typeface="+mn-cs"/>
                        </a:rPr>
                        <a:t>29％</a:t>
                      </a:r>
                      <a:endParaRPr lang="zh-CN" altLang="en-US" dirty="0"/>
                    </a:p>
                  </a:txBody>
                  <a:tcPr/>
                </a:tc>
                <a:tc>
                  <a:txBody>
                    <a:bodyPr/>
                    <a:lstStyle/>
                    <a:p>
                      <a:r>
                        <a:rPr lang="zh-CN" altLang="zh-CN" sz="1800" kern="1200" dirty="0">
                          <a:solidFill>
                            <a:schemeClr val="dk1"/>
                          </a:solidFill>
                          <a:effectLst/>
                          <a:latin typeface="+mn-lt"/>
                          <a:ea typeface="+mn-ea"/>
                          <a:cs typeface="+mn-cs"/>
                        </a:rPr>
                        <a:t>14％</a:t>
                      </a:r>
                      <a:endParaRPr lang="zh-CN" altLang="en-US" dirty="0"/>
                    </a:p>
                  </a:txBody>
                  <a:tcPr/>
                </a:tc>
                <a:tc>
                  <a:txBody>
                    <a:bodyPr/>
                    <a:lstStyle/>
                    <a:p>
                      <a:r>
                        <a:rPr lang="en-US" altLang="zh-CN" dirty="0"/>
                        <a:t>0.060</a:t>
                      </a:r>
                      <a:endParaRPr lang="zh-CN" altLang="en-US" dirty="0"/>
                    </a:p>
                  </a:txBody>
                  <a:tcPr/>
                </a:tc>
                <a:extLst>
                  <a:ext uri="{0D108BD9-81ED-4DB2-BD59-A6C34878D82A}">
                    <a16:rowId xmlns:a16="http://schemas.microsoft.com/office/drawing/2014/main" val="2202395083"/>
                  </a:ext>
                </a:extLst>
              </a:tr>
              <a:tr h="370840">
                <a:tc>
                  <a:txBody>
                    <a:bodyPr/>
                    <a:lstStyle/>
                    <a:p>
                      <a:r>
                        <a:rPr lang="zh-CN" altLang="en-US" dirty="0">
                          <a:solidFill>
                            <a:schemeClr val="bg1"/>
                          </a:solidFill>
                        </a:rPr>
                        <a:t>按照研究方案</a:t>
                      </a:r>
                    </a:p>
                  </a:txBody>
                  <a:tcPr>
                    <a:solidFill>
                      <a:srgbClr val="2F559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800" kern="1200" dirty="0">
                          <a:solidFill>
                            <a:schemeClr val="dk1"/>
                          </a:solidFill>
                          <a:effectLst/>
                          <a:latin typeface="+mn-lt"/>
                          <a:ea typeface="+mn-ea"/>
                          <a:cs typeface="+mn-cs"/>
                        </a:rPr>
                        <a:t>（n=46）</a:t>
                      </a:r>
                      <a:endParaRPr lang="zh-CN"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800" kern="1200" dirty="0">
                          <a:solidFill>
                            <a:schemeClr val="dk1"/>
                          </a:solidFill>
                          <a:effectLst/>
                          <a:latin typeface="+mn-lt"/>
                          <a:ea typeface="+mn-ea"/>
                          <a:cs typeface="+mn-cs"/>
                        </a:rPr>
                        <a:t>（n=4</a:t>
                      </a:r>
                      <a:r>
                        <a:rPr lang="en-US" altLang="zh-CN" sz="1800" kern="1200" dirty="0">
                          <a:solidFill>
                            <a:schemeClr val="dk1"/>
                          </a:solidFill>
                          <a:effectLst/>
                          <a:latin typeface="+mn-lt"/>
                          <a:ea typeface="+mn-ea"/>
                          <a:cs typeface="+mn-cs"/>
                        </a:rPr>
                        <a:t>9</a:t>
                      </a:r>
                      <a:r>
                        <a:rPr lang="zh-CN" altLang="zh-CN" sz="1800" kern="1200" dirty="0">
                          <a:solidFill>
                            <a:schemeClr val="dk1"/>
                          </a:solidFill>
                          <a:effectLst/>
                          <a:latin typeface="+mn-lt"/>
                          <a:ea typeface="+mn-ea"/>
                          <a:cs typeface="+mn-cs"/>
                        </a:rPr>
                        <a:t>）</a:t>
                      </a:r>
                      <a:endParaRPr lang="zh-CN" altLang="en-US" dirty="0"/>
                    </a:p>
                  </a:txBody>
                  <a:tcPr/>
                </a:tc>
                <a:tc>
                  <a:txBody>
                    <a:bodyPr/>
                    <a:lstStyle/>
                    <a:p>
                      <a:endParaRPr lang="zh-CN" altLang="en-US" dirty="0"/>
                    </a:p>
                  </a:txBody>
                  <a:tcPr/>
                </a:tc>
                <a:extLst>
                  <a:ext uri="{0D108BD9-81ED-4DB2-BD59-A6C34878D82A}">
                    <a16:rowId xmlns:a16="http://schemas.microsoft.com/office/drawing/2014/main" val="2890543554"/>
                  </a:ext>
                </a:extLst>
              </a:tr>
              <a:tr h="370840">
                <a:tc>
                  <a:txBody>
                    <a:bodyPr/>
                    <a:lstStyle/>
                    <a:p>
                      <a:r>
                        <a:rPr lang="en-US" altLang="zh-CN" dirty="0">
                          <a:solidFill>
                            <a:schemeClr val="bg1"/>
                          </a:solidFill>
                        </a:rPr>
                        <a:t>R0</a:t>
                      </a:r>
                      <a:endParaRPr lang="zh-CN" altLang="en-US" dirty="0">
                        <a:solidFill>
                          <a:schemeClr val="bg1"/>
                        </a:solidFill>
                      </a:endParaRPr>
                    </a:p>
                  </a:txBody>
                  <a:tcPr>
                    <a:solidFill>
                      <a:srgbClr val="2F5596"/>
                    </a:solidFill>
                  </a:tcPr>
                </a:tc>
                <a:tc>
                  <a:txBody>
                    <a:bodyPr/>
                    <a:lstStyle/>
                    <a:p>
                      <a:r>
                        <a:rPr lang="zh-CN" altLang="zh-CN" sz="1800" kern="1200" dirty="0">
                          <a:solidFill>
                            <a:schemeClr val="dk1"/>
                          </a:solidFill>
                          <a:effectLst/>
                          <a:latin typeface="+mn-lt"/>
                          <a:ea typeface="+mn-ea"/>
                          <a:cs typeface="+mn-cs"/>
                        </a:rPr>
                        <a:t>59％</a:t>
                      </a:r>
                      <a:endParaRPr lang="zh-CN" altLang="en-US" dirty="0"/>
                    </a:p>
                  </a:txBody>
                  <a:tcPr/>
                </a:tc>
                <a:tc>
                  <a:txBody>
                    <a:bodyPr/>
                    <a:lstStyle/>
                    <a:p>
                      <a:r>
                        <a:rPr lang="zh-CN" altLang="zh-CN" sz="1800" kern="1200" dirty="0">
                          <a:solidFill>
                            <a:schemeClr val="dk1"/>
                          </a:solidFill>
                          <a:effectLst/>
                          <a:latin typeface="+mn-lt"/>
                          <a:ea typeface="+mn-ea"/>
                          <a:cs typeface="+mn-cs"/>
                        </a:rPr>
                        <a:t>33％</a:t>
                      </a:r>
                      <a:endParaRPr lang="zh-CN" altLang="en-US" dirty="0"/>
                    </a:p>
                  </a:txBody>
                  <a:tcPr/>
                </a:tc>
                <a:tc>
                  <a:txBody>
                    <a:bodyPr/>
                    <a:lstStyle/>
                    <a:p>
                      <a:r>
                        <a:rPr lang="en-US" altLang="zh-CN" dirty="0"/>
                        <a:t>0.011</a:t>
                      </a:r>
                      <a:endParaRPr lang="zh-CN" altLang="en-US" dirty="0"/>
                    </a:p>
                  </a:txBody>
                  <a:tcPr/>
                </a:tc>
                <a:extLst>
                  <a:ext uri="{0D108BD9-81ED-4DB2-BD59-A6C34878D82A}">
                    <a16:rowId xmlns:a16="http://schemas.microsoft.com/office/drawing/2014/main" val="1863491116"/>
                  </a:ext>
                </a:extLst>
              </a:tr>
              <a:tr h="370840">
                <a:tc>
                  <a:txBody>
                    <a:bodyPr/>
                    <a:lstStyle/>
                    <a:p>
                      <a:r>
                        <a:rPr lang="en-US" altLang="zh-CN" dirty="0">
                          <a:solidFill>
                            <a:schemeClr val="bg1"/>
                          </a:solidFill>
                        </a:rPr>
                        <a:t>N0</a:t>
                      </a:r>
                      <a:endParaRPr lang="zh-CN" altLang="en-US" dirty="0">
                        <a:solidFill>
                          <a:schemeClr val="bg1"/>
                        </a:solidFill>
                      </a:endParaRPr>
                    </a:p>
                  </a:txBody>
                  <a:tcPr>
                    <a:solidFill>
                      <a:srgbClr val="2F5596"/>
                    </a:solidFill>
                  </a:tcPr>
                </a:tc>
                <a:tc>
                  <a:txBody>
                    <a:bodyPr/>
                    <a:lstStyle/>
                    <a:p>
                      <a:r>
                        <a:rPr lang="zh-CN" altLang="zh-CN" sz="1800" kern="1200" dirty="0">
                          <a:solidFill>
                            <a:schemeClr val="dk1"/>
                          </a:solidFill>
                          <a:effectLst/>
                          <a:latin typeface="+mn-lt"/>
                          <a:ea typeface="+mn-ea"/>
                          <a:cs typeface="+mn-cs"/>
                        </a:rPr>
                        <a:t>37％</a:t>
                      </a:r>
                      <a:endParaRPr lang="zh-CN" altLang="en-US" dirty="0"/>
                    </a:p>
                  </a:txBody>
                  <a:tcPr/>
                </a:tc>
                <a:tc>
                  <a:txBody>
                    <a:bodyPr/>
                    <a:lstStyle/>
                    <a:p>
                      <a:r>
                        <a:rPr lang="zh-CN" altLang="zh-CN" sz="1800" kern="1200" dirty="0">
                          <a:solidFill>
                            <a:schemeClr val="dk1"/>
                          </a:solidFill>
                          <a:effectLst/>
                          <a:latin typeface="+mn-lt"/>
                          <a:ea typeface="+mn-ea"/>
                          <a:cs typeface="+mn-cs"/>
                        </a:rPr>
                        <a:t>10％</a:t>
                      </a:r>
                      <a:endParaRPr lang="zh-CN" altLang="en-US" dirty="0"/>
                    </a:p>
                  </a:txBody>
                  <a:tcPr/>
                </a:tc>
                <a:tc>
                  <a:txBody>
                    <a:bodyPr/>
                    <a:lstStyle/>
                    <a:p>
                      <a:r>
                        <a:rPr lang="en-US" altLang="zh-CN" dirty="0"/>
                        <a:t>0.002</a:t>
                      </a:r>
                      <a:endParaRPr lang="zh-CN" altLang="en-US" dirty="0"/>
                    </a:p>
                  </a:txBody>
                  <a:tcPr/>
                </a:tc>
                <a:extLst>
                  <a:ext uri="{0D108BD9-81ED-4DB2-BD59-A6C34878D82A}">
                    <a16:rowId xmlns:a16="http://schemas.microsoft.com/office/drawing/2014/main" val="645689713"/>
                  </a:ext>
                </a:extLst>
              </a:tr>
            </a:tbl>
          </a:graphicData>
        </a:graphic>
      </p:graphicFrame>
    </p:spTree>
    <p:extLst>
      <p:ext uri="{BB962C8B-B14F-4D97-AF65-F5344CB8AC3E}">
        <p14:creationId xmlns:p14="http://schemas.microsoft.com/office/powerpoint/2010/main" val="2000071619"/>
      </p:ext>
    </p:extLst>
  </p:cSld>
  <p:clrMapOvr>
    <a:masterClrMapping/>
  </p:clrMapOvr>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310E79CE-2200-0B83-FD79-5CA650D5410A}"/>
              </a:ext>
            </a:extLst>
          </p:cNvPr>
          <p:cNvSpPr>
            <a:spLocks noGrp="1"/>
          </p:cNvSpPr>
          <p:nvPr>
            <p:ph type="body" sz="quarter" idx="10"/>
          </p:nvPr>
        </p:nvSpPr>
        <p:spPr/>
        <p:txBody>
          <a:bodyPr/>
          <a:lstStyle/>
          <a:p>
            <a:r>
              <a:rPr lang="zh-CN" altLang="en-US" dirty="0"/>
              <a:t>结论</a:t>
            </a:r>
          </a:p>
        </p:txBody>
      </p:sp>
      <p:sp>
        <p:nvSpPr>
          <p:cNvPr id="3" name="文本占位符 2">
            <a:extLst>
              <a:ext uri="{FF2B5EF4-FFF2-40B4-BE49-F238E27FC236}">
                <a16:creationId xmlns:a16="http://schemas.microsoft.com/office/drawing/2014/main" id="{7184993D-CBA0-711A-AB03-B05D040A344C}"/>
              </a:ext>
            </a:extLst>
          </p:cNvPr>
          <p:cNvSpPr>
            <a:spLocks noGrp="1"/>
          </p:cNvSpPr>
          <p:nvPr>
            <p:ph type="body" sz="quarter" idx="11"/>
          </p:nvPr>
        </p:nvSpPr>
        <p:spPr/>
        <p:txBody>
          <a:bodyPr/>
          <a:lstStyle/>
          <a:p>
            <a:r>
              <a:rPr lang="en-US" altLang="zh-CN" sz="1000" dirty="0">
                <a:effectLst/>
                <a:ea typeface="Calibri" panose="020F0502020204030204" pitchFamily="34" charset="0"/>
              </a:rPr>
              <a:t>KJ </a:t>
            </a:r>
            <a:r>
              <a:rPr lang="zh-CN" altLang="zh-CN" sz="1000" dirty="0">
                <a:effectLst/>
                <a:ea typeface="Calibri" panose="020F0502020204030204" pitchFamily="34" charset="0"/>
              </a:rPr>
              <a:t>Labori</a:t>
            </a:r>
            <a:r>
              <a:rPr lang="en-US" altLang="zh-CN" sz="1000" dirty="0">
                <a:effectLst/>
                <a:ea typeface="Calibri" panose="020F0502020204030204" pitchFamily="34" charset="0"/>
              </a:rPr>
              <a:t>,</a:t>
            </a:r>
            <a:r>
              <a:rPr lang="zh-CN" altLang="en-US" sz="1000" dirty="0">
                <a:effectLst/>
                <a:ea typeface="Calibri" panose="020F0502020204030204" pitchFamily="34" charset="0"/>
              </a:rPr>
              <a:t> </a:t>
            </a:r>
            <a:r>
              <a:rPr lang="en-US" altLang="zh-CN" sz="1000" dirty="0">
                <a:effectLst/>
                <a:ea typeface="Calibri" panose="020F0502020204030204" pitchFamily="34" charset="0"/>
              </a:rPr>
              <a:t>et</a:t>
            </a:r>
            <a:r>
              <a:rPr lang="zh-CN" altLang="en-US" sz="1000" dirty="0">
                <a:effectLst/>
                <a:ea typeface="Calibri" panose="020F0502020204030204" pitchFamily="34" charset="0"/>
              </a:rPr>
              <a:t> </a:t>
            </a:r>
            <a:r>
              <a:rPr lang="en-US" altLang="zh-CN" sz="1000" dirty="0">
                <a:effectLst/>
                <a:ea typeface="Calibri" panose="020F0502020204030204" pitchFamily="34" charset="0"/>
              </a:rPr>
              <a:t>al.</a:t>
            </a:r>
            <a:r>
              <a:rPr lang="zh-CN" altLang="en-US" sz="1000" dirty="0">
                <a:effectLst/>
                <a:ea typeface="Calibri" panose="020F0502020204030204" pitchFamily="34" charset="0"/>
              </a:rPr>
              <a:t> </a:t>
            </a:r>
            <a:r>
              <a:rPr lang="en-US" altLang="zh-CN" sz="1000" dirty="0">
                <a:effectLst/>
                <a:ea typeface="Calibri" panose="020F0502020204030204" pitchFamily="34" charset="0"/>
              </a:rPr>
              <a:t>2023</a:t>
            </a:r>
            <a:r>
              <a:rPr lang="zh-CN" altLang="en-US" sz="1000" dirty="0">
                <a:effectLst/>
                <a:ea typeface="Calibri" panose="020F0502020204030204" pitchFamily="34" charset="0"/>
              </a:rPr>
              <a:t> </a:t>
            </a:r>
            <a:r>
              <a:rPr lang="en-US" altLang="zh-CN" sz="1000" dirty="0">
                <a:effectLst/>
                <a:ea typeface="Calibri" panose="020F0502020204030204" pitchFamily="34" charset="0"/>
              </a:rPr>
              <a:t>ASCO Abstract</a:t>
            </a:r>
            <a:r>
              <a:rPr lang="zh-CN" altLang="en-US" sz="1000" dirty="0">
                <a:effectLst/>
                <a:ea typeface="Calibri" panose="020F0502020204030204" pitchFamily="34" charset="0"/>
              </a:rPr>
              <a:t> </a:t>
            </a:r>
            <a:r>
              <a:rPr lang="en-US" altLang="zh-CN" sz="1000" dirty="0">
                <a:effectLst/>
                <a:ea typeface="Calibri" panose="020F0502020204030204" pitchFamily="34" charset="0"/>
              </a:rPr>
              <a:t>LBA4005</a:t>
            </a:r>
            <a:endParaRPr lang="zh-CN" altLang="en-US" dirty="0"/>
          </a:p>
        </p:txBody>
      </p:sp>
      <p:sp>
        <p:nvSpPr>
          <p:cNvPr id="4" name="文本占位符 3">
            <a:extLst>
              <a:ext uri="{FF2B5EF4-FFF2-40B4-BE49-F238E27FC236}">
                <a16:creationId xmlns:a16="http://schemas.microsoft.com/office/drawing/2014/main" id="{5F364E3B-B061-E834-5AE3-F0EC880EC783}"/>
              </a:ext>
            </a:extLst>
          </p:cNvPr>
          <p:cNvSpPr>
            <a:spLocks noGrp="1"/>
          </p:cNvSpPr>
          <p:nvPr>
            <p:ph type="body" sz="quarter" idx="12"/>
          </p:nvPr>
        </p:nvSpPr>
        <p:spPr/>
        <p:txBody>
          <a:bodyPr/>
          <a:lstStyle/>
          <a:p>
            <a:pPr marL="342900" indent="-342900">
              <a:lnSpc>
                <a:spcPct val="120000"/>
              </a:lnSpc>
              <a:spcAft>
                <a:spcPts val="600"/>
              </a:spcAft>
              <a:buFont typeface="Arial" panose="020B0604020202020204" pitchFamily="34" charset="0"/>
              <a:buChar char="•"/>
            </a:pPr>
            <a:r>
              <a:rPr lang="zh-CN" altLang="en-US" dirty="0"/>
              <a:t>与直接手术相比，新辅助 </a:t>
            </a:r>
            <a:r>
              <a:rPr lang="en-US" altLang="zh-CN" dirty="0"/>
              <a:t>FOLFIRINOX </a:t>
            </a:r>
            <a:r>
              <a:rPr lang="zh-CN" altLang="en-US" dirty="0"/>
              <a:t>并未改善总生存</a:t>
            </a:r>
            <a:endParaRPr lang="en-US" altLang="zh-CN" dirty="0"/>
          </a:p>
          <a:p>
            <a:pPr marL="342900" indent="-342900">
              <a:lnSpc>
                <a:spcPct val="120000"/>
              </a:lnSpc>
              <a:spcAft>
                <a:spcPts val="600"/>
              </a:spcAft>
              <a:buFont typeface="Arial" panose="020B0604020202020204" pitchFamily="34" charset="0"/>
              <a:buChar char="•"/>
            </a:pPr>
            <a:r>
              <a:rPr lang="zh-CN" altLang="en-US" dirty="0"/>
              <a:t>新辅助 </a:t>
            </a:r>
            <a:r>
              <a:rPr lang="en-US" altLang="zh-CN" dirty="0"/>
              <a:t>FOLFIRINOX </a:t>
            </a:r>
            <a:r>
              <a:rPr lang="zh-CN" altLang="en-US" dirty="0"/>
              <a:t>显示出可接受的安全性和可切除率</a:t>
            </a:r>
            <a:endParaRPr lang="en-US" altLang="zh-CN" dirty="0"/>
          </a:p>
          <a:p>
            <a:pPr marL="342900" indent="-342900">
              <a:lnSpc>
                <a:spcPct val="120000"/>
              </a:lnSpc>
              <a:spcAft>
                <a:spcPts val="600"/>
              </a:spcAft>
              <a:buFont typeface="Arial" panose="020B0604020202020204" pitchFamily="34" charset="0"/>
              <a:buChar char="•"/>
            </a:pPr>
            <a:r>
              <a:rPr lang="zh-CN" altLang="en-US" dirty="0"/>
              <a:t>额外的随访可能更好地观察对新辅助治疗组的 </a:t>
            </a:r>
            <a:r>
              <a:rPr lang="en-US" altLang="zh-CN" dirty="0"/>
              <a:t>R0 </a:t>
            </a:r>
            <a:r>
              <a:rPr lang="zh-CN" altLang="en-US" dirty="0"/>
              <a:t>和 </a:t>
            </a:r>
            <a:r>
              <a:rPr lang="en-US" altLang="zh-CN" dirty="0"/>
              <a:t>N0 </a:t>
            </a:r>
            <a:r>
              <a:rPr lang="zh-CN" altLang="en-US" dirty="0"/>
              <a:t>率改善的长期影响</a:t>
            </a:r>
            <a:endParaRPr lang="en-US" altLang="zh-CN" dirty="0"/>
          </a:p>
          <a:p>
            <a:pPr marL="342900" indent="-342900">
              <a:lnSpc>
                <a:spcPct val="120000"/>
              </a:lnSpc>
              <a:spcAft>
                <a:spcPts val="600"/>
              </a:spcAft>
              <a:buFont typeface="Arial" panose="020B0604020202020204" pitchFamily="34" charset="0"/>
              <a:buChar char="•"/>
            </a:pPr>
            <a:r>
              <a:rPr lang="zh-CN" altLang="en-US" dirty="0"/>
              <a:t>研究结果不支持新辅助 </a:t>
            </a:r>
            <a:r>
              <a:rPr lang="en-US" altLang="zh-CN" dirty="0"/>
              <a:t>FOLFIRINOX </a:t>
            </a:r>
            <a:r>
              <a:rPr lang="zh-CN" altLang="en-US" dirty="0"/>
              <a:t>作为可切除胰腺癌的标准治疗</a:t>
            </a:r>
          </a:p>
        </p:txBody>
      </p:sp>
      <p:pic>
        <p:nvPicPr>
          <p:cNvPr id="5" name="Graphic 4" descr="House with solid fill">
            <a:hlinkClick r:id="rId2" action="ppaction://hlinksldjump"/>
            <a:extLst>
              <a:ext uri="{FF2B5EF4-FFF2-40B4-BE49-F238E27FC236}">
                <a16:creationId xmlns:a16="http://schemas.microsoft.com/office/drawing/2014/main" id="{9A79B2A4-E6AA-1A21-4FD4-B56F8CB7349A}"/>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047804" y="5959350"/>
            <a:ext cx="567642" cy="567642"/>
          </a:xfrm>
          <a:prstGeom prst="rect">
            <a:avLst/>
          </a:prstGeom>
        </p:spPr>
      </p:pic>
    </p:spTree>
    <p:extLst>
      <p:ext uri="{BB962C8B-B14F-4D97-AF65-F5344CB8AC3E}">
        <p14:creationId xmlns:p14="http://schemas.microsoft.com/office/powerpoint/2010/main" val="2874190882"/>
      </p:ext>
    </p:extLst>
  </p:cSld>
  <p:clrMapOvr>
    <a:masterClrMapping/>
  </p:clrMapOvr>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7FA7AF5-731F-ED2F-CE15-2B0EDA1FBB8D}"/>
              </a:ext>
            </a:extLst>
          </p:cNvPr>
          <p:cNvSpPr>
            <a:spLocks noGrp="1"/>
          </p:cNvSpPr>
          <p:nvPr>
            <p:ph type="title"/>
          </p:nvPr>
        </p:nvSpPr>
        <p:spPr>
          <a:xfrm>
            <a:off x="838200" y="1586430"/>
            <a:ext cx="10652393" cy="1372648"/>
          </a:xfrm>
        </p:spPr>
        <p:txBody>
          <a:bodyPr>
            <a:normAutofit fontScale="90000"/>
          </a:bodyPr>
          <a:lstStyle/>
          <a:p>
            <a:r>
              <a:rPr lang="en-US" altLang="zh-CN" dirty="0"/>
              <a:t>NALIRIFOX </a:t>
            </a:r>
            <a:r>
              <a:rPr lang="zh-CN" altLang="en-US" dirty="0"/>
              <a:t>对比白蛋白结合型紫杉醇</a:t>
            </a:r>
            <a:r>
              <a:rPr lang="en-US" altLang="zh-CN" dirty="0"/>
              <a:t>+</a:t>
            </a:r>
            <a:r>
              <a:rPr lang="zh-CN" altLang="en-US" dirty="0"/>
              <a:t>吉西他滨治疗初治转移性胰腺导管腺癌</a:t>
            </a:r>
            <a:r>
              <a:rPr lang="en-US" altLang="zh-CN" dirty="0"/>
              <a:t>(</a:t>
            </a:r>
            <a:r>
              <a:rPr lang="en-US" altLang="zh-CN" dirty="0" err="1"/>
              <a:t>mPDAC</a:t>
            </a:r>
            <a:r>
              <a:rPr lang="en-US" altLang="zh-CN" dirty="0"/>
              <a:t>)</a:t>
            </a:r>
            <a:r>
              <a:rPr lang="zh-CN" altLang="en-US" dirty="0"/>
              <a:t>患者： </a:t>
            </a:r>
            <a:r>
              <a:rPr lang="en-US" altLang="zh-CN" dirty="0"/>
              <a:t>3</a:t>
            </a:r>
            <a:r>
              <a:rPr lang="zh-CN" altLang="en-US" dirty="0"/>
              <a:t>期 </a:t>
            </a:r>
            <a:r>
              <a:rPr lang="en-US" altLang="zh-CN" dirty="0"/>
              <a:t>NAPOLI 3</a:t>
            </a:r>
            <a:r>
              <a:rPr lang="zh-CN" altLang="en-US" dirty="0"/>
              <a:t>试验的最新结果</a:t>
            </a:r>
          </a:p>
        </p:txBody>
      </p:sp>
      <p:sp>
        <p:nvSpPr>
          <p:cNvPr id="3" name="文本占位符 2">
            <a:extLst>
              <a:ext uri="{FF2B5EF4-FFF2-40B4-BE49-F238E27FC236}">
                <a16:creationId xmlns:a16="http://schemas.microsoft.com/office/drawing/2014/main" id="{E985E624-1F9B-BBF9-A1A1-2ACCA2B35963}"/>
              </a:ext>
            </a:extLst>
          </p:cNvPr>
          <p:cNvSpPr>
            <a:spLocks noGrp="1"/>
          </p:cNvSpPr>
          <p:nvPr>
            <p:ph type="body" sz="quarter" idx="10"/>
          </p:nvPr>
        </p:nvSpPr>
        <p:spPr>
          <a:xfrm>
            <a:off x="838200" y="3331713"/>
            <a:ext cx="10515600" cy="709838"/>
          </a:xfrm>
        </p:spPr>
        <p:txBody>
          <a:bodyPr/>
          <a:lstStyle/>
          <a:p>
            <a:r>
              <a:rPr lang="en-US" altLang="zh-CN" sz="1600" dirty="0"/>
              <a:t>Eileen M O'Reilly, Davide </a:t>
            </a:r>
            <a:r>
              <a:rPr lang="en-US" altLang="zh-CN" sz="1600" dirty="0" err="1"/>
              <a:t>Melisi</a:t>
            </a:r>
            <a:r>
              <a:rPr lang="en-US" altLang="zh-CN" sz="1600" dirty="0"/>
              <a:t>, Teresa </a:t>
            </a:r>
            <a:r>
              <a:rPr lang="en-US" altLang="zh-CN" sz="1600" dirty="0" err="1"/>
              <a:t>Macarulla,Roberto</a:t>
            </a:r>
            <a:r>
              <a:rPr lang="en-US" altLang="zh-CN" sz="1600" dirty="0"/>
              <a:t> A </a:t>
            </a:r>
            <a:r>
              <a:rPr lang="en-US" altLang="zh-CN" sz="1600" dirty="0" err="1"/>
              <a:t>Pazo</a:t>
            </a:r>
            <a:r>
              <a:rPr lang="en-US" altLang="zh-CN" sz="1600" dirty="0"/>
              <a:t> Cid, Sreenivasa R Chandana, </a:t>
            </a:r>
            <a:r>
              <a:rPr lang="en-US" altLang="zh-CN" sz="1600" dirty="0" err="1"/>
              <a:t>ChristelleDe</a:t>
            </a:r>
            <a:r>
              <a:rPr lang="en-US" altLang="zh-CN" sz="1600" dirty="0"/>
              <a:t> La </a:t>
            </a:r>
            <a:r>
              <a:rPr lang="en-US" altLang="zh-CN" sz="1600" dirty="0" err="1"/>
              <a:t>Fouchardière</a:t>
            </a:r>
            <a:r>
              <a:rPr lang="en-US" altLang="zh-CN" sz="1600" dirty="0"/>
              <a:t>, Andrew Dean, Igor Kiss, Woo Jin Lee, Thorsten O </a:t>
            </a:r>
            <a:r>
              <a:rPr lang="en-US" altLang="zh-CN" sz="1600" dirty="0" err="1"/>
              <a:t>Goetze</a:t>
            </a:r>
            <a:r>
              <a:rPr lang="en-US" altLang="zh-CN" sz="1600" dirty="0"/>
              <a:t>, Eric Van </a:t>
            </a:r>
            <a:r>
              <a:rPr lang="en-US" altLang="zh-CN" sz="1600" dirty="0" err="1"/>
              <a:t>Cutsem,Scott</a:t>
            </a:r>
            <a:r>
              <a:rPr lang="en-US" altLang="zh-CN" sz="1600" dirty="0"/>
              <a:t> Paulson, </a:t>
            </a:r>
            <a:r>
              <a:rPr lang="en-US" altLang="zh-CN" sz="1600" dirty="0" err="1"/>
              <a:t>Tanios</a:t>
            </a:r>
            <a:r>
              <a:rPr lang="en-US" altLang="zh-CN" sz="1600" dirty="0"/>
              <a:t> </a:t>
            </a:r>
            <a:r>
              <a:rPr lang="en-US" altLang="zh-CN" sz="1600" dirty="0" err="1"/>
              <a:t>Bekaii</a:t>
            </a:r>
            <a:r>
              <a:rPr lang="en-US" altLang="zh-CN" sz="1600" dirty="0"/>
              <a:t>-Saab, Shubham Pant, Richard </a:t>
            </a:r>
            <a:r>
              <a:rPr lang="en-US" altLang="zh-CN" sz="1600" dirty="0" err="1"/>
              <a:t>Hubner</a:t>
            </a:r>
            <a:r>
              <a:rPr lang="en-US" altLang="zh-CN" sz="1600" dirty="0"/>
              <a:t>, </a:t>
            </a:r>
            <a:r>
              <a:rPr lang="en-US" altLang="zh-CN" sz="1600" dirty="0" err="1"/>
              <a:t>Zhimin</a:t>
            </a:r>
            <a:r>
              <a:rPr lang="en-US" altLang="zh-CN" sz="1600" dirty="0"/>
              <a:t> Xiao, </a:t>
            </a:r>
            <a:r>
              <a:rPr lang="en-US" altLang="zh-CN" sz="1600" dirty="0" err="1"/>
              <a:t>Huanyu</a:t>
            </a:r>
            <a:r>
              <a:rPr lang="en-US" altLang="zh-CN" sz="1600" dirty="0"/>
              <a:t> Chen, Fawzi </a:t>
            </a:r>
            <a:r>
              <a:rPr lang="en-US" altLang="zh-CN" sz="1600" dirty="0" err="1"/>
              <a:t>Benzaghou</a:t>
            </a:r>
            <a:r>
              <a:rPr lang="en-US" altLang="zh-CN" sz="1600" dirty="0"/>
              <a:t>, Zev A </a:t>
            </a:r>
            <a:r>
              <a:rPr lang="en-US" altLang="zh-CN" sz="1600" dirty="0" err="1"/>
              <a:t>Wainberg</a:t>
            </a:r>
            <a:endParaRPr lang="en-US" altLang="zh-CN" sz="1600" dirty="0"/>
          </a:p>
          <a:p>
            <a:endParaRPr lang="zh-CN" altLang="en-US" dirty="0"/>
          </a:p>
        </p:txBody>
      </p:sp>
      <p:sp>
        <p:nvSpPr>
          <p:cNvPr id="4" name="文本占位符 3">
            <a:extLst>
              <a:ext uri="{FF2B5EF4-FFF2-40B4-BE49-F238E27FC236}">
                <a16:creationId xmlns:a16="http://schemas.microsoft.com/office/drawing/2014/main" id="{639FC6EE-1CD6-1415-8A7A-920A66720BF6}"/>
              </a:ext>
            </a:extLst>
          </p:cNvPr>
          <p:cNvSpPr>
            <a:spLocks noGrp="1"/>
          </p:cNvSpPr>
          <p:nvPr>
            <p:ph type="body" sz="quarter" idx="11"/>
          </p:nvPr>
        </p:nvSpPr>
        <p:spPr/>
        <p:txBody>
          <a:bodyPr/>
          <a:lstStyle/>
          <a:p>
            <a:r>
              <a:rPr lang="en-US" altLang="zh-CN" sz="2000" b="1" dirty="0">
                <a:latin typeface="+mn-lt"/>
                <a:ea typeface="+mn-ea"/>
                <a:cs typeface="+mn-ea"/>
                <a:sym typeface="+mn-lt"/>
              </a:rPr>
              <a:t>Abstract </a:t>
            </a:r>
            <a:r>
              <a:rPr lang="en-US" altLang="zh-CN" dirty="0">
                <a:latin typeface="+mn-lt"/>
                <a:ea typeface="+mn-ea"/>
                <a:cs typeface="+mn-ea"/>
                <a:sym typeface="+mn-lt"/>
              </a:rPr>
              <a:t>4006- Oral Session</a:t>
            </a:r>
            <a:endParaRPr lang="zh-CN" altLang="en-US" dirty="0">
              <a:latin typeface="+mn-lt"/>
              <a:ea typeface="+mn-ea"/>
              <a:cs typeface="+mn-ea"/>
              <a:sym typeface="+mn-lt"/>
            </a:endParaRPr>
          </a:p>
        </p:txBody>
      </p:sp>
    </p:spTree>
    <p:extLst>
      <p:ext uri="{BB962C8B-B14F-4D97-AF65-F5344CB8AC3E}">
        <p14:creationId xmlns:p14="http://schemas.microsoft.com/office/powerpoint/2010/main" val="2277335469"/>
      </p:ext>
    </p:extLst>
  </p:cSld>
  <p:clrMapOvr>
    <a:masterClrMapping/>
  </p:clrMapOvr>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68EFA-98FD-56F2-FA2A-7A0E072FFFAB}"/>
              </a:ext>
            </a:extLst>
          </p:cNvPr>
          <p:cNvSpPr>
            <a:spLocks noGrp="1"/>
          </p:cNvSpPr>
          <p:nvPr>
            <p:ph type="body" sz="quarter" idx="10"/>
          </p:nvPr>
        </p:nvSpPr>
        <p:spPr/>
        <p:txBody>
          <a:bodyPr/>
          <a:lstStyle/>
          <a:p>
            <a:r>
              <a:rPr lang="en-US" altLang="zh-CN" i="0" dirty="0">
                <a:solidFill>
                  <a:srgbClr val="202020"/>
                </a:solidFill>
                <a:effectLst/>
                <a:latin typeface="+mn-lt"/>
                <a:ea typeface="+mn-ea"/>
                <a:cs typeface="+mn-ea"/>
                <a:sym typeface="+mn-lt"/>
              </a:rPr>
              <a:t>NAPOLI 3</a:t>
            </a:r>
            <a:r>
              <a:rPr lang="zh-CN" altLang="en-US" i="0" dirty="0">
                <a:solidFill>
                  <a:srgbClr val="202020"/>
                </a:solidFill>
                <a:effectLst/>
                <a:latin typeface="+mn-lt"/>
                <a:ea typeface="+mn-ea"/>
                <a:cs typeface="+mn-ea"/>
                <a:sym typeface="+mn-lt"/>
              </a:rPr>
              <a:t>：背景</a:t>
            </a:r>
            <a:endParaRPr lang="zh-CN" altLang="en-US" dirty="0">
              <a:latin typeface="+mn-lt"/>
              <a:ea typeface="+mn-ea"/>
              <a:cs typeface="+mn-ea"/>
              <a:sym typeface="+mn-lt"/>
            </a:endParaRPr>
          </a:p>
        </p:txBody>
      </p:sp>
      <p:sp>
        <p:nvSpPr>
          <p:cNvPr id="3" name="文本占位符 2">
            <a:extLst>
              <a:ext uri="{FF2B5EF4-FFF2-40B4-BE49-F238E27FC236}">
                <a16:creationId xmlns:a16="http://schemas.microsoft.com/office/drawing/2014/main" id="{BA641FF0-1E62-C2F4-E92C-B28DB69569CF}"/>
              </a:ext>
            </a:extLst>
          </p:cNvPr>
          <p:cNvSpPr>
            <a:spLocks noGrp="1"/>
          </p:cNvSpPr>
          <p:nvPr>
            <p:ph type="body" sz="quarter" idx="11"/>
          </p:nvPr>
        </p:nvSpPr>
        <p:spPr/>
        <p:txBody>
          <a:bodyPr/>
          <a:lstStyle/>
          <a:p>
            <a:r>
              <a:rPr lang="zh-CN" altLang="zh-CN" sz="1000" dirty="0">
                <a:effectLst/>
                <a:ea typeface="+mn-ea"/>
                <a:cs typeface="+mn-ea"/>
                <a:sym typeface="+mn-lt"/>
              </a:rPr>
              <a:t>Eileen</a:t>
            </a:r>
            <a:r>
              <a:rPr lang="en-US" altLang="zh-CN" sz="1000" dirty="0">
                <a:effectLst/>
                <a:ea typeface="+mn-ea"/>
                <a:cs typeface="+mn-ea"/>
                <a:sym typeface="+mn-lt"/>
              </a:rPr>
              <a:t> </a:t>
            </a:r>
            <a:r>
              <a:rPr lang="zh-CN" altLang="zh-CN" sz="1000" dirty="0">
                <a:effectLst/>
                <a:ea typeface="+mn-ea"/>
                <a:cs typeface="+mn-ea"/>
                <a:sym typeface="+mn-lt"/>
              </a:rPr>
              <a:t>M</a:t>
            </a:r>
            <a:r>
              <a:rPr lang="en-US" altLang="zh-CN" sz="1000" dirty="0">
                <a:effectLst/>
                <a:ea typeface="+mn-ea"/>
                <a:cs typeface="+mn-ea"/>
                <a:sym typeface="+mn-lt"/>
              </a:rPr>
              <a:t> </a:t>
            </a:r>
            <a:r>
              <a:rPr lang="zh-CN" altLang="zh-CN" sz="1000" dirty="0">
                <a:effectLst/>
                <a:ea typeface="+mn-ea"/>
                <a:cs typeface="+mn-ea"/>
                <a:sym typeface="+mn-lt"/>
              </a:rPr>
              <a:t>O‘Reilly,</a:t>
            </a:r>
            <a:r>
              <a:rPr lang="en-US" altLang="zh-CN" sz="1000" dirty="0">
                <a:effectLst/>
                <a:ea typeface="+mn-ea"/>
                <a:cs typeface="+mn-ea"/>
                <a:sym typeface="+mn-lt"/>
              </a:rPr>
              <a:t>  et al.</a:t>
            </a:r>
            <a:r>
              <a:rPr lang="zh-CN" altLang="en-US" sz="1000" dirty="0">
                <a:effectLst/>
                <a:ea typeface="+mn-ea"/>
                <a:cs typeface="+mn-ea"/>
                <a:sym typeface="+mn-lt"/>
              </a:rPr>
              <a:t> </a:t>
            </a:r>
            <a:r>
              <a:rPr lang="en-US" altLang="zh-CN" sz="1000" dirty="0">
                <a:effectLst/>
                <a:ea typeface="+mn-ea"/>
                <a:cs typeface="+mn-ea"/>
                <a:sym typeface="+mn-lt"/>
              </a:rPr>
              <a:t>2023</a:t>
            </a:r>
            <a:r>
              <a:rPr lang="zh-CN" altLang="en-US" sz="1000" dirty="0">
                <a:effectLst/>
                <a:ea typeface="+mn-ea"/>
                <a:cs typeface="+mn-ea"/>
                <a:sym typeface="+mn-lt"/>
              </a:rPr>
              <a:t> </a:t>
            </a:r>
            <a:r>
              <a:rPr lang="en-US" altLang="zh-CN" sz="1000" dirty="0">
                <a:effectLst/>
                <a:ea typeface="+mn-ea"/>
                <a:cs typeface="+mn-ea"/>
                <a:sym typeface="+mn-lt"/>
              </a:rPr>
              <a:t>ASCO</a:t>
            </a:r>
            <a:r>
              <a:rPr lang="zh-CN" altLang="en-US" sz="1000" dirty="0">
                <a:effectLst/>
                <a:ea typeface="+mn-ea"/>
                <a:cs typeface="+mn-ea"/>
                <a:sym typeface="+mn-lt"/>
              </a:rPr>
              <a:t> </a:t>
            </a:r>
            <a:r>
              <a:rPr lang="en-US" altLang="zh-CN" sz="1000" dirty="0">
                <a:effectLst/>
                <a:ea typeface="+mn-ea"/>
                <a:cs typeface="+mn-ea"/>
                <a:sym typeface="+mn-lt"/>
              </a:rPr>
              <a:t>abstract 4006</a:t>
            </a:r>
            <a:endParaRPr lang="zh-CN" altLang="en-US" dirty="0">
              <a:ea typeface="+mn-ea"/>
              <a:cs typeface="+mn-ea"/>
              <a:sym typeface="+mn-lt"/>
            </a:endParaRPr>
          </a:p>
        </p:txBody>
      </p:sp>
      <p:sp>
        <p:nvSpPr>
          <p:cNvPr id="4" name="文本占位符 3">
            <a:extLst>
              <a:ext uri="{FF2B5EF4-FFF2-40B4-BE49-F238E27FC236}">
                <a16:creationId xmlns:a16="http://schemas.microsoft.com/office/drawing/2014/main" id="{46F2D972-3489-7B83-96F7-D0A44F9C6259}"/>
              </a:ext>
            </a:extLst>
          </p:cNvPr>
          <p:cNvSpPr>
            <a:spLocks noGrp="1"/>
          </p:cNvSpPr>
          <p:nvPr>
            <p:ph type="body" sz="quarter" idx="12"/>
          </p:nvPr>
        </p:nvSpPr>
        <p:spPr/>
        <p:txBody>
          <a:bodyPr/>
          <a:lstStyle/>
          <a:p>
            <a:pPr marL="342900" indent="-342900">
              <a:lnSpc>
                <a:spcPct val="120000"/>
              </a:lnSpc>
              <a:spcAft>
                <a:spcPts val="600"/>
              </a:spcAft>
              <a:buFont typeface="Arial" panose="020B0604020202020204" pitchFamily="34" charset="0"/>
              <a:buChar char="•"/>
            </a:pPr>
            <a:r>
              <a:rPr lang="zh-CN" altLang="en-US" dirty="0">
                <a:latin typeface="+mn-lt"/>
                <a:ea typeface="+mn-ea"/>
                <a:cs typeface="+mn-ea"/>
                <a:sym typeface="+mn-lt"/>
              </a:rPr>
              <a:t>在全球开展的 </a:t>
            </a:r>
            <a:r>
              <a:rPr lang="en-US" altLang="zh-CN" dirty="0">
                <a:latin typeface="+mn-lt"/>
                <a:ea typeface="+mn-ea"/>
                <a:cs typeface="+mn-ea"/>
                <a:sym typeface="+mn-lt"/>
              </a:rPr>
              <a:t>NAPOLI 3 </a:t>
            </a:r>
            <a:r>
              <a:rPr lang="zh-CN" altLang="en-US" dirty="0">
                <a:latin typeface="+mn-lt"/>
                <a:ea typeface="+mn-ea"/>
                <a:cs typeface="+mn-ea"/>
                <a:sym typeface="+mn-lt"/>
              </a:rPr>
              <a:t>试验结果显示，与</a:t>
            </a:r>
            <a:r>
              <a:rPr lang="zh-CN" altLang="en-US" b="0" i="0" dirty="0">
                <a:solidFill>
                  <a:srgbClr val="202020"/>
                </a:solidFill>
                <a:effectLst/>
                <a:latin typeface="+mn-lt"/>
                <a:ea typeface="+mn-ea"/>
                <a:cs typeface="+mn-ea"/>
                <a:sym typeface="+mn-lt"/>
              </a:rPr>
              <a:t>白蛋白结合型紫杉醇</a:t>
            </a:r>
            <a:r>
              <a:rPr lang="en-US" altLang="zh-CN" b="0" i="0" dirty="0">
                <a:solidFill>
                  <a:srgbClr val="202020"/>
                </a:solidFill>
                <a:effectLst/>
                <a:latin typeface="+mn-lt"/>
                <a:ea typeface="+mn-ea"/>
                <a:cs typeface="+mn-ea"/>
                <a:sym typeface="+mn-lt"/>
              </a:rPr>
              <a:t>+</a:t>
            </a:r>
            <a:r>
              <a:rPr lang="zh-CN" altLang="en-US" b="0" i="0" dirty="0">
                <a:solidFill>
                  <a:srgbClr val="202020"/>
                </a:solidFill>
                <a:effectLst/>
                <a:latin typeface="+mn-lt"/>
                <a:ea typeface="+mn-ea"/>
                <a:cs typeface="+mn-ea"/>
                <a:sym typeface="+mn-lt"/>
              </a:rPr>
              <a:t>吉西他滨相比，</a:t>
            </a:r>
            <a:r>
              <a:rPr lang="en-US" altLang="zh-CN" dirty="0">
                <a:latin typeface="+mn-lt"/>
                <a:ea typeface="+mn-ea"/>
                <a:cs typeface="+mn-ea"/>
                <a:sym typeface="+mn-lt"/>
              </a:rPr>
              <a:t> NALIRIFOX </a:t>
            </a:r>
            <a:r>
              <a:rPr lang="zh-CN" altLang="en-US" b="0" i="0" dirty="0">
                <a:solidFill>
                  <a:srgbClr val="202020"/>
                </a:solidFill>
                <a:effectLst/>
                <a:latin typeface="+mn-lt"/>
                <a:ea typeface="+mn-ea"/>
                <a:cs typeface="+mn-ea"/>
                <a:sym typeface="+mn-lt"/>
              </a:rPr>
              <a:t>一线治疗转移性 </a:t>
            </a:r>
            <a:r>
              <a:rPr lang="en-US" altLang="zh-CN" b="0" i="0" dirty="0">
                <a:solidFill>
                  <a:srgbClr val="202020"/>
                </a:solidFill>
                <a:effectLst/>
                <a:latin typeface="+mn-lt"/>
                <a:ea typeface="+mn-ea"/>
                <a:cs typeface="+mn-ea"/>
                <a:sym typeface="+mn-lt"/>
              </a:rPr>
              <a:t>PDAC </a:t>
            </a:r>
            <a:r>
              <a:rPr lang="zh-CN" altLang="en-US" b="0" i="0" dirty="0">
                <a:solidFill>
                  <a:srgbClr val="202020"/>
                </a:solidFill>
                <a:effectLst/>
                <a:latin typeface="+mn-lt"/>
                <a:ea typeface="+mn-ea"/>
                <a:cs typeface="+mn-ea"/>
                <a:sym typeface="+mn-lt"/>
              </a:rPr>
              <a:t>患者的 </a:t>
            </a:r>
            <a:r>
              <a:rPr lang="en-US" altLang="zh-CN" b="0" i="0" dirty="0">
                <a:solidFill>
                  <a:srgbClr val="202020"/>
                </a:solidFill>
                <a:effectLst/>
                <a:latin typeface="+mn-lt"/>
                <a:ea typeface="+mn-ea"/>
                <a:cs typeface="+mn-ea"/>
                <a:sym typeface="+mn-lt"/>
              </a:rPr>
              <a:t>OS </a:t>
            </a:r>
            <a:r>
              <a:rPr lang="zh-CN" altLang="en-US" b="0" i="0" dirty="0">
                <a:solidFill>
                  <a:srgbClr val="202020"/>
                </a:solidFill>
                <a:effectLst/>
                <a:latin typeface="+mn-lt"/>
                <a:ea typeface="+mn-ea"/>
                <a:cs typeface="+mn-ea"/>
                <a:sym typeface="+mn-lt"/>
              </a:rPr>
              <a:t>和 </a:t>
            </a:r>
            <a:r>
              <a:rPr lang="en-US" altLang="zh-CN" b="0" i="0" dirty="0">
                <a:solidFill>
                  <a:srgbClr val="202020"/>
                </a:solidFill>
                <a:effectLst/>
                <a:latin typeface="+mn-lt"/>
                <a:ea typeface="+mn-ea"/>
                <a:cs typeface="+mn-ea"/>
                <a:sym typeface="+mn-lt"/>
              </a:rPr>
              <a:t>PFS </a:t>
            </a:r>
            <a:r>
              <a:rPr lang="zh-CN" altLang="en-US" b="0" i="0" dirty="0">
                <a:solidFill>
                  <a:srgbClr val="202020"/>
                </a:solidFill>
                <a:effectLst/>
                <a:latin typeface="+mn-lt"/>
                <a:ea typeface="+mn-ea"/>
                <a:cs typeface="+mn-ea"/>
                <a:sym typeface="+mn-lt"/>
              </a:rPr>
              <a:t>表现出具有统计学意义和临床意义的改善</a:t>
            </a:r>
            <a:endParaRPr lang="en-US" altLang="zh-CN" b="0" i="0" dirty="0">
              <a:solidFill>
                <a:srgbClr val="202020"/>
              </a:solidFill>
              <a:effectLst/>
              <a:latin typeface="+mn-lt"/>
              <a:ea typeface="+mn-ea"/>
              <a:cs typeface="+mn-ea"/>
              <a:sym typeface="+mn-lt"/>
            </a:endParaRPr>
          </a:p>
          <a:p>
            <a:pPr marL="1028700" lvl="1" indent="-342900">
              <a:lnSpc>
                <a:spcPct val="120000"/>
              </a:lnSpc>
              <a:spcBef>
                <a:spcPts val="0"/>
              </a:spcBef>
              <a:spcAft>
                <a:spcPts val="600"/>
              </a:spcAft>
            </a:pPr>
            <a:r>
              <a:rPr lang="zh-CN" altLang="en-US" dirty="0">
                <a:latin typeface="+mn-lt"/>
                <a:ea typeface="+mn-ea"/>
                <a:cs typeface="+mn-ea"/>
                <a:sym typeface="+mn-lt"/>
              </a:rPr>
              <a:t>研究结果在</a:t>
            </a:r>
            <a:r>
              <a:rPr lang="en-US" altLang="zh-CN" dirty="0">
                <a:latin typeface="+mn-lt"/>
                <a:ea typeface="+mn-ea"/>
                <a:cs typeface="+mn-ea"/>
                <a:sym typeface="+mn-lt"/>
              </a:rPr>
              <a:t>2023</a:t>
            </a:r>
            <a:r>
              <a:rPr lang="zh-CN" altLang="en-US" dirty="0">
                <a:latin typeface="+mn-lt"/>
                <a:ea typeface="+mn-ea"/>
                <a:cs typeface="+mn-ea"/>
                <a:sym typeface="+mn-lt"/>
              </a:rPr>
              <a:t>年美国临床肿瘤学会胃肠肿瘤研讨会公布</a:t>
            </a:r>
            <a:r>
              <a:rPr lang="en-US" altLang="zh-CN" baseline="30000" dirty="0">
                <a:latin typeface="+mn-lt"/>
                <a:ea typeface="+mn-ea"/>
                <a:cs typeface="+mn-ea"/>
                <a:sym typeface="+mn-lt"/>
              </a:rPr>
              <a:t>1</a:t>
            </a:r>
          </a:p>
          <a:p>
            <a:pPr marL="1028700" lvl="1" indent="-342900">
              <a:lnSpc>
                <a:spcPct val="120000"/>
              </a:lnSpc>
              <a:spcBef>
                <a:spcPts val="0"/>
              </a:spcBef>
              <a:spcAft>
                <a:spcPts val="600"/>
              </a:spcAft>
            </a:pPr>
            <a:r>
              <a:rPr lang="zh-CN" altLang="en-US" dirty="0">
                <a:latin typeface="+mn-lt"/>
                <a:ea typeface="+mn-ea"/>
                <a:cs typeface="+mn-ea"/>
                <a:sym typeface="+mn-lt"/>
              </a:rPr>
              <a:t>此次公布了最新数据，包括</a:t>
            </a:r>
            <a:r>
              <a:rPr lang="en-US" altLang="zh-CN" dirty="0">
                <a:latin typeface="+mn-lt"/>
                <a:ea typeface="+mn-ea"/>
                <a:cs typeface="+mn-ea"/>
                <a:sym typeface="+mn-lt"/>
              </a:rPr>
              <a:t>12</a:t>
            </a:r>
            <a:r>
              <a:rPr lang="zh-CN" altLang="en-US" dirty="0">
                <a:latin typeface="+mn-lt"/>
                <a:ea typeface="+mn-ea"/>
                <a:cs typeface="+mn-ea"/>
                <a:sym typeface="+mn-lt"/>
              </a:rPr>
              <a:t>个月和</a:t>
            </a:r>
            <a:r>
              <a:rPr lang="en-US" altLang="zh-CN" dirty="0">
                <a:latin typeface="+mn-lt"/>
                <a:ea typeface="+mn-ea"/>
                <a:cs typeface="+mn-ea"/>
                <a:sym typeface="+mn-lt"/>
              </a:rPr>
              <a:t>18</a:t>
            </a:r>
            <a:r>
              <a:rPr lang="zh-CN" altLang="en-US" dirty="0">
                <a:latin typeface="+mn-lt"/>
                <a:ea typeface="+mn-ea"/>
                <a:cs typeface="+mn-ea"/>
                <a:sym typeface="+mn-lt"/>
              </a:rPr>
              <a:t>个月的生存率</a:t>
            </a:r>
          </a:p>
          <a:p>
            <a:pPr>
              <a:lnSpc>
                <a:spcPct val="120000"/>
              </a:lnSpc>
              <a:spcAft>
                <a:spcPts val="600"/>
              </a:spcAft>
            </a:pPr>
            <a:endParaRPr lang="en-US" altLang="zh-CN" b="0" i="0" dirty="0">
              <a:solidFill>
                <a:srgbClr val="202020"/>
              </a:solidFill>
              <a:effectLst/>
              <a:latin typeface="+mn-lt"/>
              <a:ea typeface="+mn-ea"/>
              <a:cs typeface="+mn-ea"/>
              <a:sym typeface="+mn-lt"/>
            </a:endParaRPr>
          </a:p>
          <a:p>
            <a:pPr>
              <a:lnSpc>
                <a:spcPct val="120000"/>
              </a:lnSpc>
              <a:spcAft>
                <a:spcPts val="600"/>
              </a:spcAft>
            </a:pPr>
            <a:endParaRPr lang="en-US" altLang="zh-CN" dirty="0">
              <a:solidFill>
                <a:srgbClr val="202020"/>
              </a:solidFill>
              <a:latin typeface="+mn-lt"/>
              <a:ea typeface="+mn-ea"/>
              <a:cs typeface="+mn-ea"/>
              <a:sym typeface="+mn-lt"/>
            </a:endParaRPr>
          </a:p>
          <a:p>
            <a:pPr>
              <a:lnSpc>
                <a:spcPct val="120000"/>
              </a:lnSpc>
              <a:spcAft>
                <a:spcPts val="600"/>
              </a:spcAft>
            </a:pPr>
            <a:endParaRPr lang="en-US" altLang="zh-CN" b="0" i="0" dirty="0">
              <a:solidFill>
                <a:srgbClr val="202020"/>
              </a:solidFill>
              <a:effectLst/>
              <a:latin typeface="+mn-lt"/>
              <a:ea typeface="+mn-ea"/>
              <a:cs typeface="+mn-ea"/>
              <a:sym typeface="+mn-lt"/>
            </a:endParaRPr>
          </a:p>
          <a:p>
            <a:pPr>
              <a:lnSpc>
                <a:spcPct val="120000"/>
              </a:lnSpc>
              <a:spcAft>
                <a:spcPts val="600"/>
              </a:spcAft>
            </a:pPr>
            <a:endParaRPr lang="en-US" altLang="zh-CN" dirty="0">
              <a:solidFill>
                <a:srgbClr val="202020"/>
              </a:solidFill>
              <a:latin typeface="+mn-lt"/>
              <a:ea typeface="+mn-ea"/>
              <a:cs typeface="+mn-ea"/>
              <a:sym typeface="+mn-lt"/>
            </a:endParaRPr>
          </a:p>
          <a:p>
            <a:pPr>
              <a:lnSpc>
                <a:spcPct val="120000"/>
              </a:lnSpc>
              <a:spcAft>
                <a:spcPts val="600"/>
              </a:spcAft>
            </a:pPr>
            <a:endParaRPr lang="en-US" altLang="zh-CN" b="0" i="0" dirty="0">
              <a:solidFill>
                <a:srgbClr val="202020"/>
              </a:solidFill>
              <a:effectLst/>
              <a:latin typeface="+mn-lt"/>
              <a:ea typeface="+mn-ea"/>
              <a:cs typeface="+mn-ea"/>
              <a:sym typeface="+mn-lt"/>
            </a:endParaRPr>
          </a:p>
        </p:txBody>
      </p:sp>
      <p:pic>
        <p:nvPicPr>
          <p:cNvPr id="6" name="图片 5">
            <a:extLst>
              <a:ext uri="{FF2B5EF4-FFF2-40B4-BE49-F238E27FC236}">
                <a16:creationId xmlns:a16="http://schemas.microsoft.com/office/drawing/2014/main" id="{6B311B6B-2B9B-030B-D4B3-0E8068B1B88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46205" y="3198830"/>
            <a:ext cx="10499590" cy="2782870"/>
          </a:xfrm>
          <a:prstGeom prst="rect">
            <a:avLst/>
          </a:prstGeom>
        </p:spPr>
      </p:pic>
      <p:sp>
        <p:nvSpPr>
          <p:cNvPr id="8" name="文本框 7">
            <a:extLst>
              <a:ext uri="{FF2B5EF4-FFF2-40B4-BE49-F238E27FC236}">
                <a16:creationId xmlns:a16="http://schemas.microsoft.com/office/drawing/2014/main" id="{CFE4AB0A-969B-1B0E-A8E7-346C6E015B32}"/>
              </a:ext>
            </a:extLst>
          </p:cNvPr>
          <p:cNvSpPr txBox="1"/>
          <p:nvPr/>
        </p:nvSpPr>
        <p:spPr>
          <a:xfrm>
            <a:off x="95764" y="6206844"/>
            <a:ext cx="6098058"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srgbClr val="101214"/>
                </a:solidFill>
                <a:effectLst/>
                <a:uLnTx/>
                <a:uFillTx/>
                <a:latin typeface="Arial"/>
                <a:ea typeface="微软雅黑"/>
                <a:cs typeface="+mn-ea"/>
                <a:sym typeface="+mn-lt"/>
              </a:rPr>
              <a:t>1L,</a:t>
            </a:r>
            <a:r>
              <a:rPr kumimoji="0" lang="zh-CN" altLang="en-US" sz="1000" b="0" i="0" u="none" strike="noStrike" kern="1200" cap="none" spc="0" normalizeH="0" baseline="0" noProof="0" dirty="0">
                <a:ln>
                  <a:noFill/>
                </a:ln>
                <a:solidFill>
                  <a:srgbClr val="101214"/>
                </a:solidFill>
                <a:effectLst/>
                <a:uLnTx/>
                <a:uFillTx/>
                <a:latin typeface="Arial"/>
                <a:ea typeface="微软雅黑"/>
                <a:cs typeface="+mn-ea"/>
                <a:sym typeface="+mn-lt"/>
              </a:rPr>
              <a:t> 一线</a:t>
            </a:r>
            <a:r>
              <a:rPr kumimoji="0" lang="en-US" altLang="zh-CN" sz="1000" b="0" i="0" u="none" strike="noStrike" kern="1200" cap="none" spc="0" normalizeH="0" baseline="0" noProof="0" dirty="0">
                <a:ln>
                  <a:noFill/>
                </a:ln>
                <a:solidFill>
                  <a:srgbClr val="101214"/>
                </a:solidFill>
                <a:effectLst/>
                <a:uLnTx/>
                <a:uFillTx/>
                <a:latin typeface="Arial"/>
                <a:ea typeface="微软雅黑"/>
                <a:cs typeface="+mn-ea"/>
                <a:sym typeface="+mn-lt"/>
              </a:rPr>
              <a:t>;</a:t>
            </a:r>
            <a:r>
              <a:rPr kumimoji="0" lang="zh-CN" altLang="en-US" sz="1000" b="0" i="0" u="none" strike="noStrike" kern="1200" cap="none" spc="0" normalizeH="0" baseline="0" noProof="0" dirty="0">
                <a:ln>
                  <a:noFill/>
                </a:ln>
                <a:solidFill>
                  <a:srgbClr val="101214"/>
                </a:solidFill>
                <a:effectLst/>
                <a:uLnTx/>
                <a:uFillTx/>
                <a:latin typeface="Arial"/>
                <a:ea typeface="微软雅黑"/>
                <a:cs typeface="+mn-ea"/>
                <a:sym typeface="+mn-lt"/>
              </a:rPr>
              <a:t> </a:t>
            </a:r>
            <a:r>
              <a:rPr kumimoji="0" lang="en-US" altLang="zh-CN" sz="1000" b="0" i="0" u="none" strike="noStrike" kern="1200" cap="none" spc="0" normalizeH="0" baseline="0" noProof="0" dirty="0">
                <a:ln>
                  <a:noFill/>
                </a:ln>
                <a:solidFill>
                  <a:srgbClr val="101214"/>
                </a:solidFill>
                <a:effectLst/>
                <a:uLnTx/>
                <a:uFillTx/>
                <a:latin typeface="Arial"/>
                <a:ea typeface="微软雅黑"/>
                <a:cs typeface="+mn-ea"/>
                <a:sym typeface="+mn-lt"/>
              </a:rPr>
              <a:t>Gem, </a:t>
            </a:r>
            <a:r>
              <a:rPr kumimoji="0" lang="zh-CN" altLang="en-US" sz="1000" b="0" i="0" u="none" strike="noStrike" kern="1200" cap="none" spc="0" normalizeH="0" baseline="0" noProof="0" dirty="0">
                <a:ln>
                  <a:noFill/>
                </a:ln>
                <a:solidFill>
                  <a:srgbClr val="101214"/>
                </a:solidFill>
                <a:effectLst/>
                <a:uLnTx/>
                <a:uFillTx/>
                <a:latin typeface="Arial"/>
                <a:ea typeface="微软雅黑"/>
                <a:cs typeface="+mn-ea"/>
                <a:sym typeface="+mn-lt"/>
              </a:rPr>
              <a:t>吉西他滨</a:t>
            </a:r>
            <a:r>
              <a:rPr kumimoji="0" lang="en-US" altLang="zh-CN" sz="1000" b="0" i="0" u="none" strike="noStrike" kern="1200" cap="none" spc="0" normalizeH="0" baseline="0" noProof="0" dirty="0">
                <a:ln>
                  <a:noFill/>
                </a:ln>
                <a:solidFill>
                  <a:srgbClr val="101214"/>
                </a:solidFill>
                <a:effectLst/>
                <a:uLnTx/>
                <a:uFillTx/>
                <a:latin typeface="Arial"/>
                <a:ea typeface="微软雅黑"/>
                <a:cs typeface="+mn-ea"/>
                <a:sym typeface="+mn-lt"/>
              </a:rPr>
              <a:t>; </a:t>
            </a:r>
            <a:r>
              <a:rPr kumimoji="0" lang="en-US" altLang="zh-CN" sz="1000" b="0" i="0" u="none" strike="noStrike" kern="1200" cap="none" spc="0" normalizeH="0" baseline="0" noProof="0" dirty="0" err="1">
                <a:ln>
                  <a:noFill/>
                </a:ln>
                <a:solidFill>
                  <a:srgbClr val="101214"/>
                </a:solidFill>
                <a:effectLst/>
                <a:uLnTx/>
                <a:uFillTx/>
                <a:latin typeface="Arial"/>
                <a:ea typeface="微软雅黑"/>
                <a:cs typeface="+mn-ea"/>
                <a:sym typeface="+mn-lt"/>
              </a:rPr>
              <a:t>mPDAC</a:t>
            </a:r>
            <a:r>
              <a:rPr kumimoji="0" lang="en-US" altLang="zh-CN" sz="1000" b="0" i="0" u="none" strike="noStrike" kern="1200" cap="none" spc="0" normalizeH="0" baseline="0" noProof="0" dirty="0">
                <a:ln>
                  <a:noFill/>
                </a:ln>
                <a:solidFill>
                  <a:srgbClr val="101214"/>
                </a:solidFill>
                <a:effectLst/>
                <a:uLnTx/>
                <a:uFillTx/>
                <a:latin typeface="Arial"/>
                <a:ea typeface="微软雅黑"/>
                <a:cs typeface="+mn-ea"/>
                <a:sym typeface="+mn-lt"/>
              </a:rPr>
              <a:t>,</a:t>
            </a:r>
            <a:r>
              <a:rPr kumimoji="0" lang="zh-CN" altLang="en-US" sz="1000" b="0" i="0" u="none" strike="noStrike" kern="1200" cap="none" spc="0" normalizeH="0" baseline="0" noProof="0" dirty="0">
                <a:ln>
                  <a:noFill/>
                </a:ln>
                <a:solidFill>
                  <a:srgbClr val="101214"/>
                </a:solidFill>
                <a:effectLst/>
                <a:uLnTx/>
                <a:uFillTx/>
                <a:latin typeface="Arial"/>
                <a:ea typeface="微软雅黑"/>
                <a:cs typeface="+mn-ea"/>
                <a:sym typeface="+mn-lt"/>
              </a:rPr>
              <a:t> 转移性胰腺导管腺癌</a:t>
            </a:r>
            <a:r>
              <a:rPr kumimoji="0" lang="en-US" altLang="zh-CN" sz="1000" b="0" i="0" u="none" strike="noStrike" kern="1200" cap="none" spc="0" normalizeH="0" baseline="0" noProof="0" dirty="0">
                <a:ln>
                  <a:noFill/>
                </a:ln>
                <a:solidFill>
                  <a:srgbClr val="101214"/>
                </a:solidFill>
                <a:effectLst/>
                <a:uLnTx/>
                <a:uFillTx/>
                <a:latin typeface="Arial"/>
                <a:ea typeface="微软雅黑"/>
                <a:cs typeface="+mn-ea"/>
                <a:sym typeface="+mn-lt"/>
              </a:rPr>
              <a:t>; </a:t>
            </a:r>
            <a:r>
              <a:rPr kumimoji="0" lang="en-US" altLang="zh-CN" sz="1000" b="0" i="0" u="none" strike="noStrike" kern="1200" cap="none" spc="0" normalizeH="0" baseline="0" noProof="0" dirty="0" err="1">
                <a:ln>
                  <a:noFill/>
                </a:ln>
                <a:solidFill>
                  <a:srgbClr val="101214"/>
                </a:solidFill>
                <a:effectLst/>
                <a:uLnTx/>
                <a:uFillTx/>
                <a:latin typeface="Arial"/>
                <a:ea typeface="微软雅黑"/>
                <a:cs typeface="+mn-ea"/>
                <a:sym typeface="+mn-lt"/>
              </a:rPr>
              <a:t>NabP</a:t>
            </a:r>
            <a:r>
              <a:rPr kumimoji="0" lang="en-US" altLang="zh-CN" sz="1000" b="0" i="0" u="none" strike="noStrike" kern="1200" cap="none" spc="0" normalizeH="0" baseline="0" noProof="0" dirty="0">
                <a:ln>
                  <a:noFill/>
                </a:ln>
                <a:solidFill>
                  <a:srgbClr val="101214"/>
                </a:solidFill>
                <a:effectLst/>
                <a:uLnTx/>
                <a:uFillTx/>
                <a:latin typeface="Arial"/>
                <a:ea typeface="微软雅黑"/>
                <a:cs typeface="+mn-ea"/>
                <a:sym typeface="+mn-lt"/>
              </a:rPr>
              <a:t>,</a:t>
            </a:r>
            <a:r>
              <a:rPr kumimoji="0" lang="zh-CN" altLang="en-US" sz="1000" b="0" i="0" u="none" strike="noStrike" kern="1200" cap="none" spc="0" normalizeH="0" baseline="0" noProof="0" dirty="0">
                <a:ln>
                  <a:noFill/>
                </a:ln>
                <a:solidFill>
                  <a:srgbClr val="101214"/>
                </a:solidFill>
                <a:effectLst/>
                <a:uLnTx/>
                <a:uFillTx/>
                <a:latin typeface="Arial"/>
                <a:ea typeface="微软雅黑"/>
                <a:cs typeface="+mn-ea"/>
                <a:sym typeface="+mn-lt"/>
              </a:rPr>
              <a:t>白蛋白结合型紫杉醇</a:t>
            </a:r>
            <a:r>
              <a:rPr kumimoji="0" lang="en-US" altLang="zh-CN" sz="1000" b="0" i="0" u="none" strike="noStrike" kern="1200" cap="none" spc="0" normalizeH="0" baseline="0" noProof="0" dirty="0">
                <a:ln>
                  <a:noFill/>
                </a:ln>
                <a:solidFill>
                  <a:srgbClr val="101214"/>
                </a:solidFill>
                <a:effectLst/>
                <a:uLnTx/>
                <a:uFillTx/>
                <a:latin typeface="Arial"/>
                <a:ea typeface="微软雅黑"/>
                <a:cs typeface="+mn-ea"/>
                <a:sym typeface="+mn-lt"/>
              </a:rPr>
              <a:t>; </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NA</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LI</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RIFOX</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 </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ea"/>
                <a:sym typeface="+mn-lt"/>
              </a:rPr>
              <a:t>脂质体伊立替康</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+5-</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ea"/>
                <a:sym typeface="+mn-lt"/>
              </a:rPr>
              <a:t>氟尿嘧啶</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ea"/>
                <a:sym typeface="+mn-lt"/>
              </a:rPr>
              <a:t>亚叶酸钙</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ea"/>
                <a:sym typeface="+mn-lt"/>
              </a:rPr>
              <a:t>奥沙利铂</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 </a:t>
            </a:r>
            <a:r>
              <a:rPr kumimoji="0" lang="en-US" altLang="zh-CN" sz="1000" b="0" i="0" u="none" strike="noStrike" kern="1200" cap="none" spc="0" normalizeH="0" baseline="0" noProof="0" dirty="0">
                <a:ln>
                  <a:noFill/>
                </a:ln>
                <a:solidFill>
                  <a:srgbClr val="101214"/>
                </a:solidFill>
                <a:effectLst/>
                <a:uLnTx/>
                <a:uFillTx/>
                <a:latin typeface="Arial"/>
                <a:ea typeface="微软雅黑"/>
                <a:cs typeface="+mn-ea"/>
                <a:sym typeface="+mn-lt"/>
              </a:rPr>
              <a:t>OS,</a:t>
            </a:r>
            <a:r>
              <a:rPr kumimoji="0" lang="zh-CN" altLang="en-US" sz="1000" b="0" i="0" u="none" strike="noStrike" kern="1200" cap="none" spc="0" normalizeH="0" baseline="0" noProof="0" dirty="0">
                <a:ln>
                  <a:noFill/>
                </a:ln>
                <a:solidFill>
                  <a:srgbClr val="101214"/>
                </a:solidFill>
                <a:effectLst/>
                <a:uLnTx/>
                <a:uFillTx/>
                <a:latin typeface="Arial"/>
                <a:ea typeface="微软雅黑"/>
                <a:cs typeface="+mn-ea"/>
                <a:sym typeface="+mn-lt"/>
              </a:rPr>
              <a:t> 总生存期</a:t>
            </a:r>
            <a:r>
              <a:rPr kumimoji="0" lang="en-US" altLang="zh-CN" sz="1000" b="0" i="0" u="none" strike="noStrike" kern="1200" cap="none" spc="0" normalizeH="0" baseline="0" noProof="0" dirty="0">
                <a:ln>
                  <a:noFill/>
                </a:ln>
                <a:solidFill>
                  <a:srgbClr val="101214"/>
                </a:solidFill>
                <a:effectLst/>
                <a:uLnTx/>
                <a:uFillTx/>
                <a:latin typeface="Arial"/>
                <a:ea typeface="微软雅黑"/>
                <a:cs typeface="+mn-ea"/>
                <a:sym typeface="+mn-lt"/>
              </a:rPr>
              <a:t>, PFS, </a:t>
            </a:r>
            <a:r>
              <a:rPr kumimoji="0" lang="zh-CN" altLang="en-US" sz="1000" b="0" i="0" u="none" strike="noStrike" kern="1200" cap="none" spc="0" normalizeH="0" baseline="0" noProof="0" dirty="0">
                <a:ln>
                  <a:noFill/>
                </a:ln>
                <a:solidFill>
                  <a:srgbClr val="101214"/>
                </a:solidFill>
                <a:effectLst/>
                <a:uLnTx/>
                <a:uFillTx/>
                <a:latin typeface="Arial"/>
                <a:ea typeface="微软雅黑"/>
                <a:cs typeface="+mn-ea"/>
                <a:sym typeface="+mn-lt"/>
              </a:rPr>
              <a:t>无进展生存期</a:t>
            </a:r>
            <a:endPar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1</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Wainberg</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 </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ZA</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 et </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al.</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 </a:t>
            </a:r>
            <a:r>
              <a:rPr kumimoji="0" lang="en-US" altLang="zh-CN" sz="1000" b="0" i="0" u="none" strike="noStrike" kern="1200" cap="none" spc="0" normalizeH="0" baseline="0" noProof="0" dirty="0" err="1">
                <a:ln>
                  <a:noFill/>
                </a:ln>
                <a:solidFill>
                  <a:prstClr val="black"/>
                </a:solidFill>
                <a:effectLst/>
                <a:uLnTx/>
                <a:uFillTx/>
                <a:latin typeface="Arial"/>
                <a:ea typeface="微软雅黑"/>
                <a:cs typeface="+mn-ea"/>
                <a:sym typeface="+mn-lt"/>
              </a:rPr>
              <a:t>Jclin</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 Oncol 2023;41</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(Supp</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l </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4</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):L</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BA661</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a:t>
            </a:r>
            <a:endPar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endParaRPr>
          </a:p>
        </p:txBody>
      </p:sp>
    </p:spTree>
    <p:extLst>
      <p:ext uri="{BB962C8B-B14F-4D97-AF65-F5344CB8AC3E}">
        <p14:creationId xmlns:p14="http://schemas.microsoft.com/office/powerpoint/2010/main" val="3528710797"/>
      </p:ext>
    </p:extLst>
  </p:cSld>
  <p:clrMapOvr>
    <a:masterClrMapping/>
  </p:clrMapOvr>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6EC444CC-4DD9-E3C6-733E-A24806CFFAAD}"/>
              </a:ext>
            </a:extLst>
          </p:cNvPr>
          <p:cNvSpPr>
            <a:spLocks noGrp="1"/>
          </p:cNvSpPr>
          <p:nvPr>
            <p:ph type="body" sz="quarter" idx="10"/>
          </p:nvPr>
        </p:nvSpPr>
        <p:spPr/>
        <p:txBody>
          <a:bodyPr/>
          <a:lstStyle/>
          <a:p>
            <a:r>
              <a:rPr lang="en-US" altLang="zh-CN" dirty="0">
                <a:latin typeface="+mn-lt"/>
                <a:ea typeface="+mn-ea"/>
                <a:cs typeface="+mn-ea"/>
                <a:sym typeface="+mn-lt"/>
              </a:rPr>
              <a:t>NAPOLI 3 </a:t>
            </a:r>
            <a:r>
              <a:rPr lang="zh-CN" altLang="en-US" dirty="0">
                <a:latin typeface="+mn-lt"/>
                <a:ea typeface="+mn-ea"/>
                <a:cs typeface="+mn-ea"/>
                <a:sym typeface="+mn-lt"/>
              </a:rPr>
              <a:t>研究设计</a:t>
            </a:r>
          </a:p>
        </p:txBody>
      </p:sp>
      <p:sp>
        <p:nvSpPr>
          <p:cNvPr id="3" name="文本占位符 2">
            <a:extLst>
              <a:ext uri="{FF2B5EF4-FFF2-40B4-BE49-F238E27FC236}">
                <a16:creationId xmlns:a16="http://schemas.microsoft.com/office/drawing/2014/main" id="{92F7150B-F715-758F-BC95-66EB522A3E3D}"/>
              </a:ext>
            </a:extLst>
          </p:cNvPr>
          <p:cNvSpPr>
            <a:spLocks noGrp="1"/>
          </p:cNvSpPr>
          <p:nvPr>
            <p:ph type="body" sz="quarter" idx="11"/>
          </p:nvPr>
        </p:nvSpPr>
        <p:spPr/>
        <p:txBody>
          <a:bodyPr/>
          <a:lstStyle/>
          <a:p>
            <a:r>
              <a:rPr lang="zh-CN" altLang="zh-CN" sz="1000" dirty="0">
                <a:effectLst/>
                <a:ea typeface="+mn-ea"/>
                <a:cs typeface="+mn-ea"/>
                <a:sym typeface="+mn-lt"/>
              </a:rPr>
              <a:t>Eileen</a:t>
            </a:r>
            <a:r>
              <a:rPr lang="en-US" altLang="zh-CN" sz="1000" dirty="0">
                <a:effectLst/>
                <a:ea typeface="+mn-ea"/>
                <a:cs typeface="+mn-ea"/>
                <a:sym typeface="+mn-lt"/>
              </a:rPr>
              <a:t> </a:t>
            </a:r>
            <a:r>
              <a:rPr lang="zh-CN" altLang="zh-CN" sz="1000" dirty="0">
                <a:effectLst/>
                <a:ea typeface="+mn-ea"/>
                <a:cs typeface="+mn-ea"/>
                <a:sym typeface="+mn-lt"/>
              </a:rPr>
              <a:t>M</a:t>
            </a:r>
            <a:r>
              <a:rPr lang="en-US" altLang="zh-CN" sz="1000" dirty="0">
                <a:effectLst/>
                <a:ea typeface="+mn-ea"/>
                <a:cs typeface="+mn-ea"/>
                <a:sym typeface="+mn-lt"/>
              </a:rPr>
              <a:t> </a:t>
            </a:r>
            <a:r>
              <a:rPr lang="zh-CN" altLang="zh-CN" sz="1000" dirty="0">
                <a:effectLst/>
                <a:ea typeface="+mn-ea"/>
                <a:cs typeface="+mn-ea"/>
                <a:sym typeface="+mn-lt"/>
              </a:rPr>
              <a:t>O‘Reilly,</a:t>
            </a:r>
            <a:r>
              <a:rPr lang="en-US" altLang="zh-CN" sz="1000" dirty="0">
                <a:effectLst/>
                <a:ea typeface="+mn-ea"/>
                <a:cs typeface="+mn-ea"/>
                <a:sym typeface="+mn-lt"/>
              </a:rPr>
              <a:t>  et al.</a:t>
            </a:r>
            <a:r>
              <a:rPr lang="zh-CN" altLang="en-US" sz="1000" dirty="0">
                <a:effectLst/>
                <a:ea typeface="+mn-ea"/>
                <a:cs typeface="+mn-ea"/>
                <a:sym typeface="+mn-lt"/>
              </a:rPr>
              <a:t> </a:t>
            </a:r>
            <a:r>
              <a:rPr lang="en-US" altLang="zh-CN" sz="1000" dirty="0">
                <a:effectLst/>
                <a:ea typeface="+mn-ea"/>
                <a:cs typeface="+mn-ea"/>
                <a:sym typeface="+mn-lt"/>
              </a:rPr>
              <a:t>2023</a:t>
            </a:r>
            <a:r>
              <a:rPr lang="zh-CN" altLang="en-US" sz="1000" dirty="0">
                <a:effectLst/>
                <a:ea typeface="+mn-ea"/>
                <a:cs typeface="+mn-ea"/>
                <a:sym typeface="+mn-lt"/>
              </a:rPr>
              <a:t> </a:t>
            </a:r>
            <a:r>
              <a:rPr lang="en-US" altLang="zh-CN" sz="1000" dirty="0">
                <a:effectLst/>
                <a:ea typeface="+mn-ea"/>
                <a:cs typeface="+mn-ea"/>
                <a:sym typeface="+mn-lt"/>
              </a:rPr>
              <a:t>ASCO</a:t>
            </a:r>
            <a:r>
              <a:rPr lang="zh-CN" altLang="en-US" sz="1000" dirty="0">
                <a:effectLst/>
                <a:ea typeface="+mn-ea"/>
                <a:cs typeface="+mn-ea"/>
                <a:sym typeface="+mn-lt"/>
              </a:rPr>
              <a:t> </a:t>
            </a:r>
            <a:r>
              <a:rPr lang="en-US" altLang="zh-CN" sz="1000" dirty="0">
                <a:effectLst/>
                <a:ea typeface="+mn-ea"/>
                <a:cs typeface="+mn-ea"/>
                <a:sym typeface="+mn-lt"/>
              </a:rPr>
              <a:t>abstract 4006</a:t>
            </a:r>
            <a:endParaRPr lang="zh-CN" altLang="en-US" dirty="0">
              <a:ea typeface="+mn-ea"/>
              <a:cs typeface="+mn-ea"/>
              <a:sym typeface="+mn-lt"/>
            </a:endParaRPr>
          </a:p>
        </p:txBody>
      </p:sp>
      <p:grpSp>
        <p:nvGrpSpPr>
          <p:cNvPr id="16" name="组合 15">
            <a:extLst>
              <a:ext uri="{FF2B5EF4-FFF2-40B4-BE49-F238E27FC236}">
                <a16:creationId xmlns:a16="http://schemas.microsoft.com/office/drawing/2014/main" id="{89BC59F2-B6C9-176F-1E70-D1EE86A8C4A3}"/>
              </a:ext>
            </a:extLst>
          </p:cNvPr>
          <p:cNvGrpSpPr/>
          <p:nvPr/>
        </p:nvGrpSpPr>
        <p:grpSpPr>
          <a:xfrm>
            <a:off x="455614" y="1508200"/>
            <a:ext cx="11625443" cy="3829028"/>
            <a:chOff x="527806" y="1508200"/>
            <a:chExt cx="11625443" cy="3829028"/>
          </a:xfrm>
        </p:grpSpPr>
        <p:grpSp>
          <p:nvGrpSpPr>
            <p:cNvPr id="17" name="组合 16">
              <a:extLst>
                <a:ext uri="{FF2B5EF4-FFF2-40B4-BE49-F238E27FC236}">
                  <a16:creationId xmlns:a16="http://schemas.microsoft.com/office/drawing/2014/main" id="{63E51D09-D4E3-62EA-5032-46598E58D501}"/>
                </a:ext>
              </a:extLst>
            </p:cNvPr>
            <p:cNvGrpSpPr/>
            <p:nvPr/>
          </p:nvGrpSpPr>
          <p:grpSpPr>
            <a:xfrm>
              <a:off x="527806" y="1885802"/>
              <a:ext cx="11363217" cy="3451426"/>
              <a:chOff x="352471" y="1887975"/>
              <a:chExt cx="10156642" cy="2413319"/>
            </a:xfrm>
          </p:grpSpPr>
          <p:sp>
            <p:nvSpPr>
              <p:cNvPr id="20" name="矩形: 圆角 19">
                <a:extLst>
                  <a:ext uri="{FF2B5EF4-FFF2-40B4-BE49-F238E27FC236}">
                    <a16:creationId xmlns:a16="http://schemas.microsoft.com/office/drawing/2014/main" id="{8C208CBB-2E4B-7B22-1B9B-851C5D99DF9A}"/>
                  </a:ext>
                </a:extLst>
              </p:cNvPr>
              <p:cNvSpPr/>
              <p:nvPr/>
            </p:nvSpPr>
            <p:spPr>
              <a:xfrm>
                <a:off x="352471" y="1887975"/>
                <a:ext cx="3677877" cy="2357811"/>
              </a:xfrm>
              <a:prstGeom prst="roundRect">
                <a:avLst>
                  <a:gd name="adj" fmla="val 3719"/>
                </a:avLst>
              </a:prstGeom>
              <a:solidFill>
                <a:sysClr val="window" lastClr="FFFFFF">
                  <a:lumMod val="95000"/>
                </a:sysClr>
              </a:solidFill>
              <a:ln w="28575" cap="flat" cmpd="sng" algn="ctr">
                <a:noFill/>
                <a:prstDash val="solid"/>
              </a:ln>
              <a:effectLst/>
            </p:spPr>
            <p:txBody>
              <a:bodyPr lIns="216000" rIns="216000" rtlCol="0" anchor="ctr"/>
              <a:lstStyle/>
              <a:p>
                <a:pPr marL="0" marR="0" lvl="0" indent="0" algn="l" defTabSz="914400" rtl="0" eaLnBrk="1" fontAlgn="auto" latinLnBrk="0" hangingPunct="1">
                  <a:lnSpc>
                    <a:spcPct val="120000"/>
                  </a:lnSpc>
                  <a:spcBef>
                    <a:spcPts val="300"/>
                  </a:spcBef>
                  <a:spcAft>
                    <a:spcPts val="0"/>
                  </a:spcAft>
                  <a:buClrTx/>
                  <a:buSzTx/>
                  <a:buFontTx/>
                  <a:buNone/>
                  <a:tabLst/>
                  <a:defRPr/>
                </a:pPr>
                <a:r>
                  <a:rPr kumimoji="0" lang="en-US" altLang="zh-CN" sz="1400" b="1" i="0" u="none" strike="noStrike" kern="0" cap="none" spc="0" normalizeH="0" baseline="0" noProof="0" dirty="0">
                    <a:ln>
                      <a:noFill/>
                    </a:ln>
                    <a:solidFill>
                      <a:prstClr val="black"/>
                    </a:solidFill>
                    <a:effectLst/>
                    <a:uLnTx/>
                    <a:uFillTx/>
                    <a:latin typeface="Arial"/>
                    <a:ea typeface="微软雅黑"/>
                    <a:cs typeface="+mn-ea"/>
                    <a:sym typeface="+mn-lt"/>
                  </a:rPr>
                  <a:t>                      N=770</a:t>
                </a:r>
              </a:p>
              <a:p>
                <a:pPr marL="0" marR="0" lvl="0" indent="0" algn="l" defTabSz="914400" rtl="0" eaLnBrk="1" fontAlgn="auto" latinLnBrk="0" hangingPunct="1">
                  <a:lnSpc>
                    <a:spcPct val="120000"/>
                  </a:lnSpc>
                  <a:spcBef>
                    <a:spcPts val="300"/>
                  </a:spcBef>
                  <a:spcAft>
                    <a:spcPts val="0"/>
                  </a:spcAft>
                  <a:buClrTx/>
                  <a:buSzTx/>
                  <a:buFontTx/>
                  <a:buNone/>
                  <a:tabLst/>
                  <a:defRPr/>
                </a:pPr>
                <a:r>
                  <a:rPr kumimoji="0" lang="zh-CN" altLang="en-US" sz="1400" b="1" i="0" u="none" strike="noStrike" kern="0" cap="none" spc="0" normalizeH="0" baseline="0" noProof="0" dirty="0">
                    <a:ln>
                      <a:noFill/>
                    </a:ln>
                    <a:solidFill>
                      <a:prstClr val="black"/>
                    </a:solidFill>
                    <a:effectLst/>
                    <a:uLnTx/>
                    <a:uFillTx/>
                    <a:latin typeface="Arial"/>
                    <a:ea typeface="微软雅黑"/>
                    <a:cs typeface="+mn-ea"/>
                    <a:sym typeface="+mn-lt"/>
                  </a:rPr>
                  <a:t>主要纳入标准</a:t>
                </a:r>
                <a:endParaRPr kumimoji="0" lang="en-US" altLang="zh-CN" sz="1400" b="1" i="0" u="none" strike="noStrike" kern="0" cap="none" spc="0" normalizeH="0" baseline="0" noProof="0" dirty="0">
                  <a:ln>
                    <a:noFill/>
                  </a:ln>
                  <a:solidFill>
                    <a:prstClr val="black"/>
                  </a:solidFill>
                  <a:effectLst/>
                  <a:uLnTx/>
                  <a:uFillTx/>
                  <a:latin typeface="Arial"/>
                  <a:ea typeface="微软雅黑"/>
                  <a:cs typeface="+mn-ea"/>
                  <a:sym typeface="+mn-lt"/>
                </a:endParaRPr>
              </a:p>
              <a:p>
                <a:pPr marL="144000" marR="0" lvl="0" indent="-144000" algn="l" defTabSz="914400" rtl="0" eaLnBrk="1" fontAlgn="auto" latinLnBrk="0" hangingPunct="1">
                  <a:lnSpc>
                    <a:spcPct val="120000"/>
                  </a:lnSpc>
                  <a:spcBef>
                    <a:spcPts val="300"/>
                  </a:spcBef>
                  <a:spcAft>
                    <a:spcPts val="0"/>
                  </a:spcAft>
                  <a:buClrTx/>
                  <a:buSzTx/>
                  <a:buFont typeface="Arial" panose="020B0604020202020204" pitchFamily="34" charset="0"/>
                  <a:buChar char="•"/>
                  <a:tabLst/>
                  <a:defRPr/>
                </a:pPr>
                <a:r>
                  <a:rPr kumimoji="0" lang="zh-CN" altLang="en-US" sz="1400" b="0" i="0" u="none" strike="noStrike" kern="0" cap="none" spc="0" normalizeH="0" baseline="0" noProof="0" dirty="0">
                    <a:ln>
                      <a:noFill/>
                    </a:ln>
                    <a:solidFill>
                      <a:prstClr val="black"/>
                    </a:solidFill>
                    <a:effectLst/>
                    <a:uLnTx/>
                    <a:uFillTx/>
                    <a:latin typeface="Arial"/>
                    <a:ea typeface="微软雅黑"/>
                    <a:cs typeface="+mn-ea"/>
                    <a:sym typeface="+mn-lt"/>
                  </a:rPr>
                  <a:t>年龄≥</a:t>
                </a:r>
                <a:r>
                  <a:rPr kumimoji="0" lang="en-US" altLang="zh-CN" sz="1400" b="0" i="0" u="none" strike="noStrike" kern="0" cap="none" spc="0" normalizeH="0" baseline="0" noProof="0" dirty="0">
                    <a:ln>
                      <a:noFill/>
                    </a:ln>
                    <a:solidFill>
                      <a:prstClr val="black"/>
                    </a:solidFill>
                    <a:effectLst/>
                    <a:uLnTx/>
                    <a:uFillTx/>
                    <a:latin typeface="Arial"/>
                    <a:ea typeface="微软雅黑"/>
                    <a:cs typeface="+mn-ea"/>
                    <a:sym typeface="+mn-lt"/>
                  </a:rPr>
                  <a:t>18</a:t>
                </a:r>
                <a:r>
                  <a:rPr kumimoji="0" lang="zh-CN" altLang="en-US" sz="1400" b="0" i="0" u="none" strike="noStrike" kern="0" cap="none" spc="0" normalizeH="0" baseline="0" noProof="0" dirty="0">
                    <a:ln>
                      <a:noFill/>
                    </a:ln>
                    <a:solidFill>
                      <a:prstClr val="black"/>
                    </a:solidFill>
                    <a:effectLst/>
                    <a:uLnTx/>
                    <a:uFillTx/>
                    <a:latin typeface="Arial"/>
                    <a:ea typeface="微软雅黑"/>
                    <a:cs typeface="+mn-ea"/>
                    <a:sym typeface="+mn-lt"/>
                  </a:rPr>
                  <a:t>岁</a:t>
                </a:r>
                <a:endParaRPr kumimoji="0" lang="en-US" altLang="zh-CN" sz="1400" b="0" i="0" u="none" strike="noStrike" kern="0" cap="none" spc="0" normalizeH="0" baseline="0" noProof="0" dirty="0">
                  <a:ln>
                    <a:noFill/>
                  </a:ln>
                  <a:solidFill>
                    <a:prstClr val="black"/>
                  </a:solidFill>
                  <a:effectLst/>
                  <a:uLnTx/>
                  <a:uFillTx/>
                  <a:latin typeface="Arial"/>
                  <a:ea typeface="微软雅黑"/>
                  <a:cs typeface="+mn-ea"/>
                  <a:sym typeface="+mn-lt"/>
                </a:endParaRPr>
              </a:p>
              <a:p>
                <a:pPr marL="144000" marR="0" lvl="0" indent="-144000" algn="l" defTabSz="914400" rtl="0" eaLnBrk="1" fontAlgn="auto" latinLnBrk="0" hangingPunct="1">
                  <a:lnSpc>
                    <a:spcPct val="120000"/>
                  </a:lnSpc>
                  <a:spcBef>
                    <a:spcPts val="300"/>
                  </a:spcBef>
                  <a:spcAft>
                    <a:spcPts val="0"/>
                  </a:spcAft>
                  <a:buClrTx/>
                  <a:buSzTx/>
                  <a:buFont typeface="Arial" panose="020B0604020202020204" pitchFamily="34" charset="0"/>
                  <a:buChar char="•"/>
                  <a:tabLst/>
                  <a:defRPr/>
                </a:pPr>
                <a:r>
                  <a:rPr kumimoji="0" lang="zh-CN" altLang="en-US" sz="1400" b="0" i="0" u="none" strike="noStrike" kern="0" cap="none" spc="0" normalizeH="0" baseline="0" noProof="0" dirty="0">
                    <a:ln>
                      <a:noFill/>
                    </a:ln>
                    <a:solidFill>
                      <a:prstClr val="black"/>
                    </a:solidFill>
                    <a:effectLst/>
                    <a:uLnTx/>
                    <a:uFillTx/>
                    <a:latin typeface="Arial"/>
                    <a:ea typeface="微软雅黑"/>
                    <a:cs typeface="+mn-ea"/>
                    <a:sym typeface="+mn-lt"/>
                  </a:rPr>
                  <a:t>确诊的</a:t>
                </a:r>
                <a:r>
                  <a:rPr kumimoji="0" lang="en-US" altLang="zh-CN" sz="1400" b="0" i="0" u="none" strike="noStrike" kern="0" cap="none" spc="0" normalizeH="0" baseline="0" noProof="0" dirty="0">
                    <a:ln>
                      <a:noFill/>
                    </a:ln>
                    <a:solidFill>
                      <a:prstClr val="black"/>
                    </a:solidFill>
                    <a:effectLst/>
                    <a:uLnTx/>
                    <a:uFillTx/>
                    <a:latin typeface="Arial"/>
                    <a:ea typeface="微软雅黑"/>
                    <a:cs typeface="+mn-ea"/>
                    <a:sym typeface="+mn-lt"/>
                  </a:rPr>
                  <a:t>PDAC</a:t>
                </a:r>
                <a:r>
                  <a:rPr kumimoji="0" lang="zh-CN" altLang="en-US" sz="1400" b="0" i="0" u="none" strike="noStrike" kern="0" cap="none" spc="0" normalizeH="0" baseline="0" noProof="0" dirty="0">
                    <a:ln>
                      <a:noFill/>
                    </a:ln>
                    <a:solidFill>
                      <a:prstClr val="black"/>
                    </a:solidFill>
                    <a:effectLst/>
                    <a:uLnTx/>
                    <a:uFillTx/>
                    <a:latin typeface="Arial"/>
                    <a:ea typeface="微软雅黑"/>
                    <a:cs typeface="+mn-ea"/>
                    <a:sym typeface="+mn-lt"/>
                  </a:rPr>
                  <a:t>既往在转移性阶段未接受过治疗</a:t>
                </a:r>
                <a:endParaRPr kumimoji="0" lang="en-US" altLang="zh-CN" sz="1400" b="0" i="0" u="none" strike="noStrike" kern="0" cap="none" spc="0" normalizeH="0" baseline="0" noProof="0" dirty="0">
                  <a:ln>
                    <a:noFill/>
                  </a:ln>
                  <a:solidFill>
                    <a:prstClr val="black"/>
                  </a:solidFill>
                  <a:effectLst/>
                  <a:uLnTx/>
                  <a:uFillTx/>
                  <a:latin typeface="Arial"/>
                  <a:ea typeface="微软雅黑"/>
                  <a:cs typeface="+mn-ea"/>
                  <a:sym typeface="+mn-lt"/>
                </a:endParaRPr>
              </a:p>
              <a:p>
                <a:pPr marL="144000" marR="0" lvl="0" indent="-144000" algn="l" defTabSz="914400" rtl="0" eaLnBrk="1" fontAlgn="auto" latinLnBrk="0" hangingPunct="1">
                  <a:lnSpc>
                    <a:spcPct val="120000"/>
                  </a:lnSpc>
                  <a:spcBef>
                    <a:spcPts val="300"/>
                  </a:spcBef>
                  <a:spcAft>
                    <a:spcPts val="0"/>
                  </a:spcAft>
                  <a:buClrTx/>
                  <a:buSzTx/>
                  <a:buFont typeface="Arial" panose="020B0604020202020204" pitchFamily="34" charset="0"/>
                  <a:buChar char="•"/>
                  <a:tabLst/>
                  <a:defRPr/>
                </a:pPr>
                <a:r>
                  <a:rPr kumimoji="0" lang="zh-CN" altLang="en-US" sz="1400" b="0" i="0" u="none" strike="noStrike" kern="0" cap="none" spc="0" normalizeH="0" baseline="0" noProof="0" dirty="0">
                    <a:ln>
                      <a:noFill/>
                    </a:ln>
                    <a:solidFill>
                      <a:prstClr val="black"/>
                    </a:solidFill>
                    <a:effectLst/>
                    <a:uLnTx/>
                    <a:uFillTx/>
                    <a:latin typeface="Arial"/>
                    <a:ea typeface="微软雅黑"/>
                    <a:cs typeface="+mn-ea"/>
                    <a:sym typeface="+mn-lt"/>
                  </a:rPr>
                  <a:t>筛选前≤</a:t>
                </a:r>
                <a:r>
                  <a:rPr kumimoji="0" lang="en-US" altLang="zh-CN" sz="1400" b="0" i="0" u="none" strike="noStrike" kern="0" cap="none" spc="0" normalizeH="0" baseline="0" noProof="0" dirty="0">
                    <a:ln>
                      <a:noFill/>
                    </a:ln>
                    <a:solidFill>
                      <a:prstClr val="black"/>
                    </a:solidFill>
                    <a:effectLst/>
                    <a:uLnTx/>
                    <a:uFillTx/>
                    <a:latin typeface="Arial"/>
                    <a:ea typeface="微软雅黑"/>
                    <a:cs typeface="+mn-ea"/>
                    <a:sym typeface="+mn-lt"/>
                  </a:rPr>
                  <a:t>6</a:t>
                </a:r>
                <a:r>
                  <a:rPr kumimoji="0" lang="zh-CN" altLang="en-US" sz="1400" b="0" i="0" u="none" strike="noStrike" kern="0" cap="none" spc="0" normalizeH="0" baseline="0" noProof="0" dirty="0">
                    <a:ln>
                      <a:noFill/>
                    </a:ln>
                    <a:solidFill>
                      <a:prstClr val="black"/>
                    </a:solidFill>
                    <a:effectLst/>
                    <a:uLnTx/>
                    <a:uFillTx/>
                    <a:latin typeface="Arial"/>
                    <a:ea typeface="微软雅黑"/>
                    <a:cs typeface="+mn-ea"/>
                    <a:sym typeface="+mn-lt"/>
                  </a:rPr>
                  <a:t>周诊断出转移性疾病</a:t>
                </a:r>
                <a:endParaRPr kumimoji="0" lang="en-US" altLang="zh-CN" sz="1400" b="0" i="0" u="none" strike="noStrike" kern="0" cap="none" spc="0" normalizeH="0" baseline="0" noProof="0" dirty="0">
                  <a:ln>
                    <a:noFill/>
                  </a:ln>
                  <a:solidFill>
                    <a:prstClr val="black"/>
                  </a:solidFill>
                  <a:effectLst/>
                  <a:uLnTx/>
                  <a:uFillTx/>
                  <a:latin typeface="Arial"/>
                  <a:ea typeface="微软雅黑"/>
                  <a:cs typeface="+mn-ea"/>
                  <a:sym typeface="+mn-lt"/>
                </a:endParaRPr>
              </a:p>
              <a:p>
                <a:pPr marL="144000" marR="0" lvl="0" indent="-144000" algn="l" defTabSz="914400" rtl="0" eaLnBrk="1" fontAlgn="auto" latinLnBrk="0" hangingPunct="1">
                  <a:lnSpc>
                    <a:spcPct val="120000"/>
                  </a:lnSpc>
                  <a:spcBef>
                    <a:spcPts val="300"/>
                  </a:spcBef>
                  <a:spcAft>
                    <a:spcPts val="0"/>
                  </a:spcAft>
                  <a:buClrTx/>
                  <a:buSzTx/>
                  <a:buFont typeface="Arial" panose="020B0604020202020204" pitchFamily="34" charset="0"/>
                  <a:buChar char="•"/>
                  <a:tabLst/>
                  <a:defRPr/>
                </a:pPr>
                <a:r>
                  <a:rPr kumimoji="0" lang="zh-CN" altLang="en-US" sz="1400" b="0" i="0" u="none" strike="noStrike" kern="0" cap="none" spc="0" normalizeH="0" baseline="0" noProof="0" dirty="0">
                    <a:ln>
                      <a:noFill/>
                    </a:ln>
                    <a:solidFill>
                      <a:prstClr val="black"/>
                    </a:solidFill>
                    <a:effectLst/>
                    <a:uLnTx/>
                    <a:uFillTx/>
                    <a:latin typeface="Arial"/>
                    <a:ea typeface="微软雅黑"/>
                    <a:cs typeface="+mn-ea"/>
                    <a:sym typeface="+mn-lt"/>
                  </a:rPr>
                  <a:t>根据</a:t>
                </a:r>
                <a:r>
                  <a:rPr kumimoji="0" lang="en-US" altLang="zh-CN" sz="1400" b="0" i="0" u="none" strike="noStrike" kern="0" cap="none" spc="0" normalizeH="0" baseline="0" noProof="0" dirty="0">
                    <a:ln>
                      <a:noFill/>
                    </a:ln>
                    <a:solidFill>
                      <a:prstClr val="black"/>
                    </a:solidFill>
                    <a:effectLst/>
                    <a:uLnTx/>
                    <a:uFillTx/>
                    <a:latin typeface="Arial"/>
                    <a:ea typeface="微软雅黑"/>
                    <a:cs typeface="+mn-ea"/>
                    <a:sym typeface="+mn-lt"/>
                  </a:rPr>
                  <a:t>RECIST v1.1</a:t>
                </a:r>
                <a:r>
                  <a:rPr kumimoji="0" lang="zh-CN" altLang="en-US" sz="1400" b="0" i="0" u="none" strike="noStrike" kern="0" cap="none" spc="0" normalizeH="0" baseline="0" noProof="0" dirty="0">
                    <a:ln>
                      <a:noFill/>
                    </a:ln>
                    <a:solidFill>
                      <a:prstClr val="black"/>
                    </a:solidFill>
                    <a:effectLst/>
                    <a:uLnTx/>
                    <a:uFillTx/>
                    <a:latin typeface="Arial"/>
                    <a:ea typeface="微软雅黑"/>
                    <a:cs typeface="+mn-ea"/>
                    <a:sym typeface="+mn-lt"/>
                  </a:rPr>
                  <a:t>标准，</a:t>
                </a:r>
                <a:r>
                  <a:rPr kumimoji="0" lang="en-US" altLang="zh-CN" sz="1400" b="0" i="0" u="none" strike="noStrike" kern="0" cap="none" spc="0" normalizeH="0" baseline="0" noProof="0" dirty="0">
                    <a:ln>
                      <a:noFill/>
                    </a:ln>
                    <a:solidFill>
                      <a:prstClr val="black"/>
                    </a:solidFill>
                    <a:effectLst/>
                    <a:uLnTx/>
                    <a:uFillTx/>
                    <a:latin typeface="Arial"/>
                    <a:ea typeface="微软雅黑"/>
                    <a:cs typeface="+mn-ea"/>
                    <a:sym typeface="+mn-lt"/>
                  </a:rPr>
                  <a:t>CT/MRI</a:t>
                </a:r>
                <a:r>
                  <a:rPr kumimoji="0" lang="zh-CN" altLang="en-US" sz="1400" b="0" i="0" u="none" strike="noStrike" kern="0" cap="none" spc="0" normalizeH="0" baseline="0" noProof="0" dirty="0">
                    <a:ln>
                      <a:noFill/>
                    </a:ln>
                    <a:solidFill>
                      <a:prstClr val="black"/>
                    </a:solidFill>
                    <a:effectLst/>
                    <a:uLnTx/>
                    <a:uFillTx/>
                    <a:latin typeface="Arial"/>
                    <a:ea typeface="微软雅黑"/>
                    <a:cs typeface="+mn-ea"/>
                    <a:sym typeface="+mn-lt"/>
                  </a:rPr>
                  <a:t>有≥</a:t>
                </a:r>
                <a:r>
                  <a:rPr kumimoji="0" lang="en-US" altLang="zh-CN" sz="1400" b="0" i="0" u="none" strike="noStrike" kern="0" cap="none" spc="0" normalizeH="0" baseline="0" noProof="0" dirty="0">
                    <a:ln>
                      <a:noFill/>
                    </a:ln>
                    <a:solidFill>
                      <a:prstClr val="black"/>
                    </a:solidFill>
                    <a:effectLst/>
                    <a:uLnTx/>
                    <a:uFillTx/>
                    <a:latin typeface="Arial"/>
                    <a:ea typeface="微软雅黑"/>
                    <a:cs typeface="+mn-ea"/>
                    <a:sym typeface="+mn-lt"/>
                  </a:rPr>
                  <a:t>1</a:t>
                </a:r>
                <a:r>
                  <a:rPr kumimoji="0" lang="zh-CN" altLang="en-US" sz="1400" b="0" i="0" u="none" strike="noStrike" kern="0" cap="none" spc="0" normalizeH="0" baseline="0" noProof="0" dirty="0">
                    <a:ln>
                      <a:noFill/>
                    </a:ln>
                    <a:solidFill>
                      <a:prstClr val="black"/>
                    </a:solidFill>
                    <a:effectLst/>
                    <a:uLnTx/>
                    <a:uFillTx/>
                    <a:latin typeface="Arial"/>
                    <a:ea typeface="微软雅黑"/>
                    <a:cs typeface="+mn-ea"/>
                    <a:sym typeface="+mn-lt"/>
                  </a:rPr>
                  <a:t>个可测量转移灶</a:t>
                </a:r>
                <a:endParaRPr kumimoji="0" lang="en-US" altLang="zh-CN" sz="1400" b="0" i="0" u="none" strike="noStrike" kern="0" cap="none" spc="0" normalizeH="0" baseline="0" noProof="0" dirty="0">
                  <a:ln>
                    <a:noFill/>
                  </a:ln>
                  <a:solidFill>
                    <a:prstClr val="black"/>
                  </a:solidFill>
                  <a:effectLst/>
                  <a:uLnTx/>
                  <a:uFillTx/>
                  <a:latin typeface="Arial"/>
                  <a:ea typeface="微软雅黑"/>
                  <a:cs typeface="+mn-ea"/>
                  <a:sym typeface="+mn-lt"/>
                </a:endParaRPr>
              </a:p>
              <a:p>
                <a:pPr marL="144000" marR="0" lvl="0" indent="-144000" algn="l" defTabSz="914400" rtl="0" eaLnBrk="1" fontAlgn="auto" latinLnBrk="0" hangingPunct="1">
                  <a:lnSpc>
                    <a:spcPct val="120000"/>
                  </a:lnSpc>
                  <a:spcBef>
                    <a:spcPts val="300"/>
                  </a:spcBef>
                  <a:spcAft>
                    <a:spcPts val="0"/>
                  </a:spcAft>
                  <a:buClrTx/>
                  <a:buSzTx/>
                  <a:buFont typeface="Arial" panose="020B0604020202020204" pitchFamily="34" charset="0"/>
                  <a:buChar char="•"/>
                  <a:tabLst/>
                  <a:defRPr/>
                </a:pPr>
                <a:r>
                  <a:rPr kumimoji="0" lang="en-US" altLang="zh-CN" sz="1400" b="0" i="0" u="none" strike="noStrike" kern="0" cap="none" spc="0" normalizeH="0" baseline="0" noProof="0" dirty="0">
                    <a:ln>
                      <a:noFill/>
                    </a:ln>
                    <a:solidFill>
                      <a:prstClr val="black"/>
                    </a:solidFill>
                    <a:effectLst/>
                    <a:uLnTx/>
                    <a:uFillTx/>
                    <a:latin typeface="Arial"/>
                    <a:ea typeface="微软雅黑"/>
                    <a:cs typeface="+mn-ea"/>
                    <a:sym typeface="+mn-lt"/>
                  </a:rPr>
                  <a:t>ECOG PS</a:t>
                </a:r>
                <a:r>
                  <a:rPr kumimoji="0" lang="zh-CN" altLang="en-US" sz="1400" b="0" i="0" u="none" strike="noStrike" kern="0" cap="none" spc="0" normalizeH="0" baseline="0" noProof="0" dirty="0">
                    <a:ln>
                      <a:noFill/>
                    </a:ln>
                    <a:solidFill>
                      <a:prstClr val="black"/>
                    </a:solidFill>
                    <a:effectLst/>
                    <a:uLnTx/>
                    <a:uFillTx/>
                    <a:latin typeface="Arial"/>
                    <a:ea typeface="微软雅黑"/>
                    <a:cs typeface="+mn-ea"/>
                    <a:sym typeface="+mn-lt"/>
                  </a:rPr>
                  <a:t>为</a:t>
                </a:r>
                <a:r>
                  <a:rPr kumimoji="0" lang="en-US" altLang="zh-CN" sz="1400" b="0" i="0" u="none" strike="noStrike" kern="0" cap="none" spc="0" normalizeH="0" baseline="0" noProof="0" dirty="0">
                    <a:ln>
                      <a:noFill/>
                    </a:ln>
                    <a:solidFill>
                      <a:prstClr val="black"/>
                    </a:solidFill>
                    <a:effectLst/>
                    <a:uLnTx/>
                    <a:uFillTx/>
                    <a:latin typeface="Arial"/>
                    <a:ea typeface="微软雅黑"/>
                    <a:cs typeface="+mn-ea"/>
                    <a:sym typeface="+mn-lt"/>
                  </a:rPr>
                  <a:t>0</a:t>
                </a:r>
                <a:r>
                  <a:rPr kumimoji="0" lang="zh-CN" altLang="en-US" sz="1400" b="0" i="0" u="none" strike="noStrike" kern="0" cap="none" spc="0" normalizeH="0" baseline="0" noProof="0" dirty="0">
                    <a:ln>
                      <a:noFill/>
                    </a:ln>
                    <a:solidFill>
                      <a:prstClr val="black"/>
                    </a:solidFill>
                    <a:effectLst/>
                    <a:uLnTx/>
                    <a:uFillTx/>
                    <a:latin typeface="Arial"/>
                    <a:ea typeface="微软雅黑"/>
                    <a:cs typeface="+mn-ea"/>
                    <a:sym typeface="+mn-lt"/>
                  </a:rPr>
                  <a:t>或</a:t>
                </a:r>
                <a:r>
                  <a:rPr kumimoji="0" lang="en-US" altLang="zh-CN" sz="1400" b="0" i="0" u="none" strike="noStrike" kern="0" cap="none" spc="0" normalizeH="0" baseline="0" noProof="0" dirty="0">
                    <a:ln>
                      <a:noFill/>
                    </a:ln>
                    <a:solidFill>
                      <a:prstClr val="black"/>
                    </a:solidFill>
                    <a:effectLst/>
                    <a:uLnTx/>
                    <a:uFillTx/>
                    <a:latin typeface="Arial"/>
                    <a:ea typeface="微软雅黑"/>
                    <a:cs typeface="+mn-ea"/>
                    <a:sym typeface="+mn-lt"/>
                  </a:rPr>
                  <a:t>1</a:t>
                </a:r>
              </a:p>
            </p:txBody>
          </p:sp>
          <p:sp>
            <p:nvSpPr>
              <p:cNvPr id="21" name="椭圆 20">
                <a:extLst>
                  <a:ext uri="{FF2B5EF4-FFF2-40B4-BE49-F238E27FC236}">
                    <a16:creationId xmlns:a16="http://schemas.microsoft.com/office/drawing/2014/main" id="{F8E73DC1-225C-69A3-7FD0-3A40C17241C9}"/>
                  </a:ext>
                </a:extLst>
              </p:cNvPr>
              <p:cNvSpPr/>
              <p:nvPr/>
            </p:nvSpPr>
            <p:spPr>
              <a:xfrm>
                <a:off x="4321028" y="2776555"/>
                <a:ext cx="558782" cy="580650"/>
              </a:xfrm>
              <a:prstGeom prst="ellipse">
                <a:avLst/>
              </a:prstGeom>
              <a:solidFill>
                <a:sysClr val="window" lastClr="FFFFFF"/>
              </a:solidFill>
              <a:ln w="6350" cap="flat" cmpd="sng" algn="ctr">
                <a:solidFill>
                  <a:sysClr val="window" lastClr="FFFFFF">
                    <a:lumMod val="85000"/>
                  </a:sysClr>
                </a:solid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a:ln>
                      <a:noFill/>
                    </a:ln>
                    <a:solidFill>
                      <a:prstClr val="black"/>
                    </a:solidFill>
                    <a:effectLst/>
                    <a:uLnTx/>
                    <a:uFillTx/>
                    <a:latin typeface="Arial"/>
                    <a:ea typeface="微软雅黑"/>
                    <a:cs typeface="+mn-ea"/>
                    <a:sym typeface="+mn-lt"/>
                  </a:rPr>
                  <a:t>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a:ln>
                      <a:noFill/>
                    </a:ln>
                    <a:solidFill>
                      <a:prstClr val="black"/>
                    </a:solidFill>
                    <a:effectLst/>
                    <a:uLnTx/>
                    <a:uFillTx/>
                    <a:latin typeface="Arial"/>
                    <a:ea typeface="微软雅黑"/>
                    <a:cs typeface="+mn-ea"/>
                    <a:sym typeface="+mn-lt"/>
                  </a:rPr>
                  <a:t>1:1</a:t>
                </a:r>
                <a:endParaRPr kumimoji="0" lang="zh-CN" altLang="en-US" sz="1100" b="1" i="0" u="none" strike="noStrike" kern="0" cap="none" spc="0" normalizeH="0" baseline="0" noProof="0" dirty="0">
                  <a:ln>
                    <a:noFill/>
                  </a:ln>
                  <a:solidFill>
                    <a:prstClr val="black"/>
                  </a:solidFill>
                  <a:effectLst/>
                  <a:uLnTx/>
                  <a:uFillTx/>
                  <a:latin typeface="Arial"/>
                  <a:ea typeface="微软雅黑"/>
                  <a:cs typeface="+mn-ea"/>
                  <a:sym typeface="+mn-lt"/>
                </a:endParaRPr>
              </a:p>
            </p:txBody>
          </p:sp>
          <p:cxnSp>
            <p:nvCxnSpPr>
              <p:cNvPr id="22" name="连接符: 肘形 21">
                <a:extLst>
                  <a:ext uri="{FF2B5EF4-FFF2-40B4-BE49-F238E27FC236}">
                    <a16:creationId xmlns:a16="http://schemas.microsoft.com/office/drawing/2014/main" id="{B043CCAC-0D68-C921-6A7F-03EE60B0E6E0}"/>
                  </a:ext>
                </a:extLst>
              </p:cNvPr>
              <p:cNvCxnSpPr>
                <a:cxnSpLocks/>
                <a:stCxn id="21" idx="6"/>
                <a:endCxn id="28" idx="1"/>
              </p:cNvCxnSpPr>
              <p:nvPr/>
            </p:nvCxnSpPr>
            <p:spPr>
              <a:xfrm flipV="1">
                <a:off x="4879810" y="2409975"/>
                <a:ext cx="373228" cy="656905"/>
              </a:xfrm>
              <a:prstGeom prst="bentConnector3">
                <a:avLst/>
              </a:prstGeom>
              <a:noFill/>
              <a:ln w="15875" cap="flat" cmpd="sng" algn="ctr">
                <a:solidFill>
                  <a:sysClr val="windowText" lastClr="000000"/>
                </a:solidFill>
                <a:prstDash val="solid"/>
                <a:tailEnd type="triangle"/>
              </a:ln>
              <a:effectLst/>
            </p:spPr>
          </p:cxnSp>
          <p:cxnSp>
            <p:nvCxnSpPr>
              <p:cNvPr id="23" name="连接符: 肘形 22">
                <a:extLst>
                  <a:ext uri="{FF2B5EF4-FFF2-40B4-BE49-F238E27FC236}">
                    <a16:creationId xmlns:a16="http://schemas.microsoft.com/office/drawing/2014/main" id="{5A9F4537-043E-17A1-A3B7-6944AA88456C}"/>
                  </a:ext>
                </a:extLst>
              </p:cNvPr>
              <p:cNvCxnSpPr>
                <a:cxnSpLocks/>
                <a:stCxn id="21" idx="6"/>
                <a:endCxn id="29" idx="1"/>
              </p:cNvCxnSpPr>
              <p:nvPr/>
            </p:nvCxnSpPr>
            <p:spPr>
              <a:xfrm>
                <a:off x="4879810" y="3066880"/>
                <a:ext cx="373228" cy="656906"/>
              </a:xfrm>
              <a:prstGeom prst="bentConnector3">
                <a:avLst>
                  <a:gd name="adj1" fmla="val 50000"/>
                </a:avLst>
              </a:prstGeom>
              <a:noFill/>
              <a:ln w="15875" cap="flat" cmpd="sng" algn="ctr">
                <a:solidFill>
                  <a:sysClr val="windowText" lastClr="000000"/>
                </a:solidFill>
                <a:prstDash val="solid"/>
                <a:tailEnd type="triangle"/>
              </a:ln>
              <a:effectLst/>
            </p:spPr>
          </p:cxnSp>
          <p:cxnSp>
            <p:nvCxnSpPr>
              <p:cNvPr id="24" name="直接箭头连接符 23">
                <a:extLst>
                  <a:ext uri="{FF2B5EF4-FFF2-40B4-BE49-F238E27FC236}">
                    <a16:creationId xmlns:a16="http://schemas.microsoft.com/office/drawing/2014/main" id="{AF890CB7-7B36-5060-847E-66BA3434AE54}"/>
                  </a:ext>
                </a:extLst>
              </p:cNvPr>
              <p:cNvCxnSpPr>
                <a:cxnSpLocks/>
                <a:stCxn id="20" idx="3"/>
                <a:endCxn id="21" idx="2"/>
              </p:cNvCxnSpPr>
              <p:nvPr/>
            </p:nvCxnSpPr>
            <p:spPr>
              <a:xfrm flipV="1">
                <a:off x="4030348" y="3066880"/>
                <a:ext cx="290680" cy="1"/>
              </a:xfrm>
              <a:prstGeom prst="straightConnector1">
                <a:avLst/>
              </a:prstGeom>
              <a:noFill/>
              <a:ln w="15875" cap="flat" cmpd="sng" algn="ctr">
                <a:solidFill>
                  <a:sysClr val="windowText" lastClr="000000"/>
                </a:solidFill>
                <a:prstDash val="solid"/>
                <a:tailEnd type="triangle"/>
              </a:ln>
              <a:effectLst/>
            </p:spPr>
          </p:cxnSp>
          <p:grpSp>
            <p:nvGrpSpPr>
              <p:cNvPr id="25" name="组合 24">
                <a:extLst>
                  <a:ext uri="{FF2B5EF4-FFF2-40B4-BE49-F238E27FC236}">
                    <a16:creationId xmlns:a16="http://schemas.microsoft.com/office/drawing/2014/main" id="{DDAE65F6-A261-1F25-A94E-13796D3FF01E}"/>
                  </a:ext>
                </a:extLst>
              </p:cNvPr>
              <p:cNvGrpSpPr/>
              <p:nvPr/>
            </p:nvGrpSpPr>
            <p:grpSpPr>
              <a:xfrm>
                <a:off x="5253038" y="1887975"/>
                <a:ext cx="5256075" cy="2413319"/>
                <a:chOff x="5253038" y="1887975"/>
                <a:chExt cx="5256075" cy="2413319"/>
              </a:xfrm>
            </p:grpSpPr>
            <p:sp>
              <p:nvSpPr>
                <p:cNvPr id="27" name="矩形: 圆角 26">
                  <a:extLst>
                    <a:ext uri="{FF2B5EF4-FFF2-40B4-BE49-F238E27FC236}">
                      <a16:creationId xmlns:a16="http://schemas.microsoft.com/office/drawing/2014/main" id="{D26170FC-1A78-127B-97CD-88F9E2681938}"/>
                    </a:ext>
                  </a:extLst>
                </p:cNvPr>
                <p:cNvSpPr/>
                <p:nvPr/>
              </p:nvSpPr>
              <p:spPr>
                <a:xfrm>
                  <a:off x="8346187" y="1932051"/>
                  <a:ext cx="2162926" cy="2369243"/>
                </a:xfrm>
                <a:prstGeom prst="roundRect">
                  <a:avLst>
                    <a:gd name="adj" fmla="val 7138"/>
                  </a:avLst>
                </a:prstGeom>
                <a:solidFill>
                  <a:srgbClr val="FDF2F2"/>
                </a:solidFill>
                <a:ln w="9525" cap="flat" cmpd="sng" algn="ctr">
                  <a:solidFill>
                    <a:srgbClr val="E12726">
                      <a:alpha val="40000"/>
                    </a:srgbClr>
                  </a:solidFill>
                  <a:prstDash val="solid"/>
                </a:ln>
                <a:effectLst/>
              </p:spPr>
              <p:txBody>
                <a:bodyPr rtlCol="0" anchor="ctr"/>
                <a:lstStyle/>
                <a:p>
                  <a:pPr marL="144000" marR="0" lvl="0" indent="-144000" algn="l" defTabSz="914400" rtl="0" eaLnBrk="1" fontAlgn="auto" latinLnBrk="0" hangingPunct="1">
                    <a:lnSpc>
                      <a:spcPct val="120000"/>
                    </a:lnSpc>
                    <a:spcBef>
                      <a:spcPts val="300"/>
                    </a:spcBef>
                    <a:spcAft>
                      <a:spcPts val="0"/>
                    </a:spcAft>
                    <a:buClrTx/>
                    <a:buSzTx/>
                    <a:buFont typeface="Arial" panose="020B0604020202020204" pitchFamily="34" charset="0"/>
                    <a:buChar char="•"/>
                    <a:tabLst/>
                    <a:defRPr/>
                  </a:pPr>
                  <a:r>
                    <a:rPr kumimoji="0" lang="zh-CN" altLang="en-US" sz="1400" b="0" i="0" u="none" strike="noStrike" kern="0" cap="none" spc="0" normalizeH="0" baseline="0" noProof="0" dirty="0">
                      <a:ln>
                        <a:noFill/>
                      </a:ln>
                      <a:solidFill>
                        <a:prstClr val="black"/>
                      </a:solidFill>
                      <a:effectLst/>
                      <a:uLnTx/>
                      <a:uFillTx/>
                      <a:latin typeface="Arial"/>
                      <a:ea typeface="微软雅黑"/>
                      <a:cs typeface="+mn-ea"/>
                      <a:sym typeface="+mn-lt"/>
                    </a:rPr>
                    <a:t>每</a:t>
                  </a:r>
                  <a:r>
                    <a:rPr kumimoji="0" lang="en-US" altLang="zh-CN" sz="1400" b="0" i="0" u="none" strike="noStrike" kern="0" cap="none" spc="0" normalizeH="0" baseline="0" noProof="0" dirty="0">
                      <a:ln>
                        <a:noFill/>
                      </a:ln>
                      <a:solidFill>
                        <a:prstClr val="black"/>
                      </a:solidFill>
                      <a:effectLst/>
                      <a:uLnTx/>
                      <a:uFillTx/>
                      <a:latin typeface="Arial"/>
                      <a:ea typeface="微软雅黑"/>
                      <a:cs typeface="+mn-ea"/>
                      <a:sym typeface="+mn-lt"/>
                    </a:rPr>
                    <a:t>8</a:t>
                  </a:r>
                  <a:r>
                    <a:rPr kumimoji="0" lang="zh-CN" altLang="en-US" sz="1400" b="0" i="0" u="none" strike="noStrike" kern="0" cap="none" spc="0" normalizeH="0" baseline="0" noProof="0" dirty="0">
                      <a:ln>
                        <a:noFill/>
                      </a:ln>
                      <a:solidFill>
                        <a:prstClr val="black"/>
                      </a:solidFill>
                      <a:effectLst/>
                      <a:uLnTx/>
                      <a:uFillTx/>
                      <a:latin typeface="Arial"/>
                      <a:ea typeface="微软雅黑"/>
                      <a:cs typeface="+mn-ea"/>
                      <a:sym typeface="+mn-lt"/>
                    </a:rPr>
                    <a:t>周根据</a:t>
                  </a:r>
                  <a:r>
                    <a:rPr kumimoji="0" lang="en-US" altLang="zh-CN" sz="1400" b="0" i="0" u="none" strike="noStrike" kern="0" cap="none" spc="0" normalizeH="0" baseline="0" noProof="0" dirty="0">
                      <a:ln>
                        <a:noFill/>
                      </a:ln>
                      <a:solidFill>
                        <a:prstClr val="black"/>
                      </a:solidFill>
                      <a:effectLst/>
                      <a:uLnTx/>
                      <a:uFillTx/>
                      <a:latin typeface="Arial"/>
                      <a:ea typeface="微软雅黑"/>
                      <a:cs typeface="+mn-ea"/>
                      <a:sym typeface="+mn-lt"/>
                    </a:rPr>
                    <a:t>RECIST v1.1</a:t>
                  </a:r>
                  <a:r>
                    <a:rPr kumimoji="0" lang="zh-CN" altLang="en-US" sz="1400" b="0" i="0" u="none" strike="noStrike" kern="0" cap="none" spc="0" normalizeH="0" baseline="0" noProof="0" dirty="0">
                      <a:ln>
                        <a:noFill/>
                      </a:ln>
                      <a:solidFill>
                        <a:prstClr val="black"/>
                      </a:solidFill>
                      <a:effectLst/>
                      <a:uLnTx/>
                      <a:uFillTx/>
                      <a:latin typeface="Arial"/>
                      <a:ea typeface="微软雅黑"/>
                      <a:cs typeface="+mn-ea"/>
                      <a:sym typeface="+mn-lt"/>
                    </a:rPr>
                    <a:t>进行一次肿瘤评估</a:t>
                  </a:r>
                  <a:r>
                    <a:rPr kumimoji="0" lang="en-US" altLang="zh-CN" sz="1800" b="0" i="0" u="none" strike="noStrike" kern="1200" cap="none" spc="0" normalizeH="0" baseline="30000" noProof="0" dirty="0">
                      <a:ln>
                        <a:noFill/>
                      </a:ln>
                      <a:solidFill>
                        <a:prstClr val="black"/>
                      </a:solidFill>
                      <a:effectLst/>
                      <a:uLnTx/>
                      <a:uFillTx/>
                      <a:latin typeface="Arial"/>
                      <a:ea typeface="微软雅黑"/>
                      <a:cs typeface="+mn-ea"/>
                      <a:sym typeface="+mn-lt"/>
                    </a:rPr>
                    <a:t>b</a:t>
                  </a:r>
                  <a:r>
                    <a:rPr kumimoji="0" lang="zh-CN" altLang="en-US" sz="1400" b="0" i="0" u="none" strike="noStrike" kern="0" cap="none" spc="0" normalizeH="0" baseline="0" noProof="0" dirty="0">
                      <a:ln>
                        <a:noFill/>
                      </a:ln>
                      <a:solidFill>
                        <a:prstClr val="black"/>
                      </a:solidFill>
                      <a:effectLst/>
                      <a:uLnTx/>
                      <a:uFillTx/>
                      <a:latin typeface="Arial"/>
                      <a:ea typeface="微软雅黑"/>
                      <a:cs typeface="+mn-ea"/>
                      <a:sym typeface="+mn-lt"/>
                    </a:rPr>
                    <a:t> </a:t>
                  </a:r>
                </a:p>
                <a:p>
                  <a:pPr marL="144000" marR="0" lvl="0" indent="-144000" algn="l" defTabSz="914400" rtl="0" eaLnBrk="1" fontAlgn="auto" latinLnBrk="0" hangingPunct="1">
                    <a:lnSpc>
                      <a:spcPct val="120000"/>
                    </a:lnSpc>
                    <a:spcBef>
                      <a:spcPts val="300"/>
                    </a:spcBef>
                    <a:spcAft>
                      <a:spcPts val="0"/>
                    </a:spcAft>
                    <a:buClrTx/>
                    <a:buSzTx/>
                    <a:buFont typeface="Arial" panose="020B0604020202020204" pitchFamily="34" charset="0"/>
                    <a:buChar char="•"/>
                    <a:tabLst/>
                    <a:defRPr/>
                  </a:pPr>
                  <a:r>
                    <a:rPr kumimoji="0" lang="zh-CN" altLang="en-US" sz="1400" b="0" i="0" u="none" strike="noStrike" kern="0" cap="none" spc="0" normalizeH="0" baseline="0" noProof="0" dirty="0">
                      <a:ln>
                        <a:noFill/>
                      </a:ln>
                      <a:solidFill>
                        <a:prstClr val="black"/>
                      </a:solidFill>
                      <a:effectLst/>
                      <a:uLnTx/>
                      <a:uFillTx/>
                      <a:latin typeface="Arial"/>
                      <a:ea typeface="微软雅黑"/>
                      <a:cs typeface="+mn-ea"/>
                      <a:sym typeface="+mn-lt"/>
                    </a:rPr>
                    <a:t>治疗至疾病进展，不可接受的毒性或退出研究</a:t>
                  </a:r>
                  <a:endParaRPr kumimoji="0" lang="en-US" altLang="zh-CN" sz="1400" b="0" i="0" u="none" strike="noStrike" kern="0" cap="none" spc="0" normalizeH="0" baseline="0" noProof="0" dirty="0">
                    <a:ln>
                      <a:noFill/>
                    </a:ln>
                    <a:solidFill>
                      <a:prstClr val="black"/>
                    </a:solidFill>
                    <a:effectLst/>
                    <a:uLnTx/>
                    <a:uFillTx/>
                    <a:latin typeface="Arial"/>
                    <a:ea typeface="微软雅黑"/>
                    <a:cs typeface="+mn-ea"/>
                    <a:sym typeface="+mn-lt"/>
                  </a:endParaRPr>
                </a:p>
                <a:p>
                  <a:pPr marL="144000" marR="0" lvl="0" indent="-144000" algn="l" defTabSz="914400" rtl="0" eaLnBrk="1" fontAlgn="auto" latinLnBrk="0" hangingPunct="1">
                    <a:lnSpc>
                      <a:spcPct val="120000"/>
                    </a:lnSpc>
                    <a:spcBef>
                      <a:spcPts val="30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ea"/>
                      <a:sym typeface="+mn-lt"/>
                    </a:rPr>
                    <a:t>使用 </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ea"/>
                      <a:sym typeface="+mn-lt"/>
                    </a:rPr>
                    <a:t>MedDRA </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ea"/>
                      <a:sym typeface="+mn-lt"/>
                    </a:rPr>
                    <a:t>（</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ea"/>
                      <a:sym typeface="+mn-lt"/>
                    </a:rPr>
                    <a:t>v24.0</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ea"/>
                      <a:sym typeface="+mn-lt"/>
                    </a:rPr>
                    <a:t>） 记录和编码</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ea"/>
                      <a:sym typeface="+mn-lt"/>
                    </a:rPr>
                    <a:t>AEs,</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ea"/>
                      <a:sym typeface="+mn-lt"/>
                    </a:rPr>
                    <a:t>根据</a:t>
                  </a:r>
                  <a:r>
                    <a:rPr kumimoji="0" lang="zh-CN" altLang="zh-CN" sz="1400" b="0" i="0" u="none" strike="noStrike" kern="1200" cap="none" spc="0" normalizeH="0" baseline="0" noProof="0" dirty="0">
                      <a:ln>
                        <a:noFill/>
                      </a:ln>
                      <a:solidFill>
                        <a:prstClr val="black"/>
                      </a:solidFill>
                      <a:effectLst/>
                      <a:uLnTx/>
                      <a:uFillTx/>
                      <a:latin typeface="Arial"/>
                      <a:ea typeface="微软雅黑"/>
                      <a:cs typeface="+mn-ea"/>
                      <a:sym typeface="+mn-lt"/>
                    </a:rPr>
                    <a:t>NCI-CTCAE（v5</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ea"/>
                      <a:sym typeface="+mn-lt"/>
                    </a:rPr>
                    <a:t>.</a:t>
                  </a:r>
                  <a:r>
                    <a:rPr kumimoji="0" lang="zh-CN" altLang="zh-CN" sz="1400" b="0" i="0" u="none" strike="noStrike" kern="1200" cap="none" spc="0" normalizeH="0" baseline="0" noProof="0" dirty="0">
                      <a:ln>
                        <a:noFill/>
                      </a:ln>
                      <a:solidFill>
                        <a:prstClr val="black"/>
                      </a:solidFill>
                      <a:effectLst/>
                      <a:uLnTx/>
                      <a:uFillTx/>
                      <a:latin typeface="Arial"/>
                      <a:ea typeface="微软雅黑"/>
                      <a:cs typeface="+mn-ea"/>
                      <a:sym typeface="+mn-lt"/>
                    </a:rPr>
                    <a:t>0</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ea"/>
                      <a:sym typeface="+mn-lt"/>
                    </a:rPr>
                    <a:t>)</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ea"/>
                      <a:sym typeface="+mn-lt"/>
                    </a:rPr>
                    <a:t>评估</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ea"/>
                      <a:sym typeface="+mn-lt"/>
                    </a:rPr>
                    <a:t>AEs</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ea"/>
                      <a:sym typeface="+mn-lt"/>
                    </a:rPr>
                    <a:t>严重程度</a:t>
                  </a:r>
                  <a:r>
                    <a:rPr kumimoji="0" lang="zh-CN" altLang="en-US" sz="1400" b="0" i="0" u="none" strike="noStrike" kern="0" cap="none" spc="0" normalizeH="0" baseline="0" noProof="0" dirty="0">
                      <a:ln>
                        <a:noFill/>
                      </a:ln>
                      <a:solidFill>
                        <a:prstClr val="black"/>
                      </a:solidFill>
                      <a:effectLst/>
                      <a:uLnTx/>
                      <a:uFillTx/>
                      <a:latin typeface="Arial"/>
                      <a:ea typeface="微软雅黑"/>
                      <a:cs typeface="+mn-ea"/>
                      <a:sym typeface="+mn-lt"/>
                    </a:rPr>
                    <a:t> </a:t>
                  </a:r>
                </a:p>
                <a:p>
                  <a:pPr marL="144000" marR="0" lvl="0" indent="-144000" algn="l" defTabSz="914400" rtl="0" eaLnBrk="1" fontAlgn="auto" latinLnBrk="0" hangingPunct="1">
                    <a:lnSpc>
                      <a:spcPct val="120000"/>
                    </a:lnSpc>
                    <a:spcBef>
                      <a:spcPts val="300"/>
                    </a:spcBef>
                    <a:spcAft>
                      <a:spcPts val="0"/>
                    </a:spcAft>
                    <a:buClrTx/>
                    <a:buSzTx/>
                    <a:buFont typeface="Arial" panose="020B0604020202020204" pitchFamily="34" charset="0"/>
                    <a:buChar char="•"/>
                    <a:tabLst/>
                    <a:defRPr/>
                  </a:pPr>
                  <a:r>
                    <a:rPr kumimoji="0" lang="zh-CN" altLang="en-US" sz="1400" b="0" i="0" u="none" strike="noStrike" kern="0" cap="none" spc="0" normalizeH="0" baseline="0" noProof="0" dirty="0">
                      <a:ln>
                        <a:noFill/>
                      </a:ln>
                      <a:solidFill>
                        <a:prstClr val="black"/>
                      </a:solidFill>
                      <a:effectLst/>
                      <a:uLnTx/>
                      <a:uFillTx/>
                      <a:latin typeface="Arial"/>
                      <a:ea typeface="微软雅黑"/>
                      <a:cs typeface="+mn-ea"/>
                      <a:sym typeface="+mn-lt"/>
                    </a:rPr>
                    <a:t>每</a:t>
                  </a:r>
                  <a:r>
                    <a:rPr kumimoji="0" lang="en-US" altLang="zh-CN" sz="1400" b="0" i="0" u="none" strike="noStrike" kern="0" cap="none" spc="0" normalizeH="0" baseline="0" noProof="0" dirty="0">
                      <a:ln>
                        <a:noFill/>
                      </a:ln>
                      <a:solidFill>
                        <a:prstClr val="black"/>
                      </a:solidFill>
                      <a:effectLst/>
                      <a:uLnTx/>
                      <a:uFillTx/>
                      <a:latin typeface="Arial"/>
                      <a:ea typeface="微软雅黑"/>
                      <a:cs typeface="+mn-ea"/>
                      <a:sym typeface="+mn-lt"/>
                    </a:rPr>
                    <a:t>8</a:t>
                  </a:r>
                  <a:r>
                    <a:rPr kumimoji="0" lang="zh-CN" altLang="en-US" sz="1400" b="0" i="0" u="none" strike="noStrike" kern="0" cap="none" spc="0" normalizeH="0" baseline="0" noProof="0" dirty="0">
                      <a:ln>
                        <a:noFill/>
                      </a:ln>
                      <a:solidFill>
                        <a:prstClr val="black"/>
                      </a:solidFill>
                      <a:effectLst/>
                      <a:uLnTx/>
                      <a:uFillTx/>
                      <a:latin typeface="Arial"/>
                      <a:ea typeface="微软雅黑"/>
                      <a:cs typeface="+mn-ea"/>
                      <a:sym typeface="+mn-lt"/>
                    </a:rPr>
                    <a:t>周随访</a:t>
                  </a:r>
                  <a:r>
                    <a:rPr kumimoji="0" lang="en-US" altLang="zh-CN" sz="1400" b="0" i="0" u="none" strike="noStrike" kern="0" cap="none" spc="0" normalizeH="0" baseline="0" noProof="0" dirty="0">
                      <a:ln>
                        <a:noFill/>
                      </a:ln>
                      <a:solidFill>
                        <a:prstClr val="black"/>
                      </a:solidFill>
                      <a:effectLst/>
                      <a:uLnTx/>
                      <a:uFillTx/>
                      <a:latin typeface="Arial"/>
                      <a:ea typeface="微软雅黑"/>
                      <a:cs typeface="+mn-ea"/>
                      <a:sym typeface="+mn-lt"/>
                    </a:rPr>
                    <a:t>1</a:t>
                  </a:r>
                  <a:r>
                    <a:rPr kumimoji="0" lang="zh-CN" altLang="en-US" sz="1400" b="0" i="0" u="none" strike="noStrike" kern="0" cap="none" spc="0" normalizeH="0" baseline="0" noProof="0" dirty="0">
                      <a:ln>
                        <a:noFill/>
                      </a:ln>
                      <a:solidFill>
                        <a:prstClr val="black"/>
                      </a:solidFill>
                      <a:effectLst/>
                      <a:uLnTx/>
                      <a:uFillTx/>
                      <a:latin typeface="Arial"/>
                      <a:ea typeface="微软雅黑"/>
                      <a:cs typeface="+mn-ea"/>
                      <a:sym typeface="+mn-lt"/>
                    </a:rPr>
                    <a:t>次，直至患者死亡或研究结束</a:t>
                  </a:r>
                  <a:r>
                    <a:rPr kumimoji="0" lang="en-US" altLang="zh-CN" sz="1800" b="0" i="0" u="none" strike="noStrike" kern="1200" cap="none" spc="0" normalizeH="0" baseline="30000" noProof="0" dirty="0">
                      <a:ln>
                        <a:noFill/>
                      </a:ln>
                      <a:solidFill>
                        <a:prstClr val="black"/>
                      </a:solidFill>
                      <a:effectLst/>
                      <a:uLnTx/>
                      <a:uFillTx/>
                      <a:latin typeface="Arial"/>
                      <a:ea typeface="微软雅黑"/>
                      <a:cs typeface="+mn-ea"/>
                      <a:sym typeface="+mn-lt"/>
                    </a:rPr>
                    <a:t>c</a:t>
                  </a:r>
                  <a:endParaRPr kumimoji="0" lang="zh-CN" altLang="en-US" sz="1400" b="0" i="0" u="none" strike="noStrike" kern="0" cap="none" spc="0" normalizeH="0" baseline="0" noProof="0" dirty="0">
                    <a:ln>
                      <a:noFill/>
                    </a:ln>
                    <a:solidFill>
                      <a:prstClr val="black"/>
                    </a:solidFill>
                    <a:effectLst/>
                    <a:uLnTx/>
                    <a:uFillTx/>
                    <a:latin typeface="Arial"/>
                    <a:ea typeface="微软雅黑"/>
                    <a:cs typeface="+mn-ea"/>
                    <a:sym typeface="+mn-lt"/>
                  </a:endParaRPr>
                </a:p>
                <a:p>
                  <a:pPr marL="0" marR="0" lvl="0" indent="0" algn="ctr" defTabSz="457200" rtl="0" eaLnBrk="1" fontAlgn="auto" latinLnBrk="0" hangingPunct="1">
                    <a:lnSpc>
                      <a:spcPct val="120000"/>
                    </a:lnSpc>
                    <a:spcBef>
                      <a:spcPts val="0"/>
                    </a:spcBef>
                    <a:spcAft>
                      <a:spcPts val="0"/>
                    </a:spcAft>
                    <a:buClrTx/>
                    <a:buSzTx/>
                    <a:buFontTx/>
                    <a:buNone/>
                    <a:tabLst/>
                    <a:defRPr/>
                  </a:pPr>
                  <a:endParaRPr kumimoji="0" lang="en-US" altLang="zh-CN" sz="1400" b="0" i="0" u="none" strike="noStrike" kern="0" cap="none" spc="0" normalizeH="0" baseline="0" noProof="0" dirty="0">
                    <a:ln>
                      <a:noFill/>
                    </a:ln>
                    <a:solidFill>
                      <a:prstClr val="black"/>
                    </a:solidFill>
                    <a:effectLst/>
                    <a:uLnTx/>
                    <a:uFillTx/>
                    <a:latin typeface="Arial"/>
                    <a:ea typeface="微软雅黑"/>
                    <a:cs typeface="+mn-ea"/>
                    <a:sym typeface="+mn-lt"/>
                  </a:endParaRPr>
                </a:p>
              </p:txBody>
            </p:sp>
            <p:sp>
              <p:nvSpPr>
                <p:cNvPr id="28" name="矩形: 圆角 27">
                  <a:extLst>
                    <a:ext uri="{FF2B5EF4-FFF2-40B4-BE49-F238E27FC236}">
                      <a16:creationId xmlns:a16="http://schemas.microsoft.com/office/drawing/2014/main" id="{53ED87E8-6857-5EDC-A751-571FD20AB174}"/>
                    </a:ext>
                  </a:extLst>
                </p:cNvPr>
                <p:cNvSpPr/>
                <p:nvPr/>
              </p:nvSpPr>
              <p:spPr>
                <a:xfrm>
                  <a:off x="5253038" y="1887975"/>
                  <a:ext cx="2981324" cy="1044000"/>
                </a:xfrm>
                <a:prstGeom prst="roundRect">
                  <a:avLst>
                    <a:gd name="adj" fmla="val 3719"/>
                  </a:avLst>
                </a:prstGeom>
                <a:solidFill>
                  <a:srgbClr val="E12726"/>
                </a:solidFill>
                <a:ln w="28575" cap="flat" cmpd="sng" algn="ctr">
                  <a:noFill/>
                  <a:prstDash val="solid"/>
                </a:ln>
                <a:effectLst/>
              </p:spPr>
              <p:txBody>
                <a:bodyPr rtlCol="0" anchor="ct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prstClr val="white"/>
                      </a:solidFill>
                      <a:effectLst/>
                      <a:uLnTx/>
                      <a:uFillTx/>
                      <a:latin typeface="Arial"/>
                      <a:ea typeface="微软雅黑"/>
                      <a:cs typeface="+mn-ea"/>
                      <a:sym typeface="+mn-lt"/>
                    </a:rPr>
                    <a:t>脂质体伊立替康 </a:t>
                  </a:r>
                  <a:r>
                    <a:rPr kumimoji="0" lang="en-US" altLang="zh-CN" sz="1400" b="1" i="0" u="none" strike="noStrike" kern="0" cap="none" spc="0" normalizeH="0" baseline="0" noProof="0" dirty="0">
                      <a:ln>
                        <a:noFill/>
                      </a:ln>
                      <a:solidFill>
                        <a:prstClr val="white"/>
                      </a:solidFill>
                      <a:effectLst/>
                      <a:uLnTx/>
                      <a:uFillTx/>
                      <a:latin typeface="Arial"/>
                      <a:ea typeface="微软雅黑"/>
                      <a:cs typeface="+mn-ea"/>
                      <a:sym typeface="+mn-lt"/>
                    </a:rPr>
                    <a:t>50 mg/m</a:t>
                  </a:r>
                  <a:r>
                    <a:rPr kumimoji="0" lang="en-US" altLang="zh-CN" sz="1400" b="1" i="0" u="none" strike="noStrike" kern="0" cap="none" spc="0" normalizeH="0" baseline="30000" noProof="0" dirty="0">
                      <a:ln>
                        <a:noFill/>
                      </a:ln>
                      <a:solidFill>
                        <a:prstClr val="white"/>
                      </a:solidFill>
                      <a:effectLst/>
                      <a:uLnTx/>
                      <a:uFillTx/>
                      <a:latin typeface="Arial"/>
                      <a:ea typeface="微软雅黑"/>
                      <a:cs typeface="+mn-ea"/>
                      <a:sym typeface="+mn-lt"/>
                    </a:rPr>
                    <a:t>2</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1400" b="1" i="0" u="none" strike="noStrike" kern="0" cap="none" spc="0" normalizeH="0" baseline="0" noProof="0" dirty="0">
                      <a:ln>
                        <a:noFill/>
                      </a:ln>
                      <a:solidFill>
                        <a:prstClr val="white"/>
                      </a:solidFill>
                      <a:effectLst/>
                      <a:uLnTx/>
                      <a:uFillTx/>
                      <a:latin typeface="Arial"/>
                      <a:ea typeface="微软雅黑"/>
                      <a:cs typeface="+mn-ea"/>
                      <a:sym typeface="+mn-lt"/>
                    </a:rPr>
                    <a:t>+ </a:t>
                  </a:r>
                  <a:r>
                    <a:rPr kumimoji="0" lang="en-US" altLang="zh-CN" sz="1400" b="1" i="0" u="none" strike="noStrike" kern="1200" cap="none" spc="0" normalizeH="0" baseline="0" noProof="0" dirty="0">
                      <a:ln>
                        <a:noFill/>
                      </a:ln>
                      <a:solidFill>
                        <a:prstClr val="white"/>
                      </a:solidFill>
                      <a:effectLst/>
                      <a:uLnTx/>
                      <a:uFillTx/>
                      <a:latin typeface="Arial"/>
                      <a:ea typeface="微软雅黑"/>
                      <a:cs typeface="+mn-ea"/>
                      <a:sym typeface="+mn-lt"/>
                    </a:rPr>
                    <a:t>5-</a:t>
                  </a:r>
                  <a:r>
                    <a:rPr kumimoji="0" lang="zh-CN" altLang="en-US" sz="1400" b="1" i="0" u="none" strike="noStrike" kern="1200" cap="none" spc="0" normalizeH="0" baseline="0" noProof="0" dirty="0">
                      <a:ln>
                        <a:noFill/>
                      </a:ln>
                      <a:solidFill>
                        <a:prstClr val="white"/>
                      </a:solidFill>
                      <a:effectLst/>
                      <a:uLnTx/>
                      <a:uFillTx/>
                      <a:latin typeface="Arial"/>
                      <a:ea typeface="微软雅黑"/>
                      <a:cs typeface="+mn-ea"/>
                      <a:sym typeface="+mn-lt"/>
                    </a:rPr>
                    <a:t>氟尿嘧啶 </a:t>
                  </a:r>
                  <a:r>
                    <a:rPr kumimoji="0" lang="en-US" altLang="zh-CN" sz="1400" b="1" i="0" u="none" strike="noStrike" kern="0" cap="none" spc="0" normalizeH="0" baseline="0" noProof="0" dirty="0">
                      <a:ln>
                        <a:noFill/>
                      </a:ln>
                      <a:solidFill>
                        <a:prstClr val="white"/>
                      </a:solidFill>
                      <a:effectLst/>
                      <a:uLnTx/>
                      <a:uFillTx/>
                      <a:latin typeface="Arial"/>
                      <a:ea typeface="微软雅黑"/>
                      <a:cs typeface="+mn-ea"/>
                      <a:sym typeface="+mn-lt"/>
                    </a:rPr>
                    <a:t>2400 mg/m</a:t>
                  </a:r>
                  <a:r>
                    <a:rPr kumimoji="0" lang="en-US" altLang="zh-CN" sz="1400" b="1" i="0" u="none" strike="noStrike" kern="0" cap="none" spc="0" normalizeH="0" baseline="30000" noProof="0" dirty="0">
                      <a:ln>
                        <a:noFill/>
                      </a:ln>
                      <a:solidFill>
                        <a:prstClr val="white"/>
                      </a:solidFill>
                      <a:effectLst/>
                      <a:uLnTx/>
                      <a:uFillTx/>
                      <a:latin typeface="Arial"/>
                      <a:ea typeface="微软雅黑"/>
                      <a:cs typeface="+mn-ea"/>
                      <a:sym typeface="+mn-lt"/>
                    </a:rPr>
                    <a:t>2</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1400" b="1" i="0" u="none" strike="noStrike" kern="0" cap="none" spc="0" normalizeH="0" baseline="0" noProof="0" dirty="0">
                      <a:ln>
                        <a:noFill/>
                      </a:ln>
                      <a:solidFill>
                        <a:prstClr val="white"/>
                      </a:solidFill>
                      <a:effectLst/>
                      <a:uLnTx/>
                      <a:uFillTx/>
                      <a:latin typeface="Arial"/>
                      <a:ea typeface="微软雅黑"/>
                      <a:cs typeface="+mn-ea"/>
                      <a:sym typeface="+mn-lt"/>
                    </a:rPr>
                    <a:t>+</a:t>
                  </a:r>
                  <a:r>
                    <a:rPr kumimoji="0" lang="zh-CN" altLang="en-US" sz="1400" b="1" i="0" u="none" strike="noStrike" kern="1200" cap="none" spc="0" normalizeH="0" baseline="0" noProof="0" dirty="0">
                      <a:ln>
                        <a:noFill/>
                      </a:ln>
                      <a:solidFill>
                        <a:prstClr val="white"/>
                      </a:solidFill>
                      <a:effectLst/>
                      <a:uLnTx/>
                      <a:uFillTx/>
                      <a:latin typeface="Arial"/>
                      <a:ea typeface="微软雅黑"/>
                      <a:cs typeface="+mn-ea"/>
                      <a:sym typeface="+mn-lt"/>
                    </a:rPr>
                    <a:t>亚叶酸钙 </a:t>
                  </a:r>
                  <a:r>
                    <a:rPr kumimoji="0" lang="en-US" altLang="zh-CN" sz="1400" b="1" i="0" u="none" strike="noStrike" kern="0" cap="none" spc="0" normalizeH="0" baseline="0" noProof="0" dirty="0">
                      <a:ln>
                        <a:noFill/>
                      </a:ln>
                      <a:solidFill>
                        <a:prstClr val="white"/>
                      </a:solidFill>
                      <a:effectLst/>
                      <a:uLnTx/>
                      <a:uFillTx/>
                      <a:latin typeface="Arial"/>
                      <a:ea typeface="微软雅黑"/>
                      <a:cs typeface="+mn-ea"/>
                      <a:sym typeface="+mn-lt"/>
                    </a:rPr>
                    <a:t>400 mg/m</a:t>
                  </a:r>
                  <a:r>
                    <a:rPr kumimoji="0" lang="en-US" altLang="zh-CN" sz="1400" b="1" i="0" u="none" strike="noStrike" kern="0" cap="none" spc="0" normalizeH="0" baseline="30000" noProof="0" dirty="0">
                      <a:ln>
                        <a:noFill/>
                      </a:ln>
                      <a:solidFill>
                        <a:prstClr val="white"/>
                      </a:solidFill>
                      <a:effectLst/>
                      <a:uLnTx/>
                      <a:uFillTx/>
                      <a:latin typeface="Arial"/>
                      <a:ea typeface="微软雅黑"/>
                      <a:cs typeface="+mn-ea"/>
                      <a:sym typeface="+mn-lt"/>
                    </a:rPr>
                    <a:t>2</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1400" b="1" i="0" u="none" strike="noStrike" kern="0" cap="none" spc="0" normalizeH="0" baseline="0" noProof="0" dirty="0">
                      <a:ln>
                        <a:noFill/>
                      </a:ln>
                      <a:solidFill>
                        <a:prstClr val="white"/>
                      </a:solidFill>
                      <a:effectLst/>
                      <a:uLnTx/>
                      <a:uFillTx/>
                      <a:latin typeface="Arial"/>
                      <a:ea typeface="微软雅黑"/>
                      <a:cs typeface="+mn-ea"/>
                      <a:sym typeface="+mn-lt"/>
                    </a:rPr>
                    <a:t>+</a:t>
                  </a:r>
                  <a:r>
                    <a:rPr kumimoji="0" lang="zh-CN" altLang="en-US" sz="1400" b="1" i="0" u="none" strike="noStrike" kern="0" cap="none" spc="0" normalizeH="0" baseline="0" noProof="0" dirty="0">
                      <a:ln>
                        <a:noFill/>
                      </a:ln>
                      <a:solidFill>
                        <a:prstClr val="white"/>
                      </a:solidFill>
                      <a:effectLst/>
                      <a:uLnTx/>
                      <a:uFillTx/>
                      <a:latin typeface="Arial"/>
                      <a:ea typeface="微软雅黑"/>
                      <a:cs typeface="+mn-ea"/>
                      <a:sym typeface="+mn-lt"/>
                    </a:rPr>
                    <a:t>奥沙利铂 </a:t>
                  </a:r>
                  <a:r>
                    <a:rPr kumimoji="0" lang="en-US" altLang="zh-CN" sz="1400" b="1" i="0" u="none" strike="noStrike" kern="0" cap="none" spc="0" normalizeH="0" baseline="0" noProof="0" dirty="0">
                      <a:ln>
                        <a:noFill/>
                      </a:ln>
                      <a:solidFill>
                        <a:prstClr val="white"/>
                      </a:solidFill>
                      <a:effectLst/>
                      <a:uLnTx/>
                      <a:uFillTx/>
                      <a:latin typeface="Arial"/>
                      <a:ea typeface="微软雅黑"/>
                      <a:cs typeface="+mn-ea"/>
                      <a:sym typeface="+mn-lt"/>
                    </a:rPr>
                    <a:t>60 mg/m</a:t>
                  </a:r>
                  <a:r>
                    <a:rPr kumimoji="0" lang="en-US" altLang="zh-CN" sz="1400" b="1" i="0" u="none" strike="noStrike" kern="0" cap="none" spc="0" normalizeH="0" baseline="30000" noProof="0" dirty="0">
                      <a:ln>
                        <a:noFill/>
                      </a:ln>
                      <a:solidFill>
                        <a:prstClr val="white"/>
                      </a:solidFill>
                      <a:effectLst/>
                      <a:uLnTx/>
                      <a:uFillTx/>
                      <a:latin typeface="Arial"/>
                      <a:ea typeface="微软雅黑"/>
                      <a:cs typeface="+mn-ea"/>
                      <a:sym typeface="+mn-lt"/>
                    </a:rPr>
                    <a:t>2</a:t>
                  </a:r>
                  <a:endParaRPr kumimoji="0" lang="en-US" altLang="zh-CN" sz="1400" b="1" i="0" u="none" strike="noStrike" kern="0" cap="none" spc="0" normalizeH="0" baseline="0" noProof="0" dirty="0">
                    <a:ln>
                      <a:noFill/>
                    </a:ln>
                    <a:solidFill>
                      <a:prstClr val="white"/>
                    </a:solidFill>
                    <a:effectLst/>
                    <a:uLnTx/>
                    <a:uFillTx/>
                    <a:latin typeface="Arial"/>
                    <a:ea typeface="微软雅黑"/>
                    <a:cs typeface="+mn-ea"/>
                    <a:sym typeface="+mn-lt"/>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1400" b="1" i="0" u="none" strike="noStrike" kern="0" cap="none" spc="0" normalizeH="0" baseline="0" noProof="0" dirty="0">
                      <a:ln>
                        <a:noFill/>
                      </a:ln>
                      <a:solidFill>
                        <a:prstClr val="white"/>
                      </a:solidFill>
                      <a:effectLst/>
                      <a:uLnTx/>
                      <a:uFillTx/>
                      <a:latin typeface="Arial"/>
                      <a:ea typeface="微软雅黑"/>
                      <a:cs typeface="+mn-ea"/>
                      <a:sym typeface="+mn-lt"/>
                    </a:rPr>
                    <a:t>28 </a:t>
                  </a:r>
                  <a:r>
                    <a:rPr kumimoji="0" lang="zh-CN" altLang="en-US" sz="1400" b="1" i="0" u="none" strike="noStrike" kern="0" cap="none" spc="0" normalizeH="0" baseline="0" noProof="0" dirty="0">
                      <a:ln>
                        <a:noFill/>
                      </a:ln>
                      <a:solidFill>
                        <a:prstClr val="white"/>
                      </a:solidFill>
                      <a:effectLst/>
                      <a:uLnTx/>
                      <a:uFillTx/>
                      <a:latin typeface="Arial"/>
                      <a:ea typeface="微软雅黑"/>
                      <a:cs typeface="+mn-ea"/>
                      <a:sym typeface="+mn-lt"/>
                    </a:rPr>
                    <a:t>天为</a:t>
                  </a:r>
                  <a:r>
                    <a:rPr kumimoji="0" lang="en-US" altLang="zh-CN" sz="1400" b="1" i="0" u="none" strike="noStrike" kern="0" cap="none" spc="0" normalizeH="0" baseline="0" noProof="0" dirty="0">
                      <a:ln>
                        <a:noFill/>
                      </a:ln>
                      <a:solidFill>
                        <a:prstClr val="white"/>
                      </a:solidFill>
                      <a:effectLst/>
                      <a:uLnTx/>
                      <a:uFillTx/>
                      <a:latin typeface="Arial"/>
                      <a:ea typeface="微软雅黑"/>
                      <a:cs typeface="+mn-ea"/>
                      <a:sym typeface="+mn-lt"/>
                    </a:rPr>
                    <a:t>1</a:t>
                  </a:r>
                  <a:r>
                    <a:rPr kumimoji="0" lang="zh-CN" altLang="en-US" sz="1400" b="1" i="0" u="none" strike="noStrike" kern="0" cap="none" spc="0" normalizeH="0" baseline="0" noProof="0" dirty="0">
                      <a:ln>
                        <a:noFill/>
                      </a:ln>
                      <a:solidFill>
                        <a:prstClr val="white"/>
                      </a:solidFill>
                      <a:effectLst/>
                      <a:uLnTx/>
                      <a:uFillTx/>
                      <a:latin typeface="Arial"/>
                      <a:ea typeface="微软雅黑"/>
                      <a:cs typeface="+mn-ea"/>
                      <a:sym typeface="+mn-lt"/>
                    </a:rPr>
                    <a:t>个周期的第</a:t>
                  </a:r>
                  <a:r>
                    <a:rPr kumimoji="0" lang="en-US" altLang="zh-CN" sz="1400" b="1" i="0" u="none" strike="noStrike" kern="0" cap="none" spc="0" normalizeH="0" baseline="0" noProof="0" dirty="0">
                      <a:ln>
                        <a:noFill/>
                      </a:ln>
                      <a:solidFill>
                        <a:prstClr val="white"/>
                      </a:solidFill>
                      <a:effectLst/>
                      <a:uLnTx/>
                      <a:uFillTx/>
                      <a:latin typeface="Arial"/>
                      <a:ea typeface="微软雅黑"/>
                      <a:cs typeface="+mn-ea"/>
                      <a:sym typeface="+mn-lt"/>
                    </a:rPr>
                    <a:t>1</a:t>
                  </a:r>
                  <a:r>
                    <a:rPr kumimoji="0" lang="zh-CN" altLang="en-US" sz="1400" b="1" i="0" u="none" strike="noStrike" kern="0" cap="none" spc="0" normalizeH="0" baseline="0" noProof="0" dirty="0">
                      <a:ln>
                        <a:noFill/>
                      </a:ln>
                      <a:solidFill>
                        <a:prstClr val="white"/>
                      </a:solidFill>
                      <a:effectLst/>
                      <a:uLnTx/>
                      <a:uFillTx/>
                      <a:latin typeface="Arial"/>
                      <a:ea typeface="微软雅黑"/>
                      <a:cs typeface="+mn-ea"/>
                      <a:sym typeface="+mn-lt"/>
                    </a:rPr>
                    <a:t>天和第</a:t>
                  </a:r>
                  <a:r>
                    <a:rPr kumimoji="0" lang="en-US" altLang="zh-CN" sz="1400" b="1" i="0" u="none" strike="noStrike" kern="0" cap="none" spc="0" normalizeH="0" baseline="0" noProof="0" dirty="0">
                      <a:ln>
                        <a:noFill/>
                      </a:ln>
                      <a:solidFill>
                        <a:prstClr val="white"/>
                      </a:solidFill>
                      <a:effectLst/>
                      <a:uLnTx/>
                      <a:uFillTx/>
                      <a:latin typeface="Arial"/>
                      <a:ea typeface="微软雅黑"/>
                      <a:cs typeface="+mn-ea"/>
                      <a:sym typeface="+mn-lt"/>
                    </a:rPr>
                    <a:t>15</a:t>
                  </a:r>
                  <a:r>
                    <a:rPr kumimoji="0" lang="zh-CN" altLang="en-US" sz="1400" b="1" i="0" u="none" strike="noStrike" kern="0" cap="none" spc="0" normalizeH="0" baseline="0" noProof="0" dirty="0">
                      <a:ln>
                        <a:noFill/>
                      </a:ln>
                      <a:solidFill>
                        <a:prstClr val="white"/>
                      </a:solidFill>
                      <a:effectLst/>
                      <a:uLnTx/>
                      <a:uFillTx/>
                      <a:latin typeface="Arial"/>
                      <a:ea typeface="微软雅黑"/>
                      <a:cs typeface="+mn-ea"/>
                      <a:sym typeface="+mn-lt"/>
                    </a:rPr>
                    <a:t>天给药</a:t>
                  </a:r>
                  <a:r>
                    <a:rPr kumimoji="0" lang="en-US" altLang="zh-CN" sz="1400" b="1" i="0" u="none" strike="noStrike" kern="0" cap="none" spc="0" normalizeH="0" baseline="30000" noProof="0" dirty="0">
                      <a:ln>
                        <a:noFill/>
                      </a:ln>
                      <a:solidFill>
                        <a:prstClr val="white"/>
                      </a:solidFill>
                      <a:effectLst/>
                      <a:uLnTx/>
                      <a:uFillTx/>
                      <a:latin typeface="Arial"/>
                      <a:ea typeface="微软雅黑"/>
                      <a:cs typeface="+mn-ea"/>
                      <a:sym typeface="+mn-lt"/>
                    </a:rPr>
                    <a:t>a</a:t>
                  </a:r>
                </a:p>
              </p:txBody>
            </p:sp>
            <p:sp>
              <p:nvSpPr>
                <p:cNvPr id="29" name="矩形: 圆角 28">
                  <a:extLst>
                    <a:ext uri="{FF2B5EF4-FFF2-40B4-BE49-F238E27FC236}">
                      <a16:creationId xmlns:a16="http://schemas.microsoft.com/office/drawing/2014/main" id="{104992FA-5A9F-E0FA-1404-5BD9201C9C89}"/>
                    </a:ext>
                  </a:extLst>
                </p:cNvPr>
                <p:cNvSpPr/>
                <p:nvPr/>
              </p:nvSpPr>
              <p:spPr>
                <a:xfrm>
                  <a:off x="5253038" y="3201786"/>
                  <a:ext cx="2981324" cy="1044000"/>
                </a:xfrm>
                <a:prstGeom prst="roundRect">
                  <a:avLst>
                    <a:gd name="adj" fmla="val 3719"/>
                  </a:avLst>
                </a:prstGeom>
                <a:solidFill>
                  <a:sysClr val="window" lastClr="FFFFFF">
                    <a:lumMod val="65000"/>
                  </a:sysClr>
                </a:solidFill>
                <a:ln w="28575" cap="flat" cmpd="sng" algn="ctr">
                  <a:noFill/>
                  <a:prstDash val="solid"/>
                </a:ln>
                <a:effectLst/>
              </p:spPr>
              <p:txBody>
                <a:bodyPr rtlCol="0" anchor="ct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prstClr val="white"/>
                      </a:solidFill>
                      <a:effectLst/>
                      <a:uLnTx/>
                      <a:uFillTx/>
                      <a:latin typeface="Arial"/>
                      <a:ea typeface="微软雅黑"/>
                      <a:cs typeface="+mn-ea"/>
                      <a:sym typeface="+mn-lt"/>
                    </a:rPr>
                    <a:t>吉西他滨</a:t>
                  </a:r>
                  <a:r>
                    <a:rPr kumimoji="0" lang="en-US" altLang="zh-CN" sz="1400" b="1" i="0" u="none" strike="noStrike" kern="0" cap="none" spc="0" normalizeH="0" baseline="0" noProof="0" dirty="0">
                      <a:ln>
                        <a:noFill/>
                      </a:ln>
                      <a:solidFill>
                        <a:prstClr val="white"/>
                      </a:solidFill>
                      <a:effectLst/>
                      <a:uLnTx/>
                      <a:uFillTx/>
                      <a:latin typeface="Arial"/>
                      <a:ea typeface="微软雅黑"/>
                      <a:cs typeface="+mn-ea"/>
                      <a:sym typeface="+mn-lt"/>
                    </a:rPr>
                    <a:t> 1000 mg/m</a:t>
                  </a:r>
                  <a:r>
                    <a:rPr kumimoji="0" lang="en-US" altLang="zh-CN" sz="1400" b="1" i="0" u="none" strike="noStrike" kern="0" cap="none" spc="0" normalizeH="0" baseline="30000" noProof="0" dirty="0">
                      <a:ln>
                        <a:noFill/>
                      </a:ln>
                      <a:solidFill>
                        <a:prstClr val="white"/>
                      </a:solidFill>
                      <a:effectLst/>
                      <a:uLnTx/>
                      <a:uFillTx/>
                      <a:latin typeface="Arial"/>
                      <a:ea typeface="微软雅黑"/>
                      <a:cs typeface="+mn-ea"/>
                      <a:sym typeface="+mn-lt"/>
                    </a:rPr>
                    <a:t>2</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1400" b="1" i="0" u="none" strike="noStrike" kern="0" cap="none" spc="0" normalizeH="0" baseline="0" noProof="0" dirty="0">
                      <a:ln>
                        <a:noFill/>
                      </a:ln>
                      <a:solidFill>
                        <a:prstClr val="white"/>
                      </a:solidFill>
                      <a:effectLst/>
                      <a:uLnTx/>
                      <a:uFillTx/>
                      <a:latin typeface="Arial"/>
                      <a:ea typeface="微软雅黑"/>
                      <a:cs typeface="+mn-ea"/>
                      <a:sym typeface="+mn-lt"/>
                    </a:rPr>
                    <a:t>+ </a:t>
                  </a:r>
                  <a:r>
                    <a:rPr kumimoji="0" lang="zh-CN" altLang="en-US" sz="1400" b="1" i="0" u="none" strike="noStrike" kern="0" cap="none" spc="0" normalizeH="0" baseline="0" noProof="0" dirty="0">
                      <a:ln>
                        <a:noFill/>
                      </a:ln>
                      <a:solidFill>
                        <a:prstClr val="white"/>
                      </a:solidFill>
                      <a:effectLst/>
                      <a:uLnTx/>
                      <a:uFillTx/>
                      <a:latin typeface="Arial"/>
                      <a:ea typeface="微软雅黑"/>
                      <a:cs typeface="+mn-ea"/>
                      <a:sym typeface="+mn-lt"/>
                    </a:rPr>
                    <a:t>白蛋白结核性紫杉醇</a:t>
                  </a:r>
                  <a:r>
                    <a:rPr kumimoji="0" lang="en-US" altLang="zh-CN" sz="1400" b="1" i="0" u="none" strike="noStrike" kern="0" cap="none" spc="0" normalizeH="0" baseline="0" noProof="0" dirty="0">
                      <a:ln>
                        <a:noFill/>
                      </a:ln>
                      <a:solidFill>
                        <a:prstClr val="white"/>
                      </a:solidFill>
                      <a:effectLst/>
                      <a:uLnTx/>
                      <a:uFillTx/>
                      <a:latin typeface="Arial"/>
                      <a:ea typeface="微软雅黑"/>
                      <a:cs typeface="+mn-ea"/>
                      <a:sym typeface="+mn-lt"/>
                    </a:rPr>
                    <a:t> 125 mg/m</a:t>
                  </a:r>
                  <a:r>
                    <a:rPr kumimoji="0" lang="en-US" altLang="zh-CN" sz="1400" b="1" i="0" u="none" strike="noStrike" kern="0" cap="none" spc="0" normalizeH="0" baseline="30000" noProof="0" dirty="0">
                      <a:ln>
                        <a:noFill/>
                      </a:ln>
                      <a:solidFill>
                        <a:prstClr val="white"/>
                      </a:solidFill>
                      <a:effectLst/>
                      <a:uLnTx/>
                      <a:uFillTx/>
                      <a:latin typeface="Arial"/>
                      <a:ea typeface="微软雅黑"/>
                      <a:cs typeface="+mn-ea"/>
                      <a:sym typeface="+mn-lt"/>
                    </a:rPr>
                    <a:t>2</a:t>
                  </a:r>
                  <a:r>
                    <a:rPr kumimoji="0" lang="zh-CN" altLang="en-US" sz="1400" b="1" i="0" u="none" strike="noStrike" kern="0" cap="none" spc="0" normalizeH="0" baseline="0" noProof="0" dirty="0">
                      <a:ln>
                        <a:noFill/>
                      </a:ln>
                      <a:solidFill>
                        <a:prstClr val="white"/>
                      </a:solidFill>
                      <a:effectLst/>
                      <a:uLnTx/>
                      <a:uFillTx/>
                      <a:latin typeface="Arial"/>
                      <a:ea typeface="微软雅黑"/>
                      <a:cs typeface="+mn-ea"/>
                      <a:sym typeface="+mn-lt"/>
                    </a:rPr>
                    <a:t>，</a:t>
                  </a:r>
                  <a:endParaRPr kumimoji="0" lang="en-US" altLang="zh-CN" sz="1400" b="1" i="0" u="none" strike="noStrike" kern="0" cap="none" spc="0" normalizeH="0" baseline="0" noProof="0" dirty="0">
                    <a:ln>
                      <a:noFill/>
                    </a:ln>
                    <a:solidFill>
                      <a:prstClr val="white"/>
                    </a:solidFill>
                    <a:effectLst/>
                    <a:uLnTx/>
                    <a:uFillTx/>
                    <a:latin typeface="Arial"/>
                    <a:ea typeface="微软雅黑"/>
                    <a:cs typeface="+mn-ea"/>
                    <a:sym typeface="+mn-lt"/>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1400" b="1" i="0" u="none" strike="noStrike" kern="0" cap="none" spc="0" normalizeH="0" baseline="0" noProof="0" dirty="0">
                      <a:ln>
                        <a:noFill/>
                      </a:ln>
                      <a:solidFill>
                        <a:prstClr val="white"/>
                      </a:solidFill>
                      <a:effectLst/>
                      <a:uLnTx/>
                      <a:uFillTx/>
                      <a:latin typeface="Arial"/>
                      <a:ea typeface="微软雅黑"/>
                      <a:cs typeface="+mn-ea"/>
                      <a:sym typeface="+mn-lt"/>
                    </a:rPr>
                    <a:t>28</a:t>
                  </a:r>
                  <a:r>
                    <a:rPr kumimoji="0" lang="zh-CN" altLang="en-US" sz="1400" b="1" i="0" u="none" strike="noStrike" kern="0" cap="none" spc="0" normalizeH="0" baseline="0" noProof="0" dirty="0">
                      <a:ln>
                        <a:noFill/>
                      </a:ln>
                      <a:solidFill>
                        <a:prstClr val="white"/>
                      </a:solidFill>
                      <a:effectLst/>
                      <a:uLnTx/>
                      <a:uFillTx/>
                      <a:latin typeface="Arial"/>
                      <a:ea typeface="微软雅黑"/>
                      <a:cs typeface="+mn-ea"/>
                      <a:sym typeface="+mn-lt"/>
                    </a:rPr>
                    <a:t>天为一个周期的第</a:t>
                  </a:r>
                  <a:r>
                    <a:rPr kumimoji="0" lang="en-US" altLang="zh-CN" sz="1400" b="1" i="0" u="none" strike="noStrike" kern="0" cap="none" spc="0" normalizeH="0" baseline="0" noProof="0" dirty="0">
                      <a:ln>
                        <a:noFill/>
                      </a:ln>
                      <a:solidFill>
                        <a:prstClr val="white"/>
                      </a:solidFill>
                      <a:effectLst/>
                      <a:uLnTx/>
                      <a:uFillTx/>
                      <a:latin typeface="Arial"/>
                      <a:ea typeface="微软雅黑"/>
                      <a:cs typeface="+mn-ea"/>
                      <a:sym typeface="+mn-lt"/>
                    </a:rPr>
                    <a:t>1</a:t>
                  </a:r>
                  <a:r>
                    <a:rPr kumimoji="0" lang="zh-CN" altLang="en-US" sz="1400" b="1" i="0" u="none" strike="noStrike" kern="0" cap="none" spc="0" normalizeH="0" baseline="0" noProof="0" dirty="0">
                      <a:ln>
                        <a:noFill/>
                      </a:ln>
                      <a:solidFill>
                        <a:prstClr val="white"/>
                      </a:solidFill>
                      <a:effectLst/>
                      <a:uLnTx/>
                      <a:uFillTx/>
                      <a:latin typeface="Arial"/>
                      <a:ea typeface="微软雅黑"/>
                      <a:cs typeface="+mn-ea"/>
                      <a:sym typeface="+mn-lt"/>
                    </a:rPr>
                    <a:t>、</a:t>
                  </a:r>
                  <a:r>
                    <a:rPr kumimoji="0" lang="en-US" altLang="zh-CN" sz="1400" b="1" i="0" u="none" strike="noStrike" kern="0" cap="none" spc="0" normalizeH="0" baseline="0" noProof="0" dirty="0">
                      <a:ln>
                        <a:noFill/>
                      </a:ln>
                      <a:solidFill>
                        <a:prstClr val="white"/>
                      </a:solidFill>
                      <a:effectLst/>
                      <a:uLnTx/>
                      <a:uFillTx/>
                      <a:latin typeface="Arial"/>
                      <a:ea typeface="微软雅黑"/>
                      <a:cs typeface="+mn-ea"/>
                      <a:sym typeface="+mn-lt"/>
                    </a:rPr>
                    <a:t>8</a:t>
                  </a:r>
                  <a:r>
                    <a:rPr kumimoji="0" lang="zh-CN" altLang="en-US" sz="1400" b="1" i="0" u="none" strike="noStrike" kern="0" cap="none" spc="0" normalizeH="0" baseline="0" noProof="0" dirty="0">
                      <a:ln>
                        <a:noFill/>
                      </a:ln>
                      <a:solidFill>
                        <a:prstClr val="white"/>
                      </a:solidFill>
                      <a:effectLst/>
                      <a:uLnTx/>
                      <a:uFillTx/>
                      <a:latin typeface="Arial"/>
                      <a:ea typeface="微软雅黑"/>
                      <a:cs typeface="+mn-ea"/>
                      <a:sym typeface="+mn-lt"/>
                    </a:rPr>
                    <a:t>和第</a:t>
                  </a:r>
                  <a:r>
                    <a:rPr kumimoji="0" lang="en-US" altLang="zh-CN" sz="1400" b="1" i="0" u="none" strike="noStrike" kern="0" cap="none" spc="0" normalizeH="0" baseline="0" noProof="0" dirty="0">
                      <a:ln>
                        <a:noFill/>
                      </a:ln>
                      <a:solidFill>
                        <a:prstClr val="white"/>
                      </a:solidFill>
                      <a:effectLst/>
                      <a:uLnTx/>
                      <a:uFillTx/>
                      <a:latin typeface="Arial"/>
                      <a:ea typeface="微软雅黑"/>
                      <a:cs typeface="+mn-ea"/>
                      <a:sym typeface="+mn-lt"/>
                    </a:rPr>
                    <a:t>15</a:t>
                  </a:r>
                  <a:r>
                    <a:rPr kumimoji="0" lang="zh-CN" altLang="en-US" sz="1400" b="1" i="0" u="none" strike="noStrike" kern="0" cap="none" spc="0" normalizeH="0" baseline="0" noProof="0" dirty="0">
                      <a:ln>
                        <a:noFill/>
                      </a:ln>
                      <a:solidFill>
                        <a:prstClr val="white"/>
                      </a:solidFill>
                      <a:effectLst/>
                      <a:uLnTx/>
                      <a:uFillTx/>
                      <a:latin typeface="Arial"/>
                      <a:ea typeface="微软雅黑"/>
                      <a:cs typeface="+mn-ea"/>
                      <a:sym typeface="+mn-lt"/>
                    </a:rPr>
                    <a:t>天给药</a:t>
                  </a:r>
                  <a:endParaRPr kumimoji="0" lang="en-US" altLang="zh-CN" sz="1400" b="1" i="0" u="none" strike="noStrike" kern="0" cap="none" spc="0" normalizeH="0" baseline="0" noProof="0" dirty="0">
                    <a:ln>
                      <a:noFill/>
                    </a:ln>
                    <a:solidFill>
                      <a:prstClr val="white"/>
                    </a:solidFill>
                    <a:effectLst/>
                    <a:uLnTx/>
                    <a:uFillTx/>
                    <a:latin typeface="Arial"/>
                    <a:ea typeface="微软雅黑"/>
                    <a:cs typeface="+mn-ea"/>
                    <a:sym typeface="+mn-lt"/>
                  </a:endParaRPr>
                </a:p>
              </p:txBody>
            </p:sp>
          </p:grpSp>
          <p:sp>
            <p:nvSpPr>
              <p:cNvPr id="26" name="文本框 25">
                <a:extLst>
                  <a:ext uri="{FF2B5EF4-FFF2-40B4-BE49-F238E27FC236}">
                    <a16:creationId xmlns:a16="http://schemas.microsoft.com/office/drawing/2014/main" id="{1070EF20-4A3C-9710-EE3B-D9584B2F1E7A}"/>
                  </a:ext>
                </a:extLst>
              </p:cNvPr>
              <p:cNvSpPr txBox="1"/>
              <p:nvPr/>
            </p:nvSpPr>
            <p:spPr>
              <a:xfrm>
                <a:off x="4080875" y="3403405"/>
                <a:ext cx="1070703" cy="516491"/>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srgbClr val="101214"/>
                    </a:solidFill>
                    <a:effectLst/>
                    <a:uLnTx/>
                    <a:uFillTx/>
                    <a:latin typeface="Arial"/>
                    <a:ea typeface="微软雅黑"/>
                    <a:cs typeface="+mn-ea"/>
                    <a:sym typeface="+mn-lt"/>
                  </a:rPr>
                  <a:t>分层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050" b="0" i="0" u="none" strike="noStrike" kern="1200" cap="none" spc="0" normalizeH="0" baseline="0" noProof="0" dirty="0">
                    <a:ln>
                      <a:noFill/>
                    </a:ln>
                    <a:solidFill>
                      <a:srgbClr val="101214"/>
                    </a:solidFill>
                    <a:effectLst/>
                    <a:uLnTx/>
                    <a:uFillTx/>
                    <a:latin typeface="Arial"/>
                    <a:ea typeface="微软雅黑"/>
                    <a:cs typeface="+mn-ea"/>
                    <a:sym typeface="+mn-lt"/>
                  </a:rPr>
                  <a:t>ECOG PS 0/1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050" b="0" i="0" u="none" strike="noStrike" kern="1200" cap="none" spc="0" normalizeH="0" baseline="0" noProof="0" dirty="0">
                    <a:ln>
                      <a:noFill/>
                    </a:ln>
                    <a:solidFill>
                      <a:srgbClr val="101214"/>
                    </a:solidFill>
                    <a:effectLst/>
                    <a:uLnTx/>
                    <a:uFillTx/>
                    <a:latin typeface="Arial"/>
                    <a:ea typeface="微软雅黑"/>
                    <a:cs typeface="+mn-ea"/>
                    <a:sym typeface="+mn-lt"/>
                  </a:rPr>
                  <a:t>地区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050" b="0" i="0" u="none" strike="noStrike" kern="1200" cap="none" spc="0" normalizeH="0" baseline="0" noProof="0" dirty="0">
                    <a:ln>
                      <a:noFill/>
                    </a:ln>
                    <a:solidFill>
                      <a:srgbClr val="101214"/>
                    </a:solidFill>
                    <a:effectLst/>
                    <a:uLnTx/>
                    <a:uFillTx/>
                    <a:latin typeface="Arial"/>
                    <a:ea typeface="微软雅黑"/>
                    <a:cs typeface="+mn-ea"/>
                    <a:sym typeface="+mn-lt"/>
                  </a:rPr>
                  <a:t>肝转移</a:t>
                </a:r>
              </a:p>
            </p:txBody>
          </p:sp>
        </p:grpSp>
        <p:sp>
          <p:nvSpPr>
            <p:cNvPr id="18" name="文本框 17">
              <a:extLst>
                <a:ext uri="{FF2B5EF4-FFF2-40B4-BE49-F238E27FC236}">
                  <a16:creationId xmlns:a16="http://schemas.microsoft.com/office/drawing/2014/main" id="{7D25E95A-B12E-AAC0-CA8A-006F1D157808}"/>
                </a:ext>
              </a:extLst>
            </p:cNvPr>
            <p:cNvSpPr txBox="1"/>
            <p:nvPr/>
          </p:nvSpPr>
          <p:spPr>
            <a:xfrm>
              <a:off x="6055477" y="3424780"/>
              <a:ext cx="609777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err="1">
                  <a:ln>
                    <a:noFill/>
                  </a:ln>
                  <a:solidFill>
                    <a:prstClr val="black"/>
                  </a:solidFill>
                  <a:effectLst/>
                  <a:uLnTx/>
                  <a:uFillTx/>
                  <a:latin typeface="Arial"/>
                  <a:ea typeface="微软雅黑"/>
                  <a:cs typeface="+mn-ea"/>
                  <a:sym typeface="+mn-lt"/>
                </a:rPr>
                <a:t>Gem+NabP</a:t>
              </a:r>
              <a:endParaRPr kumimoji="0" lang="en-US" altLang="zh-CN" sz="2000" b="0" i="0" u="none" strike="noStrike" kern="1200" cap="none" spc="0" normalizeH="0" baseline="0" noProof="0" dirty="0">
                <a:ln>
                  <a:noFill/>
                </a:ln>
                <a:solidFill>
                  <a:prstClr val="black"/>
                </a:solidFill>
                <a:effectLst/>
                <a:uLnTx/>
                <a:uFillTx/>
                <a:latin typeface="Arial"/>
                <a:ea typeface="微软雅黑"/>
                <a:cs typeface="+mn-ea"/>
                <a:sym typeface="+mn-lt"/>
              </a:endParaRPr>
            </a:p>
          </p:txBody>
        </p:sp>
        <p:sp>
          <p:nvSpPr>
            <p:cNvPr id="19" name="文本框 18">
              <a:extLst>
                <a:ext uri="{FF2B5EF4-FFF2-40B4-BE49-F238E27FC236}">
                  <a16:creationId xmlns:a16="http://schemas.microsoft.com/office/drawing/2014/main" id="{E2B638D2-EA48-4A23-AF0E-A293CE91EE10}"/>
                </a:ext>
              </a:extLst>
            </p:cNvPr>
            <p:cNvSpPr txBox="1"/>
            <p:nvPr/>
          </p:nvSpPr>
          <p:spPr>
            <a:xfrm>
              <a:off x="6055477" y="1508200"/>
              <a:ext cx="579679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Arial"/>
                  <a:ea typeface="微软雅黑"/>
                  <a:cs typeface="+mn-ea"/>
                  <a:sym typeface="+mn-lt"/>
                </a:rPr>
                <a:t>NALIFIROX</a:t>
              </a:r>
              <a:endParaRPr kumimoji="0" lang="en-US" altLang="zh-CN" sz="2000" b="0" i="0" u="none" strike="noStrike" kern="1200" cap="none" spc="0" normalizeH="0" baseline="0" noProof="0" dirty="0">
                <a:ln>
                  <a:noFill/>
                </a:ln>
                <a:solidFill>
                  <a:prstClr val="black"/>
                </a:solidFill>
                <a:effectLst/>
                <a:uLnTx/>
                <a:uFillTx/>
                <a:latin typeface="Arial"/>
                <a:ea typeface="微软雅黑"/>
                <a:cs typeface="+mn-ea"/>
                <a:sym typeface="+mn-lt"/>
              </a:endParaRPr>
            </a:p>
          </p:txBody>
        </p:sp>
      </p:grpSp>
      <p:pic>
        <p:nvPicPr>
          <p:cNvPr id="15" name="图片 14">
            <a:extLst>
              <a:ext uri="{FF2B5EF4-FFF2-40B4-BE49-F238E27FC236}">
                <a16:creationId xmlns:a16="http://schemas.microsoft.com/office/drawing/2014/main" id="{5162F33E-8135-B889-67D6-2BCA0046699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2449" y="5851530"/>
            <a:ext cx="9600973" cy="534019"/>
          </a:xfrm>
          <a:prstGeom prst="rect">
            <a:avLst/>
          </a:prstGeom>
        </p:spPr>
      </p:pic>
    </p:spTree>
    <p:extLst>
      <p:ext uri="{BB962C8B-B14F-4D97-AF65-F5344CB8AC3E}">
        <p14:creationId xmlns:p14="http://schemas.microsoft.com/office/powerpoint/2010/main" val="1168603525"/>
      </p:ext>
    </p:extLst>
  </p:cSld>
  <p:clrMapOvr>
    <a:masterClrMapping/>
  </p:clrMapOvr>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BD00126D-5899-19ED-5944-4EDDAB508C8F}"/>
              </a:ext>
            </a:extLst>
          </p:cNvPr>
          <p:cNvSpPr>
            <a:spLocks noGrp="1"/>
          </p:cNvSpPr>
          <p:nvPr>
            <p:ph type="body" sz="quarter" idx="10"/>
          </p:nvPr>
        </p:nvSpPr>
        <p:spPr/>
        <p:txBody>
          <a:bodyPr/>
          <a:lstStyle/>
          <a:p>
            <a:r>
              <a:rPr lang="en-US" altLang="zh-CN" dirty="0">
                <a:latin typeface="+mn-lt"/>
                <a:ea typeface="+mn-ea"/>
                <a:cs typeface="+mn-ea"/>
                <a:sym typeface="+mn-lt"/>
              </a:rPr>
              <a:t>NAPOLI 3</a:t>
            </a:r>
            <a:r>
              <a:rPr lang="zh-CN" altLang="en-US" dirty="0">
                <a:latin typeface="+mn-lt"/>
                <a:ea typeface="+mn-ea"/>
                <a:cs typeface="+mn-ea"/>
                <a:sym typeface="+mn-lt"/>
              </a:rPr>
              <a:t>：研究终点和统计学设计</a:t>
            </a:r>
          </a:p>
        </p:txBody>
      </p:sp>
      <p:sp>
        <p:nvSpPr>
          <p:cNvPr id="3" name="文本占位符 2">
            <a:extLst>
              <a:ext uri="{FF2B5EF4-FFF2-40B4-BE49-F238E27FC236}">
                <a16:creationId xmlns:a16="http://schemas.microsoft.com/office/drawing/2014/main" id="{9A9AB7E6-D394-FD45-291D-278E10536489}"/>
              </a:ext>
            </a:extLst>
          </p:cNvPr>
          <p:cNvSpPr>
            <a:spLocks noGrp="1"/>
          </p:cNvSpPr>
          <p:nvPr>
            <p:ph type="body" sz="quarter" idx="11"/>
          </p:nvPr>
        </p:nvSpPr>
        <p:spPr/>
        <p:txBody>
          <a:bodyPr/>
          <a:lstStyle/>
          <a:p>
            <a:r>
              <a:rPr lang="zh-CN" altLang="zh-CN" sz="1000" dirty="0">
                <a:effectLst/>
                <a:ea typeface="+mn-ea"/>
                <a:cs typeface="+mn-ea"/>
                <a:sym typeface="+mn-lt"/>
              </a:rPr>
              <a:t>Eileen</a:t>
            </a:r>
            <a:r>
              <a:rPr lang="en-US" altLang="zh-CN" sz="1000" dirty="0">
                <a:effectLst/>
                <a:ea typeface="+mn-ea"/>
                <a:cs typeface="+mn-ea"/>
                <a:sym typeface="+mn-lt"/>
              </a:rPr>
              <a:t> </a:t>
            </a:r>
            <a:r>
              <a:rPr lang="zh-CN" altLang="zh-CN" sz="1000" dirty="0">
                <a:effectLst/>
                <a:ea typeface="+mn-ea"/>
                <a:cs typeface="+mn-ea"/>
                <a:sym typeface="+mn-lt"/>
              </a:rPr>
              <a:t>M</a:t>
            </a:r>
            <a:r>
              <a:rPr lang="en-US" altLang="zh-CN" sz="1000" dirty="0">
                <a:effectLst/>
                <a:ea typeface="+mn-ea"/>
                <a:cs typeface="+mn-ea"/>
                <a:sym typeface="+mn-lt"/>
              </a:rPr>
              <a:t> </a:t>
            </a:r>
            <a:r>
              <a:rPr lang="zh-CN" altLang="zh-CN" sz="1000" dirty="0">
                <a:effectLst/>
                <a:ea typeface="+mn-ea"/>
                <a:cs typeface="+mn-ea"/>
                <a:sym typeface="+mn-lt"/>
              </a:rPr>
              <a:t>O‘Reilly,</a:t>
            </a:r>
            <a:r>
              <a:rPr lang="en-US" altLang="zh-CN" sz="1000" dirty="0">
                <a:effectLst/>
                <a:ea typeface="+mn-ea"/>
                <a:cs typeface="+mn-ea"/>
                <a:sym typeface="+mn-lt"/>
              </a:rPr>
              <a:t>  et al.</a:t>
            </a:r>
            <a:r>
              <a:rPr lang="zh-CN" altLang="en-US" sz="1000" dirty="0">
                <a:effectLst/>
                <a:ea typeface="+mn-ea"/>
                <a:cs typeface="+mn-ea"/>
                <a:sym typeface="+mn-lt"/>
              </a:rPr>
              <a:t> </a:t>
            </a:r>
            <a:r>
              <a:rPr lang="en-US" altLang="zh-CN" sz="1000" dirty="0">
                <a:effectLst/>
                <a:ea typeface="+mn-ea"/>
                <a:cs typeface="+mn-ea"/>
                <a:sym typeface="+mn-lt"/>
              </a:rPr>
              <a:t>2023</a:t>
            </a:r>
            <a:r>
              <a:rPr lang="zh-CN" altLang="en-US" sz="1000" dirty="0">
                <a:effectLst/>
                <a:ea typeface="+mn-ea"/>
                <a:cs typeface="+mn-ea"/>
                <a:sym typeface="+mn-lt"/>
              </a:rPr>
              <a:t> </a:t>
            </a:r>
            <a:r>
              <a:rPr lang="en-US" altLang="zh-CN" sz="1000" dirty="0">
                <a:effectLst/>
                <a:ea typeface="+mn-ea"/>
                <a:cs typeface="+mn-ea"/>
                <a:sym typeface="+mn-lt"/>
              </a:rPr>
              <a:t>ASCO</a:t>
            </a:r>
            <a:r>
              <a:rPr lang="zh-CN" altLang="en-US" sz="1000" dirty="0">
                <a:effectLst/>
                <a:ea typeface="+mn-ea"/>
                <a:cs typeface="+mn-ea"/>
                <a:sym typeface="+mn-lt"/>
              </a:rPr>
              <a:t> </a:t>
            </a:r>
            <a:r>
              <a:rPr lang="en-US" altLang="zh-CN" sz="1000" dirty="0">
                <a:effectLst/>
                <a:ea typeface="+mn-ea"/>
                <a:cs typeface="+mn-ea"/>
                <a:sym typeface="+mn-lt"/>
              </a:rPr>
              <a:t>abstract 4006</a:t>
            </a:r>
            <a:endParaRPr lang="zh-CN" altLang="en-US" dirty="0">
              <a:ea typeface="+mn-ea"/>
              <a:cs typeface="+mn-ea"/>
              <a:sym typeface="+mn-lt"/>
            </a:endParaRPr>
          </a:p>
        </p:txBody>
      </p:sp>
      <p:sp>
        <p:nvSpPr>
          <p:cNvPr id="4" name="文本占位符 3">
            <a:extLst>
              <a:ext uri="{FF2B5EF4-FFF2-40B4-BE49-F238E27FC236}">
                <a16:creationId xmlns:a16="http://schemas.microsoft.com/office/drawing/2014/main" id="{D52A1377-F788-92BF-1339-39A1162483CC}"/>
              </a:ext>
            </a:extLst>
          </p:cNvPr>
          <p:cNvSpPr>
            <a:spLocks noGrp="1"/>
          </p:cNvSpPr>
          <p:nvPr>
            <p:ph type="body" sz="quarter" idx="12"/>
          </p:nvPr>
        </p:nvSpPr>
        <p:spPr/>
        <p:txBody>
          <a:bodyPr/>
          <a:lstStyle/>
          <a:p>
            <a:pPr marL="342900" indent="-342900" algn="l">
              <a:lnSpc>
                <a:spcPct val="120000"/>
              </a:lnSpc>
              <a:spcAft>
                <a:spcPts val="600"/>
              </a:spcAft>
              <a:buFont typeface="Arial" panose="020B0604020202020204" pitchFamily="34" charset="0"/>
              <a:buChar char="•"/>
            </a:pPr>
            <a:r>
              <a:rPr lang="zh-CN" altLang="en-US" dirty="0">
                <a:latin typeface="+mn-lt"/>
                <a:ea typeface="+mn-ea"/>
                <a:cs typeface="+mn-ea"/>
                <a:sym typeface="+mn-lt"/>
              </a:rPr>
              <a:t>主要终点</a:t>
            </a:r>
            <a:r>
              <a:rPr lang="en-US" altLang="zh-CN" dirty="0">
                <a:latin typeface="+mn-lt"/>
                <a:ea typeface="+mn-ea"/>
                <a:cs typeface="+mn-ea"/>
                <a:sym typeface="+mn-lt"/>
              </a:rPr>
              <a:t>: OS </a:t>
            </a:r>
          </a:p>
          <a:p>
            <a:pPr marL="342900" indent="-342900" algn="l">
              <a:lnSpc>
                <a:spcPct val="120000"/>
              </a:lnSpc>
              <a:spcAft>
                <a:spcPts val="600"/>
              </a:spcAft>
              <a:buFont typeface="Arial" panose="020B0604020202020204" pitchFamily="34" charset="0"/>
              <a:buChar char="•"/>
            </a:pPr>
            <a:r>
              <a:rPr lang="zh-CN" altLang="en-US" dirty="0">
                <a:latin typeface="+mn-lt"/>
                <a:ea typeface="+mn-ea"/>
                <a:cs typeface="+mn-ea"/>
                <a:sym typeface="+mn-lt"/>
              </a:rPr>
              <a:t>次要终点</a:t>
            </a:r>
            <a:r>
              <a:rPr lang="en-US" altLang="zh-CN" dirty="0">
                <a:latin typeface="+mn-lt"/>
                <a:ea typeface="+mn-ea"/>
                <a:cs typeface="+mn-ea"/>
                <a:sym typeface="+mn-lt"/>
              </a:rPr>
              <a:t>: </a:t>
            </a:r>
            <a:r>
              <a:rPr lang="zh-CN" altLang="en-US" dirty="0">
                <a:latin typeface="+mn-lt"/>
                <a:ea typeface="+mn-ea"/>
                <a:cs typeface="+mn-ea"/>
                <a:sym typeface="+mn-lt"/>
              </a:rPr>
              <a:t>研究者依据</a:t>
            </a:r>
            <a:r>
              <a:rPr lang="en-US" altLang="zh-CN" dirty="0">
                <a:latin typeface="+mn-lt"/>
                <a:ea typeface="+mn-ea"/>
                <a:cs typeface="+mn-ea"/>
                <a:sym typeface="+mn-lt"/>
              </a:rPr>
              <a:t>RECIST v1.1</a:t>
            </a:r>
            <a:r>
              <a:rPr lang="zh-CN" altLang="en-US" dirty="0">
                <a:latin typeface="+mn-lt"/>
                <a:ea typeface="+mn-ea"/>
                <a:cs typeface="+mn-ea"/>
                <a:sym typeface="+mn-lt"/>
              </a:rPr>
              <a:t>评估的</a:t>
            </a:r>
            <a:r>
              <a:rPr lang="en-US" altLang="zh-CN" dirty="0">
                <a:latin typeface="+mn-lt"/>
                <a:ea typeface="+mn-ea"/>
                <a:cs typeface="+mn-ea"/>
                <a:sym typeface="+mn-lt"/>
              </a:rPr>
              <a:t>PFS</a:t>
            </a:r>
            <a:r>
              <a:rPr lang="zh-CN" altLang="en-US" dirty="0">
                <a:latin typeface="+mn-lt"/>
                <a:ea typeface="+mn-ea"/>
                <a:cs typeface="+mn-ea"/>
                <a:sym typeface="+mn-lt"/>
              </a:rPr>
              <a:t>、</a:t>
            </a:r>
            <a:r>
              <a:rPr lang="en-US" altLang="zh-CN" dirty="0">
                <a:latin typeface="+mn-lt"/>
                <a:ea typeface="+mn-ea"/>
                <a:cs typeface="+mn-ea"/>
                <a:sym typeface="+mn-lt"/>
              </a:rPr>
              <a:t>ORR</a:t>
            </a:r>
            <a:r>
              <a:rPr lang="zh-CN" altLang="en-US" dirty="0">
                <a:latin typeface="+mn-lt"/>
                <a:ea typeface="+mn-ea"/>
                <a:cs typeface="+mn-ea"/>
                <a:sym typeface="+mn-lt"/>
              </a:rPr>
              <a:t>和安全性</a:t>
            </a:r>
          </a:p>
          <a:p>
            <a:pPr marL="342900" indent="-342900" algn="l">
              <a:lnSpc>
                <a:spcPct val="120000"/>
              </a:lnSpc>
              <a:spcAft>
                <a:spcPts val="600"/>
              </a:spcAft>
              <a:buFont typeface="Arial" panose="020B0604020202020204" pitchFamily="34" charset="0"/>
              <a:buChar char="•"/>
            </a:pPr>
            <a:r>
              <a:rPr lang="zh-CN" altLang="en-US" dirty="0">
                <a:latin typeface="+mn-lt"/>
                <a:ea typeface="+mn-ea"/>
                <a:cs typeface="+mn-ea"/>
                <a:sym typeface="+mn-lt"/>
              </a:rPr>
              <a:t>探索性终点</a:t>
            </a:r>
            <a:r>
              <a:rPr lang="en-US" altLang="zh-CN" dirty="0">
                <a:latin typeface="+mn-lt"/>
                <a:ea typeface="+mn-ea"/>
                <a:cs typeface="+mn-ea"/>
                <a:sym typeface="+mn-lt"/>
              </a:rPr>
              <a:t>: HRQOL</a:t>
            </a:r>
            <a:r>
              <a:rPr lang="zh-CN" altLang="en-US" dirty="0">
                <a:latin typeface="+mn-lt"/>
                <a:ea typeface="+mn-ea"/>
                <a:cs typeface="+mn-ea"/>
                <a:sym typeface="+mn-lt"/>
              </a:rPr>
              <a:t>、生物标志物评估 </a:t>
            </a:r>
          </a:p>
          <a:p>
            <a:pPr marL="342900" indent="-342900" algn="l">
              <a:lnSpc>
                <a:spcPct val="120000"/>
              </a:lnSpc>
              <a:spcAft>
                <a:spcPts val="600"/>
              </a:spcAft>
              <a:buFont typeface="Arial" panose="020B0604020202020204" pitchFamily="34" charset="0"/>
              <a:buChar char="•"/>
            </a:pPr>
            <a:r>
              <a:rPr lang="zh-CN" altLang="en-US" dirty="0">
                <a:latin typeface="+mn-lt"/>
                <a:ea typeface="+mn-ea"/>
                <a:cs typeface="+mn-ea"/>
                <a:sym typeface="+mn-lt"/>
              </a:rPr>
              <a:t>统计分析 </a:t>
            </a:r>
            <a:endParaRPr lang="en-US" altLang="zh-CN" dirty="0">
              <a:latin typeface="+mn-lt"/>
              <a:ea typeface="+mn-ea"/>
              <a:cs typeface="+mn-ea"/>
              <a:sym typeface="+mn-lt"/>
            </a:endParaRPr>
          </a:p>
          <a:p>
            <a:pPr marL="1028700" lvl="1" indent="-342900">
              <a:lnSpc>
                <a:spcPct val="120000"/>
              </a:lnSpc>
              <a:spcBef>
                <a:spcPts val="0"/>
              </a:spcBef>
              <a:spcAft>
                <a:spcPts val="600"/>
              </a:spcAft>
            </a:pPr>
            <a:r>
              <a:rPr lang="zh-CN" altLang="en-US" dirty="0">
                <a:latin typeface="+mn-lt"/>
                <a:ea typeface="+mn-ea"/>
                <a:cs typeface="+mn-ea"/>
                <a:sym typeface="+mn-lt"/>
              </a:rPr>
              <a:t>分层</a:t>
            </a:r>
            <a:r>
              <a:rPr lang="en-US" altLang="zh-CN" dirty="0">
                <a:latin typeface="+mn-lt"/>
                <a:ea typeface="+mn-ea"/>
                <a:cs typeface="+mn-ea"/>
                <a:sym typeface="+mn-lt"/>
              </a:rPr>
              <a:t>log-rank</a:t>
            </a:r>
            <a:r>
              <a:rPr lang="zh-CN" altLang="en-US" dirty="0">
                <a:latin typeface="+mn-lt"/>
                <a:ea typeface="+mn-ea"/>
                <a:cs typeface="+mn-ea"/>
                <a:sym typeface="+mn-lt"/>
              </a:rPr>
              <a:t>检验，双侧</a:t>
            </a:r>
            <a:r>
              <a:rPr lang="en-US" altLang="zh-CN" dirty="0">
                <a:latin typeface="+mn-lt"/>
                <a:ea typeface="+mn-ea"/>
                <a:cs typeface="+mn-ea"/>
                <a:sym typeface="+mn-lt"/>
              </a:rPr>
              <a:t>α</a:t>
            </a:r>
            <a:r>
              <a:rPr lang="zh-CN" altLang="en-US" dirty="0">
                <a:latin typeface="+mn-lt"/>
                <a:ea typeface="+mn-ea"/>
                <a:cs typeface="+mn-ea"/>
                <a:sym typeface="+mn-lt"/>
              </a:rPr>
              <a:t>为</a:t>
            </a:r>
            <a:r>
              <a:rPr lang="en-US" altLang="zh-CN" dirty="0">
                <a:latin typeface="+mn-lt"/>
                <a:ea typeface="+mn-ea"/>
                <a:cs typeface="+mn-ea"/>
                <a:sym typeface="+mn-lt"/>
              </a:rPr>
              <a:t>0.05</a:t>
            </a:r>
            <a:r>
              <a:rPr lang="zh-CN" altLang="en-US" dirty="0">
                <a:latin typeface="+mn-lt"/>
                <a:ea typeface="+mn-ea"/>
                <a:cs typeface="+mn-ea"/>
                <a:sym typeface="+mn-lt"/>
              </a:rPr>
              <a:t>，</a:t>
            </a:r>
            <a:r>
              <a:rPr lang="en-US" altLang="zh-CN" dirty="0">
                <a:latin typeface="+mn-lt"/>
                <a:ea typeface="+mn-ea"/>
                <a:cs typeface="+mn-ea"/>
                <a:sym typeface="+mn-lt"/>
              </a:rPr>
              <a:t>90%</a:t>
            </a:r>
            <a:r>
              <a:rPr lang="zh-CN" altLang="en-US" dirty="0">
                <a:latin typeface="+mn-lt"/>
                <a:ea typeface="+mn-ea"/>
                <a:cs typeface="+mn-ea"/>
                <a:sym typeface="+mn-lt"/>
              </a:rPr>
              <a:t>把握度</a:t>
            </a:r>
            <a:r>
              <a:rPr lang="en-US" altLang="zh-CN" dirty="0">
                <a:latin typeface="+mn-lt"/>
                <a:ea typeface="+mn-ea"/>
                <a:cs typeface="+mn-ea"/>
                <a:sym typeface="+mn-lt"/>
              </a:rPr>
              <a:t> </a:t>
            </a:r>
          </a:p>
          <a:p>
            <a:pPr marL="1028700" lvl="1" indent="-342900">
              <a:lnSpc>
                <a:spcPct val="120000"/>
              </a:lnSpc>
              <a:spcBef>
                <a:spcPts val="0"/>
              </a:spcBef>
              <a:spcAft>
                <a:spcPts val="600"/>
              </a:spcAft>
            </a:pPr>
            <a:r>
              <a:rPr lang="zh-CN" altLang="en-US" dirty="0">
                <a:latin typeface="+mn-lt"/>
                <a:ea typeface="+mn-ea"/>
                <a:cs typeface="+mn-ea"/>
                <a:sym typeface="+mn-lt"/>
              </a:rPr>
              <a:t>在</a:t>
            </a:r>
            <a:r>
              <a:rPr lang="en-US" altLang="zh-CN" dirty="0">
                <a:latin typeface="+mn-lt"/>
                <a:ea typeface="+mn-ea"/>
                <a:cs typeface="+mn-ea"/>
                <a:sym typeface="+mn-lt"/>
              </a:rPr>
              <a:t>ITT</a:t>
            </a:r>
            <a:r>
              <a:rPr lang="zh-CN" altLang="en-US" dirty="0">
                <a:latin typeface="+mn-lt"/>
                <a:ea typeface="+mn-ea"/>
                <a:cs typeface="+mn-ea"/>
                <a:sym typeface="+mn-lt"/>
              </a:rPr>
              <a:t>人群中观察到≥</a:t>
            </a:r>
            <a:r>
              <a:rPr lang="en-US" altLang="zh-CN" dirty="0">
                <a:latin typeface="+mn-lt"/>
                <a:ea typeface="+mn-ea"/>
                <a:cs typeface="+mn-ea"/>
                <a:sym typeface="+mn-lt"/>
              </a:rPr>
              <a:t>543</a:t>
            </a:r>
            <a:r>
              <a:rPr lang="zh-CN" altLang="en-US" dirty="0">
                <a:latin typeface="+mn-lt"/>
                <a:ea typeface="+mn-ea"/>
                <a:cs typeface="+mn-ea"/>
                <a:sym typeface="+mn-lt"/>
              </a:rPr>
              <a:t>个</a:t>
            </a:r>
            <a:r>
              <a:rPr lang="en-US" altLang="zh-CN" dirty="0">
                <a:latin typeface="+mn-lt"/>
                <a:ea typeface="+mn-ea"/>
                <a:cs typeface="+mn-ea"/>
                <a:sym typeface="+mn-lt"/>
              </a:rPr>
              <a:t>OS</a:t>
            </a:r>
            <a:r>
              <a:rPr lang="zh-CN" altLang="en-US" dirty="0">
                <a:latin typeface="+mn-lt"/>
                <a:ea typeface="+mn-ea"/>
                <a:cs typeface="+mn-ea"/>
                <a:sym typeface="+mn-lt"/>
              </a:rPr>
              <a:t>事件后，对疗效进行逐步分级检验 </a:t>
            </a:r>
            <a:endParaRPr lang="en-US" altLang="zh-CN" dirty="0">
              <a:latin typeface="+mn-lt"/>
              <a:ea typeface="+mn-ea"/>
              <a:cs typeface="+mn-ea"/>
              <a:sym typeface="+mn-lt"/>
            </a:endParaRPr>
          </a:p>
          <a:p>
            <a:pPr marL="1028700" lvl="1" indent="-342900">
              <a:lnSpc>
                <a:spcPct val="120000"/>
              </a:lnSpc>
              <a:spcBef>
                <a:spcPts val="0"/>
              </a:spcBef>
              <a:spcAft>
                <a:spcPts val="600"/>
              </a:spcAft>
            </a:pPr>
            <a:r>
              <a:rPr lang="zh-CN" altLang="en-US" dirty="0">
                <a:latin typeface="+mn-lt"/>
                <a:ea typeface="+mn-ea"/>
                <a:cs typeface="+mn-ea"/>
                <a:sym typeface="+mn-lt"/>
              </a:rPr>
              <a:t>最终分析时的有效性边界</a:t>
            </a:r>
            <a:r>
              <a:rPr lang="en-US" altLang="zh-CN" dirty="0">
                <a:latin typeface="+mn-lt"/>
                <a:ea typeface="+mn-ea"/>
                <a:cs typeface="+mn-ea"/>
                <a:sym typeface="+mn-lt"/>
              </a:rPr>
              <a:t>: p&lt;0.048</a:t>
            </a:r>
          </a:p>
          <a:p>
            <a:pPr marL="342900" indent="-342900" algn="l">
              <a:lnSpc>
                <a:spcPct val="120000"/>
              </a:lnSpc>
              <a:spcAft>
                <a:spcPts val="600"/>
              </a:spcAft>
              <a:buFont typeface="Arial" panose="020B0604020202020204" pitchFamily="34" charset="0"/>
              <a:buChar char="•"/>
            </a:pPr>
            <a:r>
              <a:rPr lang="zh-CN" altLang="en-US" b="0" i="0" dirty="0">
                <a:solidFill>
                  <a:srgbClr val="101214"/>
                </a:solidFill>
                <a:effectLst/>
                <a:latin typeface="+mn-lt"/>
                <a:ea typeface="+mn-ea"/>
                <a:cs typeface="+mn-ea"/>
                <a:sym typeface="+mn-lt"/>
              </a:rPr>
              <a:t>纳入第一例患者的</a:t>
            </a:r>
            <a:r>
              <a:rPr lang="zh-CN" altLang="en-US" dirty="0">
                <a:solidFill>
                  <a:srgbClr val="101214"/>
                </a:solidFill>
                <a:latin typeface="+mn-lt"/>
                <a:ea typeface="+mn-ea"/>
                <a:cs typeface="+mn-ea"/>
                <a:sym typeface="+mn-lt"/>
              </a:rPr>
              <a:t>时间</a:t>
            </a:r>
            <a:r>
              <a:rPr lang="en-US" altLang="zh-CN" b="0" i="0" dirty="0">
                <a:solidFill>
                  <a:srgbClr val="101214"/>
                </a:solidFill>
                <a:effectLst/>
                <a:latin typeface="+mn-lt"/>
                <a:ea typeface="+mn-ea"/>
                <a:cs typeface="+mn-ea"/>
                <a:sym typeface="+mn-lt"/>
              </a:rPr>
              <a:t>:2020</a:t>
            </a:r>
            <a:r>
              <a:rPr lang="zh-CN" altLang="en-US" b="0" i="0" dirty="0">
                <a:solidFill>
                  <a:srgbClr val="101214"/>
                </a:solidFill>
                <a:effectLst/>
                <a:latin typeface="+mn-lt"/>
                <a:ea typeface="+mn-ea"/>
                <a:cs typeface="+mn-ea"/>
                <a:sym typeface="+mn-lt"/>
              </a:rPr>
              <a:t>年</a:t>
            </a:r>
            <a:r>
              <a:rPr lang="en-US" altLang="zh-CN" b="0" i="0" dirty="0">
                <a:solidFill>
                  <a:srgbClr val="101214"/>
                </a:solidFill>
                <a:effectLst/>
                <a:latin typeface="+mn-lt"/>
                <a:ea typeface="+mn-ea"/>
                <a:cs typeface="+mn-ea"/>
                <a:sym typeface="+mn-lt"/>
              </a:rPr>
              <a:t>2</a:t>
            </a:r>
            <a:r>
              <a:rPr lang="zh-CN" altLang="en-US" b="0" i="0" dirty="0">
                <a:solidFill>
                  <a:srgbClr val="101214"/>
                </a:solidFill>
                <a:effectLst/>
                <a:latin typeface="+mn-lt"/>
                <a:ea typeface="+mn-ea"/>
                <a:cs typeface="+mn-ea"/>
                <a:sym typeface="+mn-lt"/>
              </a:rPr>
              <a:t>月 </a:t>
            </a:r>
          </a:p>
          <a:p>
            <a:pPr marL="342900" indent="-342900">
              <a:lnSpc>
                <a:spcPct val="120000"/>
              </a:lnSpc>
              <a:spcAft>
                <a:spcPts val="600"/>
              </a:spcAft>
              <a:buFont typeface="Arial" panose="020B0604020202020204" pitchFamily="34" charset="0"/>
              <a:buChar char="•"/>
            </a:pPr>
            <a:r>
              <a:rPr lang="zh-CN" altLang="en-US" b="0" i="0" dirty="0">
                <a:solidFill>
                  <a:srgbClr val="101214"/>
                </a:solidFill>
                <a:effectLst/>
                <a:latin typeface="+mn-lt"/>
                <a:ea typeface="+mn-ea"/>
                <a:cs typeface="+mn-ea"/>
                <a:sym typeface="+mn-lt"/>
              </a:rPr>
              <a:t>报告的所有数据均来源于截止到</a:t>
            </a:r>
            <a:r>
              <a:rPr lang="en-US" altLang="zh-CN" b="0" i="0" dirty="0">
                <a:solidFill>
                  <a:srgbClr val="101214"/>
                </a:solidFill>
                <a:effectLst/>
                <a:latin typeface="+mn-lt"/>
                <a:ea typeface="+mn-ea"/>
                <a:cs typeface="+mn-ea"/>
                <a:sym typeface="+mn-lt"/>
              </a:rPr>
              <a:t>2022</a:t>
            </a:r>
            <a:r>
              <a:rPr lang="zh-CN" altLang="en-US" b="0" i="0" dirty="0">
                <a:solidFill>
                  <a:srgbClr val="101214"/>
                </a:solidFill>
                <a:effectLst/>
                <a:latin typeface="+mn-lt"/>
                <a:ea typeface="+mn-ea"/>
                <a:cs typeface="+mn-ea"/>
                <a:sym typeface="+mn-lt"/>
              </a:rPr>
              <a:t>年</a:t>
            </a:r>
            <a:r>
              <a:rPr lang="en-US" altLang="zh-CN" b="0" i="0" dirty="0">
                <a:solidFill>
                  <a:srgbClr val="101214"/>
                </a:solidFill>
                <a:effectLst/>
                <a:latin typeface="+mn-lt"/>
                <a:ea typeface="+mn-ea"/>
                <a:cs typeface="+mn-ea"/>
                <a:sym typeface="+mn-lt"/>
              </a:rPr>
              <a:t>7</a:t>
            </a:r>
            <a:r>
              <a:rPr lang="zh-CN" altLang="en-US" b="0" i="0" dirty="0">
                <a:solidFill>
                  <a:srgbClr val="101214"/>
                </a:solidFill>
                <a:effectLst/>
                <a:latin typeface="+mn-lt"/>
                <a:ea typeface="+mn-ea"/>
                <a:cs typeface="+mn-ea"/>
                <a:sym typeface="+mn-lt"/>
              </a:rPr>
              <a:t>月</a:t>
            </a:r>
            <a:r>
              <a:rPr lang="en-US" altLang="zh-CN" b="0" i="0" dirty="0">
                <a:solidFill>
                  <a:srgbClr val="101214"/>
                </a:solidFill>
                <a:effectLst/>
                <a:latin typeface="+mn-lt"/>
                <a:ea typeface="+mn-ea"/>
                <a:cs typeface="+mn-ea"/>
                <a:sym typeface="+mn-lt"/>
              </a:rPr>
              <a:t>23</a:t>
            </a:r>
            <a:r>
              <a:rPr lang="zh-CN" altLang="en-US" b="0" i="0" dirty="0">
                <a:solidFill>
                  <a:srgbClr val="101214"/>
                </a:solidFill>
                <a:effectLst/>
                <a:latin typeface="+mn-lt"/>
                <a:ea typeface="+mn-ea"/>
                <a:cs typeface="+mn-ea"/>
                <a:sym typeface="+mn-lt"/>
              </a:rPr>
              <a:t>日</a:t>
            </a:r>
            <a:r>
              <a:rPr lang="en-US" altLang="zh-CN" baseline="30000" dirty="0">
                <a:latin typeface="+mn-lt"/>
                <a:ea typeface="+mn-ea"/>
                <a:cs typeface="+mn-ea"/>
                <a:sym typeface="+mn-lt"/>
              </a:rPr>
              <a:t>a</a:t>
            </a:r>
            <a:endParaRPr lang="zh-CN" altLang="en-US" b="0" i="0" dirty="0">
              <a:solidFill>
                <a:srgbClr val="101214"/>
              </a:solidFill>
              <a:effectLst/>
              <a:latin typeface="+mn-lt"/>
              <a:ea typeface="+mn-ea"/>
              <a:cs typeface="+mn-ea"/>
              <a:sym typeface="+mn-lt"/>
            </a:endParaRPr>
          </a:p>
          <a:p>
            <a:pPr marL="342900" indent="-342900">
              <a:lnSpc>
                <a:spcPct val="120000"/>
              </a:lnSpc>
              <a:spcAft>
                <a:spcPts val="600"/>
              </a:spcAft>
              <a:buFont typeface="Arial" panose="020B0604020202020204" pitchFamily="34" charset="0"/>
              <a:buChar char="•"/>
            </a:pPr>
            <a:r>
              <a:rPr lang="zh-CN" altLang="en-US" b="0" i="0" dirty="0">
                <a:solidFill>
                  <a:srgbClr val="101214"/>
                </a:solidFill>
                <a:effectLst/>
                <a:latin typeface="+mn-lt"/>
                <a:ea typeface="+mn-ea"/>
                <a:cs typeface="+mn-ea"/>
                <a:sym typeface="+mn-lt"/>
              </a:rPr>
              <a:t>总体中位随访时间：</a:t>
            </a:r>
            <a:r>
              <a:rPr lang="en-US" altLang="zh-CN" b="0" i="0" dirty="0">
                <a:solidFill>
                  <a:srgbClr val="101214"/>
                </a:solidFill>
                <a:effectLst/>
                <a:latin typeface="+mn-lt"/>
                <a:ea typeface="+mn-ea"/>
                <a:cs typeface="+mn-ea"/>
                <a:sym typeface="+mn-lt"/>
              </a:rPr>
              <a:t>16.1</a:t>
            </a:r>
            <a:r>
              <a:rPr lang="zh-CN" altLang="en-US" b="0" i="0" dirty="0">
                <a:solidFill>
                  <a:srgbClr val="101214"/>
                </a:solidFill>
                <a:effectLst/>
                <a:latin typeface="+mn-lt"/>
                <a:ea typeface="+mn-ea"/>
                <a:cs typeface="+mn-ea"/>
                <a:sym typeface="+mn-lt"/>
              </a:rPr>
              <a:t> </a:t>
            </a:r>
            <a:r>
              <a:rPr lang="en-US" altLang="zh-CN" b="0" i="0" dirty="0">
                <a:solidFill>
                  <a:srgbClr val="101214"/>
                </a:solidFill>
                <a:effectLst/>
                <a:latin typeface="+mn-lt"/>
                <a:ea typeface="+mn-ea"/>
                <a:cs typeface="+mn-ea"/>
                <a:sym typeface="+mn-lt"/>
              </a:rPr>
              <a:t>(95%</a:t>
            </a:r>
            <a:r>
              <a:rPr lang="zh-CN" altLang="en-US" b="0" i="0" dirty="0">
                <a:solidFill>
                  <a:srgbClr val="101214"/>
                </a:solidFill>
                <a:effectLst/>
                <a:latin typeface="+mn-lt"/>
                <a:ea typeface="+mn-ea"/>
                <a:cs typeface="+mn-ea"/>
                <a:sym typeface="+mn-lt"/>
              </a:rPr>
              <a:t> </a:t>
            </a:r>
            <a:r>
              <a:rPr lang="en-US" altLang="zh-CN" b="0" i="0" dirty="0">
                <a:solidFill>
                  <a:srgbClr val="101214"/>
                </a:solidFill>
                <a:effectLst/>
                <a:latin typeface="+mn-lt"/>
                <a:ea typeface="+mn-ea"/>
                <a:cs typeface="+mn-ea"/>
                <a:sym typeface="+mn-lt"/>
              </a:rPr>
              <a:t>CI: 15.3-16.8)</a:t>
            </a:r>
            <a:r>
              <a:rPr lang="zh-CN" altLang="en-US" b="0" i="0" dirty="0">
                <a:solidFill>
                  <a:srgbClr val="101214"/>
                </a:solidFill>
                <a:effectLst/>
                <a:latin typeface="+mn-lt"/>
                <a:ea typeface="+mn-ea"/>
                <a:cs typeface="+mn-ea"/>
                <a:sym typeface="+mn-lt"/>
              </a:rPr>
              <a:t>个月</a:t>
            </a:r>
          </a:p>
        </p:txBody>
      </p:sp>
      <p:sp>
        <p:nvSpPr>
          <p:cNvPr id="7" name="文本框 6">
            <a:extLst>
              <a:ext uri="{FF2B5EF4-FFF2-40B4-BE49-F238E27FC236}">
                <a16:creationId xmlns:a16="http://schemas.microsoft.com/office/drawing/2014/main" id="{F7AA799E-5596-1133-B8B1-F3A2B3316A65}"/>
              </a:ext>
            </a:extLst>
          </p:cNvPr>
          <p:cNvSpPr txBox="1"/>
          <p:nvPr/>
        </p:nvSpPr>
        <p:spPr>
          <a:xfrm>
            <a:off x="0" y="6391046"/>
            <a:ext cx="903098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srgbClr val="101214"/>
                </a:solidFill>
                <a:effectLst/>
                <a:uLnTx/>
                <a:uFillTx/>
                <a:latin typeface="Arial"/>
                <a:ea typeface="微软雅黑"/>
                <a:cs typeface="+mn-ea"/>
                <a:sym typeface="+mn-lt"/>
              </a:rPr>
              <a:t>a, </a:t>
            </a:r>
            <a:r>
              <a:rPr kumimoji="0" lang="zh-CN" altLang="en-US" sz="1000" b="0" i="0" u="none" strike="noStrike" kern="1200" cap="none" spc="0" normalizeH="0" baseline="0" noProof="0" dirty="0">
                <a:ln>
                  <a:noFill/>
                </a:ln>
                <a:solidFill>
                  <a:srgbClr val="101214"/>
                </a:solidFill>
                <a:effectLst/>
                <a:uLnTx/>
                <a:uFillTx/>
                <a:latin typeface="Arial"/>
                <a:ea typeface="微软雅黑"/>
                <a:cs typeface="+mn-ea"/>
                <a:sym typeface="+mn-lt"/>
              </a:rPr>
              <a:t>总共达到</a:t>
            </a:r>
            <a:r>
              <a:rPr kumimoji="0" lang="en-US" altLang="zh-CN" sz="1000" b="0" i="0" u="none" strike="noStrike" kern="1200" cap="none" spc="0" normalizeH="0" baseline="0" noProof="0" dirty="0">
                <a:ln>
                  <a:noFill/>
                </a:ln>
                <a:solidFill>
                  <a:srgbClr val="101214"/>
                </a:solidFill>
                <a:effectLst/>
                <a:uLnTx/>
                <a:uFillTx/>
                <a:latin typeface="Arial"/>
                <a:ea typeface="微软雅黑"/>
                <a:cs typeface="+mn-ea"/>
                <a:sym typeface="+mn-lt"/>
              </a:rPr>
              <a:t>544</a:t>
            </a:r>
            <a:r>
              <a:rPr kumimoji="0" lang="zh-CN" altLang="en-US" sz="1000" b="0" i="0" u="none" strike="noStrike" kern="1200" cap="none" spc="0" normalizeH="0" baseline="0" noProof="0" dirty="0">
                <a:ln>
                  <a:noFill/>
                </a:ln>
                <a:solidFill>
                  <a:srgbClr val="101214"/>
                </a:solidFill>
                <a:effectLst/>
                <a:uLnTx/>
                <a:uFillTx/>
                <a:latin typeface="Arial"/>
                <a:ea typeface="微软雅黑"/>
                <a:cs typeface="+mn-ea"/>
                <a:sym typeface="+mn-lt"/>
              </a:rPr>
              <a:t>个事件，因为在达到</a:t>
            </a:r>
            <a:r>
              <a:rPr kumimoji="0" lang="en-US" altLang="zh-CN" sz="1000" b="0" i="0" u="none" strike="noStrike" kern="1200" cap="none" spc="0" normalizeH="0" baseline="0" noProof="0" dirty="0">
                <a:ln>
                  <a:noFill/>
                </a:ln>
                <a:solidFill>
                  <a:srgbClr val="101214"/>
                </a:solidFill>
                <a:effectLst/>
                <a:uLnTx/>
                <a:uFillTx/>
                <a:latin typeface="Arial"/>
                <a:ea typeface="微软雅黑"/>
                <a:cs typeface="+mn-ea"/>
                <a:sym typeface="+mn-lt"/>
              </a:rPr>
              <a:t>543</a:t>
            </a:r>
            <a:r>
              <a:rPr kumimoji="0" lang="zh-CN" altLang="en-US" sz="1000" b="0" i="0" u="none" strike="noStrike" kern="1200" cap="none" spc="0" normalizeH="0" baseline="0" noProof="0" dirty="0">
                <a:ln>
                  <a:noFill/>
                </a:ln>
                <a:solidFill>
                  <a:srgbClr val="101214"/>
                </a:solidFill>
                <a:effectLst/>
                <a:uLnTx/>
                <a:uFillTx/>
                <a:latin typeface="Arial"/>
                <a:ea typeface="微软雅黑"/>
                <a:cs typeface="+mn-ea"/>
                <a:sym typeface="+mn-lt"/>
              </a:rPr>
              <a:t>个事件的同一天累计了</a:t>
            </a:r>
            <a:r>
              <a:rPr kumimoji="0" lang="en-US" altLang="zh-CN" sz="1000" b="0" i="0" u="none" strike="noStrike" kern="1200" cap="none" spc="0" normalizeH="0" baseline="0" noProof="0" dirty="0">
                <a:ln>
                  <a:noFill/>
                </a:ln>
                <a:solidFill>
                  <a:srgbClr val="101214"/>
                </a:solidFill>
                <a:effectLst/>
                <a:uLnTx/>
                <a:uFillTx/>
                <a:latin typeface="Arial"/>
                <a:ea typeface="微软雅黑"/>
                <a:cs typeface="+mn-ea"/>
                <a:sym typeface="+mn-lt"/>
              </a:rPr>
              <a:t>1</a:t>
            </a:r>
            <a:r>
              <a:rPr kumimoji="0" lang="zh-CN" altLang="en-US" sz="1000" b="0" i="0" u="none" strike="noStrike" kern="1200" cap="none" spc="0" normalizeH="0" baseline="0" noProof="0" dirty="0">
                <a:ln>
                  <a:noFill/>
                </a:ln>
                <a:solidFill>
                  <a:srgbClr val="101214"/>
                </a:solidFill>
                <a:effectLst/>
                <a:uLnTx/>
                <a:uFillTx/>
                <a:latin typeface="Arial"/>
                <a:ea typeface="微软雅黑"/>
                <a:cs typeface="+mn-ea"/>
                <a:sym typeface="+mn-lt"/>
              </a:rPr>
              <a:t>个事件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srgbClr val="101214"/>
                </a:solidFill>
                <a:effectLst/>
                <a:uLnTx/>
                <a:uFillTx/>
                <a:latin typeface="Arial"/>
                <a:ea typeface="微软雅黑"/>
                <a:cs typeface="+mn-ea"/>
                <a:sym typeface="+mn-lt"/>
              </a:rPr>
              <a:t>Cl</a:t>
            </a:r>
            <a:r>
              <a:rPr kumimoji="0" lang="zh-CN" altLang="en-US" sz="1000" b="0" i="0" u="none" strike="noStrike" kern="1200" cap="none" spc="0" normalizeH="0" baseline="0" noProof="0" dirty="0">
                <a:ln>
                  <a:noFill/>
                </a:ln>
                <a:solidFill>
                  <a:srgbClr val="101214"/>
                </a:solidFill>
                <a:effectLst/>
                <a:uLnTx/>
                <a:uFillTx/>
                <a:latin typeface="Arial"/>
                <a:ea typeface="微软雅黑"/>
                <a:cs typeface="+mn-ea"/>
                <a:sym typeface="+mn-lt"/>
              </a:rPr>
              <a:t>，置信区间</a:t>
            </a:r>
            <a:r>
              <a:rPr kumimoji="0" lang="en-US" altLang="zh-CN" sz="1000" b="0" i="0" u="none" strike="noStrike" kern="1200" cap="none" spc="0" normalizeH="0" baseline="0" noProof="0" dirty="0">
                <a:ln>
                  <a:noFill/>
                </a:ln>
                <a:solidFill>
                  <a:srgbClr val="101214"/>
                </a:solidFill>
                <a:effectLst/>
                <a:uLnTx/>
                <a:uFillTx/>
                <a:latin typeface="Arial"/>
                <a:ea typeface="微软雅黑"/>
                <a:cs typeface="+mn-ea"/>
                <a:sym typeface="+mn-lt"/>
              </a:rPr>
              <a:t>; HRQOL,</a:t>
            </a:r>
            <a:r>
              <a:rPr kumimoji="0" lang="zh-CN" altLang="en-US" sz="1000" b="0" i="0" u="none" strike="noStrike" kern="1200" cap="none" spc="0" normalizeH="0" baseline="0" noProof="0" dirty="0">
                <a:ln>
                  <a:noFill/>
                </a:ln>
                <a:solidFill>
                  <a:srgbClr val="101214"/>
                </a:solidFill>
                <a:effectLst/>
                <a:uLnTx/>
                <a:uFillTx/>
                <a:latin typeface="Arial"/>
                <a:ea typeface="微软雅黑"/>
                <a:cs typeface="+mn-ea"/>
                <a:sym typeface="+mn-lt"/>
              </a:rPr>
              <a:t> 健康相关生活质量</a:t>
            </a:r>
            <a:r>
              <a:rPr kumimoji="0" lang="en-US" altLang="zh-CN" sz="1000" b="0" i="0" u="none" strike="noStrike" kern="1200" cap="none" spc="0" normalizeH="0" baseline="0" noProof="0" dirty="0">
                <a:ln>
                  <a:noFill/>
                </a:ln>
                <a:solidFill>
                  <a:srgbClr val="101214"/>
                </a:solidFill>
                <a:effectLst/>
                <a:uLnTx/>
                <a:uFillTx/>
                <a:latin typeface="Arial"/>
                <a:ea typeface="微软雅黑"/>
                <a:cs typeface="+mn-ea"/>
                <a:sym typeface="+mn-lt"/>
              </a:rPr>
              <a:t>; ITT,</a:t>
            </a:r>
            <a:r>
              <a:rPr kumimoji="0" lang="zh-CN" altLang="en-US" sz="1000" b="0" i="0" u="none" strike="noStrike" kern="1200" cap="none" spc="0" normalizeH="0" baseline="0" noProof="0" dirty="0">
                <a:ln>
                  <a:noFill/>
                </a:ln>
                <a:solidFill>
                  <a:srgbClr val="101214"/>
                </a:solidFill>
                <a:effectLst/>
                <a:uLnTx/>
                <a:uFillTx/>
                <a:latin typeface="Arial"/>
                <a:ea typeface="微软雅黑"/>
                <a:cs typeface="+mn-ea"/>
                <a:sym typeface="+mn-lt"/>
              </a:rPr>
              <a:t>意向治疗</a:t>
            </a:r>
            <a:r>
              <a:rPr kumimoji="0" lang="en-US" altLang="zh-CN" sz="1000" b="0" i="0" u="none" strike="noStrike" kern="1200" cap="none" spc="0" normalizeH="0" baseline="0" noProof="0" dirty="0">
                <a:ln>
                  <a:noFill/>
                </a:ln>
                <a:solidFill>
                  <a:srgbClr val="101214"/>
                </a:solidFill>
                <a:effectLst/>
                <a:uLnTx/>
                <a:uFillTx/>
                <a:latin typeface="Arial"/>
                <a:ea typeface="微软雅黑"/>
                <a:cs typeface="+mn-ea"/>
                <a:sym typeface="+mn-lt"/>
              </a:rPr>
              <a:t>;ORR:</a:t>
            </a:r>
            <a:r>
              <a:rPr kumimoji="0" lang="zh-CN" altLang="en-US" sz="1000" b="0" i="0" u="none" strike="noStrike" kern="1200" cap="none" spc="0" normalizeH="0" baseline="0" noProof="0" dirty="0">
                <a:ln>
                  <a:noFill/>
                </a:ln>
                <a:solidFill>
                  <a:srgbClr val="101214"/>
                </a:solidFill>
                <a:effectLst/>
                <a:uLnTx/>
                <a:uFillTx/>
                <a:latin typeface="Arial"/>
                <a:ea typeface="微软雅黑"/>
                <a:cs typeface="+mn-ea"/>
                <a:sym typeface="+mn-lt"/>
              </a:rPr>
              <a:t>客观缓解率</a:t>
            </a:r>
            <a:r>
              <a:rPr kumimoji="0" lang="en-US" altLang="zh-CN" sz="1000" b="0" i="0" u="none" strike="noStrike" kern="1200" cap="none" spc="0" normalizeH="0" baseline="0" noProof="0" dirty="0">
                <a:ln>
                  <a:noFill/>
                </a:ln>
                <a:solidFill>
                  <a:srgbClr val="101214"/>
                </a:solidFill>
                <a:effectLst/>
                <a:uLnTx/>
                <a:uFillTx/>
                <a:latin typeface="Arial"/>
                <a:ea typeface="微软雅黑"/>
                <a:cs typeface="+mn-ea"/>
                <a:sym typeface="+mn-lt"/>
              </a:rPr>
              <a:t>;OS,</a:t>
            </a:r>
            <a:r>
              <a:rPr kumimoji="0" lang="zh-CN" altLang="en-US" sz="1000" b="0" i="0" u="none" strike="noStrike" kern="1200" cap="none" spc="0" normalizeH="0" baseline="0" noProof="0" dirty="0">
                <a:ln>
                  <a:noFill/>
                </a:ln>
                <a:solidFill>
                  <a:srgbClr val="101214"/>
                </a:solidFill>
                <a:effectLst/>
                <a:uLnTx/>
                <a:uFillTx/>
                <a:latin typeface="Arial"/>
                <a:ea typeface="微软雅黑"/>
                <a:cs typeface="+mn-ea"/>
                <a:sym typeface="+mn-lt"/>
              </a:rPr>
              <a:t> 总生存期</a:t>
            </a:r>
            <a:r>
              <a:rPr kumimoji="0" lang="en-US" altLang="zh-CN" sz="1000" b="0" i="0" u="none" strike="noStrike" kern="1200" cap="none" spc="0" normalizeH="0" baseline="0" noProof="0" dirty="0">
                <a:ln>
                  <a:noFill/>
                </a:ln>
                <a:solidFill>
                  <a:srgbClr val="101214"/>
                </a:solidFill>
                <a:effectLst/>
                <a:uLnTx/>
                <a:uFillTx/>
                <a:latin typeface="Arial"/>
                <a:ea typeface="微软雅黑"/>
                <a:cs typeface="+mn-ea"/>
                <a:sym typeface="+mn-lt"/>
              </a:rPr>
              <a:t>; PFS,</a:t>
            </a:r>
            <a:r>
              <a:rPr kumimoji="0" lang="zh-CN" altLang="en-US" sz="1000" b="0" i="0" u="none" strike="noStrike" kern="1200" cap="none" spc="0" normalizeH="0" baseline="0" noProof="0" dirty="0">
                <a:ln>
                  <a:noFill/>
                </a:ln>
                <a:solidFill>
                  <a:srgbClr val="101214"/>
                </a:solidFill>
                <a:effectLst/>
                <a:uLnTx/>
                <a:uFillTx/>
                <a:latin typeface="Arial"/>
                <a:ea typeface="微软雅黑"/>
                <a:cs typeface="+mn-ea"/>
                <a:sym typeface="+mn-lt"/>
              </a:rPr>
              <a:t> 无进展生存期</a:t>
            </a:r>
            <a:r>
              <a:rPr kumimoji="0" lang="en-US" altLang="zh-CN" sz="1000" b="0" i="0" u="none" strike="noStrike" kern="1200" cap="none" spc="0" normalizeH="0" baseline="0" noProof="0" dirty="0">
                <a:ln>
                  <a:noFill/>
                </a:ln>
                <a:solidFill>
                  <a:srgbClr val="101214"/>
                </a:solidFill>
                <a:effectLst/>
                <a:uLnTx/>
                <a:uFillTx/>
                <a:latin typeface="Arial"/>
                <a:ea typeface="微软雅黑"/>
                <a:cs typeface="+mn-ea"/>
                <a:sym typeface="+mn-lt"/>
              </a:rPr>
              <a:t>; RECIST, </a:t>
            </a:r>
            <a:r>
              <a:rPr kumimoji="0" lang="zh-CN" altLang="en-US" sz="1000" b="0" i="0" u="none" strike="noStrike" kern="1200" cap="none" spc="0" normalizeH="0" baseline="0" noProof="0" dirty="0">
                <a:ln>
                  <a:noFill/>
                </a:ln>
                <a:solidFill>
                  <a:srgbClr val="101214"/>
                </a:solidFill>
                <a:effectLst/>
                <a:uLnTx/>
                <a:uFillTx/>
                <a:latin typeface="Arial"/>
                <a:ea typeface="微软雅黑"/>
                <a:cs typeface="+mn-ea"/>
                <a:sym typeface="+mn-lt"/>
              </a:rPr>
              <a:t>实体瘤疗效评价标准</a:t>
            </a:r>
          </a:p>
        </p:txBody>
      </p:sp>
    </p:spTree>
    <p:extLst>
      <p:ext uri="{BB962C8B-B14F-4D97-AF65-F5344CB8AC3E}">
        <p14:creationId xmlns:p14="http://schemas.microsoft.com/office/powerpoint/2010/main" val="2411056482"/>
      </p:ext>
    </p:extLst>
  </p:cSld>
  <p:clrMapOvr>
    <a:masterClrMapping/>
  </p:clrMapOvr>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351CCE03-1A82-FA96-BB72-AA482800364B}"/>
              </a:ext>
            </a:extLst>
          </p:cNvPr>
          <p:cNvSpPr>
            <a:spLocks noGrp="1"/>
          </p:cNvSpPr>
          <p:nvPr>
            <p:ph type="body" sz="quarter" idx="10"/>
          </p:nvPr>
        </p:nvSpPr>
        <p:spPr/>
        <p:txBody>
          <a:bodyPr/>
          <a:lstStyle/>
          <a:p>
            <a:r>
              <a:rPr lang="en-US" altLang="zh-CN" dirty="0">
                <a:latin typeface="+mn-lt"/>
                <a:ea typeface="+mn-ea"/>
                <a:cs typeface="+mn-ea"/>
                <a:sym typeface="+mn-lt"/>
              </a:rPr>
              <a:t>NAPOLI 3</a:t>
            </a:r>
            <a:r>
              <a:rPr lang="zh-CN" altLang="en-US" dirty="0">
                <a:latin typeface="+mn-lt"/>
                <a:ea typeface="+mn-ea"/>
                <a:cs typeface="+mn-ea"/>
                <a:sym typeface="+mn-lt"/>
              </a:rPr>
              <a:t>患者处置</a:t>
            </a:r>
          </a:p>
        </p:txBody>
      </p:sp>
      <p:sp>
        <p:nvSpPr>
          <p:cNvPr id="3" name="文本占位符 2">
            <a:extLst>
              <a:ext uri="{FF2B5EF4-FFF2-40B4-BE49-F238E27FC236}">
                <a16:creationId xmlns:a16="http://schemas.microsoft.com/office/drawing/2014/main" id="{B19C43E7-D18A-A1CB-E87F-6D31FDFD290D}"/>
              </a:ext>
            </a:extLst>
          </p:cNvPr>
          <p:cNvSpPr>
            <a:spLocks noGrp="1"/>
          </p:cNvSpPr>
          <p:nvPr>
            <p:ph type="body" sz="quarter" idx="11"/>
          </p:nvPr>
        </p:nvSpPr>
        <p:spPr/>
        <p:txBody>
          <a:bodyPr/>
          <a:lstStyle/>
          <a:p>
            <a:r>
              <a:rPr lang="zh-CN" altLang="zh-CN" sz="1000" dirty="0">
                <a:effectLst/>
                <a:ea typeface="+mn-ea"/>
                <a:cs typeface="+mn-ea"/>
                <a:sym typeface="+mn-lt"/>
              </a:rPr>
              <a:t>Eileen</a:t>
            </a:r>
            <a:r>
              <a:rPr lang="en-US" altLang="zh-CN" sz="1000" dirty="0">
                <a:effectLst/>
                <a:ea typeface="+mn-ea"/>
                <a:cs typeface="+mn-ea"/>
                <a:sym typeface="+mn-lt"/>
              </a:rPr>
              <a:t> </a:t>
            </a:r>
            <a:r>
              <a:rPr lang="zh-CN" altLang="zh-CN" sz="1000" dirty="0">
                <a:effectLst/>
                <a:ea typeface="+mn-ea"/>
                <a:cs typeface="+mn-ea"/>
                <a:sym typeface="+mn-lt"/>
              </a:rPr>
              <a:t>M</a:t>
            </a:r>
            <a:r>
              <a:rPr lang="en-US" altLang="zh-CN" sz="1000" dirty="0">
                <a:effectLst/>
                <a:ea typeface="+mn-ea"/>
                <a:cs typeface="+mn-ea"/>
                <a:sym typeface="+mn-lt"/>
              </a:rPr>
              <a:t> </a:t>
            </a:r>
            <a:r>
              <a:rPr lang="zh-CN" altLang="zh-CN" sz="1000" dirty="0">
                <a:effectLst/>
                <a:ea typeface="+mn-ea"/>
                <a:cs typeface="+mn-ea"/>
                <a:sym typeface="+mn-lt"/>
              </a:rPr>
              <a:t>O‘Reilly,</a:t>
            </a:r>
            <a:r>
              <a:rPr lang="en-US" altLang="zh-CN" sz="1000" dirty="0">
                <a:effectLst/>
                <a:ea typeface="+mn-ea"/>
                <a:cs typeface="+mn-ea"/>
                <a:sym typeface="+mn-lt"/>
              </a:rPr>
              <a:t>  et al.</a:t>
            </a:r>
            <a:r>
              <a:rPr lang="zh-CN" altLang="en-US" sz="1000" dirty="0">
                <a:effectLst/>
                <a:ea typeface="+mn-ea"/>
                <a:cs typeface="+mn-ea"/>
                <a:sym typeface="+mn-lt"/>
              </a:rPr>
              <a:t> </a:t>
            </a:r>
            <a:r>
              <a:rPr lang="en-US" altLang="zh-CN" sz="1000" dirty="0">
                <a:effectLst/>
                <a:ea typeface="+mn-ea"/>
                <a:cs typeface="+mn-ea"/>
                <a:sym typeface="+mn-lt"/>
              </a:rPr>
              <a:t>2023</a:t>
            </a:r>
            <a:r>
              <a:rPr lang="zh-CN" altLang="en-US" sz="1000" dirty="0">
                <a:effectLst/>
                <a:ea typeface="+mn-ea"/>
                <a:cs typeface="+mn-ea"/>
                <a:sym typeface="+mn-lt"/>
              </a:rPr>
              <a:t> </a:t>
            </a:r>
            <a:r>
              <a:rPr lang="en-US" altLang="zh-CN" sz="1000" dirty="0">
                <a:effectLst/>
                <a:ea typeface="+mn-ea"/>
                <a:cs typeface="+mn-ea"/>
                <a:sym typeface="+mn-lt"/>
              </a:rPr>
              <a:t>ASCO</a:t>
            </a:r>
            <a:r>
              <a:rPr lang="zh-CN" altLang="en-US" sz="1000" dirty="0">
                <a:effectLst/>
                <a:ea typeface="+mn-ea"/>
                <a:cs typeface="+mn-ea"/>
                <a:sym typeface="+mn-lt"/>
              </a:rPr>
              <a:t> </a:t>
            </a:r>
            <a:r>
              <a:rPr lang="en-US" altLang="zh-CN" sz="1000" dirty="0">
                <a:effectLst/>
                <a:ea typeface="+mn-ea"/>
                <a:cs typeface="+mn-ea"/>
                <a:sym typeface="+mn-lt"/>
              </a:rPr>
              <a:t>abstract 4006</a:t>
            </a:r>
            <a:endParaRPr lang="zh-CN" altLang="en-US" dirty="0">
              <a:ea typeface="+mn-ea"/>
              <a:cs typeface="+mn-ea"/>
              <a:sym typeface="+mn-lt"/>
            </a:endParaRPr>
          </a:p>
        </p:txBody>
      </p:sp>
      <p:graphicFrame>
        <p:nvGraphicFramePr>
          <p:cNvPr id="5" name="表格 10">
            <a:extLst>
              <a:ext uri="{FF2B5EF4-FFF2-40B4-BE49-F238E27FC236}">
                <a16:creationId xmlns:a16="http://schemas.microsoft.com/office/drawing/2014/main" id="{4BC38C15-2088-E8C8-2EE6-24AAF081969D}"/>
              </a:ext>
            </a:extLst>
          </p:cNvPr>
          <p:cNvGraphicFramePr>
            <a:graphicFrameLocks noGrp="1"/>
          </p:cNvGraphicFramePr>
          <p:nvPr/>
        </p:nvGraphicFramePr>
        <p:xfrm>
          <a:off x="984725" y="1413767"/>
          <a:ext cx="10405587" cy="3859928"/>
        </p:xfrm>
        <a:graphic>
          <a:graphicData uri="http://schemas.openxmlformats.org/drawingml/2006/table">
            <a:tbl>
              <a:tblPr firstRow="1" bandRow="1">
                <a:tableStyleId>{5C22544A-7EE6-4342-B048-85BDC9FD1C3A}</a:tableStyleId>
              </a:tblPr>
              <a:tblGrid>
                <a:gridCol w="3468529">
                  <a:extLst>
                    <a:ext uri="{9D8B030D-6E8A-4147-A177-3AD203B41FA5}">
                      <a16:colId xmlns:a16="http://schemas.microsoft.com/office/drawing/2014/main" val="2792308733"/>
                    </a:ext>
                  </a:extLst>
                </a:gridCol>
                <a:gridCol w="3468529">
                  <a:extLst>
                    <a:ext uri="{9D8B030D-6E8A-4147-A177-3AD203B41FA5}">
                      <a16:colId xmlns:a16="http://schemas.microsoft.com/office/drawing/2014/main" val="3311589436"/>
                    </a:ext>
                  </a:extLst>
                </a:gridCol>
                <a:gridCol w="3468529">
                  <a:extLst>
                    <a:ext uri="{9D8B030D-6E8A-4147-A177-3AD203B41FA5}">
                      <a16:colId xmlns:a16="http://schemas.microsoft.com/office/drawing/2014/main" val="1390677917"/>
                    </a:ext>
                  </a:extLst>
                </a:gridCol>
              </a:tblGrid>
              <a:tr h="657546">
                <a:tc>
                  <a:txBody>
                    <a:bodyPr/>
                    <a:lstStyle/>
                    <a:p>
                      <a:r>
                        <a:rPr lang="zh-CN" altLang="en-US" dirty="0">
                          <a:latin typeface="+mn-lt"/>
                          <a:ea typeface="+mn-ea"/>
                          <a:cs typeface="+mn-ea"/>
                          <a:sym typeface="+mn-lt"/>
                        </a:rPr>
                        <a:t>特征</a:t>
                      </a:r>
                    </a:p>
                  </a:txBody>
                  <a:tcPr/>
                </a:tc>
                <a:tc>
                  <a:txBody>
                    <a:bodyPr/>
                    <a:lstStyle/>
                    <a:p>
                      <a:pPr algn="ctr"/>
                      <a:r>
                        <a:rPr lang="en-US" altLang="zh-CN" dirty="0" err="1">
                          <a:latin typeface="+mn-lt"/>
                          <a:ea typeface="+mn-ea"/>
                          <a:cs typeface="+mn-ea"/>
                          <a:sym typeface="+mn-lt"/>
                        </a:rPr>
                        <a:t>NALIRIFOX</a:t>
                      </a:r>
                      <a:r>
                        <a:rPr lang="en-US" altLang="zh-CN" baseline="30000" dirty="0" err="1">
                          <a:latin typeface="+mn-lt"/>
                          <a:ea typeface="+mn-ea"/>
                          <a:cs typeface="+mn-ea"/>
                          <a:sym typeface="+mn-lt"/>
                        </a:rPr>
                        <a:t>a</a:t>
                      </a:r>
                      <a:r>
                        <a:rPr lang="en-US" altLang="zh-CN" baseline="30000" dirty="0">
                          <a:latin typeface="+mn-lt"/>
                          <a:ea typeface="+mn-ea"/>
                          <a:cs typeface="+mn-ea"/>
                          <a:sym typeface="+mn-lt"/>
                        </a:rPr>
                        <a:t> </a:t>
                      </a:r>
                      <a:r>
                        <a:rPr lang="en-US" altLang="zh-CN" dirty="0">
                          <a:latin typeface="+mn-lt"/>
                          <a:ea typeface="+mn-ea"/>
                          <a:cs typeface="+mn-ea"/>
                          <a:sym typeface="+mn-lt"/>
                        </a:rPr>
                        <a:t>(N=383)</a:t>
                      </a:r>
                      <a:endParaRPr lang="zh-CN" altLang="en-US" dirty="0">
                        <a:latin typeface="+mn-lt"/>
                        <a:ea typeface="+mn-ea"/>
                        <a:cs typeface="+mn-ea"/>
                        <a:sym typeface="+mn-lt"/>
                      </a:endParaRPr>
                    </a:p>
                  </a:txBody>
                  <a:tcPr/>
                </a:tc>
                <a:tc>
                  <a:txBody>
                    <a:bodyPr/>
                    <a:lstStyle/>
                    <a:p>
                      <a:pPr algn="ctr"/>
                      <a:r>
                        <a:rPr lang="en-US" altLang="zh-CN" dirty="0" err="1">
                          <a:latin typeface="+mn-lt"/>
                          <a:ea typeface="+mn-ea"/>
                          <a:cs typeface="+mn-ea"/>
                          <a:sym typeface="+mn-lt"/>
                        </a:rPr>
                        <a:t>Gem+NabP</a:t>
                      </a:r>
                      <a:r>
                        <a:rPr lang="en-US" altLang="zh-CN" baseline="30000" dirty="0" err="1">
                          <a:latin typeface="+mn-lt"/>
                          <a:ea typeface="+mn-ea"/>
                          <a:cs typeface="+mn-ea"/>
                          <a:sym typeface="+mn-lt"/>
                        </a:rPr>
                        <a:t>b</a:t>
                      </a:r>
                      <a:r>
                        <a:rPr lang="zh-CN" altLang="en-US" dirty="0">
                          <a:latin typeface="+mn-lt"/>
                          <a:ea typeface="+mn-ea"/>
                          <a:cs typeface="+mn-ea"/>
                          <a:sym typeface="+mn-lt"/>
                        </a:rPr>
                        <a:t>（</a:t>
                      </a:r>
                      <a:r>
                        <a:rPr lang="en-US" altLang="zh-CN" dirty="0">
                          <a:latin typeface="+mn-lt"/>
                          <a:ea typeface="+mn-ea"/>
                          <a:cs typeface="+mn-ea"/>
                          <a:sym typeface="+mn-lt"/>
                        </a:rPr>
                        <a:t>N=387</a:t>
                      </a:r>
                      <a:r>
                        <a:rPr lang="zh-CN" altLang="en-US" dirty="0">
                          <a:latin typeface="+mn-lt"/>
                          <a:ea typeface="+mn-ea"/>
                          <a:cs typeface="+mn-ea"/>
                          <a:sym typeface="+mn-lt"/>
                        </a:rPr>
                        <a:t>）</a:t>
                      </a:r>
                    </a:p>
                  </a:txBody>
                  <a:tcPr/>
                </a:tc>
                <a:extLst>
                  <a:ext uri="{0D108BD9-81ED-4DB2-BD59-A6C34878D82A}">
                    <a16:rowId xmlns:a16="http://schemas.microsoft.com/office/drawing/2014/main" val="665414978"/>
                  </a:ext>
                </a:extLst>
              </a:tr>
              <a:tr h="1465022">
                <a:tc>
                  <a:txBody>
                    <a:bodyPr/>
                    <a:lstStyle/>
                    <a:p>
                      <a:r>
                        <a:rPr lang="zh-CN" altLang="en-US" dirty="0">
                          <a:latin typeface="+mn-lt"/>
                          <a:ea typeface="+mn-ea"/>
                          <a:cs typeface="+mn-ea"/>
                          <a:sym typeface="+mn-lt"/>
                        </a:rPr>
                        <a:t>患者终止治疗，</a:t>
                      </a:r>
                      <a:r>
                        <a:rPr lang="en-US" altLang="zh-CN" dirty="0">
                          <a:latin typeface="+mn-lt"/>
                          <a:ea typeface="+mn-ea"/>
                          <a:cs typeface="+mn-ea"/>
                          <a:sym typeface="+mn-lt"/>
                        </a:rPr>
                        <a:t>%</a:t>
                      </a:r>
                    </a:p>
                    <a:p>
                      <a:r>
                        <a:rPr lang="zh-CN" altLang="en-US" dirty="0">
                          <a:latin typeface="+mn-lt"/>
                          <a:ea typeface="+mn-ea"/>
                          <a:cs typeface="+mn-ea"/>
                          <a:sym typeface="+mn-lt"/>
                        </a:rPr>
                        <a:t>是</a:t>
                      </a:r>
                      <a:endParaRPr lang="en-US" altLang="zh-CN" dirty="0">
                        <a:latin typeface="+mn-lt"/>
                        <a:ea typeface="+mn-ea"/>
                        <a:cs typeface="+mn-ea"/>
                        <a:sym typeface="+mn-lt"/>
                      </a:endParaRPr>
                    </a:p>
                    <a:p>
                      <a:r>
                        <a:rPr lang="zh-CN" altLang="en-US" dirty="0">
                          <a:latin typeface="+mn-lt"/>
                          <a:ea typeface="+mn-ea"/>
                          <a:cs typeface="+mn-ea"/>
                          <a:sym typeface="+mn-lt"/>
                        </a:rPr>
                        <a:t>否</a:t>
                      </a:r>
                      <a:endParaRPr lang="en-US" altLang="zh-CN" dirty="0">
                        <a:latin typeface="+mn-lt"/>
                        <a:ea typeface="+mn-ea"/>
                        <a:cs typeface="+mn-ea"/>
                        <a:sym typeface="+mn-lt"/>
                      </a:endParaRPr>
                    </a:p>
                    <a:p>
                      <a:r>
                        <a:rPr lang="zh-CN" altLang="en-US" dirty="0">
                          <a:latin typeface="+mn-lt"/>
                          <a:ea typeface="+mn-ea"/>
                          <a:cs typeface="+mn-ea"/>
                          <a:sym typeface="+mn-lt"/>
                        </a:rPr>
                        <a:t>未治疗</a:t>
                      </a:r>
                    </a:p>
                  </a:txBody>
                  <a:tcPr/>
                </a:tc>
                <a:tc>
                  <a:txBody>
                    <a:bodyPr/>
                    <a:lstStyle/>
                    <a:p>
                      <a:pPr algn="ctr"/>
                      <a:endParaRPr lang="en-US" altLang="zh-CN" dirty="0">
                        <a:latin typeface="+mn-lt"/>
                        <a:ea typeface="+mn-ea"/>
                        <a:cs typeface="+mn-ea"/>
                        <a:sym typeface="+mn-lt"/>
                      </a:endParaRPr>
                    </a:p>
                    <a:p>
                      <a:pPr algn="ctr"/>
                      <a:r>
                        <a:rPr lang="en-US" altLang="zh-CN" dirty="0">
                          <a:latin typeface="+mn-lt"/>
                          <a:ea typeface="+mn-ea"/>
                          <a:cs typeface="+mn-ea"/>
                          <a:sym typeface="+mn-lt"/>
                        </a:rPr>
                        <a:t>85.1</a:t>
                      </a:r>
                    </a:p>
                    <a:p>
                      <a:pPr algn="ctr"/>
                      <a:r>
                        <a:rPr lang="en-US" altLang="zh-CN" dirty="0">
                          <a:latin typeface="+mn-lt"/>
                          <a:ea typeface="+mn-ea"/>
                          <a:cs typeface="+mn-ea"/>
                          <a:sym typeface="+mn-lt"/>
                        </a:rPr>
                        <a:t>11.5</a:t>
                      </a:r>
                    </a:p>
                    <a:p>
                      <a:pPr algn="ctr"/>
                      <a:r>
                        <a:rPr lang="en-US" altLang="zh-CN" dirty="0">
                          <a:latin typeface="+mn-lt"/>
                          <a:ea typeface="+mn-ea"/>
                          <a:cs typeface="+mn-ea"/>
                          <a:sym typeface="+mn-lt"/>
                        </a:rPr>
                        <a:t>3.4</a:t>
                      </a:r>
                      <a:endParaRPr lang="zh-CN" altLang="en-US" dirty="0">
                        <a:latin typeface="+mn-lt"/>
                        <a:ea typeface="+mn-ea"/>
                        <a:cs typeface="+mn-ea"/>
                        <a:sym typeface="+mn-lt"/>
                      </a:endParaRPr>
                    </a:p>
                  </a:txBody>
                  <a:tcPr/>
                </a:tc>
                <a:tc>
                  <a:txBody>
                    <a:bodyPr/>
                    <a:lstStyle/>
                    <a:p>
                      <a:pPr algn="ctr"/>
                      <a:endParaRPr lang="en-US" altLang="zh-CN" dirty="0">
                        <a:latin typeface="+mn-lt"/>
                        <a:ea typeface="+mn-ea"/>
                        <a:cs typeface="+mn-ea"/>
                        <a:sym typeface="+mn-lt"/>
                      </a:endParaRPr>
                    </a:p>
                    <a:p>
                      <a:pPr algn="ctr"/>
                      <a:r>
                        <a:rPr lang="en-US" altLang="zh-CN" dirty="0">
                          <a:latin typeface="+mn-lt"/>
                          <a:ea typeface="+mn-ea"/>
                          <a:cs typeface="+mn-ea"/>
                          <a:sym typeface="+mn-lt"/>
                        </a:rPr>
                        <a:t>96.1</a:t>
                      </a:r>
                    </a:p>
                    <a:p>
                      <a:pPr algn="ctr"/>
                      <a:r>
                        <a:rPr lang="en-US" altLang="zh-CN" dirty="0">
                          <a:latin typeface="+mn-lt"/>
                          <a:ea typeface="+mn-ea"/>
                          <a:cs typeface="+mn-ea"/>
                          <a:sym typeface="+mn-lt"/>
                        </a:rPr>
                        <a:t>1.8</a:t>
                      </a:r>
                    </a:p>
                    <a:p>
                      <a:pPr algn="ctr"/>
                      <a:r>
                        <a:rPr lang="en-US" altLang="zh-CN" dirty="0">
                          <a:latin typeface="+mn-lt"/>
                          <a:ea typeface="+mn-ea"/>
                          <a:cs typeface="+mn-ea"/>
                          <a:sym typeface="+mn-lt"/>
                        </a:rPr>
                        <a:t>2.1</a:t>
                      </a:r>
                      <a:endParaRPr lang="zh-CN" altLang="en-US" dirty="0">
                        <a:latin typeface="+mn-lt"/>
                        <a:ea typeface="+mn-ea"/>
                        <a:cs typeface="+mn-ea"/>
                        <a:sym typeface="+mn-lt"/>
                      </a:endParaRPr>
                    </a:p>
                  </a:txBody>
                  <a:tcPr/>
                </a:tc>
                <a:extLst>
                  <a:ext uri="{0D108BD9-81ED-4DB2-BD59-A6C34878D82A}">
                    <a16:rowId xmlns:a16="http://schemas.microsoft.com/office/drawing/2014/main" val="936158404"/>
                  </a:ext>
                </a:extLst>
              </a:tr>
              <a:tr h="1698392">
                <a:tc>
                  <a:txBody>
                    <a:bodyPr/>
                    <a:lstStyle/>
                    <a:p>
                      <a:r>
                        <a:rPr lang="zh-CN" altLang="en-US" dirty="0">
                          <a:latin typeface="+mn-lt"/>
                          <a:ea typeface="+mn-ea"/>
                          <a:cs typeface="+mn-ea"/>
                          <a:sym typeface="+mn-lt"/>
                        </a:rPr>
                        <a:t>终止治疗主要原因，</a:t>
                      </a:r>
                      <a:r>
                        <a:rPr lang="en-US" altLang="zh-CN" dirty="0">
                          <a:latin typeface="+mn-lt"/>
                          <a:ea typeface="+mn-ea"/>
                          <a:cs typeface="+mn-ea"/>
                          <a:sym typeface="+mn-lt"/>
                        </a:rPr>
                        <a:t>%</a:t>
                      </a:r>
                    </a:p>
                    <a:p>
                      <a:r>
                        <a:rPr lang="zh-CN" altLang="en-US" dirty="0">
                          <a:latin typeface="+mn-lt"/>
                          <a:ea typeface="+mn-ea"/>
                          <a:cs typeface="+mn-ea"/>
                          <a:sym typeface="+mn-lt"/>
                        </a:rPr>
                        <a:t>疾病进展（根据</a:t>
                      </a:r>
                      <a:r>
                        <a:rPr lang="en-US" altLang="zh-CN" dirty="0">
                          <a:latin typeface="+mn-lt"/>
                          <a:ea typeface="+mn-ea"/>
                          <a:cs typeface="+mn-ea"/>
                          <a:sym typeface="+mn-lt"/>
                        </a:rPr>
                        <a:t>RECIST v1.1</a:t>
                      </a:r>
                      <a:r>
                        <a:rPr lang="zh-CN" altLang="en-US" dirty="0">
                          <a:latin typeface="+mn-lt"/>
                          <a:ea typeface="+mn-ea"/>
                          <a:cs typeface="+mn-ea"/>
                          <a:sym typeface="+mn-lt"/>
                        </a:rPr>
                        <a:t>）或临床恶化</a:t>
                      </a:r>
                      <a:r>
                        <a:rPr lang="en-US" altLang="zh-CN" baseline="30000" dirty="0">
                          <a:latin typeface="+mn-lt"/>
                          <a:ea typeface="+mn-ea"/>
                          <a:cs typeface="+mn-ea"/>
                          <a:sym typeface="+mn-lt"/>
                        </a:rPr>
                        <a:t>c</a:t>
                      </a:r>
                      <a:endParaRPr lang="en-US" altLang="zh-CN" dirty="0">
                        <a:latin typeface="+mn-lt"/>
                        <a:ea typeface="+mn-ea"/>
                        <a:cs typeface="+mn-ea"/>
                        <a:sym typeface="+mn-lt"/>
                      </a:endParaRPr>
                    </a:p>
                    <a:p>
                      <a:r>
                        <a:rPr lang="zh-CN" altLang="en-US" dirty="0">
                          <a:latin typeface="+mn-lt"/>
                          <a:ea typeface="+mn-ea"/>
                          <a:cs typeface="+mn-ea"/>
                          <a:sym typeface="+mn-lt"/>
                        </a:rPr>
                        <a:t>不良事件</a:t>
                      </a:r>
                      <a:endParaRPr lang="en-US" altLang="zh-CN" dirty="0">
                        <a:latin typeface="+mn-lt"/>
                        <a:ea typeface="+mn-ea"/>
                        <a:cs typeface="+mn-ea"/>
                        <a:sym typeface="+mn-lt"/>
                      </a:endParaRPr>
                    </a:p>
                    <a:p>
                      <a:r>
                        <a:rPr lang="zh-CN" altLang="en-US" dirty="0">
                          <a:latin typeface="+mn-lt"/>
                          <a:ea typeface="+mn-ea"/>
                          <a:cs typeface="+mn-ea"/>
                          <a:sym typeface="+mn-lt"/>
                        </a:rPr>
                        <a:t>死亡</a:t>
                      </a:r>
                      <a:r>
                        <a:rPr lang="en-US" altLang="zh-CN" baseline="30000" dirty="0">
                          <a:latin typeface="+mn-lt"/>
                          <a:ea typeface="+mn-ea"/>
                          <a:cs typeface="+mn-ea"/>
                          <a:sym typeface="+mn-lt"/>
                        </a:rPr>
                        <a:t>d</a:t>
                      </a:r>
                    </a:p>
                    <a:p>
                      <a:r>
                        <a:rPr lang="zh-CN" altLang="en-US" dirty="0">
                          <a:latin typeface="+mn-lt"/>
                          <a:ea typeface="+mn-ea"/>
                          <a:cs typeface="+mn-ea"/>
                          <a:sym typeface="+mn-lt"/>
                        </a:rPr>
                        <a:t>其他</a:t>
                      </a:r>
                      <a:r>
                        <a:rPr lang="en-US" altLang="zh-CN" baseline="30000" dirty="0">
                          <a:latin typeface="+mn-lt"/>
                          <a:ea typeface="+mn-ea"/>
                          <a:cs typeface="+mn-ea"/>
                          <a:sym typeface="+mn-lt"/>
                        </a:rPr>
                        <a:t>e</a:t>
                      </a:r>
                      <a:endParaRPr lang="zh-CN" altLang="en-US" dirty="0">
                        <a:latin typeface="+mn-lt"/>
                        <a:ea typeface="+mn-ea"/>
                        <a:cs typeface="+mn-ea"/>
                        <a:sym typeface="+mn-lt"/>
                      </a:endParaRPr>
                    </a:p>
                  </a:txBody>
                  <a:tcPr/>
                </a:tc>
                <a:tc>
                  <a:txBody>
                    <a:bodyPr/>
                    <a:lstStyle/>
                    <a:p>
                      <a:pPr algn="ctr"/>
                      <a:endParaRPr lang="en-US" altLang="zh-CN" dirty="0">
                        <a:latin typeface="+mn-lt"/>
                        <a:ea typeface="+mn-ea"/>
                        <a:cs typeface="+mn-ea"/>
                        <a:sym typeface="+mn-lt"/>
                      </a:endParaRPr>
                    </a:p>
                    <a:p>
                      <a:pPr algn="ctr"/>
                      <a:r>
                        <a:rPr lang="en-US" altLang="zh-CN" dirty="0">
                          <a:latin typeface="+mn-lt"/>
                          <a:ea typeface="+mn-ea"/>
                          <a:cs typeface="+mn-ea"/>
                          <a:sym typeface="+mn-lt"/>
                        </a:rPr>
                        <a:t>48</a:t>
                      </a:r>
                    </a:p>
                    <a:p>
                      <a:pPr algn="ctr"/>
                      <a:endParaRPr lang="en-US" altLang="zh-CN" dirty="0">
                        <a:latin typeface="+mn-lt"/>
                        <a:ea typeface="+mn-ea"/>
                        <a:cs typeface="+mn-ea"/>
                        <a:sym typeface="+mn-lt"/>
                      </a:endParaRPr>
                    </a:p>
                    <a:p>
                      <a:pPr algn="ctr"/>
                      <a:r>
                        <a:rPr lang="en-US" altLang="zh-CN" dirty="0">
                          <a:latin typeface="+mn-lt"/>
                          <a:ea typeface="+mn-ea"/>
                          <a:cs typeface="+mn-ea"/>
                          <a:sym typeface="+mn-lt"/>
                        </a:rPr>
                        <a:t>14.1</a:t>
                      </a:r>
                    </a:p>
                    <a:p>
                      <a:pPr algn="ctr"/>
                      <a:r>
                        <a:rPr lang="en-US" altLang="zh-CN" dirty="0">
                          <a:latin typeface="+mn-lt"/>
                          <a:ea typeface="+mn-ea"/>
                          <a:cs typeface="+mn-ea"/>
                          <a:sym typeface="+mn-lt"/>
                        </a:rPr>
                        <a:t>8.4</a:t>
                      </a:r>
                    </a:p>
                    <a:p>
                      <a:pPr algn="ctr"/>
                      <a:r>
                        <a:rPr lang="en-US" altLang="zh-CN" dirty="0">
                          <a:latin typeface="+mn-lt"/>
                          <a:ea typeface="+mn-ea"/>
                          <a:cs typeface="+mn-ea"/>
                          <a:sym typeface="+mn-lt"/>
                        </a:rPr>
                        <a:t>14.7</a:t>
                      </a:r>
                      <a:endParaRPr lang="zh-CN" altLang="en-US" dirty="0">
                        <a:latin typeface="+mn-lt"/>
                        <a:ea typeface="+mn-ea"/>
                        <a:cs typeface="+mn-ea"/>
                        <a:sym typeface="+mn-lt"/>
                      </a:endParaRPr>
                    </a:p>
                  </a:txBody>
                  <a:tcPr/>
                </a:tc>
                <a:tc>
                  <a:txBody>
                    <a:bodyPr/>
                    <a:lstStyle/>
                    <a:p>
                      <a:pPr algn="ctr"/>
                      <a:endParaRPr lang="en-US" altLang="zh-CN" dirty="0">
                        <a:latin typeface="+mn-lt"/>
                        <a:ea typeface="+mn-ea"/>
                        <a:cs typeface="+mn-ea"/>
                        <a:sym typeface="+mn-lt"/>
                      </a:endParaRPr>
                    </a:p>
                    <a:p>
                      <a:pPr algn="ctr"/>
                      <a:r>
                        <a:rPr lang="en-US" altLang="zh-CN" dirty="0">
                          <a:latin typeface="+mn-lt"/>
                          <a:ea typeface="+mn-ea"/>
                          <a:cs typeface="+mn-ea"/>
                          <a:sym typeface="+mn-lt"/>
                        </a:rPr>
                        <a:t>45.7</a:t>
                      </a:r>
                    </a:p>
                    <a:p>
                      <a:pPr algn="ctr"/>
                      <a:endParaRPr lang="en-US" altLang="zh-CN" dirty="0">
                        <a:latin typeface="+mn-lt"/>
                        <a:ea typeface="+mn-ea"/>
                        <a:cs typeface="+mn-ea"/>
                        <a:sym typeface="+mn-lt"/>
                      </a:endParaRPr>
                    </a:p>
                    <a:p>
                      <a:pPr algn="ctr"/>
                      <a:r>
                        <a:rPr lang="en-US" altLang="zh-CN" dirty="0">
                          <a:latin typeface="+mn-lt"/>
                          <a:ea typeface="+mn-ea"/>
                          <a:cs typeface="+mn-ea"/>
                          <a:sym typeface="+mn-lt"/>
                        </a:rPr>
                        <a:t>23.8</a:t>
                      </a:r>
                    </a:p>
                    <a:p>
                      <a:pPr algn="ctr"/>
                      <a:r>
                        <a:rPr lang="en-US" altLang="zh-CN" dirty="0">
                          <a:latin typeface="+mn-lt"/>
                          <a:ea typeface="+mn-ea"/>
                          <a:cs typeface="+mn-ea"/>
                          <a:sym typeface="+mn-lt"/>
                        </a:rPr>
                        <a:t>6.7</a:t>
                      </a:r>
                    </a:p>
                    <a:p>
                      <a:pPr algn="ctr"/>
                      <a:r>
                        <a:rPr lang="en-US" altLang="zh-CN" dirty="0">
                          <a:latin typeface="+mn-lt"/>
                          <a:ea typeface="+mn-ea"/>
                          <a:cs typeface="+mn-ea"/>
                          <a:sym typeface="+mn-lt"/>
                        </a:rPr>
                        <a:t>19.9</a:t>
                      </a:r>
                      <a:endParaRPr lang="zh-CN" altLang="en-US" dirty="0">
                        <a:latin typeface="+mn-lt"/>
                        <a:ea typeface="+mn-ea"/>
                        <a:cs typeface="+mn-ea"/>
                        <a:sym typeface="+mn-lt"/>
                      </a:endParaRPr>
                    </a:p>
                  </a:txBody>
                  <a:tcPr/>
                </a:tc>
                <a:extLst>
                  <a:ext uri="{0D108BD9-81ED-4DB2-BD59-A6C34878D82A}">
                    <a16:rowId xmlns:a16="http://schemas.microsoft.com/office/drawing/2014/main" val="2072308346"/>
                  </a:ext>
                </a:extLst>
              </a:tr>
            </a:tbl>
          </a:graphicData>
        </a:graphic>
      </p:graphicFrame>
      <p:sp>
        <p:nvSpPr>
          <p:cNvPr id="6" name="文本框 5">
            <a:extLst>
              <a:ext uri="{FF2B5EF4-FFF2-40B4-BE49-F238E27FC236}">
                <a16:creationId xmlns:a16="http://schemas.microsoft.com/office/drawing/2014/main" id="{EAD6664B-52FA-235B-542D-C0B8261C8553}"/>
              </a:ext>
            </a:extLst>
          </p:cNvPr>
          <p:cNvSpPr txBox="1"/>
          <p:nvPr/>
        </p:nvSpPr>
        <p:spPr>
          <a:xfrm>
            <a:off x="80010" y="5736590"/>
            <a:ext cx="6585973" cy="86177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srgbClr val="101214"/>
                </a:solidFill>
                <a:effectLst/>
                <a:uLnTx/>
                <a:uFillTx/>
                <a:latin typeface="Arial"/>
                <a:ea typeface="微软雅黑"/>
                <a:cs typeface="+mn-ea"/>
                <a:sym typeface="+mn-lt"/>
              </a:rPr>
              <a:t>a </a:t>
            </a:r>
            <a:r>
              <a:rPr kumimoji="0" lang="en-US" altLang="zh-CN" sz="1000" b="0" i="0" u="none" strike="noStrike" kern="1200" cap="none" spc="0" normalizeH="0" baseline="0" noProof="0" dirty="0" err="1">
                <a:ln>
                  <a:noFill/>
                </a:ln>
                <a:solidFill>
                  <a:srgbClr val="101214"/>
                </a:solidFill>
                <a:effectLst/>
                <a:uLnTx/>
                <a:uFillTx/>
                <a:latin typeface="Arial"/>
                <a:ea typeface="微软雅黑"/>
                <a:cs typeface="+mn-ea"/>
                <a:sym typeface="+mn-lt"/>
              </a:rPr>
              <a:t>NALIRiFOX</a:t>
            </a:r>
            <a:r>
              <a:rPr kumimoji="0" lang="en-US" altLang="zh-CN" sz="1000" b="0" i="0" u="none" strike="noStrike" kern="1200" cap="none" spc="0" normalizeH="0" baseline="0" noProof="0" dirty="0">
                <a:ln>
                  <a:noFill/>
                </a:ln>
                <a:solidFill>
                  <a:srgbClr val="101214"/>
                </a:solidFill>
                <a:effectLst/>
                <a:uLnTx/>
                <a:uFillTx/>
                <a:latin typeface="Arial"/>
                <a:ea typeface="微软雅黑"/>
                <a:cs typeface="+mn-ea"/>
                <a:sym typeface="+mn-lt"/>
              </a:rPr>
              <a:t>:</a:t>
            </a:r>
            <a:r>
              <a:rPr kumimoji="0" lang="zh-CN" altLang="en-US" sz="1000" b="0" i="0" u="none" strike="noStrike" kern="1200" cap="none" spc="0" normalizeH="0" baseline="0" noProof="0" dirty="0">
                <a:ln>
                  <a:noFill/>
                </a:ln>
                <a:solidFill>
                  <a:srgbClr val="101214"/>
                </a:solidFill>
                <a:effectLst/>
                <a:uLnTx/>
                <a:uFillTx/>
                <a:latin typeface="Arial"/>
                <a:ea typeface="微软雅黑"/>
                <a:cs typeface="+mn-ea"/>
                <a:sym typeface="+mn-lt"/>
              </a:rPr>
              <a:t>脂质体伊立替康</a:t>
            </a:r>
            <a:r>
              <a:rPr kumimoji="0" lang="en-US" altLang="zh-CN" sz="1000" b="0" i="0" u="none" strike="noStrike" kern="1200" cap="none" spc="0" normalizeH="0" baseline="0" noProof="0" dirty="0">
                <a:ln>
                  <a:noFill/>
                </a:ln>
                <a:solidFill>
                  <a:srgbClr val="101214"/>
                </a:solidFill>
                <a:effectLst/>
                <a:uLnTx/>
                <a:uFillTx/>
                <a:latin typeface="Arial"/>
                <a:ea typeface="微软雅黑"/>
                <a:cs typeface="+mn-ea"/>
                <a:sym typeface="+mn-lt"/>
              </a:rPr>
              <a:t>50 mg/m</a:t>
            </a:r>
            <a:r>
              <a:rPr kumimoji="0" lang="en-US" altLang="zh-CN" sz="1000" b="0" i="0" u="none" strike="noStrike" kern="1200" cap="none" spc="0" normalizeH="0" baseline="30000" noProof="0" dirty="0">
                <a:ln>
                  <a:noFill/>
                </a:ln>
                <a:solidFill>
                  <a:srgbClr val="101214"/>
                </a:solidFill>
                <a:effectLst/>
                <a:uLnTx/>
                <a:uFillTx/>
                <a:latin typeface="Arial"/>
                <a:ea typeface="微软雅黑"/>
                <a:cs typeface="+mn-ea"/>
                <a:sym typeface="+mn-lt"/>
              </a:rPr>
              <a:t>2</a:t>
            </a:r>
            <a:r>
              <a:rPr kumimoji="0" lang="en-US" altLang="zh-CN" sz="1000" b="0" i="0" u="none" strike="noStrike" kern="1200" cap="none" spc="0" normalizeH="0" baseline="0" noProof="0" dirty="0">
                <a:ln>
                  <a:noFill/>
                </a:ln>
                <a:solidFill>
                  <a:srgbClr val="101214"/>
                </a:solidFill>
                <a:effectLst/>
                <a:uLnTx/>
                <a:uFillTx/>
                <a:latin typeface="Arial"/>
                <a:ea typeface="微软雅黑"/>
                <a:cs typeface="+mn-ea"/>
                <a:sym typeface="+mn-lt"/>
              </a:rPr>
              <a:t>+ 5-</a:t>
            </a:r>
            <a:r>
              <a:rPr kumimoji="0" lang="zh-CN" altLang="en-US" sz="1000" b="0" i="0" u="none" strike="noStrike" kern="1200" cap="none" spc="0" normalizeH="0" baseline="0" noProof="0" dirty="0">
                <a:ln>
                  <a:noFill/>
                </a:ln>
                <a:solidFill>
                  <a:srgbClr val="101214"/>
                </a:solidFill>
                <a:effectLst/>
                <a:uLnTx/>
                <a:uFillTx/>
                <a:latin typeface="Arial"/>
                <a:ea typeface="微软雅黑"/>
                <a:cs typeface="+mn-ea"/>
                <a:sym typeface="+mn-lt"/>
              </a:rPr>
              <a:t>氟尿嘧啶</a:t>
            </a:r>
            <a:r>
              <a:rPr kumimoji="0" lang="en-US" altLang="zh-CN" sz="1000" b="0" i="0" u="none" strike="noStrike" kern="1200" cap="none" spc="0" normalizeH="0" baseline="0" noProof="0" dirty="0">
                <a:ln>
                  <a:noFill/>
                </a:ln>
                <a:solidFill>
                  <a:srgbClr val="101214"/>
                </a:solidFill>
                <a:effectLst/>
                <a:uLnTx/>
                <a:uFillTx/>
                <a:latin typeface="Arial"/>
                <a:ea typeface="微软雅黑"/>
                <a:cs typeface="+mn-ea"/>
                <a:sym typeface="+mn-lt"/>
              </a:rPr>
              <a:t> 2400 mg/m</a:t>
            </a:r>
            <a:r>
              <a:rPr kumimoji="0" lang="en-US" altLang="zh-CN" sz="1000" b="0" i="0" u="none" strike="noStrike" kern="1200" cap="none" spc="0" normalizeH="0" baseline="30000" noProof="0" dirty="0">
                <a:ln>
                  <a:noFill/>
                </a:ln>
                <a:solidFill>
                  <a:srgbClr val="101214"/>
                </a:solidFill>
                <a:effectLst/>
                <a:uLnTx/>
                <a:uFillTx/>
                <a:latin typeface="Arial"/>
                <a:ea typeface="微软雅黑"/>
                <a:cs typeface="+mn-ea"/>
                <a:sym typeface="+mn-lt"/>
              </a:rPr>
              <a:t>2</a:t>
            </a:r>
            <a:r>
              <a:rPr kumimoji="0" lang="en-US" altLang="zh-CN" sz="1000" b="0" i="0" u="none" strike="noStrike" kern="1200" cap="none" spc="0" normalizeH="0" baseline="0" noProof="0" dirty="0">
                <a:ln>
                  <a:noFill/>
                </a:ln>
                <a:solidFill>
                  <a:srgbClr val="101214"/>
                </a:solidFill>
                <a:effectLst/>
                <a:uLnTx/>
                <a:uFillTx/>
                <a:latin typeface="Arial"/>
                <a:ea typeface="微软雅黑"/>
                <a:cs typeface="+mn-ea"/>
                <a:sym typeface="+mn-lt"/>
              </a:rPr>
              <a:t>+</a:t>
            </a:r>
            <a:r>
              <a:rPr kumimoji="0" lang="zh-CN" altLang="en-US" sz="1000" b="0" i="0" u="none" strike="noStrike" kern="1200" cap="none" spc="0" normalizeH="0" baseline="0" noProof="0" dirty="0">
                <a:ln>
                  <a:noFill/>
                </a:ln>
                <a:solidFill>
                  <a:srgbClr val="101214"/>
                </a:solidFill>
                <a:effectLst/>
                <a:uLnTx/>
                <a:uFillTx/>
                <a:latin typeface="Arial"/>
                <a:ea typeface="微软雅黑"/>
                <a:cs typeface="+mn-ea"/>
                <a:sym typeface="+mn-lt"/>
              </a:rPr>
              <a:t>亚叶酸钙</a:t>
            </a:r>
            <a:r>
              <a:rPr kumimoji="0" lang="en-US" altLang="zh-CN" sz="1000" b="0" i="0" u="none" strike="noStrike" kern="1200" cap="none" spc="0" normalizeH="0" baseline="0" noProof="0" dirty="0">
                <a:ln>
                  <a:noFill/>
                </a:ln>
                <a:solidFill>
                  <a:srgbClr val="101214"/>
                </a:solidFill>
                <a:effectLst/>
                <a:uLnTx/>
                <a:uFillTx/>
                <a:latin typeface="Arial"/>
                <a:ea typeface="微软雅黑"/>
                <a:cs typeface="+mn-ea"/>
                <a:sym typeface="+mn-lt"/>
              </a:rPr>
              <a:t> 400 mg/m</a:t>
            </a:r>
            <a:r>
              <a:rPr kumimoji="0" lang="en-US" altLang="zh-CN" sz="1000" b="0" i="0" u="none" strike="noStrike" kern="1200" cap="none" spc="0" normalizeH="0" baseline="30000" noProof="0" dirty="0">
                <a:ln>
                  <a:noFill/>
                </a:ln>
                <a:solidFill>
                  <a:srgbClr val="101214"/>
                </a:solidFill>
                <a:effectLst/>
                <a:uLnTx/>
                <a:uFillTx/>
                <a:latin typeface="Arial"/>
                <a:ea typeface="微软雅黑"/>
                <a:cs typeface="+mn-ea"/>
                <a:sym typeface="+mn-lt"/>
              </a:rPr>
              <a:t>2</a:t>
            </a:r>
            <a:r>
              <a:rPr kumimoji="0" lang="en-US" altLang="zh-CN" sz="1000" b="0" i="0" u="none" strike="noStrike" kern="1200" cap="none" spc="0" normalizeH="0" baseline="0" noProof="0" dirty="0">
                <a:ln>
                  <a:noFill/>
                </a:ln>
                <a:solidFill>
                  <a:srgbClr val="101214"/>
                </a:solidFill>
                <a:effectLst/>
                <a:uLnTx/>
                <a:uFillTx/>
                <a:latin typeface="Arial"/>
                <a:ea typeface="微软雅黑"/>
                <a:cs typeface="+mn-ea"/>
                <a:sym typeface="+mn-lt"/>
              </a:rPr>
              <a:t>+</a:t>
            </a:r>
            <a:r>
              <a:rPr kumimoji="0" lang="zh-CN" altLang="en-US" sz="1000" b="0" i="0" u="none" strike="noStrike" kern="1200" cap="none" spc="0" normalizeH="0" baseline="0" noProof="0" dirty="0">
                <a:ln>
                  <a:noFill/>
                </a:ln>
                <a:solidFill>
                  <a:srgbClr val="101214"/>
                </a:solidFill>
                <a:effectLst/>
                <a:uLnTx/>
                <a:uFillTx/>
                <a:latin typeface="Arial"/>
                <a:ea typeface="微软雅黑"/>
                <a:cs typeface="+mn-ea"/>
                <a:sym typeface="+mn-lt"/>
              </a:rPr>
              <a:t>奥沙利铂</a:t>
            </a:r>
            <a:r>
              <a:rPr kumimoji="0" lang="en-US" altLang="zh-CN" sz="1000" b="0" i="0" u="none" strike="noStrike" kern="1200" cap="none" spc="0" normalizeH="0" baseline="0" noProof="0" dirty="0">
                <a:ln>
                  <a:noFill/>
                </a:ln>
                <a:solidFill>
                  <a:srgbClr val="101214"/>
                </a:solidFill>
                <a:effectLst/>
                <a:uLnTx/>
                <a:uFillTx/>
                <a:latin typeface="Arial"/>
                <a:ea typeface="微软雅黑"/>
                <a:cs typeface="+mn-ea"/>
                <a:sym typeface="+mn-lt"/>
              </a:rPr>
              <a:t>60 mg/m</a:t>
            </a:r>
            <a:r>
              <a:rPr kumimoji="0" lang="en-US" altLang="zh-CN" sz="1000" b="0" i="0" u="none" strike="noStrike" kern="1200" cap="none" spc="0" normalizeH="0" baseline="30000" noProof="0" dirty="0">
                <a:ln>
                  <a:noFill/>
                </a:ln>
                <a:solidFill>
                  <a:srgbClr val="101214"/>
                </a:solidFill>
                <a:effectLst/>
                <a:uLnTx/>
                <a:uFillTx/>
                <a:latin typeface="Arial"/>
                <a:ea typeface="微软雅黑"/>
                <a:cs typeface="+mn-ea"/>
                <a:sym typeface="+mn-lt"/>
              </a:rPr>
              <a:t>2</a:t>
            </a:r>
            <a:r>
              <a:rPr kumimoji="0" lang="en-US" altLang="zh-CN" sz="1000" b="0" i="0" u="none" strike="noStrike" kern="1200" cap="none" spc="0" normalizeH="0" baseline="0" noProof="0" dirty="0">
                <a:ln>
                  <a:noFill/>
                </a:ln>
                <a:solidFill>
                  <a:srgbClr val="101214"/>
                </a:solidFill>
                <a:effectLst/>
                <a:uLnTx/>
                <a:uFillTx/>
                <a:latin typeface="Arial"/>
                <a:ea typeface="微软雅黑"/>
                <a:cs typeface="+mn-ea"/>
                <a:sym typeface="+mn-lt"/>
              </a:rPr>
              <a:t>. b </a:t>
            </a:r>
            <a:r>
              <a:rPr kumimoji="0" lang="en-US" altLang="zh-CN" sz="1000" b="0" i="0" u="none" strike="noStrike" kern="1200" cap="none" spc="0" normalizeH="0" baseline="0" noProof="0" dirty="0" err="1">
                <a:ln>
                  <a:noFill/>
                </a:ln>
                <a:solidFill>
                  <a:srgbClr val="101214"/>
                </a:solidFill>
                <a:effectLst/>
                <a:uLnTx/>
                <a:uFillTx/>
                <a:latin typeface="Arial"/>
                <a:ea typeface="微软雅黑"/>
                <a:cs typeface="+mn-ea"/>
                <a:sym typeface="+mn-lt"/>
              </a:rPr>
              <a:t>Gem+NabP</a:t>
            </a:r>
            <a:r>
              <a:rPr kumimoji="0" lang="en-US" altLang="zh-CN" sz="1000" b="0" i="0" u="none" strike="noStrike" kern="1200" cap="none" spc="0" normalizeH="0" baseline="0" noProof="0" dirty="0">
                <a:ln>
                  <a:noFill/>
                </a:ln>
                <a:solidFill>
                  <a:srgbClr val="101214"/>
                </a:solidFill>
                <a:effectLst/>
                <a:uLnTx/>
                <a:uFillTx/>
                <a:latin typeface="Arial"/>
                <a:ea typeface="微软雅黑"/>
                <a:cs typeface="+mn-ea"/>
                <a:sym typeface="+mn-lt"/>
              </a:rPr>
              <a:t>: nab -</a:t>
            </a:r>
            <a:r>
              <a:rPr kumimoji="0" lang="zh-CN" altLang="en-US" sz="1000" b="0" i="0" u="none" strike="noStrike" kern="1200" cap="none" spc="0" normalizeH="0" baseline="0" noProof="0" dirty="0">
                <a:ln>
                  <a:noFill/>
                </a:ln>
                <a:solidFill>
                  <a:srgbClr val="101214"/>
                </a:solidFill>
                <a:effectLst/>
                <a:uLnTx/>
                <a:uFillTx/>
                <a:latin typeface="Arial"/>
                <a:ea typeface="微软雅黑"/>
                <a:cs typeface="+mn-ea"/>
                <a:sym typeface="+mn-lt"/>
              </a:rPr>
              <a:t>紫杉醇</a:t>
            </a:r>
            <a:r>
              <a:rPr kumimoji="0" lang="en-US" altLang="zh-CN" sz="1000" b="0" i="0" u="none" strike="noStrike" kern="1200" cap="none" spc="0" normalizeH="0" baseline="0" noProof="0" dirty="0">
                <a:ln>
                  <a:noFill/>
                </a:ln>
                <a:solidFill>
                  <a:srgbClr val="101214"/>
                </a:solidFill>
                <a:effectLst/>
                <a:uLnTx/>
                <a:uFillTx/>
                <a:latin typeface="Arial"/>
                <a:ea typeface="微软雅黑"/>
                <a:cs typeface="+mn-ea"/>
                <a:sym typeface="+mn-lt"/>
              </a:rPr>
              <a:t>125 mg/m</a:t>
            </a:r>
            <a:r>
              <a:rPr kumimoji="0" lang="en-US" altLang="zh-CN" sz="1000" b="0" i="0" u="none" strike="noStrike" kern="1200" cap="none" spc="0" normalizeH="0" baseline="30000" noProof="0" dirty="0">
                <a:ln>
                  <a:noFill/>
                </a:ln>
                <a:solidFill>
                  <a:srgbClr val="101214"/>
                </a:solidFill>
                <a:effectLst/>
                <a:uLnTx/>
                <a:uFillTx/>
                <a:latin typeface="Arial"/>
                <a:ea typeface="微软雅黑"/>
                <a:cs typeface="+mn-ea"/>
                <a:sym typeface="+mn-lt"/>
              </a:rPr>
              <a:t>2</a:t>
            </a:r>
            <a:r>
              <a:rPr kumimoji="0" lang="en-US" altLang="zh-CN" sz="1000" b="0" i="0" u="none" strike="noStrike" kern="1200" cap="none" spc="0" normalizeH="0" baseline="0" noProof="0" dirty="0">
                <a:ln>
                  <a:noFill/>
                </a:ln>
                <a:solidFill>
                  <a:srgbClr val="101214"/>
                </a:solidFill>
                <a:effectLst/>
                <a:uLnTx/>
                <a:uFillTx/>
                <a:latin typeface="Arial"/>
                <a:ea typeface="微软雅黑"/>
                <a:cs typeface="+mn-ea"/>
                <a:sym typeface="+mn-lt"/>
              </a:rPr>
              <a:t>+</a:t>
            </a:r>
            <a:r>
              <a:rPr kumimoji="0" lang="zh-CN" altLang="en-US" sz="1000" b="0" i="0" u="none" strike="noStrike" kern="1200" cap="none" spc="0" normalizeH="0" baseline="0" noProof="0" dirty="0">
                <a:ln>
                  <a:noFill/>
                </a:ln>
                <a:solidFill>
                  <a:srgbClr val="101214"/>
                </a:solidFill>
                <a:effectLst/>
                <a:uLnTx/>
                <a:uFillTx/>
                <a:latin typeface="Arial"/>
                <a:ea typeface="微软雅黑"/>
                <a:cs typeface="+mn-ea"/>
                <a:sym typeface="+mn-lt"/>
              </a:rPr>
              <a:t>吉西他滨</a:t>
            </a:r>
            <a:r>
              <a:rPr kumimoji="0" lang="en-US" altLang="zh-CN" sz="1000" b="0" i="0" u="none" strike="noStrike" kern="1200" cap="none" spc="0" normalizeH="0" baseline="0" noProof="0" dirty="0">
                <a:ln>
                  <a:noFill/>
                </a:ln>
                <a:solidFill>
                  <a:srgbClr val="101214"/>
                </a:solidFill>
                <a:effectLst/>
                <a:uLnTx/>
                <a:uFillTx/>
                <a:latin typeface="Arial"/>
                <a:ea typeface="微软雅黑"/>
                <a:cs typeface="+mn-ea"/>
                <a:sym typeface="+mn-lt"/>
              </a:rPr>
              <a:t>1000 mg/m</a:t>
            </a:r>
            <a:r>
              <a:rPr kumimoji="0" lang="en-US" altLang="zh-CN" sz="1000" b="0" i="0" u="none" strike="noStrike" kern="1200" cap="none" spc="0" normalizeH="0" baseline="30000" noProof="0" dirty="0">
                <a:ln>
                  <a:noFill/>
                </a:ln>
                <a:solidFill>
                  <a:srgbClr val="101214"/>
                </a:solidFill>
                <a:effectLst/>
                <a:uLnTx/>
                <a:uFillTx/>
                <a:latin typeface="Arial"/>
                <a:ea typeface="微软雅黑"/>
                <a:cs typeface="+mn-ea"/>
                <a:sym typeface="+mn-lt"/>
              </a:rPr>
              <a:t>2</a:t>
            </a:r>
            <a:r>
              <a:rPr kumimoji="0" lang="en-US" altLang="zh-CN" sz="1000" b="0" i="0" u="none" strike="noStrike" kern="1200" cap="none" spc="0" normalizeH="0" baseline="0" noProof="0" dirty="0">
                <a:ln>
                  <a:noFill/>
                </a:ln>
                <a:solidFill>
                  <a:srgbClr val="101214"/>
                </a:solidFill>
                <a:effectLst/>
                <a:uLnTx/>
                <a:uFillTx/>
                <a:latin typeface="Arial"/>
                <a:ea typeface="微软雅黑"/>
                <a:cs typeface="+mn-ea"/>
                <a:sym typeface="+mn-lt"/>
              </a:rPr>
              <a:t>. C </a:t>
            </a:r>
            <a:r>
              <a:rPr kumimoji="0" lang="zh-CN" altLang="en-US" sz="1000" b="0" i="0" u="none" strike="noStrike" kern="1200" cap="none" spc="0" normalizeH="0" baseline="0" noProof="0" dirty="0">
                <a:ln>
                  <a:noFill/>
                </a:ln>
                <a:solidFill>
                  <a:srgbClr val="101214"/>
                </a:solidFill>
                <a:effectLst/>
                <a:uLnTx/>
                <a:uFillTx/>
                <a:latin typeface="Arial"/>
                <a:ea typeface="微软雅黑"/>
                <a:cs typeface="+mn-ea"/>
                <a:sym typeface="+mn-lt"/>
              </a:rPr>
              <a:t>足以避免进一步的影像学评估</a:t>
            </a:r>
            <a:r>
              <a:rPr kumimoji="0" lang="en-US" altLang="zh-CN" sz="1000" b="0" i="0" u="none" strike="noStrike" kern="1200" cap="none" spc="0" normalizeH="0" baseline="0" noProof="0" dirty="0">
                <a:ln>
                  <a:noFill/>
                </a:ln>
                <a:solidFill>
                  <a:srgbClr val="101214"/>
                </a:solidFill>
                <a:effectLst/>
                <a:uLnTx/>
                <a:uFillTx/>
                <a:latin typeface="Arial"/>
                <a:ea typeface="微软雅黑"/>
                <a:cs typeface="+mn-ea"/>
                <a:sym typeface="+mn-lt"/>
              </a:rPr>
              <a:t>. d 6(1.6%)</a:t>
            </a:r>
            <a:r>
              <a:rPr kumimoji="0" lang="zh-CN" altLang="en-US" sz="1000" b="0" i="0" u="none" strike="noStrike" kern="1200" cap="none" spc="0" normalizeH="0" baseline="0" noProof="0" dirty="0">
                <a:ln>
                  <a:noFill/>
                </a:ln>
                <a:solidFill>
                  <a:srgbClr val="101214"/>
                </a:solidFill>
                <a:effectLst/>
                <a:uLnTx/>
                <a:uFillTx/>
                <a:latin typeface="Arial"/>
                <a:ea typeface="微软雅黑"/>
                <a:cs typeface="+mn-ea"/>
                <a:sym typeface="+mn-lt"/>
              </a:rPr>
              <a:t>例和</a:t>
            </a:r>
            <a:r>
              <a:rPr kumimoji="0" lang="en-US" altLang="zh-CN" sz="1000" b="0" i="0" u="none" strike="noStrike" kern="1200" cap="none" spc="0" normalizeH="0" baseline="0" noProof="0" dirty="0">
                <a:ln>
                  <a:noFill/>
                </a:ln>
                <a:solidFill>
                  <a:srgbClr val="101214"/>
                </a:solidFill>
                <a:effectLst/>
                <a:uLnTx/>
                <a:uFillTx/>
                <a:latin typeface="Arial"/>
                <a:ea typeface="微软雅黑"/>
                <a:cs typeface="+mn-ea"/>
                <a:sym typeface="+mn-lt"/>
              </a:rPr>
              <a:t>8(2.1%)</a:t>
            </a:r>
            <a:r>
              <a:rPr kumimoji="0" lang="zh-CN" altLang="en-US" sz="1000" b="0" i="0" u="none" strike="noStrike" kern="1200" cap="none" spc="0" normalizeH="0" baseline="0" noProof="0" dirty="0">
                <a:ln>
                  <a:noFill/>
                </a:ln>
                <a:solidFill>
                  <a:srgbClr val="101214"/>
                </a:solidFill>
                <a:effectLst/>
                <a:uLnTx/>
                <a:uFillTx/>
                <a:latin typeface="Arial"/>
                <a:ea typeface="微软雅黑"/>
                <a:cs typeface="+mn-ea"/>
                <a:sym typeface="+mn-lt"/>
              </a:rPr>
              <a:t>例患者分别接受</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NALIRIFOX</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ea"/>
                <a:sym typeface="+mn-lt"/>
              </a:rPr>
              <a:t>和</a:t>
            </a:r>
            <a:r>
              <a:rPr kumimoji="0" lang="en-US" altLang="zh-CN" sz="1000" b="0" i="0" u="none" strike="noStrike" kern="1200" cap="none" spc="0" normalizeH="0" baseline="0" noProof="0" dirty="0" err="1">
                <a:ln>
                  <a:noFill/>
                </a:ln>
                <a:solidFill>
                  <a:prstClr val="black"/>
                </a:solidFill>
                <a:effectLst/>
                <a:uLnTx/>
                <a:uFillTx/>
                <a:latin typeface="Arial"/>
                <a:ea typeface="微软雅黑"/>
                <a:cs typeface="+mn-ea"/>
                <a:sym typeface="+mn-lt"/>
              </a:rPr>
              <a:t>Gem+NabP</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ea"/>
                <a:sym typeface="+mn-lt"/>
              </a:rPr>
              <a:t>治疗发生治疗相关死亡</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 </a:t>
            </a:r>
            <a:r>
              <a:rPr kumimoji="0" lang="en-US" altLang="zh-CN" sz="1000" b="0" i="0" u="none" strike="noStrike" kern="1200" cap="none" spc="0" normalizeH="0" baseline="0" noProof="0" dirty="0">
                <a:ln>
                  <a:noFill/>
                </a:ln>
                <a:solidFill>
                  <a:srgbClr val="101214"/>
                </a:solidFill>
                <a:effectLst/>
                <a:uLnTx/>
                <a:uFillTx/>
                <a:latin typeface="Arial"/>
                <a:ea typeface="微软雅黑"/>
                <a:cs typeface="+mn-ea"/>
                <a:sym typeface="+mn-lt"/>
              </a:rPr>
              <a:t>e </a:t>
            </a:r>
            <a:r>
              <a:rPr kumimoji="0" lang="zh-CN" altLang="en-US" sz="1000" b="0" i="0" u="none" strike="noStrike" kern="1200" cap="none" spc="0" normalizeH="0" baseline="0" noProof="0" dirty="0">
                <a:ln>
                  <a:noFill/>
                </a:ln>
                <a:solidFill>
                  <a:srgbClr val="101214"/>
                </a:solidFill>
                <a:effectLst/>
                <a:uLnTx/>
                <a:uFillTx/>
                <a:latin typeface="Arial"/>
                <a:ea typeface="微软雅黑"/>
                <a:cs typeface="+mn-ea"/>
                <a:sym typeface="+mn-lt"/>
              </a:rPr>
              <a:t>患者退出，医师决定，其他，偏离方案。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srgbClr val="101214"/>
                </a:solidFill>
                <a:effectLst/>
                <a:uLnTx/>
                <a:uFillTx/>
                <a:latin typeface="Arial"/>
                <a:ea typeface="微软雅黑"/>
                <a:cs typeface="+mn-ea"/>
                <a:sym typeface="+mn-lt"/>
              </a:rPr>
              <a:t>5-FU,5 -</a:t>
            </a:r>
            <a:r>
              <a:rPr kumimoji="0" lang="zh-CN" altLang="en-US" sz="1000" b="0" i="0" u="none" strike="noStrike" kern="1200" cap="none" spc="0" normalizeH="0" baseline="0" noProof="0" dirty="0">
                <a:ln>
                  <a:noFill/>
                </a:ln>
                <a:solidFill>
                  <a:srgbClr val="101214"/>
                </a:solidFill>
                <a:effectLst/>
                <a:uLnTx/>
                <a:uFillTx/>
                <a:latin typeface="Arial"/>
                <a:ea typeface="微软雅黑"/>
                <a:cs typeface="+mn-ea"/>
                <a:sym typeface="+mn-lt"/>
              </a:rPr>
              <a:t>氟尿嘧啶</a:t>
            </a:r>
            <a:r>
              <a:rPr kumimoji="0" lang="en-US" altLang="zh-CN" sz="1000" b="0" i="0" u="none" strike="noStrike" kern="1200" cap="none" spc="0" normalizeH="0" baseline="0" noProof="0" dirty="0">
                <a:ln>
                  <a:noFill/>
                </a:ln>
                <a:solidFill>
                  <a:srgbClr val="101214"/>
                </a:solidFill>
                <a:effectLst/>
                <a:uLnTx/>
                <a:uFillTx/>
                <a:latin typeface="Arial"/>
                <a:ea typeface="微软雅黑"/>
                <a:cs typeface="+mn-ea"/>
                <a:sym typeface="+mn-lt"/>
              </a:rPr>
              <a:t>; Gem,</a:t>
            </a:r>
            <a:r>
              <a:rPr kumimoji="0" lang="zh-CN" altLang="en-US" sz="1000" b="0" i="0" u="none" strike="noStrike" kern="1200" cap="none" spc="0" normalizeH="0" baseline="0" noProof="0" dirty="0">
                <a:ln>
                  <a:noFill/>
                </a:ln>
                <a:solidFill>
                  <a:srgbClr val="101214"/>
                </a:solidFill>
                <a:effectLst/>
                <a:uLnTx/>
                <a:uFillTx/>
                <a:latin typeface="Arial"/>
                <a:ea typeface="微软雅黑"/>
                <a:cs typeface="+mn-ea"/>
                <a:sym typeface="+mn-lt"/>
              </a:rPr>
              <a:t>吉西他滨</a:t>
            </a:r>
            <a:r>
              <a:rPr kumimoji="0" lang="en-US" altLang="zh-CN" sz="1000" b="0" i="0" u="none" strike="noStrike" kern="1200" cap="none" spc="0" normalizeH="0" baseline="0" noProof="0" dirty="0">
                <a:ln>
                  <a:noFill/>
                </a:ln>
                <a:solidFill>
                  <a:srgbClr val="101214"/>
                </a:solidFill>
                <a:effectLst/>
                <a:uLnTx/>
                <a:uFillTx/>
                <a:latin typeface="Arial"/>
                <a:ea typeface="微软雅黑"/>
                <a:cs typeface="+mn-ea"/>
                <a:sym typeface="+mn-lt"/>
              </a:rPr>
              <a:t>; LV, </a:t>
            </a:r>
            <a:r>
              <a:rPr kumimoji="0" lang="zh-CN" altLang="en-US" sz="1000" b="0" i="0" u="none" strike="noStrike" kern="1200" cap="none" spc="0" normalizeH="0" baseline="0" noProof="0" dirty="0">
                <a:ln>
                  <a:noFill/>
                </a:ln>
                <a:solidFill>
                  <a:srgbClr val="101214"/>
                </a:solidFill>
                <a:effectLst/>
                <a:uLnTx/>
                <a:uFillTx/>
                <a:latin typeface="Arial"/>
                <a:ea typeface="微软雅黑"/>
                <a:cs typeface="+mn-ea"/>
                <a:sym typeface="+mn-lt"/>
              </a:rPr>
              <a:t>亚叶酸钙</a:t>
            </a:r>
            <a:r>
              <a:rPr kumimoji="0" lang="en-US" altLang="zh-CN" sz="1000" b="0" i="0" u="none" strike="noStrike" kern="1200" cap="none" spc="0" normalizeH="0" baseline="0" noProof="0" dirty="0">
                <a:ln>
                  <a:noFill/>
                </a:ln>
                <a:solidFill>
                  <a:srgbClr val="101214"/>
                </a:solidFill>
                <a:effectLst/>
                <a:uLnTx/>
                <a:uFillTx/>
                <a:latin typeface="Arial"/>
                <a:ea typeface="微软雅黑"/>
                <a:cs typeface="+mn-ea"/>
                <a:sym typeface="+mn-lt"/>
              </a:rPr>
              <a:t>; </a:t>
            </a:r>
            <a:r>
              <a:rPr kumimoji="0" lang="en-US" altLang="zh-CN" sz="1000" b="0" i="0" u="none" strike="noStrike" kern="1200" cap="none" spc="0" normalizeH="0" baseline="0" noProof="0" dirty="0" err="1">
                <a:ln>
                  <a:noFill/>
                </a:ln>
                <a:solidFill>
                  <a:srgbClr val="101214"/>
                </a:solidFill>
                <a:effectLst/>
                <a:uLnTx/>
                <a:uFillTx/>
                <a:latin typeface="Arial"/>
                <a:ea typeface="微软雅黑"/>
                <a:cs typeface="+mn-ea"/>
                <a:sym typeface="+mn-lt"/>
              </a:rPr>
              <a:t>NabP</a:t>
            </a:r>
            <a:r>
              <a:rPr kumimoji="0" lang="en-US" altLang="zh-CN" sz="1000" b="0" i="0" u="none" strike="noStrike" kern="1200" cap="none" spc="0" normalizeH="0" baseline="0" noProof="0" dirty="0">
                <a:ln>
                  <a:noFill/>
                </a:ln>
                <a:solidFill>
                  <a:srgbClr val="101214"/>
                </a:solidFill>
                <a:effectLst/>
                <a:uLnTx/>
                <a:uFillTx/>
                <a:latin typeface="Arial"/>
                <a:ea typeface="微软雅黑"/>
                <a:cs typeface="+mn-ea"/>
                <a:sym typeface="+mn-lt"/>
              </a:rPr>
              <a:t>, </a:t>
            </a:r>
            <a:r>
              <a:rPr kumimoji="0" lang="zh-CN" altLang="en-US" sz="1000" b="0" i="0" u="none" strike="noStrike" kern="1200" cap="none" spc="0" normalizeH="0" baseline="0" noProof="0" dirty="0">
                <a:ln>
                  <a:noFill/>
                </a:ln>
                <a:solidFill>
                  <a:srgbClr val="101214"/>
                </a:solidFill>
                <a:effectLst/>
                <a:uLnTx/>
                <a:uFillTx/>
                <a:latin typeface="Arial"/>
                <a:ea typeface="微软雅黑"/>
                <a:cs typeface="+mn-ea"/>
                <a:sym typeface="+mn-lt"/>
              </a:rPr>
              <a:t>白蛋白结合型紫杉醇</a:t>
            </a:r>
            <a:r>
              <a:rPr kumimoji="0" lang="en-US" altLang="zh-CN" sz="1000" b="0" i="0" u="none" strike="noStrike" kern="1200" cap="none" spc="0" normalizeH="0" baseline="0" noProof="0" dirty="0">
                <a:ln>
                  <a:noFill/>
                </a:ln>
                <a:solidFill>
                  <a:srgbClr val="101214"/>
                </a:solidFill>
                <a:effectLst/>
                <a:uLnTx/>
                <a:uFillTx/>
                <a:latin typeface="Arial"/>
                <a:ea typeface="微软雅黑"/>
                <a:cs typeface="+mn-ea"/>
                <a:sym typeface="+mn-lt"/>
              </a:rPr>
              <a:t>; ; </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NA</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LI</a:t>
            </a:r>
            <a:r>
              <a:rPr kumimoji="0" lang="zh-CN" altLang="zh-CN" sz="1000" b="0" i="0" u="none" strike="noStrike" kern="1200" cap="none" spc="0" normalizeH="0" baseline="0" noProof="0" dirty="0">
                <a:ln>
                  <a:noFill/>
                </a:ln>
                <a:solidFill>
                  <a:prstClr val="black"/>
                </a:solidFill>
                <a:effectLst/>
                <a:uLnTx/>
                <a:uFillTx/>
                <a:latin typeface="Arial"/>
                <a:ea typeface="微软雅黑"/>
                <a:cs typeface="+mn-ea"/>
                <a:sym typeface="+mn-lt"/>
              </a:rPr>
              <a:t>RIFOX</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 </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ea"/>
                <a:sym typeface="+mn-lt"/>
              </a:rPr>
              <a:t>脂质体伊立替康</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+5-</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ea"/>
                <a:sym typeface="+mn-lt"/>
              </a:rPr>
              <a:t>氟尿嘧啶</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ea"/>
                <a:sym typeface="+mn-lt"/>
              </a:rPr>
              <a:t>亚叶酸钙</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a:t>
            </a:r>
            <a:r>
              <a:rPr kumimoji="0" lang="zh-CN" altLang="en-US" sz="1000" b="0" i="0" u="none" strike="noStrike" kern="1200" cap="none" spc="0" normalizeH="0" baseline="0" noProof="0" dirty="0">
                <a:ln>
                  <a:noFill/>
                </a:ln>
                <a:solidFill>
                  <a:prstClr val="black"/>
                </a:solidFill>
                <a:effectLst/>
                <a:uLnTx/>
                <a:uFillTx/>
                <a:latin typeface="Arial"/>
                <a:ea typeface="微软雅黑"/>
                <a:cs typeface="+mn-ea"/>
                <a:sym typeface="+mn-lt"/>
              </a:rPr>
              <a:t>奥沙利铂</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ea"/>
                <a:sym typeface="+mn-lt"/>
              </a:rPr>
              <a:t>; </a:t>
            </a:r>
            <a:r>
              <a:rPr kumimoji="0" lang="en-US" altLang="zh-CN" sz="1000" b="0" i="0" u="none" strike="noStrike" kern="1200" cap="none" spc="0" normalizeH="0" baseline="0" noProof="0" dirty="0">
                <a:ln>
                  <a:noFill/>
                </a:ln>
                <a:solidFill>
                  <a:srgbClr val="101214"/>
                </a:solidFill>
                <a:effectLst/>
                <a:uLnTx/>
                <a:uFillTx/>
                <a:latin typeface="Arial"/>
                <a:ea typeface="微软雅黑"/>
                <a:cs typeface="+mn-ea"/>
                <a:sym typeface="+mn-lt"/>
              </a:rPr>
              <a:t>RECIST ,</a:t>
            </a:r>
            <a:r>
              <a:rPr kumimoji="0" lang="zh-CN" altLang="en-US" sz="1000" b="0" i="0" u="none" strike="noStrike" kern="1200" cap="none" spc="0" normalizeH="0" baseline="0" noProof="0" dirty="0">
                <a:ln>
                  <a:noFill/>
                </a:ln>
                <a:solidFill>
                  <a:srgbClr val="101214"/>
                </a:solidFill>
                <a:effectLst/>
                <a:uLnTx/>
                <a:uFillTx/>
                <a:latin typeface="Arial"/>
                <a:ea typeface="微软雅黑"/>
                <a:cs typeface="+mn-ea"/>
                <a:sym typeface="+mn-lt"/>
              </a:rPr>
              <a:t>实体瘤疗效评价标准</a:t>
            </a:r>
          </a:p>
        </p:txBody>
      </p:sp>
    </p:spTree>
    <p:extLst>
      <p:ext uri="{BB962C8B-B14F-4D97-AF65-F5344CB8AC3E}">
        <p14:creationId xmlns:p14="http://schemas.microsoft.com/office/powerpoint/2010/main" val="153817833"/>
      </p:ext>
    </p:extLst>
  </p:cSld>
  <p:clrMapOvr>
    <a:masterClrMapping/>
  </p:clrMapOvr>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14B4C2A2-0046-A099-4EF6-35AB60F08E94}"/>
              </a:ext>
            </a:extLst>
          </p:cNvPr>
          <p:cNvSpPr>
            <a:spLocks noGrp="1"/>
          </p:cNvSpPr>
          <p:nvPr>
            <p:ph type="body" sz="quarter" idx="10"/>
          </p:nvPr>
        </p:nvSpPr>
        <p:spPr/>
        <p:txBody>
          <a:bodyPr/>
          <a:lstStyle/>
          <a:p>
            <a:r>
              <a:rPr lang="en-US" altLang="zh-CN" dirty="0">
                <a:latin typeface="+mn-lt"/>
                <a:ea typeface="+mn-ea"/>
                <a:cs typeface="+mn-ea"/>
                <a:sym typeface="+mn-lt"/>
              </a:rPr>
              <a:t>NAPOLI 3</a:t>
            </a:r>
            <a:r>
              <a:rPr lang="zh-CN" altLang="en-US" dirty="0">
                <a:latin typeface="+mn-lt"/>
                <a:ea typeface="+mn-ea"/>
                <a:cs typeface="+mn-ea"/>
                <a:sym typeface="+mn-lt"/>
              </a:rPr>
              <a:t>：基线特征（</a:t>
            </a:r>
            <a:r>
              <a:rPr lang="en-US" altLang="zh-CN" dirty="0">
                <a:latin typeface="+mn-lt"/>
                <a:ea typeface="+mn-ea"/>
                <a:cs typeface="+mn-ea"/>
                <a:sym typeface="+mn-lt"/>
              </a:rPr>
              <a:t>ITT</a:t>
            </a:r>
            <a:r>
              <a:rPr lang="zh-CN" altLang="en-US" dirty="0">
                <a:latin typeface="+mn-lt"/>
                <a:ea typeface="+mn-ea"/>
                <a:cs typeface="+mn-ea"/>
                <a:sym typeface="+mn-lt"/>
              </a:rPr>
              <a:t>人群）</a:t>
            </a:r>
          </a:p>
        </p:txBody>
      </p:sp>
      <p:sp>
        <p:nvSpPr>
          <p:cNvPr id="3" name="文本占位符 2">
            <a:extLst>
              <a:ext uri="{FF2B5EF4-FFF2-40B4-BE49-F238E27FC236}">
                <a16:creationId xmlns:a16="http://schemas.microsoft.com/office/drawing/2014/main" id="{24EFB034-312A-7CEA-8EE6-14A6CF2C4874}"/>
              </a:ext>
            </a:extLst>
          </p:cNvPr>
          <p:cNvSpPr>
            <a:spLocks noGrp="1"/>
          </p:cNvSpPr>
          <p:nvPr>
            <p:ph type="body" sz="quarter" idx="11"/>
          </p:nvPr>
        </p:nvSpPr>
        <p:spPr/>
        <p:txBody>
          <a:bodyPr/>
          <a:lstStyle/>
          <a:p>
            <a:r>
              <a:rPr lang="zh-CN" altLang="zh-CN" sz="1000" dirty="0">
                <a:effectLst/>
                <a:ea typeface="+mn-ea"/>
                <a:cs typeface="+mn-ea"/>
                <a:sym typeface="+mn-lt"/>
              </a:rPr>
              <a:t>Eileen</a:t>
            </a:r>
            <a:r>
              <a:rPr lang="en-US" altLang="zh-CN" sz="1000" dirty="0">
                <a:effectLst/>
                <a:ea typeface="+mn-ea"/>
                <a:cs typeface="+mn-ea"/>
                <a:sym typeface="+mn-lt"/>
              </a:rPr>
              <a:t> </a:t>
            </a:r>
            <a:r>
              <a:rPr lang="zh-CN" altLang="zh-CN" sz="1000" dirty="0">
                <a:effectLst/>
                <a:ea typeface="+mn-ea"/>
                <a:cs typeface="+mn-ea"/>
                <a:sym typeface="+mn-lt"/>
              </a:rPr>
              <a:t>M</a:t>
            </a:r>
            <a:r>
              <a:rPr lang="en-US" altLang="zh-CN" sz="1000" dirty="0">
                <a:effectLst/>
                <a:ea typeface="+mn-ea"/>
                <a:cs typeface="+mn-ea"/>
                <a:sym typeface="+mn-lt"/>
              </a:rPr>
              <a:t> </a:t>
            </a:r>
            <a:r>
              <a:rPr lang="zh-CN" altLang="zh-CN" sz="1000" dirty="0">
                <a:effectLst/>
                <a:ea typeface="+mn-ea"/>
                <a:cs typeface="+mn-ea"/>
                <a:sym typeface="+mn-lt"/>
              </a:rPr>
              <a:t>O‘Reilly,</a:t>
            </a:r>
            <a:r>
              <a:rPr lang="en-US" altLang="zh-CN" sz="1000" dirty="0">
                <a:effectLst/>
                <a:ea typeface="+mn-ea"/>
                <a:cs typeface="+mn-ea"/>
                <a:sym typeface="+mn-lt"/>
              </a:rPr>
              <a:t>  et al.</a:t>
            </a:r>
            <a:r>
              <a:rPr lang="zh-CN" altLang="en-US" sz="1000" dirty="0">
                <a:effectLst/>
                <a:ea typeface="+mn-ea"/>
                <a:cs typeface="+mn-ea"/>
                <a:sym typeface="+mn-lt"/>
              </a:rPr>
              <a:t> </a:t>
            </a:r>
            <a:r>
              <a:rPr lang="en-US" altLang="zh-CN" sz="1000" dirty="0">
                <a:effectLst/>
                <a:ea typeface="+mn-ea"/>
                <a:cs typeface="+mn-ea"/>
                <a:sym typeface="+mn-lt"/>
              </a:rPr>
              <a:t>2023</a:t>
            </a:r>
            <a:r>
              <a:rPr lang="zh-CN" altLang="en-US" sz="1000" dirty="0">
                <a:effectLst/>
                <a:ea typeface="+mn-ea"/>
                <a:cs typeface="+mn-ea"/>
                <a:sym typeface="+mn-lt"/>
              </a:rPr>
              <a:t> </a:t>
            </a:r>
            <a:r>
              <a:rPr lang="en-US" altLang="zh-CN" sz="1000" dirty="0">
                <a:effectLst/>
                <a:ea typeface="+mn-ea"/>
                <a:cs typeface="+mn-ea"/>
                <a:sym typeface="+mn-lt"/>
              </a:rPr>
              <a:t>ASCO</a:t>
            </a:r>
            <a:r>
              <a:rPr lang="zh-CN" altLang="en-US" sz="1000" dirty="0">
                <a:effectLst/>
                <a:ea typeface="+mn-ea"/>
                <a:cs typeface="+mn-ea"/>
                <a:sym typeface="+mn-lt"/>
              </a:rPr>
              <a:t> </a:t>
            </a:r>
            <a:r>
              <a:rPr lang="en-US" altLang="zh-CN" sz="1000" dirty="0">
                <a:effectLst/>
                <a:ea typeface="+mn-ea"/>
                <a:cs typeface="+mn-ea"/>
                <a:sym typeface="+mn-lt"/>
              </a:rPr>
              <a:t>abstract 4006</a:t>
            </a:r>
            <a:endParaRPr lang="zh-CN" altLang="en-US" dirty="0">
              <a:ea typeface="+mn-ea"/>
              <a:cs typeface="+mn-ea"/>
              <a:sym typeface="+mn-lt"/>
            </a:endParaRPr>
          </a:p>
        </p:txBody>
      </p:sp>
      <p:graphicFrame>
        <p:nvGraphicFramePr>
          <p:cNvPr id="5" name="表格 10">
            <a:extLst>
              <a:ext uri="{FF2B5EF4-FFF2-40B4-BE49-F238E27FC236}">
                <a16:creationId xmlns:a16="http://schemas.microsoft.com/office/drawing/2014/main" id="{877585B6-4FE3-9C31-5B4E-DC593B2EB7A2}"/>
              </a:ext>
            </a:extLst>
          </p:cNvPr>
          <p:cNvGraphicFramePr>
            <a:graphicFrameLocks noGrp="1"/>
          </p:cNvGraphicFramePr>
          <p:nvPr/>
        </p:nvGraphicFramePr>
        <p:xfrm>
          <a:off x="577225" y="876300"/>
          <a:ext cx="10499589" cy="5277879"/>
        </p:xfrm>
        <a:graphic>
          <a:graphicData uri="http://schemas.openxmlformats.org/drawingml/2006/table">
            <a:tbl>
              <a:tblPr firstRow="1" bandRow="1">
                <a:tableStyleId>{5C22544A-7EE6-4342-B048-85BDC9FD1C3A}</a:tableStyleId>
              </a:tblPr>
              <a:tblGrid>
                <a:gridCol w="4715099">
                  <a:extLst>
                    <a:ext uri="{9D8B030D-6E8A-4147-A177-3AD203B41FA5}">
                      <a16:colId xmlns:a16="http://schemas.microsoft.com/office/drawing/2014/main" val="4239097092"/>
                    </a:ext>
                  </a:extLst>
                </a:gridCol>
                <a:gridCol w="2660751">
                  <a:extLst>
                    <a:ext uri="{9D8B030D-6E8A-4147-A177-3AD203B41FA5}">
                      <a16:colId xmlns:a16="http://schemas.microsoft.com/office/drawing/2014/main" val="2448991042"/>
                    </a:ext>
                  </a:extLst>
                </a:gridCol>
                <a:gridCol w="3123739">
                  <a:extLst>
                    <a:ext uri="{9D8B030D-6E8A-4147-A177-3AD203B41FA5}">
                      <a16:colId xmlns:a16="http://schemas.microsoft.com/office/drawing/2014/main" val="3901184188"/>
                    </a:ext>
                  </a:extLst>
                </a:gridCol>
              </a:tblGrid>
              <a:tr h="287217">
                <a:tc>
                  <a:txBody>
                    <a:bodyPr/>
                    <a:lstStyle/>
                    <a:p>
                      <a:r>
                        <a:rPr lang="zh-CN" altLang="en-US" sz="1400" b="1" dirty="0">
                          <a:latin typeface="+mn-lt"/>
                          <a:ea typeface="+mn-ea"/>
                          <a:cs typeface="+mn-ea"/>
                          <a:sym typeface="+mn-lt"/>
                        </a:rPr>
                        <a:t>特征</a:t>
                      </a:r>
                    </a:p>
                  </a:txBody>
                  <a:tcPr/>
                </a:tc>
                <a:tc>
                  <a:txBody>
                    <a:bodyPr/>
                    <a:lstStyle/>
                    <a:p>
                      <a:pPr algn="ctr"/>
                      <a:r>
                        <a:rPr lang="en-US" altLang="zh-CN" sz="1400" dirty="0">
                          <a:latin typeface="+mn-lt"/>
                          <a:ea typeface="+mn-ea"/>
                          <a:cs typeface="+mn-ea"/>
                          <a:sym typeface="+mn-lt"/>
                        </a:rPr>
                        <a:t>NALIRIFOX(N=383)</a:t>
                      </a:r>
                      <a:endParaRPr lang="zh-CN" altLang="en-US" sz="1400" dirty="0">
                        <a:latin typeface="+mn-lt"/>
                        <a:ea typeface="+mn-ea"/>
                        <a:cs typeface="+mn-ea"/>
                        <a:sym typeface="+mn-lt"/>
                      </a:endParaRPr>
                    </a:p>
                  </a:txBody>
                  <a:tcPr/>
                </a:tc>
                <a:tc>
                  <a:txBody>
                    <a:bodyPr/>
                    <a:lstStyle/>
                    <a:p>
                      <a:pPr algn="ctr"/>
                      <a:r>
                        <a:rPr lang="en-US" altLang="zh-CN" sz="1400" dirty="0" err="1">
                          <a:latin typeface="+mn-lt"/>
                          <a:ea typeface="+mn-ea"/>
                          <a:cs typeface="+mn-ea"/>
                          <a:sym typeface="+mn-lt"/>
                        </a:rPr>
                        <a:t>Gem+NabP</a:t>
                      </a:r>
                      <a:r>
                        <a:rPr lang="zh-CN" altLang="en-US" sz="1400" dirty="0">
                          <a:latin typeface="+mn-lt"/>
                          <a:ea typeface="+mn-ea"/>
                          <a:cs typeface="+mn-ea"/>
                          <a:sym typeface="+mn-lt"/>
                        </a:rPr>
                        <a:t>（</a:t>
                      </a:r>
                      <a:r>
                        <a:rPr lang="en-US" altLang="zh-CN" sz="1400" dirty="0">
                          <a:latin typeface="+mn-lt"/>
                          <a:ea typeface="+mn-ea"/>
                          <a:cs typeface="+mn-ea"/>
                          <a:sym typeface="+mn-lt"/>
                        </a:rPr>
                        <a:t>N=387</a:t>
                      </a:r>
                      <a:r>
                        <a:rPr lang="zh-CN" altLang="en-US" sz="1400" dirty="0">
                          <a:latin typeface="+mn-lt"/>
                          <a:ea typeface="+mn-ea"/>
                          <a:cs typeface="+mn-ea"/>
                          <a:sym typeface="+mn-lt"/>
                        </a:rPr>
                        <a:t>）</a:t>
                      </a:r>
                      <a:endParaRPr lang="en-US" altLang="zh-CN" sz="1400" dirty="0">
                        <a:latin typeface="+mn-lt"/>
                        <a:ea typeface="+mn-ea"/>
                        <a:cs typeface="+mn-ea"/>
                        <a:sym typeface="+mn-lt"/>
                      </a:endParaRPr>
                    </a:p>
                  </a:txBody>
                  <a:tcPr/>
                </a:tc>
                <a:extLst>
                  <a:ext uri="{0D108BD9-81ED-4DB2-BD59-A6C34878D82A}">
                    <a16:rowId xmlns:a16="http://schemas.microsoft.com/office/drawing/2014/main" val="2379448400"/>
                  </a:ext>
                </a:extLst>
              </a:tr>
              <a:tr h="271536">
                <a:tc>
                  <a:txBody>
                    <a:bodyPr/>
                    <a:lstStyle/>
                    <a:p>
                      <a:r>
                        <a:rPr lang="zh-CN" altLang="en-US" sz="1200" b="1" dirty="0">
                          <a:latin typeface="+mn-lt"/>
                          <a:ea typeface="+mn-ea"/>
                          <a:cs typeface="+mn-ea"/>
                          <a:sym typeface="+mn-lt"/>
                        </a:rPr>
                        <a:t>中位年龄，岁</a:t>
                      </a:r>
                    </a:p>
                  </a:txBody>
                  <a:tcPr/>
                </a:tc>
                <a:tc>
                  <a:txBody>
                    <a:bodyPr/>
                    <a:lstStyle/>
                    <a:p>
                      <a:pPr marL="0" algn="ctr" defTabSz="457200" rtl="0" eaLnBrk="1" latinLnBrk="0" hangingPunct="1"/>
                      <a:r>
                        <a:rPr lang="en-US" altLang="zh-CN" sz="1200" b="1" kern="1200" dirty="0">
                          <a:solidFill>
                            <a:schemeClr val="dk1"/>
                          </a:solidFill>
                          <a:latin typeface="+mn-lt"/>
                          <a:ea typeface="+mn-ea"/>
                          <a:cs typeface="+mn-ea"/>
                          <a:sym typeface="+mn-lt"/>
                        </a:rPr>
                        <a:t>64.0(20.0-85.0)</a:t>
                      </a:r>
                      <a:endParaRPr lang="zh-CN" altLang="en-US" sz="1200" b="1" kern="1200" dirty="0">
                        <a:solidFill>
                          <a:schemeClr val="dk1"/>
                        </a:solidFill>
                        <a:latin typeface="+mn-lt"/>
                        <a:ea typeface="+mn-ea"/>
                        <a:cs typeface="+mn-ea"/>
                        <a:sym typeface="+mn-lt"/>
                      </a:endParaRPr>
                    </a:p>
                  </a:txBody>
                  <a:tcPr/>
                </a:tc>
                <a:tc>
                  <a:txBody>
                    <a:bodyPr/>
                    <a:lstStyle/>
                    <a:p>
                      <a:pPr marL="0" algn="ctr" defTabSz="457200" rtl="0" eaLnBrk="1" latinLnBrk="0" hangingPunct="1"/>
                      <a:r>
                        <a:rPr lang="en-US" altLang="zh-CN" sz="1200" b="1" kern="1200" dirty="0">
                          <a:solidFill>
                            <a:schemeClr val="dk1"/>
                          </a:solidFill>
                          <a:latin typeface="+mn-lt"/>
                          <a:ea typeface="+mn-ea"/>
                          <a:cs typeface="+mn-ea"/>
                          <a:sym typeface="+mn-lt"/>
                        </a:rPr>
                        <a:t>65.0(36.0-82.0)</a:t>
                      </a:r>
                      <a:endParaRPr lang="zh-CN" altLang="en-US" sz="1200" b="1" kern="1200" dirty="0">
                        <a:solidFill>
                          <a:schemeClr val="dk1"/>
                        </a:solidFill>
                        <a:latin typeface="+mn-lt"/>
                        <a:ea typeface="+mn-ea"/>
                        <a:cs typeface="+mn-ea"/>
                        <a:sym typeface="+mn-lt"/>
                      </a:endParaRPr>
                    </a:p>
                  </a:txBody>
                  <a:tcPr/>
                </a:tc>
                <a:extLst>
                  <a:ext uri="{0D108BD9-81ED-4DB2-BD59-A6C34878D82A}">
                    <a16:rowId xmlns:a16="http://schemas.microsoft.com/office/drawing/2014/main" val="1691010977"/>
                  </a:ext>
                </a:extLst>
              </a:tr>
              <a:tr h="271536">
                <a:tc>
                  <a:txBody>
                    <a:bodyPr/>
                    <a:lstStyle/>
                    <a:p>
                      <a:r>
                        <a:rPr lang="zh-CN" altLang="en-US" sz="1200" b="1" dirty="0">
                          <a:latin typeface="+mn-lt"/>
                          <a:ea typeface="+mn-ea"/>
                          <a:cs typeface="+mn-ea"/>
                          <a:sym typeface="+mn-lt"/>
                        </a:rPr>
                        <a:t>男性，</a:t>
                      </a:r>
                      <a:r>
                        <a:rPr lang="en-US" altLang="zh-CN" sz="1200" b="1" dirty="0">
                          <a:latin typeface="+mn-lt"/>
                          <a:ea typeface="+mn-ea"/>
                          <a:cs typeface="+mn-ea"/>
                          <a:sym typeface="+mn-lt"/>
                        </a:rPr>
                        <a:t>%</a:t>
                      </a:r>
                      <a:endParaRPr lang="zh-CN" altLang="en-US" sz="1200" b="1" dirty="0">
                        <a:latin typeface="+mn-lt"/>
                        <a:ea typeface="+mn-ea"/>
                        <a:cs typeface="+mn-ea"/>
                        <a:sym typeface="+mn-lt"/>
                      </a:endParaRPr>
                    </a:p>
                  </a:txBody>
                  <a:tcPr/>
                </a:tc>
                <a:tc>
                  <a:txBody>
                    <a:bodyPr/>
                    <a:lstStyle/>
                    <a:p>
                      <a:pPr marL="0" algn="ctr" defTabSz="457200" rtl="0" eaLnBrk="1" latinLnBrk="0" hangingPunct="1"/>
                      <a:r>
                        <a:rPr lang="en-US" altLang="zh-CN" sz="1200" b="1" kern="1200" dirty="0">
                          <a:solidFill>
                            <a:schemeClr val="dk1"/>
                          </a:solidFill>
                          <a:latin typeface="+mn-lt"/>
                          <a:ea typeface="+mn-ea"/>
                          <a:cs typeface="+mn-ea"/>
                          <a:sym typeface="+mn-lt"/>
                        </a:rPr>
                        <a:t>53.3</a:t>
                      </a:r>
                      <a:endParaRPr lang="zh-CN" altLang="en-US" sz="1200" b="1" kern="1200" dirty="0">
                        <a:solidFill>
                          <a:schemeClr val="dk1"/>
                        </a:solidFill>
                        <a:latin typeface="+mn-lt"/>
                        <a:ea typeface="+mn-ea"/>
                        <a:cs typeface="+mn-ea"/>
                        <a:sym typeface="+mn-lt"/>
                      </a:endParaRPr>
                    </a:p>
                  </a:txBody>
                  <a:tcPr/>
                </a:tc>
                <a:tc>
                  <a:txBody>
                    <a:bodyPr/>
                    <a:lstStyle/>
                    <a:p>
                      <a:pPr marL="0" algn="ctr" defTabSz="457200" rtl="0" eaLnBrk="1" latinLnBrk="0" hangingPunct="1"/>
                      <a:r>
                        <a:rPr lang="en-US" altLang="zh-CN" sz="1200" b="1" kern="1200" dirty="0">
                          <a:solidFill>
                            <a:schemeClr val="dk1"/>
                          </a:solidFill>
                          <a:latin typeface="+mn-lt"/>
                          <a:ea typeface="+mn-ea"/>
                          <a:cs typeface="+mn-ea"/>
                          <a:sym typeface="+mn-lt"/>
                        </a:rPr>
                        <a:t>59.4</a:t>
                      </a:r>
                      <a:endParaRPr lang="zh-CN" altLang="en-US" sz="1200" b="1" kern="1200" dirty="0">
                        <a:solidFill>
                          <a:schemeClr val="dk1"/>
                        </a:solidFill>
                        <a:latin typeface="+mn-lt"/>
                        <a:ea typeface="+mn-ea"/>
                        <a:cs typeface="+mn-ea"/>
                        <a:sym typeface="+mn-lt"/>
                      </a:endParaRPr>
                    </a:p>
                  </a:txBody>
                  <a:tcPr/>
                </a:tc>
                <a:extLst>
                  <a:ext uri="{0D108BD9-81ED-4DB2-BD59-A6C34878D82A}">
                    <a16:rowId xmlns:a16="http://schemas.microsoft.com/office/drawing/2014/main" val="156751542"/>
                  </a:ext>
                </a:extLst>
              </a:tr>
              <a:tr h="271536">
                <a:tc>
                  <a:txBody>
                    <a:bodyPr/>
                    <a:lstStyle/>
                    <a:p>
                      <a:r>
                        <a:rPr lang="zh-CN" altLang="en-US" sz="1200" b="1" dirty="0">
                          <a:latin typeface="+mn-lt"/>
                          <a:ea typeface="+mn-ea"/>
                          <a:cs typeface="+mn-ea"/>
                          <a:sym typeface="+mn-lt"/>
                        </a:rPr>
                        <a:t>白种人，</a:t>
                      </a:r>
                      <a:r>
                        <a:rPr lang="en-US" altLang="zh-CN" sz="1200" b="1" dirty="0">
                          <a:latin typeface="+mn-lt"/>
                          <a:ea typeface="+mn-ea"/>
                          <a:cs typeface="+mn-ea"/>
                          <a:sym typeface="+mn-lt"/>
                        </a:rPr>
                        <a:t>%</a:t>
                      </a:r>
                    </a:p>
                  </a:txBody>
                  <a:tcPr/>
                </a:tc>
                <a:tc>
                  <a:txBody>
                    <a:bodyPr/>
                    <a:lstStyle/>
                    <a:p>
                      <a:pPr marL="0" algn="ctr" defTabSz="457200" rtl="0" eaLnBrk="1" latinLnBrk="0" hangingPunct="1"/>
                      <a:r>
                        <a:rPr lang="en-US" altLang="zh-CN" sz="1200" b="1" kern="1200" dirty="0">
                          <a:solidFill>
                            <a:schemeClr val="dk1"/>
                          </a:solidFill>
                          <a:latin typeface="+mn-lt"/>
                          <a:ea typeface="+mn-ea"/>
                          <a:cs typeface="+mn-ea"/>
                          <a:sym typeface="+mn-lt"/>
                        </a:rPr>
                        <a:t>82.2</a:t>
                      </a:r>
                    </a:p>
                  </a:txBody>
                  <a:tcPr/>
                </a:tc>
                <a:tc>
                  <a:txBody>
                    <a:bodyPr/>
                    <a:lstStyle/>
                    <a:p>
                      <a:pPr marL="0" algn="ctr" defTabSz="457200" rtl="0" eaLnBrk="1" latinLnBrk="0" hangingPunct="1"/>
                      <a:r>
                        <a:rPr lang="en-US" altLang="zh-CN" sz="1200" b="1" kern="1200" dirty="0">
                          <a:solidFill>
                            <a:schemeClr val="dk1"/>
                          </a:solidFill>
                          <a:latin typeface="+mn-lt"/>
                          <a:ea typeface="+mn-ea"/>
                          <a:cs typeface="+mn-ea"/>
                          <a:sym typeface="+mn-lt"/>
                        </a:rPr>
                        <a:t>83.7</a:t>
                      </a:r>
                      <a:endParaRPr lang="zh-CN" altLang="en-US" sz="1200" b="1" kern="1200" dirty="0">
                        <a:solidFill>
                          <a:schemeClr val="dk1"/>
                        </a:solidFill>
                        <a:latin typeface="+mn-lt"/>
                        <a:ea typeface="+mn-ea"/>
                        <a:cs typeface="+mn-ea"/>
                        <a:sym typeface="+mn-lt"/>
                      </a:endParaRPr>
                    </a:p>
                  </a:txBody>
                  <a:tcPr/>
                </a:tc>
                <a:extLst>
                  <a:ext uri="{0D108BD9-81ED-4DB2-BD59-A6C34878D82A}">
                    <a16:rowId xmlns:a16="http://schemas.microsoft.com/office/drawing/2014/main" val="3475676479"/>
                  </a:ext>
                </a:extLst>
              </a:tr>
              <a:tr h="518860">
                <a:tc>
                  <a:txBody>
                    <a:bodyPr/>
                    <a:lstStyle/>
                    <a:p>
                      <a:r>
                        <a:rPr lang="en-US" altLang="zh-CN" sz="1200" b="1" dirty="0">
                          <a:latin typeface="+mn-lt"/>
                          <a:ea typeface="+mn-ea"/>
                          <a:cs typeface="+mn-ea"/>
                          <a:sym typeface="+mn-lt"/>
                        </a:rPr>
                        <a:t>ECOG</a:t>
                      </a:r>
                      <a:r>
                        <a:rPr lang="zh-CN" altLang="en-US" sz="1200" b="1" dirty="0">
                          <a:latin typeface="+mn-lt"/>
                          <a:ea typeface="+mn-ea"/>
                          <a:cs typeface="+mn-ea"/>
                          <a:sym typeface="+mn-lt"/>
                        </a:rPr>
                        <a:t>评分，</a:t>
                      </a:r>
                      <a:r>
                        <a:rPr lang="en-US" altLang="zh-CN" sz="1200" b="1" dirty="0">
                          <a:latin typeface="+mn-lt"/>
                          <a:ea typeface="+mn-ea"/>
                          <a:cs typeface="+mn-ea"/>
                          <a:sym typeface="+mn-lt"/>
                        </a:rPr>
                        <a:t>%</a:t>
                      </a:r>
                    </a:p>
                    <a:p>
                      <a:r>
                        <a:rPr lang="en-US" altLang="zh-CN" sz="1200" b="1" dirty="0">
                          <a:latin typeface="+mn-lt"/>
                          <a:ea typeface="+mn-ea"/>
                          <a:cs typeface="+mn-ea"/>
                          <a:sym typeface="+mn-lt"/>
                        </a:rPr>
                        <a:t>   0/1</a:t>
                      </a:r>
                      <a:r>
                        <a:rPr lang="en-US" altLang="zh-CN" sz="1200" baseline="30000" dirty="0">
                          <a:latin typeface="+mn-lt"/>
                          <a:ea typeface="+mn-ea"/>
                          <a:cs typeface="+mn-ea"/>
                          <a:sym typeface="+mn-lt"/>
                        </a:rPr>
                        <a:t>a</a:t>
                      </a:r>
                      <a:endParaRPr lang="zh-CN" altLang="en-US" sz="1200" b="1" dirty="0">
                        <a:latin typeface="+mn-lt"/>
                        <a:ea typeface="+mn-ea"/>
                        <a:cs typeface="+mn-ea"/>
                        <a:sym typeface="+mn-lt"/>
                      </a:endParaRPr>
                    </a:p>
                  </a:txBody>
                  <a:tcPr/>
                </a:tc>
                <a:tc>
                  <a:txBody>
                    <a:bodyPr/>
                    <a:lstStyle/>
                    <a:p>
                      <a:pPr marL="0" algn="ctr" defTabSz="457200" rtl="0" eaLnBrk="1" latinLnBrk="0" hangingPunct="1"/>
                      <a:endParaRPr lang="en-US" altLang="zh-CN" sz="1200" b="1" kern="1200" dirty="0">
                        <a:solidFill>
                          <a:schemeClr val="dk1"/>
                        </a:solidFill>
                        <a:latin typeface="+mn-lt"/>
                        <a:ea typeface="+mn-ea"/>
                        <a:cs typeface="+mn-ea"/>
                        <a:sym typeface="+mn-lt"/>
                      </a:endParaRPr>
                    </a:p>
                    <a:p>
                      <a:pPr marL="0" algn="ctr" defTabSz="457200" rtl="0" eaLnBrk="1" latinLnBrk="0" hangingPunct="1"/>
                      <a:r>
                        <a:rPr lang="en-US" altLang="zh-CN" sz="1200" b="1" kern="1200" dirty="0">
                          <a:solidFill>
                            <a:schemeClr val="dk1"/>
                          </a:solidFill>
                          <a:latin typeface="+mn-lt"/>
                          <a:ea typeface="+mn-ea"/>
                          <a:cs typeface="+mn-ea"/>
                          <a:sym typeface="+mn-lt"/>
                        </a:rPr>
                        <a:t>41.8 / 58.0</a:t>
                      </a:r>
                      <a:endParaRPr lang="zh-CN" altLang="en-US" sz="1200" b="1" kern="1200" dirty="0">
                        <a:solidFill>
                          <a:schemeClr val="dk1"/>
                        </a:solidFill>
                        <a:latin typeface="+mn-lt"/>
                        <a:ea typeface="+mn-ea"/>
                        <a:cs typeface="+mn-ea"/>
                        <a:sym typeface="+mn-lt"/>
                      </a:endParaRPr>
                    </a:p>
                  </a:txBody>
                  <a:tcPr/>
                </a:tc>
                <a:tc>
                  <a:txBody>
                    <a:bodyPr/>
                    <a:lstStyle/>
                    <a:p>
                      <a:pPr marL="0" algn="ctr" defTabSz="457200" rtl="0" eaLnBrk="1" latinLnBrk="0" hangingPunct="1"/>
                      <a:endParaRPr lang="en-US" altLang="zh-CN" sz="1200" b="1" kern="1200" dirty="0">
                        <a:solidFill>
                          <a:schemeClr val="dk1"/>
                        </a:solidFill>
                        <a:latin typeface="+mn-lt"/>
                        <a:ea typeface="+mn-ea"/>
                        <a:cs typeface="+mn-ea"/>
                        <a:sym typeface="+mn-lt"/>
                      </a:endParaRPr>
                    </a:p>
                    <a:p>
                      <a:pPr marL="0" algn="ctr" defTabSz="457200" rtl="0" eaLnBrk="1" latinLnBrk="0" hangingPunct="1"/>
                      <a:r>
                        <a:rPr lang="en-US" altLang="zh-CN" sz="1200" b="1" kern="1200" dirty="0">
                          <a:solidFill>
                            <a:schemeClr val="dk1"/>
                          </a:solidFill>
                          <a:latin typeface="+mn-lt"/>
                          <a:ea typeface="+mn-ea"/>
                          <a:cs typeface="+mn-ea"/>
                          <a:sym typeface="+mn-lt"/>
                        </a:rPr>
                        <a:t>43.4 / 56.6</a:t>
                      </a:r>
                      <a:endParaRPr lang="zh-CN" altLang="en-US" sz="1200" b="1" kern="1200" dirty="0">
                        <a:solidFill>
                          <a:schemeClr val="dk1"/>
                        </a:solidFill>
                        <a:latin typeface="+mn-lt"/>
                        <a:ea typeface="+mn-ea"/>
                        <a:cs typeface="+mn-ea"/>
                        <a:sym typeface="+mn-lt"/>
                      </a:endParaRPr>
                    </a:p>
                  </a:txBody>
                  <a:tcPr/>
                </a:tc>
                <a:extLst>
                  <a:ext uri="{0D108BD9-81ED-4DB2-BD59-A6C34878D82A}">
                    <a16:rowId xmlns:a16="http://schemas.microsoft.com/office/drawing/2014/main" val="734995014"/>
                  </a:ext>
                </a:extLst>
              </a:tr>
              <a:tr h="430826">
                <a:tc>
                  <a:txBody>
                    <a:bodyPr/>
                    <a:lstStyle/>
                    <a:p>
                      <a:r>
                        <a:rPr lang="zh-CN" altLang="en-US" sz="1200" b="1" dirty="0">
                          <a:latin typeface="+mn-lt"/>
                          <a:ea typeface="+mn-ea"/>
                          <a:cs typeface="+mn-ea"/>
                          <a:sym typeface="+mn-lt"/>
                        </a:rPr>
                        <a:t>转移部位，</a:t>
                      </a:r>
                      <a:r>
                        <a:rPr lang="en-US" altLang="zh-CN" sz="1200" b="1" dirty="0">
                          <a:latin typeface="+mn-lt"/>
                          <a:ea typeface="+mn-ea"/>
                          <a:cs typeface="+mn-ea"/>
                          <a:sym typeface="+mn-lt"/>
                        </a:rPr>
                        <a:t>%</a:t>
                      </a:r>
                    </a:p>
                    <a:p>
                      <a:r>
                        <a:rPr lang="en-US" altLang="zh-CN" sz="1200" b="1" dirty="0">
                          <a:latin typeface="+mn-lt"/>
                          <a:ea typeface="+mn-ea"/>
                          <a:cs typeface="+mn-ea"/>
                          <a:sym typeface="+mn-lt"/>
                        </a:rPr>
                        <a:t>  1/2/</a:t>
                      </a:r>
                      <a:r>
                        <a:rPr lang="zh-CN" altLang="en-US" sz="1200" b="1" dirty="0">
                          <a:latin typeface="+mn-lt"/>
                          <a:ea typeface="+mn-ea"/>
                          <a:cs typeface="+mn-ea"/>
                          <a:sym typeface="+mn-lt"/>
                        </a:rPr>
                        <a:t>≥</a:t>
                      </a:r>
                      <a:r>
                        <a:rPr lang="en-US" altLang="zh-CN" sz="1200" b="1" dirty="0">
                          <a:latin typeface="+mn-lt"/>
                          <a:ea typeface="+mn-ea"/>
                          <a:cs typeface="+mn-ea"/>
                          <a:sym typeface="+mn-lt"/>
                        </a:rPr>
                        <a:t>3</a:t>
                      </a:r>
                      <a:endParaRPr lang="zh-CN" altLang="en-US" sz="1200" b="1" dirty="0">
                        <a:latin typeface="+mn-lt"/>
                        <a:ea typeface="+mn-ea"/>
                        <a:cs typeface="+mn-ea"/>
                        <a:sym typeface="+mn-lt"/>
                      </a:endParaRPr>
                    </a:p>
                  </a:txBody>
                  <a:tcPr/>
                </a:tc>
                <a:tc>
                  <a:txBody>
                    <a:bodyPr/>
                    <a:lstStyle/>
                    <a:p>
                      <a:pPr marL="0" algn="ctr" defTabSz="457200" rtl="0" eaLnBrk="1" latinLnBrk="0" hangingPunct="1"/>
                      <a:endParaRPr lang="en-US" altLang="zh-CN" sz="1200" b="1" kern="1200" dirty="0">
                        <a:solidFill>
                          <a:schemeClr val="dk1"/>
                        </a:solidFill>
                        <a:latin typeface="+mn-lt"/>
                        <a:ea typeface="+mn-ea"/>
                        <a:cs typeface="+mn-ea"/>
                        <a:sym typeface="+mn-lt"/>
                      </a:endParaRPr>
                    </a:p>
                    <a:p>
                      <a:pPr marL="0" algn="ctr" defTabSz="457200" rtl="0" eaLnBrk="1" latinLnBrk="0" hangingPunct="1"/>
                      <a:r>
                        <a:rPr lang="en-US" altLang="zh-CN" sz="1200" b="1" kern="1200" dirty="0">
                          <a:solidFill>
                            <a:schemeClr val="dk1"/>
                          </a:solidFill>
                          <a:latin typeface="+mn-lt"/>
                          <a:ea typeface="+mn-ea"/>
                          <a:cs typeface="+mn-ea"/>
                          <a:sym typeface="+mn-lt"/>
                        </a:rPr>
                        <a:t>29.8 / 31.3 / 38.9</a:t>
                      </a:r>
                      <a:endParaRPr lang="zh-CN" altLang="en-US" sz="1200" b="1" kern="1200" dirty="0">
                        <a:solidFill>
                          <a:schemeClr val="dk1"/>
                        </a:solidFill>
                        <a:latin typeface="+mn-lt"/>
                        <a:ea typeface="+mn-ea"/>
                        <a:cs typeface="+mn-ea"/>
                        <a:sym typeface="+mn-lt"/>
                      </a:endParaRPr>
                    </a:p>
                  </a:txBody>
                  <a:tcPr/>
                </a:tc>
                <a:tc>
                  <a:txBody>
                    <a:bodyPr/>
                    <a:lstStyle/>
                    <a:p>
                      <a:pPr marL="0" algn="ctr" defTabSz="457200" rtl="0" eaLnBrk="1" latinLnBrk="0" hangingPunct="1"/>
                      <a:endParaRPr lang="en-US" altLang="zh-CN" sz="1200" b="1" kern="1200" dirty="0">
                        <a:solidFill>
                          <a:schemeClr val="dk1"/>
                        </a:solidFill>
                        <a:latin typeface="+mn-lt"/>
                        <a:ea typeface="+mn-ea"/>
                        <a:cs typeface="+mn-ea"/>
                        <a:sym typeface="+mn-lt"/>
                      </a:endParaRPr>
                    </a:p>
                    <a:p>
                      <a:pPr marL="0" algn="ctr" defTabSz="457200" rtl="0" eaLnBrk="1" latinLnBrk="0" hangingPunct="1"/>
                      <a:r>
                        <a:rPr lang="en-US" altLang="zh-CN" sz="1200" b="1" kern="1200" dirty="0">
                          <a:solidFill>
                            <a:schemeClr val="dk1"/>
                          </a:solidFill>
                          <a:latin typeface="+mn-lt"/>
                          <a:ea typeface="+mn-ea"/>
                          <a:cs typeface="+mn-ea"/>
                          <a:sym typeface="+mn-lt"/>
                        </a:rPr>
                        <a:t>35.7 / 27.9 / 36.4</a:t>
                      </a:r>
                      <a:endParaRPr lang="zh-CN" altLang="en-US" sz="1200" b="1" kern="1200" dirty="0">
                        <a:solidFill>
                          <a:schemeClr val="dk1"/>
                        </a:solidFill>
                        <a:latin typeface="+mn-lt"/>
                        <a:ea typeface="+mn-ea"/>
                        <a:cs typeface="+mn-ea"/>
                        <a:sym typeface="+mn-lt"/>
                      </a:endParaRPr>
                    </a:p>
                  </a:txBody>
                  <a:tcPr/>
                </a:tc>
                <a:extLst>
                  <a:ext uri="{0D108BD9-81ED-4DB2-BD59-A6C34878D82A}">
                    <a16:rowId xmlns:a16="http://schemas.microsoft.com/office/drawing/2014/main" val="4258651176"/>
                  </a:ext>
                </a:extLst>
              </a:tr>
              <a:tr h="271536">
                <a:tc>
                  <a:txBody>
                    <a:bodyPr/>
                    <a:lstStyle/>
                    <a:p>
                      <a:r>
                        <a:rPr lang="zh-CN" altLang="en-US" sz="1200" b="1" dirty="0">
                          <a:latin typeface="+mn-lt"/>
                          <a:ea typeface="+mn-ea"/>
                          <a:cs typeface="+mn-ea"/>
                          <a:sym typeface="+mn-lt"/>
                        </a:rPr>
                        <a:t>肝转移</a:t>
                      </a:r>
                      <a:r>
                        <a:rPr lang="en-US" altLang="zh-CN" sz="1200" b="1" dirty="0">
                          <a:latin typeface="+mn-lt"/>
                          <a:ea typeface="+mn-ea"/>
                          <a:cs typeface="+mn-ea"/>
                          <a:sym typeface="+mn-lt"/>
                        </a:rPr>
                        <a:t>, %</a:t>
                      </a:r>
                    </a:p>
                  </a:txBody>
                  <a:tcPr/>
                </a:tc>
                <a:tc>
                  <a:txBody>
                    <a:bodyPr/>
                    <a:lstStyle/>
                    <a:p>
                      <a:pPr marL="0" algn="ctr" defTabSz="457200" rtl="0" eaLnBrk="1" latinLnBrk="0" hangingPunct="1"/>
                      <a:r>
                        <a:rPr lang="en-US" altLang="zh-CN" sz="1200" b="1" kern="1200" dirty="0">
                          <a:solidFill>
                            <a:schemeClr val="dk1"/>
                          </a:solidFill>
                          <a:latin typeface="+mn-lt"/>
                          <a:ea typeface="+mn-ea"/>
                          <a:cs typeface="+mn-ea"/>
                          <a:sym typeface="+mn-lt"/>
                        </a:rPr>
                        <a:t>80.2</a:t>
                      </a:r>
                      <a:endParaRPr lang="zh-CN" altLang="en-US" sz="1200" b="1" kern="1200" dirty="0">
                        <a:solidFill>
                          <a:schemeClr val="dk1"/>
                        </a:solidFill>
                        <a:latin typeface="+mn-lt"/>
                        <a:ea typeface="+mn-ea"/>
                        <a:cs typeface="+mn-ea"/>
                        <a:sym typeface="+mn-lt"/>
                      </a:endParaRPr>
                    </a:p>
                  </a:txBody>
                  <a:tcPr/>
                </a:tc>
                <a:tc>
                  <a:txBody>
                    <a:bodyPr/>
                    <a:lstStyle/>
                    <a:p>
                      <a:pPr marL="0" algn="ctr" defTabSz="457200" rtl="0" eaLnBrk="1" latinLnBrk="0" hangingPunct="1"/>
                      <a:r>
                        <a:rPr lang="en-US" altLang="zh-CN" sz="1200" b="1" kern="1200" dirty="0">
                          <a:solidFill>
                            <a:schemeClr val="dk1"/>
                          </a:solidFill>
                          <a:latin typeface="+mn-lt"/>
                          <a:ea typeface="+mn-ea"/>
                          <a:cs typeface="+mn-ea"/>
                          <a:sym typeface="+mn-lt"/>
                        </a:rPr>
                        <a:t>80.4</a:t>
                      </a:r>
                      <a:endParaRPr lang="zh-CN" altLang="en-US" sz="1200" b="1" kern="1200" dirty="0">
                        <a:solidFill>
                          <a:schemeClr val="dk1"/>
                        </a:solidFill>
                        <a:latin typeface="+mn-lt"/>
                        <a:ea typeface="+mn-ea"/>
                        <a:cs typeface="+mn-ea"/>
                        <a:sym typeface="+mn-lt"/>
                      </a:endParaRPr>
                    </a:p>
                  </a:txBody>
                  <a:tcPr/>
                </a:tc>
                <a:extLst>
                  <a:ext uri="{0D108BD9-81ED-4DB2-BD59-A6C34878D82A}">
                    <a16:rowId xmlns:a16="http://schemas.microsoft.com/office/drawing/2014/main" val="882610061"/>
                  </a:ext>
                </a:extLst>
              </a:tr>
              <a:tr h="775486">
                <a:tc>
                  <a:txBody>
                    <a:bodyPr/>
                    <a:lstStyle/>
                    <a:p>
                      <a:r>
                        <a:rPr lang="zh-CN" altLang="en-US" sz="1200" b="1" dirty="0">
                          <a:latin typeface="+mn-lt"/>
                          <a:ea typeface="+mn-ea"/>
                          <a:cs typeface="+mn-ea"/>
                          <a:sym typeface="+mn-lt"/>
                        </a:rPr>
                        <a:t>地理区域，</a:t>
                      </a:r>
                      <a:r>
                        <a:rPr lang="en-US" altLang="zh-CN" sz="1200" b="1" dirty="0">
                          <a:latin typeface="+mn-lt"/>
                          <a:ea typeface="+mn-ea"/>
                          <a:cs typeface="+mn-ea"/>
                          <a:sym typeface="+mn-lt"/>
                        </a:rPr>
                        <a:t>%</a:t>
                      </a:r>
                    </a:p>
                    <a:p>
                      <a:r>
                        <a:rPr lang="zh-CN" altLang="en-US" sz="1200" b="1" dirty="0">
                          <a:latin typeface="+mn-lt"/>
                          <a:ea typeface="+mn-ea"/>
                          <a:cs typeface="+mn-ea"/>
                          <a:sym typeface="+mn-lt"/>
                        </a:rPr>
                        <a:t>  北美</a:t>
                      </a:r>
                      <a:endParaRPr lang="en-US" altLang="zh-CN" sz="1200" b="1" dirty="0">
                        <a:latin typeface="+mn-lt"/>
                        <a:ea typeface="+mn-ea"/>
                        <a:cs typeface="+mn-ea"/>
                        <a:sym typeface="+mn-lt"/>
                      </a:endParaRPr>
                    </a:p>
                    <a:p>
                      <a:r>
                        <a:rPr lang="zh-CN" altLang="en-US" sz="1200" b="1" dirty="0">
                          <a:latin typeface="+mn-lt"/>
                          <a:ea typeface="+mn-ea"/>
                          <a:cs typeface="+mn-ea"/>
                          <a:sym typeface="+mn-lt"/>
                        </a:rPr>
                        <a:t>  东亚</a:t>
                      </a:r>
                      <a:endParaRPr lang="en-US" altLang="zh-CN" sz="1200" b="1" dirty="0">
                        <a:latin typeface="+mn-lt"/>
                        <a:ea typeface="+mn-ea"/>
                        <a:cs typeface="+mn-ea"/>
                        <a:sym typeface="+mn-lt"/>
                      </a:endParaRPr>
                    </a:p>
                    <a:p>
                      <a:r>
                        <a:rPr lang="zh-CN" altLang="en-US" sz="1200" b="1" dirty="0">
                          <a:latin typeface="+mn-lt"/>
                          <a:ea typeface="+mn-ea"/>
                          <a:cs typeface="+mn-ea"/>
                          <a:sym typeface="+mn-lt"/>
                        </a:rPr>
                        <a:t>  世界其他地区</a:t>
                      </a:r>
                    </a:p>
                  </a:txBody>
                  <a:tcPr/>
                </a:tc>
                <a:tc>
                  <a:txBody>
                    <a:bodyPr/>
                    <a:lstStyle/>
                    <a:p>
                      <a:pPr marL="0" algn="ctr" defTabSz="457200" rtl="0" eaLnBrk="1" latinLnBrk="0" hangingPunct="1"/>
                      <a:endParaRPr lang="en-US" altLang="zh-CN" sz="1200" b="1" kern="1200" dirty="0">
                        <a:solidFill>
                          <a:schemeClr val="dk1"/>
                        </a:solidFill>
                        <a:latin typeface="+mn-lt"/>
                        <a:ea typeface="+mn-ea"/>
                        <a:cs typeface="+mn-ea"/>
                        <a:sym typeface="+mn-lt"/>
                      </a:endParaRPr>
                    </a:p>
                    <a:p>
                      <a:pPr marL="0" algn="ctr" defTabSz="457200" rtl="0" eaLnBrk="1" latinLnBrk="0" hangingPunct="1"/>
                      <a:r>
                        <a:rPr lang="en-US" altLang="zh-CN" sz="1200" b="1" kern="1200" dirty="0">
                          <a:solidFill>
                            <a:schemeClr val="dk1"/>
                          </a:solidFill>
                          <a:latin typeface="+mn-lt"/>
                          <a:ea typeface="+mn-ea"/>
                          <a:cs typeface="+mn-ea"/>
                          <a:sym typeface="+mn-lt"/>
                        </a:rPr>
                        <a:t>31.3</a:t>
                      </a:r>
                    </a:p>
                    <a:p>
                      <a:pPr marL="0" algn="ctr" defTabSz="457200" rtl="0" eaLnBrk="1" latinLnBrk="0" hangingPunct="1"/>
                      <a:r>
                        <a:rPr lang="en-US" altLang="zh-CN" sz="1200" b="1" kern="1200" dirty="0">
                          <a:solidFill>
                            <a:schemeClr val="dk1"/>
                          </a:solidFill>
                          <a:latin typeface="+mn-lt"/>
                          <a:ea typeface="+mn-ea"/>
                          <a:cs typeface="+mn-ea"/>
                          <a:sym typeface="+mn-lt"/>
                        </a:rPr>
                        <a:t>2.9</a:t>
                      </a:r>
                    </a:p>
                    <a:p>
                      <a:pPr marL="0" algn="ctr" defTabSz="457200" rtl="0" eaLnBrk="1" latinLnBrk="0" hangingPunct="1"/>
                      <a:r>
                        <a:rPr lang="en-US" altLang="zh-CN" sz="1200" b="1" kern="1200" dirty="0">
                          <a:solidFill>
                            <a:schemeClr val="dk1"/>
                          </a:solidFill>
                          <a:latin typeface="+mn-lt"/>
                          <a:ea typeface="+mn-ea"/>
                          <a:cs typeface="+mn-ea"/>
                          <a:sym typeface="+mn-lt"/>
                        </a:rPr>
                        <a:t>65.8</a:t>
                      </a:r>
                      <a:endParaRPr lang="zh-CN" altLang="en-US" sz="1200" b="1" kern="1200" dirty="0">
                        <a:solidFill>
                          <a:schemeClr val="dk1"/>
                        </a:solidFill>
                        <a:latin typeface="+mn-lt"/>
                        <a:ea typeface="+mn-ea"/>
                        <a:cs typeface="+mn-ea"/>
                        <a:sym typeface="+mn-lt"/>
                      </a:endParaRPr>
                    </a:p>
                  </a:txBody>
                  <a:tcPr/>
                </a:tc>
                <a:tc>
                  <a:txBody>
                    <a:bodyPr/>
                    <a:lstStyle/>
                    <a:p>
                      <a:pPr marL="0" algn="ctr" defTabSz="457200" rtl="0" eaLnBrk="1" latinLnBrk="0" hangingPunct="1"/>
                      <a:endParaRPr lang="en-US" altLang="zh-CN" sz="1200" b="1" kern="1200" dirty="0">
                        <a:solidFill>
                          <a:schemeClr val="dk1"/>
                        </a:solidFill>
                        <a:latin typeface="+mn-lt"/>
                        <a:ea typeface="+mn-ea"/>
                        <a:cs typeface="+mn-ea"/>
                        <a:sym typeface="+mn-lt"/>
                      </a:endParaRPr>
                    </a:p>
                    <a:p>
                      <a:pPr marL="0" algn="ctr" defTabSz="457200" rtl="0" eaLnBrk="1" latinLnBrk="0" hangingPunct="1"/>
                      <a:r>
                        <a:rPr lang="en-US" altLang="zh-CN" sz="1200" b="1" kern="1200" dirty="0">
                          <a:solidFill>
                            <a:schemeClr val="dk1"/>
                          </a:solidFill>
                          <a:latin typeface="+mn-lt"/>
                          <a:ea typeface="+mn-ea"/>
                          <a:cs typeface="+mn-ea"/>
                          <a:sym typeface="+mn-lt"/>
                        </a:rPr>
                        <a:t>31.5</a:t>
                      </a:r>
                    </a:p>
                    <a:p>
                      <a:pPr marL="0" algn="ctr" defTabSz="457200" rtl="0" eaLnBrk="1" latinLnBrk="0" hangingPunct="1"/>
                      <a:r>
                        <a:rPr lang="en-US" altLang="zh-CN" sz="1200" b="1" kern="1200" dirty="0">
                          <a:solidFill>
                            <a:schemeClr val="dk1"/>
                          </a:solidFill>
                          <a:latin typeface="+mn-lt"/>
                          <a:ea typeface="+mn-ea"/>
                          <a:cs typeface="+mn-ea"/>
                          <a:sym typeface="+mn-lt"/>
                        </a:rPr>
                        <a:t>2.8</a:t>
                      </a:r>
                    </a:p>
                    <a:p>
                      <a:pPr marL="0" algn="ctr" defTabSz="457200" rtl="0" eaLnBrk="1" latinLnBrk="0" hangingPunct="1"/>
                      <a:r>
                        <a:rPr lang="en-US" altLang="zh-CN" sz="1200" b="1" kern="1200" dirty="0">
                          <a:solidFill>
                            <a:schemeClr val="dk1"/>
                          </a:solidFill>
                          <a:latin typeface="+mn-lt"/>
                          <a:ea typeface="+mn-ea"/>
                          <a:cs typeface="+mn-ea"/>
                          <a:sym typeface="+mn-lt"/>
                        </a:rPr>
                        <a:t>65.6</a:t>
                      </a:r>
                      <a:endParaRPr lang="zh-CN" altLang="en-US" sz="1200" b="1" kern="1200" dirty="0">
                        <a:solidFill>
                          <a:schemeClr val="dk1"/>
                        </a:solidFill>
                        <a:latin typeface="+mn-lt"/>
                        <a:ea typeface="+mn-ea"/>
                        <a:cs typeface="+mn-ea"/>
                        <a:sym typeface="+mn-lt"/>
                      </a:endParaRPr>
                    </a:p>
                  </a:txBody>
                  <a:tcPr/>
                </a:tc>
                <a:extLst>
                  <a:ext uri="{0D108BD9-81ED-4DB2-BD59-A6C34878D82A}">
                    <a16:rowId xmlns:a16="http://schemas.microsoft.com/office/drawing/2014/main" val="1263392093"/>
                  </a:ext>
                </a:extLst>
              </a:tr>
              <a:tr h="603156">
                <a:tc>
                  <a:txBody>
                    <a:bodyPr/>
                    <a:lstStyle/>
                    <a:p>
                      <a:r>
                        <a:rPr lang="zh-CN" altLang="en-US" sz="1200" b="1" dirty="0">
                          <a:latin typeface="+mn-lt"/>
                          <a:ea typeface="+mn-ea"/>
                          <a:cs typeface="+mn-ea"/>
                          <a:sym typeface="+mn-lt"/>
                        </a:rPr>
                        <a:t>胰腺肿瘤位置</a:t>
                      </a:r>
                      <a:endParaRPr lang="en-US" altLang="zh-CN" sz="1200" b="1" dirty="0">
                        <a:latin typeface="+mn-lt"/>
                        <a:ea typeface="+mn-ea"/>
                        <a:cs typeface="+mn-ea"/>
                        <a:sym typeface="+mn-lt"/>
                      </a:endParaRPr>
                    </a:p>
                    <a:p>
                      <a:r>
                        <a:rPr lang="zh-CN" altLang="en-US" sz="1200" b="1" dirty="0">
                          <a:latin typeface="+mn-lt"/>
                          <a:ea typeface="+mn-ea"/>
                          <a:cs typeface="+mn-ea"/>
                          <a:sym typeface="+mn-lt"/>
                        </a:rPr>
                        <a:t>  胰头</a:t>
                      </a:r>
                      <a:endParaRPr lang="en-US" altLang="zh-CN" sz="1200" b="1" dirty="0">
                        <a:latin typeface="+mn-lt"/>
                        <a:ea typeface="+mn-ea"/>
                        <a:cs typeface="+mn-ea"/>
                        <a:sym typeface="+mn-lt"/>
                      </a:endParaRPr>
                    </a:p>
                    <a:p>
                      <a:r>
                        <a:rPr lang="zh-CN" altLang="en-US" sz="1200" b="1" dirty="0">
                          <a:latin typeface="+mn-lt"/>
                          <a:ea typeface="+mn-ea"/>
                          <a:cs typeface="+mn-ea"/>
                          <a:sym typeface="+mn-lt"/>
                        </a:rPr>
                        <a:t>  其他</a:t>
                      </a:r>
                      <a:r>
                        <a:rPr lang="en-US" altLang="zh-CN" sz="1200" b="1" baseline="30000" dirty="0">
                          <a:latin typeface="+mn-lt"/>
                          <a:ea typeface="+mn-ea"/>
                          <a:cs typeface="+mn-ea"/>
                          <a:sym typeface="+mn-lt"/>
                        </a:rPr>
                        <a:t>b</a:t>
                      </a:r>
                      <a:endParaRPr lang="zh-CN" altLang="en-US" sz="1200" b="1" baseline="30000" dirty="0">
                        <a:latin typeface="+mn-lt"/>
                        <a:ea typeface="+mn-ea"/>
                        <a:cs typeface="+mn-ea"/>
                        <a:sym typeface="+mn-lt"/>
                      </a:endParaRPr>
                    </a:p>
                  </a:txBody>
                  <a:tcPr/>
                </a:tc>
                <a:tc>
                  <a:txBody>
                    <a:bodyPr/>
                    <a:lstStyle/>
                    <a:p>
                      <a:pPr marL="0" algn="ctr" defTabSz="457200" rtl="0" eaLnBrk="1" latinLnBrk="0" hangingPunct="1"/>
                      <a:endParaRPr lang="en-US" altLang="zh-CN" sz="1200" b="1" kern="1200" dirty="0">
                        <a:solidFill>
                          <a:schemeClr val="dk1"/>
                        </a:solidFill>
                        <a:latin typeface="+mn-lt"/>
                        <a:ea typeface="+mn-ea"/>
                        <a:cs typeface="+mn-ea"/>
                        <a:sym typeface="+mn-lt"/>
                      </a:endParaRPr>
                    </a:p>
                    <a:p>
                      <a:pPr marL="0" algn="ctr" defTabSz="457200" rtl="0" eaLnBrk="1" latinLnBrk="0" hangingPunct="1"/>
                      <a:r>
                        <a:rPr lang="en-US" altLang="zh-CN" sz="1200" b="1" kern="1200" dirty="0">
                          <a:solidFill>
                            <a:schemeClr val="dk1"/>
                          </a:solidFill>
                          <a:latin typeface="+mn-lt"/>
                          <a:ea typeface="+mn-ea"/>
                          <a:cs typeface="+mn-ea"/>
                          <a:sym typeface="+mn-lt"/>
                        </a:rPr>
                        <a:t>38.4</a:t>
                      </a:r>
                    </a:p>
                    <a:p>
                      <a:pPr marL="0" algn="ctr" defTabSz="457200" rtl="0" eaLnBrk="1" latinLnBrk="0" hangingPunct="1"/>
                      <a:r>
                        <a:rPr lang="en-US" altLang="zh-CN" sz="1200" b="1" kern="1200" dirty="0">
                          <a:solidFill>
                            <a:schemeClr val="dk1"/>
                          </a:solidFill>
                          <a:latin typeface="+mn-lt"/>
                          <a:ea typeface="+mn-ea"/>
                          <a:cs typeface="+mn-ea"/>
                          <a:sym typeface="+mn-lt"/>
                        </a:rPr>
                        <a:t>61.6</a:t>
                      </a:r>
                      <a:endParaRPr lang="zh-CN" altLang="en-US" sz="1200" b="1" kern="1200" dirty="0">
                        <a:solidFill>
                          <a:schemeClr val="dk1"/>
                        </a:solidFill>
                        <a:latin typeface="+mn-lt"/>
                        <a:ea typeface="+mn-ea"/>
                        <a:cs typeface="+mn-ea"/>
                        <a:sym typeface="+mn-lt"/>
                      </a:endParaRPr>
                    </a:p>
                  </a:txBody>
                  <a:tcPr/>
                </a:tc>
                <a:tc>
                  <a:txBody>
                    <a:bodyPr/>
                    <a:lstStyle/>
                    <a:p>
                      <a:pPr marL="0" algn="ctr" defTabSz="457200" rtl="0" eaLnBrk="1" latinLnBrk="0" hangingPunct="1"/>
                      <a:endParaRPr lang="en-US" altLang="zh-CN" sz="1200" b="1" kern="1200" dirty="0">
                        <a:solidFill>
                          <a:schemeClr val="dk1"/>
                        </a:solidFill>
                        <a:latin typeface="+mn-lt"/>
                        <a:ea typeface="+mn-ea"/>
                        <a:cs typeface="+mn-ea"/>
                        <a:sym typeface="+mn-lt"/>
                      </a:endParaRPr>
                    </a:p>
                    <a:p>
                      <a:pPr marL="0" algn="ctr" defTabSz="457200" rtl="0" eaLnBrk="1" latinLnBrk="0" hangingPunct="1"/>
                      <a:r>
                        <a:rPr lang="en-US" altLang="zh-CN" sz="1200" b="1" kern="1200" dirty="0">
                          <a:solidFill>
                            <a:schemeClr val="dk1"/>
                          </a:solidFill>
                          <a:latin typeface="+mn-lt"/>
                          <a:ea typeface="+mn-ea"/>
                          <a:cs typeface="+mn-ea"/>
                          <a:sym typeface="+mn-lt"/>
                        </a:rPr>
                        <a:t>40.3</a:t>
                      </a:r>
                    </a:p>
                    <a:p>
                      <a:pPr marL="0" algn="ctr" defTabSz="457200" rtl="0" eaLnBrk="1" latinLnBrk="0" hangingPunct="1"/>
                      <a:r>
                        <a:rPr lang="en-US" altLang="zh-CN" sz="1200" b="1" kern="1200" dirty="0">
                          <a:solidFill>
                            <a:schemeClr val="dk1"/>
                          </a:solidFill>
                          <a:latin typeface="+mn-lt"/>
                          <a:ea typeface="+mn-ea"/>
                          <a:cs typeface="+mn-ea"/>
                          <a:sym typeface="+mn-lt"/>
                        </a:rPr>
                        <a:t>59.7</a:t>
                      </a:r>
                      <a:endParaRPr lang="zh-CN" altLang="en-US" sz="1200" b="1" kern="1200" dirty="0">
                        <a:solidFill>
                          <a:schemeClr val="dk1"/>
                        </a:solidFill>
                        <a:latin typeface="+mn-lt"/>
                        <a:ea typeface="+mn-ea"/>
                        <a:cs typeface="+mn-ea"/>
                        <a:sym typeface="+mn-lt"/>
                      </a:endParaRPr>
                    </a:p>
                  </a:txBody>
                  <a:tcPr/>
                </a:tc>
                <a:extLst>
                  <a:ext uri="{0D108BD9-81ED-4DB2-BD59-A6C34878D82A}">
                    <a16:rowId xmlns:a16="http://schemas.microsoft.com/office/drawing/2014/main" val="3077181325"/>
                  </a:ext>
                </a:extLst>
              </a:tr>
              <a:tr h="615328">
                <a:tc>
                  <a:txBody>
                    <a:bodyPr/>
                    <a:lstStyle/>
                    <a:p>
                      <a:r>
                        <a:rPr lang="en-US" altLang="zh-CN" sz="1200" b="1" kern="1200" dirty="0">
                          <a:solidFill>
                            <a:schemeClr val="dk1"/>
                          </a:solidFill>
                          <a:latin typeface="+mn-lt"/>
                          <a:ea typeface="+mn-ea"/>
                          <a:cs typeface="+mn-ea"/>
                          <a:sym typeface="+mn-lt"/>
                        </a:rPr>
                        <a:t>CA 19-9</a:t>
                      </a:r>
                      <a:r>
                        <a:rPr lang="zh-CN" altLang="en-US" sz="1200" b="1" kern="1200" dirty="0">
                          <a:solidFill>
                            <a:schemeClr val="dk1"/>
                          </a:solidFill>
                          <a:latin typeface="+mn-lt"/>
                          <a:ea typeface="+mn-ea"/>
                          <a:cs typeface="+mn-ea"/>
                          <a:sym typeface="+mn-lt"/>
                        </a:rPr>
                        <a:t>基线，</a:t>
                      </a:r>
                      <a:r>
                        <a:rPr lang="en-US" altLang="zh-CN" sz="1200" b="1" kern="1200" dirty="0">
                          <a:solidFill>
                            <a:schemeClr val="dk1"/>
                          </a:solidFill>
                          <a:latin typeface="+mn-lt"/>
                          <a:ea typeface="+mn-ea"/>
                          <a:cs typeface="+mn-ea"/>
                          <a:sym typeface="+mn-lt"/>
                        </a:rPr>
                        <a:t>%</a:t>
                      </a:r>
                      <a:r>
                        <a:rPr lang="en-US" altLang="zh-CN" sz="1200" baseline="30000" dirty="0">
                          <a:latin typeface="+mn-lt"/>
                          <a:ea typeface="+mn-ea"/>
                          <a:cs typeface="+mn-ea"/>
                          <a:sym typeface="+mn-lt"/>
                        </a:rPr>
                        <a:t>c</a:t>
                      </a:r>
                      <a:endParaRPr lang="en-US" altLang="zh-CN" sz="1200" b="1" kern="1200" dirty="0">
                        <a:solidFill>
                          <a:schemeClr val="dk1"/>
                        </a:solidFill>
                        <a:latin typeface="+mn-lt"/>
                        <a:ea typeface="+mn-ea"/>
                        <a:cs typeface="+mn-ea"/>
                        <a:sym typeface="+mn-lt"/>
                      </a:endParaRPr>
                    </a:p>
                    <a:p>
                      <a:r>
                        <a:rPr lang="zh-CN" altLang="en-US" sz="1200" b="1" kern="1200" dirty="0">
                          <a:solidFill>
                            <a:schemeClr val="dk1"/>
                          </a:solidFill>
                          <a:latin typeface="+mn-lt"/>
                          <a:ea typeface="+mn-ea"/>
                          <a:cs typeface="+mn-ea"/>
                          <a:sym typeface="+mn-lt"/>
                        </a:rPr>
                        <a:t>   ＜</a:t>
                      </a:r>
                      <a:r>
                        <a:rPr lang="en-US" altLang="zh-CN" sz="1200" b="1" kern="1200" dirty="0">
                          <a:solidFill>
                            <a:schemeClr val="dk1"/>
                          </a:solidFill>
                          <a:latin typeface="+mn-lt"/>
                          <a:ea typeface="+mn-ea"/>
                          <a:cs typeface="+mn-ea"/>
                          <a:sym typeface="+mn-lt"/>
                        </a:rPr>
                        <a:t>37 U/ml</a:t>
                      </a:r>
                    </a:p>
                    <a:p>
                      <a:r>
                        <a:rPr lang="en-US" altLang="zh-CN" sz="1200" b="1" kern="1200" dirty="0">
                          <a:solidFill>
                            <a:schemeClr val="dk1"/>
                          </a:solidFill>
                          <a:latin typeface="+mn-lt"/>
                          <a:ea typeface="+mn-ea"/>
                          <a:cs typeface="+mn-ea"/>
                          <a:sym typeface="+mn-lt"/>
                        </a:rPr>
                        <a:t>   </a:t>
                      </a:r>
                      <a:r>
                        <a:rPr lang="zh-CN" altLang="en-US" sz="1200" b="1" kern="1200" dirty="0">
                          <a:solidFill>
                            <a:schemeClr val="dk1"/>
                          </a:solidFill>
                          <a:latin typeface="+mn-lt"/>
                          <a:ea typeface="+mn-ea"/>
                          <a:cs typeface="+mn-ea"/>
                          <a:sym typeface="+mn-lt"/>
                        </a:rPr>
                        <a:t>≥</a:t>
                      </a:r>
                      <a:r>
                        <a:rPr lang="en-US" altLang="zh-CN" sz="1200" b="1" kern="1200" dirty="0">
                          <a:solidFill>
                            <a:schemeClr val="dk1"/>
                          </a:solidFill>
                          <a:latin typeface="+mn-lt"/>
                          <a:ea typeface="+mn-ea"/>
                          <a:cs typeface="+mn-ea"/>
                          <a:sym typeface="+mn-lt"/>
                        </a:rPr>
                        <a:t>37 U/ml</a:t>
                      </a:r>
                      <a:endParaRPr lang="zh-CN" altLang="en-US" sz="1200" b="1" kern="1200" dirty="0">
                        <a:solidFill>
                          <a:schemeClr val="dk1"/>
                        </a:solidFill>
                        <a:latin typeface="+mn-lt"/>
                        <a:ea typeface="+mn-ea"/>
                        <a:cs typeface="+mn-ea"/>
                        <a:sym typeface="+mn-lt"/>
                      </a:endParaRPr>
                    </a:p>
                  </a:txBody>
                  <a:tcPr/>
                </a:tc>
                <a:tc>
                  <a:txBody>
                    <a:bodyPr/>
                    <a:lstStyle/>
                    <a:p>
                      <a:pPr marL="0" algn="ctr" defTabSz="457200" rtl="0" eaLnBrk="1" latinLnBrk="0" hangingPunct="1"/>
                      <a:endParaRPr lang="en-US" altLang="zh-CN" sz="1200" b="1" kern="1200" dirty="0">
                        <a:solidFill>
                          <a:schemeClr val="dk1"/>
                        </a:solidFill>
                        <a:latin typeface="+mn-lt"/>
                        <a:ea typeface="+mn-ea"/>
                        <a:cs typeface="+mn-ea"/>
                        <a:sym typeface="+mn-lt"/>
                      </a:endParaRPr>
                    </a:p>
                    <a:p>
                      <a:pPr marL="0" algn="ctr" defTabSz="457200" rtl="0" eaLnBrk="1" latinLnBrk="0" hangingPunct="1"/>
                      <a:r>
                        <a:rPr lang="en-US" altLang="zh-CN" sz="1200" b="1" kern="1200" dirty="0">
                          <a:solidFill>
                            <a:schemeClr val="dk1"/>
                          </a:solidFill>
                          <a:latin typeface="+mn-lt"/>
                          <a:ea typeface="+mn-ea"/>
                          <a:cs typeface="+mn-ea"/>
                          <a:sym typeface="+mn-lt"/>
                        </a:rPr>
                        <a:t>15.7</a:t>
                      </a:r>
                    </a:p>
                    <a:p>
                      <a:pPr marL="0" algn="ctr" defTabSz="457200" rtl="0" eaLnBrk="1" latinLnBrk="0" hangingPunct="1"/>
                      <a:r>
                        <a:rPr lang="en-US" altLang="zh-CN" sz="1200" b="1" kern="1200" dirty="0">
                          <a:solidFill>
                            <a:schemeClr val="dk1"/>
                          </a:solidFill>
                          <a:latin typeface="+mn-lt"/>
                          <a:ea typeface="+mn-ea"/>
                          <a:cs typeface="+mn-ea"/>
                          <a:sym typeface="+mn-lt"/>
                        </a:rPr>
                        <a:t>83.8</a:t>
                      </a:r>
                      <a:endParaRPr lang="zh-CN" altLang="en-US" sz="1200" b="1" kern="1200" dirty="0">
                        <a:solidFill>
                          <a:schemeClr val="dk1"/>
                        </a:solidFill>
                        <a:latin typeface="+mn-lt"/>
                        <a:ea typeface="+mn-ea"/>
                        <a:cs typeface="+mn-ea"/>
                        <a:sym typeface="+mn-lt"/>
                      </a:endParaRPr>
                    </a:p>
                  </a:txBody>
                  <a:tcPr/>
                </a:tc>
                <a:tc>
                  <a:txBody>
                    <a:bodyPr/>
                    <a:lstStyle/>
                    <a:p>
                      <a:pPr marL="0" algn="ctr" defTabSz="457200" rtl="0" eaLnBrk="1" latinLnBrk="0" hangingPunct="1"/>
                      <a:endParaRPr lang="en-US" altLang="zh-CN" sz="1200" b="1" kern="1200" dirty="0">
                        <a:solidFill>
                          <a:schemeClr val="dk1"/>
                        </a:solidFill>
                        <a:latin typeface="+mn-lt"/>
                        <a:ea typeface="+mn-ea"/>
                        <a:cs typeface="+mn-ea"/>
                        <a:sym typeface="+mn-lt"/>
                      </a:endParaRPr>
                    </a:p>
                    <a:p>
                      <a:pPr marL="0" algn="ctr" defTabSz="457200" rtl="0" eaLnBrk="1" latinLnBrk="0" hangingPunct="1"/>
                      <a:r>
                        <a:rPr lang="en-US" altLang="zh-CN" sz="1200" b="1" kern="1200" dirty="0">
                          <a:solidFill>
                            <a:schemeClr val="dk1"/>
                          </a:solidFill>
                          <a:latin typeface="+mn-lt"/>
                          <a:ea typeface="+mn-ea"/>
                          <a:cs typeface="+mn-ea"/>
                          <a:sym typeface="+mn-lt"/>
                        </a:rPr>
                        <a:t>18.3</a:t>
                      </a:r>
                    </a:p>
                    <a:p>
                      <a:pPr marL="0" algn="ctr" defTabSz="457200" rtl="0" eaLnBrk="1" latinLnBrk="0" hangingPunct="1"/>
                      <a:r>
                        <a:rPr lang="en-US" altLang="zh-CN" sz="1200" b="1" kern="1200" dirty="0">
                          <a:solidFill>
                            <a:schemeClr val="dk1"/>
                          </a:solidFill>
                          <a:latin typeface="+mn-lt"/>
                          <a:ea typeface="+mn-ea"/>
                          <a:cs typeface="+mn-ea"/>
                          <a:sym typeface="+mn-lt"/>
                        </a:rPr>
                        <a:t>81.7</a:t>
                      </a:r>
                      <a:endParaRPr lang="zh-CN" altLang="en-US" sz="1200" b="1" kern="1200" dirty="0">
                        <a:solidFill>
                          <a:schemeClr val="dk1"/>
                        </a:solidFill>
                        <a:latin typeface="+mn-lt"/>
                        <a:ea typeface="+mn-ea"/>
                        <a:cs typeface="+mn-ea"/>
                        <a:sym typeface="+mn-lt"/>
                      </a:endParaRPr>
                    </a:p>
                  </a:txBody>
                  <a:tcPr/>
                </a:tc>
                <a:extLst>
                  <a:ext uri="{0D108BD9-81ED-4DB2-BD59-A6C34878D82A}">
                    <a16:rowId xmlns:a16="http://schemas.microsoft.com/office/drawing/2014/main" val="3450926338"/>
                  </a:ext>
                </a:extLst>
              </a:tr>
              <a:tr h="430826">
                <a:tc>
                  <a:txBody>
                    <a:bodyPr/>
                    <a:lstStyle/>
                    <a:p>
                      <a:r>
                        <a:rPr lang="zh-CN" altLang="en-US" sz="1200" b="1" kern="1200" dirty="0">
                          <a:solidFill>
                            <a:schemeClr val="dk1"/>
                          </a:solidFill>
                          <a:latin typeface="+mn-lt"/>
                          <a:ea typeface="+mn-ea"/>
                          <a:cs typeface="+mn-ea"/>
                          <a:sym typeface="+mn-lt"/>
                        </a:rPr>
                        <a:t>既往任何抗肿瘤治疗，</a:t>
                      </a:r>
                      <a:r>
                        <a:rPr lang="en-US" altLang="zh-CN" sz="1200" b="1" kern="1200" dirty="0">
                          <a:solidFill>
                            <a:schemeClr val="dk1"/>
                          </a:solidFill>
                          <a:latin typeface="+mn-lt"/>
                          <a:ea typeface="+mn-ea"/>
                          <a:cs typeface="+mn-ea"/>
                          <a:sym typeface="+mn-lt"/>
                        </a:rPr>
                        <a:t>%</a:t>
                      </a:r>
                    </a:p>
                    <a:p>
                      <a:r>
                        <a:rPr lang="zh-CN" altLang="en-US" sz="1200" b="1" kern="1200" dirty="0">
                          <a:solidFill>
                            <a:schemeClr val="dk1"/>
                          </a:solidFill>
                          <a:latin typeface="+mn-lt"/>
                          <a:ea typeface="+mn-ea"/>
                          <a:cs typeface="+mn-ea"/>
                          <a:sym typeface="+mn-lt"/>
                        </a:rPr>
                        <a:t>  化疗</a:t>
                      </a:r>
                      <a:r>
                        <a:rPr lang="en-US" altLang="zh-CN" sz="1200" b="1" kern="1200" dirty="0">
                          <a:solidFill>
                            <a:schemeClr val="dk1"/>
                          </a:solidFill>
                          <a:latin typeface="+mn-lt"/>
                          <a:ea typeface="+mn-ea"/>
                          <a:cs typeface="+mn-ea"/>
                          <a:sym typeface="+mn-lt"/>
                        </a:rPr>
                        <a:t>/</a:t>
                      </a:r>
                      <a:r>
                        <a:rPr lang="zh-CN" altLang="en-US" sz="1200" b="1" kern="1200" dirty="0">
                          <a:solidFill>
                            <a:schemeClr val="dk1"/>
                          </a:solidFill>
                          <a:latin typeface="+mn-lt"/>
                          <a:ea typeface="+mn-ea"/>
                          <a:cs typeface="+mn-ea"/>
                          <a:sym typeface="+mn-lt"/>
                        </a:rPr>
                        <a:t>放疗</a:t>
                      </a:r>
                      <a:r>
                        <a:rPr lang="en-US" altLang="zh-CN" sz="1200" b="1" kern="1200" dirty="0">
                          <a:solidFill>
                            <a:schemeClr val="dk1"/>
                          </a:solidFill>
                          <a:latin typeface="+mn-lt"/>
                          <a:ea typeface="+mn-ea"/>
                          <a:cs typeface="+mn-ea"/>
                          <a:sym typeface="+mn-lt"/>
                        </a:rPr>
                        <a:t>/</a:t>
                      </a:r>
                      <a:r>
                        <a:rPr lang="zh-CN" altLang="en-US" sz="1200" b="1" kern="1200" dirty="0">
                          <a:solidFill>
                            <a:schemeClr val="dk1"/>
                          </a:solidFill>
                          <a:latin typeface="+mn-lt"/>
                          <a:ea typeface="+mn-ea"/>
                          <a:cs typeface="+mn-ea"/>
                          <a:sym typeface="+mn-lt"/>
                        </a:rPr>
                        <a:t>手术</a:t>
                      </a:r>
                    </a:p>
                  </a:txBody>
                  <a:tcPr/>
                </a:tc>
                <a:tc>
                  <a:txBody>
                    <a:bodyPr/>
                    <a:lstStyle/>
                    <a:p>
                      <a:pPr marL="0" algn="ctr" defTabSz="457200" rtl="0" eaLnBrk="1" latinLnBrk="0" hangingPunct="1"/>
                      <a:r>
                        <a:rPr lang="en-US" altLang="zh-CN" sz="1200" b="1" kern="1200" dirty="0">
                          <a:solidFill>
                            <a:schemeClr val="dk1"/>
                          </a:solidFill>
                          <a:latin typeface="+mn-lt"/>
                          <a:ea typeface="+mn-ea"/>
                          <a:cs typeface="+mn-ea"/>
                          <a:sym typeface="+mn-lt"/>
                        </a:rPr>
                        <a:t>5.7</a:t>
                      </a:r>
                    </a:p>
                    <a:p>
                      <a:pPr marL="0" algn="ctr" defTabSz="457200" rtl="0" eaLnBrk="1" latinLnBrk="0" hangingPunct="1"/>
                      <a:r>
                        <a:rPr lang="en-US" altLang="zh-CN" sz="1200" b="1" kern="1200" dirty="0">
                          <a:solidFill>
                            <a:schemeClr val="dk1"/>
                          </a:solidFill>
                          <a:latin typeface="+mn-lt"/>
                          <a:ea typeface="+mn-ea"/>
                          <a:cs typeface="+mn-ea"/>
                          <a:sym typeface="+mn-lt"/>
                        </a:rPr>
                        <a:t>3.7 / 2.6 /4.7</a:t>
                      </a:r>
                      <a:endParaRPr lang="zh-CN" altLang="en-US" sz="1200" b="1" kern="1200" dirty="0">
                        <a:solidFill>
                          <a:schemeClr val="dk1"/>
                        </a:solidFill>
                        <a:latin typeface="+mn-lt"/>
                        <a:ea typeface="+mn-ea"/>
                        <a:cs typeface="+mn-ea"/>
                        <a:sym typeface="+mn-lt"/>
                      </a:endParaRPr>
                    </a:p>
                  </a:txBody>
                  <a:tcPr/>
                </a:tc>
                <a:tc>
                  <a:txBody>
                    <a:bodyPr/>
                    <a:lstStyle/>
                    <a:p>
                      <a:pPr marL="0" algn="ctr" defTabSz="457200" rtl="0" eaLnBrk="1" latinLnBrk="0" hangingPunct="1"/>
                      <a:r>
                        <a:rPr lang="en-US" altLang="zh-CN" sz="1200" b="1" kern="1200" dirty="0">
                          <a:solidFill>
                            <a:schemeClr val="dk1"/>
                          </a:solidFill>
                          <a:latin typeface="+mn-lt"/>
                          <a:ea typeface="+mn-ea"/>
                          <a:cs typeface="+mn-ea"/>
                          <a:sym typeface="+mn-lt"/>
                        </a:rPr>
                        <a:t>18.3</a:t>
                      </a:r>
                    </a:p>
                    <a:p>
                      <a:pPr marL="0" algn="ctr" defTabSz="457200" rtl="0" eaLnBrk="1" latinLnBrk="0" hangingPunct="1"/>
                      <a:r>
                        <a:rPr lang="en-US" altLang="zh-CN" sz="1200" b="1" kern="1200" dirty="0">
                          <a:solidFill>
                            <a:schemeClr val="dk1"/>
                          </a:solidFill>
                          <a:latin typeface="+mn-lt"/>
                          <a:ea typeface="+mn-ea"/>
                          <a:cs typeface="+mn-ea"/>
                          <a:sym typeface="+mn-lt"/>
                        </a:rPr>
                        <a:t>4.1 / 1.6 / 6.5</a:t>
                      </a:r>
                      <a:endParaRPr lang="zh-CN" altLang="en-US" sz="1200" b="1" kern="1200" dirty="0">
                        <a:solidFill>
                          <a:schemeClr val="dk1"/>
                        </a:solidFill>
                        <a:latin typeface="+mn-lt"/>
                        <a:ea typeface="+mn-ea"/>
                        <a:cs typeface="+mn-ea"/>
                        <a:sym typeface="+mn-lt"/>
                      </a:endParaRPr>
                    </a:p>
                  </a:txBody>
                  <a:tcPr/>
                </a:tc>
                <a:extLst>
                  <a:ext uri="{0D108BD9-81ED-4DB2-BD59-A6C34878D82A}">
                    <a16:rowId xmlns:a16="http://schemas.microsoft.com/office/drawing/2014/main" val="4090436407"/>
                  </a:ext>
                </a:extLst>
              </a:tr>
              <a:tr h="339419">
                <a:tc>
                  <a:txBody>
                    <a:bodyPr/>
                    <a:lstStyle/>
                    <a:p>
                      <a:r>
                        <a:rPr lang="zh-CN" altLang="en-US" sz="1200" b="1" kern="1200" dirty="0">
                          <a:solidFill>
                            <a:schemeClr val="dk1"/>
                          </a:solidFill>
                          <a:latin typeface="+mn-lt"/>
                          <a:ea typeface="+mn-ea"/>
                          <a:cs typeface="+mn-ea"/>
                          <a:sym typeface="+mn-lt"/>
                        </a:rPr>
                        <a:t>研究入组时诊断出转移疾病至随机分组的中位</a:t>
                      </a:r>
                      <a:r>
                        <a:rPr lang="en-US" altLang="zh-CN" sz="1200" b="1" kern="1200" dirty="0">
                          <a:solidFill>
                            <a:schemeClr val="dk1"/>
                          </a:solidFill>
                          <a:latin typeface="+mn-lt"/>
                          <a:ea typeface="+mn-ea"/>
                          <a:cs typeface="+mn-ea"/>
                          <a:sym typeface="+mn-lt"/>
                        </a:rPr>
                        <a:t>(</a:t>
                      </a:r>
                      <a:r>
                        <a:rPr lang="zh-CN" altLang="en-US" sz="1200" b="1" kern="1200" dirty="0">
                          <a:solidFill>
                            <a:schemeClr val="dk1"/>
                          </a:solidFill>
                          <a:latin typeface="+mn-lt"/>
                          <a:ea typeface="+mn-ea"/>
                          <a:cs typeface="+mn-ea"/>
                          <a:sym typeface="+mn-lt"/>
                        </a:rPr>
                        <a:t>范围</a:t>
                      </a:r>
                      <a:r>
                        <a:rPr lang="en-US" altLang="zh-CN" sz="1200" b="1" kern="1200" dirty="0">
                          <a:solidFill>
                            <a:schemeClr val="dk1"/>
                          </a:solidFill>
                          <a:latin typeface="+mn-lt"/>
                          <a:ea typeface="+mn-ea"/>
                          <a:cs typeface="+mn-ea"/>
                          <a:sym typeface="+mn-lt"/>
                        </a:rPr>
                        <a:t>)</a:t>
                      </a:r>
                      <a:r>
                        <a:rPr lang="zh-CN" altLang="en-US" sz="1200" b="1" kern="1200" dirty="0">
                          <a:solidFill>
                            <a:schemeClr val="dk1"/>
                          </a:solidFill>
                          <a:latin typeface="+mn-lt"/>
                          <a:ea typeface="+mn-ea"/>
                          <a:cs typeface="+mn-ea"/>
                          <a:sym typeface="+mn-lt"/>
                        </a:rPr>
                        <a:t>时间，周</a:t>
                      </a:r>
                    </a:p>
                  </a:txBody>
                  <a:tcPr/>
                </a:tc>
                <a:tc>
                  <a:txBody>
                    <a:bodyPr/>
                    <a:lstStyle/>
                    <a:p>
                      <a:pPr marL="0" algn="ctr" defTabSz="457200" rtl="0" eaLnBrk="1" latinLnBrk="0" hangingPunct="1"/>
                      <a:r>
                        <a:rPr lang="en-US" altLang="zh-CN" sz="1200" b="1" kern="1200" dirty="0">
                          <a:solidFill>
                            <a:schemeClr val="dk1"/>
                          </a:solidFill>
                          <a:latin typeface="+mn-lt"/>
                          <a:ea typeface="+mn-ea"/>
                          <a:cs typeface="+mn-ea"/>
                          <a:sym typeface="+mn-lt"/>
                        </a:rPr>
                        <a:t>3.0(0.6-9.1)</a:t>
                      </a:r>
                      <a:endParaRPr lang="zh-CN" altLang="en-US" sz="1200" b="1" kern="1200" dirty="0">
                        <a:solidFill>
                          <a:schemeClr val="dk1"/>
                        </a:solidFill>
                        <a:latin typeface="+mn-lt"/>
                        <a:ea typeface="+mn-ea"/>
                        <a:cs typeface="+mn-ea"/>
                        <a:sym typeface="+mn-lt"/>
                      </a:endParaRPr>
                    </a:p>
                  </a:txBody>
                  <a:tcPr/>
                </a:tc>
                <a:tc>
                  <a:txBody>
                    <a:bodyPr/>
                    <a:lstStyle/>
                    <a:p>
                      <a:pPr marL="0" algn="ctr" defTabSz="457200" rtl="0" eaLnBrk="1" latinLnBrk="0" hangingPunct="1"/>
                      <a:r>
                        <a:rPr lang="en-US" altLang="zh-CN" sz="1200" b="1" kern="1200" dirty="0">
                          <a:solidFill>
                            <a:schemeClr val="dk1"/>
                          </a:solidFill>
                          <a:latin typeface="+mn-lt"/>
                          <a:ea typeface="+mn-ea"/>
                          <a:cs typeface="+mn-ea"/>
                          <a:sym typeface="+mn-lt"/>
                        </a:rPr>
                        <a:t>3.57(0.4-10.9)</a:t>
                      </a:r>
                      <a:endParaRPr lang="zh-CN" altLang="en-US" sz="1200" b="1" kern="1200" dirty="0">
                        <a:solidFill>
                          <a:schemeClr val="dk1"/>
                        </a:solidFill>
                        <a:latin typeface="+mn-lt"/>
                        <a:ea typeface="+mn-ea"/>
                        <a:cs typeface="+mn-ea"/>
                        <a:sym typeface="+mn-lt"/>
                      </a:endParaRPr>
                    </a:p>
                  </a:txBody>
                  <a:tcPr/>
                </a:tc>
                <a:extLst>
                  <a:ext uri="{0D108BD9-81ED-4DB2-BD59-A6C34878D82A}">
                    <a16:rowId xmlns:a16="http://schemas.microsoft.com/office/drawing/2014/main" val="2216540613"/>
                  </a:ext>
                </a:extLst>
              </a:tr>
            </a:tbl>
          </a:graphicData>
        </a:graphic>
      </p:graphicFrame>
      <p:sp>
        <p:nvSpPr>
          <p:cNvPr id="8" name="文本框 7">
            <a:extLst>
              <a:ext uri="{FF2B5EF4-FFF2-40B4-BE49-F238E27FC236}">
                <a16:creationId xmlns:a16="http://schemas.microsoft.com/office/drawing/2014/main" id="{BCE77583-032E-1034-73BD-8F17A4C33021}"/>
              </a:ext>
            </a:extLst>
          </p:cNvPr>
          <p:cNvSpPr txBox="1"/>
          <p:nvPr/>
        </p:nvSpPr>
        <p:spPr>
          <a:xfrm>
            <a:off x="125730" y="6196935"/>
            <a:ext cx="869193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srgbClr val="101214"/>
                </a:solidFill>
                <a:effectLst/>
                <a:uLnTx/>
                <a:uFillTx/>
                <a:latin typeface="Arial"/>
                <a:ea typeface="微软雅黑"/>
                <a:cs typeface="+mn-ea"/>
                <a:sym typeface="+mn-lt"/>
              </a:rPr>
              <a:t>a 1</a:t>
            </a:r>
            <a:r>
              <a:rPr kumimoji="0" lang="zh-CN" altLang="en-US" sz="1000" b="0" i="0" u="none" strike="noStrike" kern="1200" cap="none" spc="0" normalizeH="0" baseline="0" noProof="0" dirty="0">
                <a:ln>
                  <a:noFill/>
                </a:ln>
                <a:solidFill>
                  <a:srgbClr val="101214"/>
                </a:solidFill>
                <a:effectLst/>
                <a:uLnTx/>
                <a:uFillTx/>
                <a:latin typeface="Arial"/>
                <a:ea typeface="微软雅黑"/>
                <a:cs typeface="+mn-ea"/>
                <a:sym typeface="+mn-lt"/>
              </a:rPr>
              <a:t>例患者随机分组后</a:t>
            </a:r>
            <a:r>
              <a:rPr kumimoji="0" lang="en-US" altLang="zh-CN" sz="1000" b="0" i="0" u="none" strike="noStrike" kern="1200" cap="none" spc="0" normalizeH="0" baseline="0" noProof="0" dirty="0">
                <a:ln>
                  <a:noFill/>
                </a:ln>
                <a:solidFill>
                  <a:srgbClr val="101214"/>
                </a:solidFill>
                <a:effectLst/>
                <a:uLnTx/>
                <a:uFillTx/>
                <a:latin typeface="Arial"/>
                <a:ea typeface="微软雅黑"/>
                <a:cs typeface="+mn-ea"/>
                <a:sym typeface="+mn-lt"/>
              </a:rPr>
              <a:t>ECOG 1</a:t>
            </a:r>
            <a:r>
              <a:rPr kumimoji="0" lang="zh-CN" altLang="en-US" sz="1000" b="0" i="0" u="none" strike="noStrike" kern="1200" cap="none" spc="0" normalizeH="0" baseline="0" noProof="0" dirty="0">
                <a:ln>
                  <a:noFill/>
                </a:ln>
                <a:solidFill>
                  <a:srgbClr val="101214"/>
                </a:solidFill>
                <a:effectLst/>
                <a:uLnTx/>
                <a:uFillTx/>
                <a:latin typeface="Arial"/>
                <a:ea typeface="微软雅黑"/>
                <a:cs typeface="+mn-ea"/>
                <a:sym typeface="+mn-lt"/>
              </a:rPr>
              <a:t>被重新评估为</a:t>
            </a:r>
            <a:r>
              <a:rPr kumimoji="0" lang="en-US" altLang="zh-CN" sz="1000" b="0" i="0" u="none" strike="noStrike" kern="1200" cap="none" spc="0" normalizeH="0" baseline="0" noProof="0" dirty="0">
                <a:ln>
                  <a:noFill/>
                </a:ln>
                <a:solidFill>
                  <a:srgbClr val="101214"/>
                </a:solidFill>
                <a:effectLst/>
                <a:uLnTx/>
                <a:uFillTx/>
                <a:latin typeface="Arial"/>
                <a:ea typeface="微软雅黑"/>
                <a:cs typeface="+mn-ea"/>
                <a:sym typeface="+mn-lt"/>
              </a:rPr>
              <a:t>ECOG 2.</a:t>
            </a:r>
            <a:r>
              <a:rPr kumimoji="0" lang="zh-CN" altLang="en-US" sz="1000" b="0" i="0" u="none" strike="noStrike" kern="1200" cap="none" spc="0" normalizeH="0" baseline="0" noProof="0" dirty="0">
                <a:ln>
                  <a:noFill/>
                </a:ln>
                <a:solidFill>
                  <a:srgbClr val="101214"/>
                </a:solidFill>
                <a:effectLst/>
                <a:uLnTx/>
                <a:uFillTx/>
                <a:latin typeface="Arial"/>
                <a:ea typeface="微软雅黑"/>
                <a:cs typeface="+mn-ea"/>
                <a:sym typeface="+mn-lt"/>
              </a:rPr>
              <a:t> </a:t>
            </a:r>
            <a:r>
              <a:rPr kumimoji="0" lang="en-US" altLang="zh-CN" sz="1000" b="0" i="0" u="none" strike="noStrike" kern="1200" cap="none" spc="0" normalizeH="0" baseline="0" noProof="0" dirty="0">
                <a:ln>
                  <a:noFill/>
                </a:ln>
                <a:solidFill>
                  <a:srgbClr val="101214"/>
                </a:solidFill>
                <a:effectLst/>
                <a:uLnTx/>
                <a:uFillTx/>
                <a:latin typeface="Arial"/>
                <a:ea typeface="微软雅黑"/>
                <a:cs typeface="+mn-ea"/>
                <a:sym typeface="+mn-lt"/>
              </a:rPr>
              <a:t>b </a:t>
            </a:r>
            <a:r>
              <a:rPr kumimoji="0" lang="zh-CN" altLang="en-US" sz="1000" b="0" i="0" u="none" strike="noStrike" kern="1200" cap="none" spc="0" normalizeH="0" baseline="0" noProof="0" dirty="0">
                <a:ln>
                  <a:noFill/>
                </a:ln>
                <a:solidFill>
                  <a:srgbClr val="101214"/>
                </a:solidFill>
                <a:effectLst/>
                <a:uLnTx/>
                <a:uFillTx/>
                <a:latin typeface="Arial"/>
                <a:ea typeface="微软雅黑"/>
                <a:cs typeface="+mn-ea"/>
                <a:sym typeface="+mn-lt"/>
              </a:rPr>
              <a:t>胰体、胰尾或未知部位</a:t>
            </a:r>
            <a:r>
              <a:rPr kumimoji="0" lang="en-US" altLang="zh-CN" sz="1000" b="0" i="0" u="none" strike="noStrike" kern="1200" cap="none" spc="0" normalizeH="0" baseline="0" noProof="0" dirty="0">
                <a:ln>
                  <a:noFill/>
                </a:ln>
                <a:solidFill>
                  <a:srgbClr val="101214"/>
                </a:solidFill>
                <a:effectLst/>
                <a:uLnTx/>
                <a:uFillTx/>
                <a:latin typeface="Arial"/>
                <a:ea typeface="微软雅黑"/>
                <a:cs typeface="+mn-ea"/>
                <a:sym typeface="+mn-lt"/>
              </a:rPr>
              <a:t>.</a:t>
            </a:r>
            <a:r>
              <a:rPr kumimoji="0" lang="zh-CN" altLang="en-US" sz="1000" b="0" i="0" u="none" strike="noStrike" kern="1200" cap="none" spc="0" normalizeH="0" baseline="0" noProof="0" dirty="0">
                <a:ln>
                  <a:noFill/>
                </a:ln>
                <a:solidFill>
                  <a:srgbClr val="101214"/>
                </a:solidFill>
                <a:effectLst/>
                <a:uLnTx/>
                <a:uFillTx/>
                <a:latin typeface="Arial"/>
                <a:ea typeface="微软雅黑"/>
                <a:cs typeface="+mn-ea"/>
                <a:sym typeface="+mn-lt"/>
              </a:rPr>
              <a:t> </a:t>
            </a:r>
            <a:r>
              <a:rPr kumimoji="0" lang="en-US" altLang="zh-CN" sz="1000" b="0" i="0" u="none" strike="noStrike" kern="1200" cap="none" spc="0" normalizeH="0" baseline="0" noProof="0" dirty="0">
                <a:ln>
                  <a:noFill/>
                </a:ln>
                <a:solidFill>
                  <a:srgbClr val="101214"/>
                </a:solidFill>
                <a:effectLst/>
                <a:uLnTx/>
                <a:uFillTx/>
                <a:latin typeface="Arial"/>
                <a:ea typeface="微软雅黑"/>
                <a:cs typeface="+mn-ea"/>
                <a:sym typeface="+mn-lt"/>
              </a:rPr>
              <a:t>c NALIRIFOX</a:t>
            </a:r>
            <a:r>
              <a:rPr kumimoji="0" lang="zh-CN" altLang="en-US" sz="1000" b="0" i="0" u="none" strike="noStrike" kern="1200" cap="none" spc="0" normalizeH="0" baseline="0" noProof="0" dirty="0">
                <a:ln>
                  <a:noFill/>
                </a:ln>
                <a:solidFill>
                  <a:srgbClr val="101214"/>
                </a:solidFill>
                <a:effectLst/>
                <a:uLnTx/>
                <a:uFillTx/>
                <a:latin typeface="Arial"/>
                <a:ea typeface="微软雅黑"/>
                <a:cs typeface="+mn-ea"/>
                <a:sym typeface="+mn-lt"/>
              </a:rPr>
              <a:t>组的</a:t>
            </a:r>
            <a:r>
              <a:rPr kumimoji="0" lang="en-US" altLang="zh-CN" sz="1000" b="0" i="0" u="none" strike="noStrike" kern="1200" cap="none" spc="0" normalizeH="0" baseline="0" noProof="0" dirty="0">
                <a:ln>
                  <a:noFill/>
                </a:ln>
                <a:solidFill>
                  <a:srgbClr val="101214"/>
                </a:solidFill>
                <a:effectLst/>
                <a:uLnTx/>
                <a:uFillTx/>
                <a:latin typeface="Arial"/>
                <a:ea typeface="微软雅黑"/>
                <a:cs typeface="+mn-ea"/>
                <a:sym typeface="+mn-lt"/>
              </a:rPr>
              <a:t>2</a:t>
            </a:r>
            <a:r>
              <a:rPr kumimoji="0" lang="zh-CN" altLang="en-US" sz="1000" b="0" i="0" u="none" strike="noStrike" kern="1200" cap="none" spc="0" normalizeH="0" baseline="0" noProof="0" dirty="0">
                <a:ln>
                  <a:noFill/>
                </a:ln>
                <a:solidFill>
                  <a:srgbClr val="101214"/>
                </a:solidFill>
                <a:effectLst/>
                <a:uLnTx/>
                <a:uFillTx/>
                <a:latin typeface="Arial"/>
                <a:ea typeface="微软雅黑"/>
                <a:cs typeface="+mn-ea"/>
                <a:sym typeface="+mn-lt"/>
              </a:rPr>
              <a:t>例患者</a:t>
            </a:r>
            <a:r>
              <a:rPr kumimoji="0" lang="en-US" altLang="zh-CN" sz="1000" b="0" i="0" u="none" strike="noStrike" kern="1200" cap="none" spc="0" normalizeH="0" baseline="0" noProof="0" dirty="0">
                <a:ln>
                  <a:noFill/>
                </a:ln>
                <a:solidFill>
                  <a:srgbClr val="101214"/>
                </a:solidFill>
                <a:effectLst/>
                <a:uLnTx/>
                <a:uFillTx/>
                <a:latin typeface="Arial"/>
                <a:ea typeface="微软雅黑"/>
                <a:cs typeface="+mn-ea"/>
                <a:sym typeface="+mn-lt"/>
              </a:rPr>
              <a:t>(0.5%)</a:t>
            </a:r>
            <a:r>
              <a:rPr kumimoji="0" lang="zh-CN" altLang="en-US" sz="1000" b="0" i="0" u="none" strike="noStrike" kern="1200" cap="none" spc="0" normalizeH="0" baseline="0" noProof="0" dirty="0">
                <a:ln>
                  <a:noFill/>
                </a:ln>
                <a:solidFill>
                  <a:srgbClr val="101214"/>
                </a:solidFill>
                <a:effectLst/>
                <a:uLnTx/>
                <a:uFillTx/>
                <a:latin typeface="Arial"/>
                <a:ea typeface="微软雅黑"/>
                <a:cs typeface="+mn-ea"/>
                <a:sym typeface="+mn-lt"/>
              </a:rPr>
              <a:t>有基线值缺失</a:t>
            </a:r>
            <a:r>
              <a:rPr kumimoji="0" lang="en-US" altLang="zh-CN" sz="1000" b="0" i="0" u="none" strike="noStrike" kern="1200" cap="none" spc="0" normalizeH="0" baseline="0" noProof="0" dirty="0">
                <a:ln>
                  <a:noFill/>
                </a:ln>
                <a:solidFill>
                  <a:srgbClr val="101214"/>
                </a:solidFill>
                <a:effectLst/>
                <a:uLnTx/>
                <a:uFillTx/>
                <a:latin typeface="Arial"/>
                <a:ea typeface="微软雅黑"/>
                <a:cs typeface="+mn-ea"/>
                <a:sym typeface="+mn-lt"/>
              </a:rPr>
              <a:t>CA 19-9 </a:t>
            </a:r>
            <a:r>
              <a:rPr kumimoji="0" lang="zh-CN" altLang="en-US" sz="1000" b="0" i="0" u="none" strike="noStrike" kern="1200" cap="none" spc="0" normalizeH="0" baseline="0" noProof="0" dirty="0">
                <a:ln>
                  <a:noFill/>
                </a:ln>
                <a:solidFill>
                  <a:srgbClr val="101214"/>
                </a:solidFill>
                <a:effectLst/>
                <a:uLnTx/>
                <a:uFillTx/>
                <a:latin typeface="Arial"/>
                <a:ea typeface="微软雅黑"/>
                <a:cs typeface="+mn-ea"/>
                <a:sym typeface="+mn-lt"/>
              </a:rPr>
              <a:t>数据。 </a:t>
            </a:r>
            <a:r>
              <a:rPr kumimoji="0" lang="en-US" altLang="zh-CN" sz="1000" b="0" i="0" u="none" strike="noStrike" kern="1200" cap="none" spc="0" normalizeH="0" baseline="0" noProof="0" dirty="0">
                <a:ln>
                  <a:noFill/>
                </a:ln>
                <a:solidFill>
                  <a:srgbClr val="101214"/>
                </a:solidFill>
                <a:effectLst/>
                <a:uLnTx/>
                <a:uFillTx/>
                <a:latin typeface="Arial"/>
                <a:ea typeface="微软雅黑"/>
                <a:cs typeface="+mn-ea"/>
                <a:sym typeface="+mn-lt"/>
              </a:rPr>
              <a:t>CA 19-9</a:t>
            </a:r>
            <a:r>
              <a:rPr kumimoji="0" lang="zh-CN" altLang="en-US" sz="1000" b="0" i="0" u="none" strike="noStrike" kern="1200" cap="none" spc="0" normalizeH="0" baseline="0" noProof="0" dirty="0">
                <a:ln>
                  <a:noFill/>
                </a:ln>
                <a:solidFill>
                  <a:srgbClr val="101214"/>
                </a:solidFill>
                <a:effectLst/>
                <a:uLnTx/>
                <a:uFillTx/>
                <a:latin typeface="Arial"/>
                <a:ea typeface="微软雅黑"/>
                <a:cs typeface="+mn-ea"/>
                <a:sym typeface="+mn-lt"/>
              </a:rPr>
              <a:t>，癌抗原</a:t>
            </a:r>
            <a:r>
              <a:rPr kumimoji="0" lang="en-US" altLang="zh-CN" sz="1000" b="0" i="0" u="none" strike="noStrike" kern="1200" cap="none" spc="0" normalizeH="0" baseline="0" noProof="0" dirty="0">
                <a:ln>
                  <a:noFill/>
                </a:ln>
                <a:solidFill>
                  <a:srgbClr val="101214"/>
                </a:solidFill>
                <a:effectLst/>
                <a:uLnTx/>
                <a:uFillTx/>
                <a:latin typeface="Arial"/>
                <a:ea typeface="微软雅黑"/>
                <a:cs typeface="+mn-ea"/>
                <a:sym typeface="+mn-lt"/>
              </a:rPr>
              <a:t>19-9;ECOG PS:ECOG</a:t>
            </a:r>
            <a:r>
              <a:rPr kumimoji="0" lang="zh-CN" altLang="en-US" sz="1000" b="0" i="0" u="none" strike="noStrike" kern="1200" cap="none" spc="0" normalizeH="0" baseline="0" noProof="0" dirty="0">
                <a:ln>
                  <a:noFill/>
                </a:ln>
                <a:solidFill>
                  <a:srgbClr val="101214"/>
                </a:solidFill>
                <a:effectLst/>
                <a:uLnTx/>
                <a:uFillTx/>
                <a:latin typeface="Arial"/>
                <a:ea typeface="微软雅黑"/>
                <a:cs typeface="+mn-ea"/>
                <a:sym typeface="+mn-lt"/>
              </a:rPr>
              <a:t>评分</a:t>
            </a:r>
            <a:r>
              <a:rPr kumimoji="0" lang="en-US" altLang="zh-CN" sz="1000" b="0" i="0" u="none" strike="noStrike" kern="1200" cap="none" spc="0" normalizeH="0" baseline="0" noProof="0" dirty="0">
                <a:ln>
                  <a:noFill/>
                </a:ln>
                <a:solidFill>
                  <a:srgbClr val="101214"/>
                </a:solidFill>
                <a:effectLst/>
                <a:uLnTx/>
                <a:uFillTx/>
                <a:latin typeface="Arial"/>
                <a:ea typeface="微软雅黑"/>
                <a:cs typeface="+mn-ea"/>
                <a:sym typeface="+mn-lt"/>
              </a:rPr>
              <a:t>;Gem,</a:t>
            </a:r>
            <a:r>
              <a:rPr kumimoji="0" lang="zh-CN" altLang="en-US" sz="1000" b="0" i="0" u="none" strike="noStrike" kern="1200" cap="none" spc="0" normalizeH="0" baseline="0" noProof="0" dirty="0">
                <a:ln>
                  <a:noFill/>
                </a:ln>
                <a:solidFill>
                  <a:srgbClr val="101214"/>
                </a:solidFill>
                <a:effectLst/>
                <a:uLnTx/>
                <a:uFillTx/>
                <a:latin typeface="Arial"/>
                <a:ea typeface="微软雅黑"/>
                <a:cs typeface="+mn-ea"/>
                <a:sym typeface="+mn-lt"/>
              </a:rPr>
              <a:t>吉西他滨</a:t>
            </a:r>
            <a:r>
              <a:rPr kumimoji="0" lang="en-US" altLang="zh-CN" sz="1000" b="0" i="0" u="none" strike="noStrike" kern="1200" cap="none" spc="0" normalizeH="0" baseline="0" noProof="0" dirty="0">
                <a:ln>
                  <a:noFill/>
                </a:ln>
                <a:solidFill>
                  <a:srgbClr val="101214"/>
                </a:solidFill>
                <a:effectLst/>
                <a:uLnTx/>
                <a:uFillTx/>
                <a:latin typeface="Arial"/>
                <a:ea typeface="微软雅黑"/>
                <a:cs typeface="+mn-ea"/>
                <a:sym typeface="+mn-lt"/>
              </a:rPr>
              <a:t>;ITT,</a:t>
            </a:r>
            <a:r>
              <a:rPr kumimoji="0" lang="zh-CN" altLang="en-US" sz="1000" b="0" i="0" u="none" strike="noStrike" kern="1200" cap="none" spc="0" normalizeH="0" baseline="0" noProof="0" dirty="0">
                <a:ln>
                  <a:noFill/>
                </a:ln>
                <a:solidFill>
                  <a:srgbClr val="101214"/>
                </a:solidFill>
                <a:effectLst/>
                <a:uLnTx/>
                <a:uFillTx/>
                <a:latin typeface="Arial"/>
                <a:ea typeface="微软雅黑"/>
                <a:cs typeface="+mn-ea"/>
                <a:sym typeface="+mn-lt"/>
              </a:rPr>
              <a:t>意向治疗人群</a:t>
            </a:r>
            <a:r>
              <a:rPr kumimoji="0" lang="en-US" altLang="zh-CN" sz="1000" b="0" i="0" u="none" strike="noStrike" kern="1200" cap="none" spc="0" normalizeH="0" baseline="0" noProof="0" dirty="0">
                <a:ln>
                  <a:noFill/>
                </a:ln>
                <a:solidFill>
                  <a:srgbClr val="101214"/>
                </a:solidFill>
                <a:effectLst/>
                <a:uLnTx/>
                <a:uFillTx/>
                <a:latin typeface="Arial"/>
                <a:ea typeface="微软雅黑"/>
                <a:cs typeface="+mn-ea"/>
                <a:sym typeface="+mn-lt"/>
              </a:rPr>
              <a:t>;</a:t>
            </a:r>
            <a:r>
              <a:rPr kumimoji="0" lang="en-US" altLang="zh-CN" sz="1000" b="0" i="0" u="none" strike="noStrike" kern="1200" cap="none" spc="0" normalizeH="0" baseline="0" noProof="0" dirty="0" err="1">
                <a:ln>
                  <a:noFill/>
                </a:ln>
                <a:solidFill>
                  <a:srgbClr val="101214"/>
                </a:solidFill>
                <a:effectLst/>
                <a:uLnTx/>
                <a:uFillTx/>
                <a:latin typeface="Arial"/>
                <a:ea typeface="微软雅黑"/>
                <a:cs typeface="+mn-ea"/>
                <a:sym typeface="+mn-lt"/>
              </a:rPr>
              <a:t>NabP</a:t>
            </a:r>
            <a:r>
              <a:rPr kumimoji="0" lang="en-US" altLang="zh-CN" sz="1000" b="0" i="0" u="none" strike="noStrike" kern="1200" cap="none" spc="0" normalizeH="0" baseline="0" noProof="0" dirty="0">
                <a:ln>
                  <a:noFill/>
                </a:ln>
                <a:solidFill>
                  <a:srgbClr val="101214"/>
                </a:solidFill>
                <a:effectLst/>
                <a:uLnTx/>
                <a:uFillTx/>
                <a:latin typeface="Arial"/>
                <a:ea typeface="微软雅黑"/>
                <a:cs typeface="+mn-ea"/>
                <a:sym typeface="+mn-lt"/>
              </a:rPr>
              <a:t> ,</a:t>
            </a:r>
            <a:r>
              <a:rPr kumimoji="0" lang="zh-CN" altLang="en-US" sz="1000" b="0" i="0" u="none" strike="noStrike" kern="1200" cap="none" spc="0" normalizeH="0" baseline="0" noProof="0" dirty="0">
                <a:ln>
                  <a:noFill/>
                </a:ln>
                <a:solidFill>
                  <a:srgbClr val="101214"/>
                </a:solidFill>
                <a:effectLst/>
                <a:uLnTx/>
                <a:uFillTx/>
                <a:latin typeface="Arial"/>
                <a:ea typeface="微软雅黑"/>
                <a:cs typeface="+mn-ea"/>
                <a:sym typeface="+mn-lt"/>
              </a:rPr>
              <a:t>白蛋白结合型紫杉醇</a:t>
            </a:r>
          </a:p>
        </p:txBody>
      </p:sp>
    </p:spTree>
    <p:extLst>
      <p:ext uri="{BB962C8B-B14F-4D97-AF65-F5344CB8AC3E}">
        <p14:creationId xmlns:p14="http://schemas.microsoft.com/office/powerpoint/2010/main" val="1781211708"/>
      </p:ext>
    </p:extLst>
  </p:cSld>
  <p:clrMapOvr>
    <a:masterClrMapping/>
  </p:clrMapOvr>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0F235A32-971A-EF46-7C92-6C055996ADEC}"/>
              </a:ext>
            </a:extLst>
          </p:cNvPr>
          <p:cNvSpPr>
            <a:spLocks noGrp="1"/>
          </p:cNvSpPr>
          <p:nvPr>
            <p:ph type="body" sz="quarter" idx="10"/>
          </p:nvPr>
        </p:nvSpPr>
        <p:spPr/>
        <p:txBody>
          <a:bodyPr/>
          <a:lstStyle/>
          <a:p>
            <a:r>
              <a:rPr lang="en-US" altLang="zh-CN" dirty="0">
                <a:latin typeface="+mn-lt"/>
                <a:ea typeface="+mn-ea"/>
                <a:cs typeface="+mn-ea"/>
                <a:sym typeface="+mn-lt"/>
              </a:rPr>
              <a:t>NAPOLI 3: OS (ITT</a:t>
            </a:r>
            <a:r>
              <a:rPr lang="zh-CN" altLang="en-US" dirty="0">
                <a:latin typeface="+mn-lt"/>
                <a:ea typeface="+mn-ea"/>
                <a:cs typeface="+mn-ea"/>
                <a:sym typeface="+mn-lt"/>
              </a:rPr>
              <a:t>人群</a:t>
            </a:r>
            <a:r>
              <a:rPr lang="en-US" altLang="zh-CN" dirty="0">
                <a:latin typeface="+mn-lt"/>
                <a:ea typeface="+mn-ea"/>
                <a:cs typeface="+mn-ea"/>
                <a:sym typeface="+mn-lt"/>
              </a:rPr>
              <a:t>)</a:t>
            </a:r>
            <a:endParaRPr lang="zh-CN" altLang="en-US" dirty="0">
              <a:latin typeface="+mn-lt"/>
              <a:ea typeface="+mn-ea"/>
              <a:cs typeface="+mn-ea"/>
              <a:sym typeface="+mn-lt"/>
            </a:endParaRPr>
          </a:p>
        </p:txBody>
      </p:sp>
      <p:sp>
        <p:nvSpPr>
          <p:cNvPr id="3" name="文本占位符 2">
            <a:extLst>
              <a:ext uri="{FF2B5EF4-FFF2-40B4-BE49-F238E27FC236}">
                <a16:creationId xmlns:a16="http://schemas.microsoft.com/office/drawing/2014/main" id="{8CAED786-DCF3-365D-5557-1F701265A168}"/>
              </a:ext>
            </a:extLst>
          </p:cNvPr>
          <p:cNvSpPr>
            <a:spLocks noGrp="1"/>
          </p:cNvSpPr>
          <p:nvPr>
            <p:ph type="body" sz="quarter" idx="11"/>
          </p:nvPr>
        </p:nvSpPr>
        <p:spPr/>
        <p:txBody>
          <a:bodyPr/>
          <a:lstStyle/>
          <a:p>
            <a:r>
              <a:rPr lang="zh-CN" altLang="zh-CN" sz="1000" dirty="0">
                <a:effectLst/>
                <a:ea typeface="+mn-ea"/>
                <a:cs typeface="+mn-ea"/>
                <a:sym typeface="+mn-lt"/>
              </a:rPr>
              <a:t>Eileen</a:t>
            </a:r>
            <a:r>
              <a:rPr lang="en-US" altLang="zh-CN" sz="1000" dirty="0">
                <a:effectLst/>
                <a:ea typeface="+mn-ea"/>
                <a:cs typeface="+mn-ea"/>
                <a:sym typeface="+mn-lt"/>
              </a:rPr>
              <a:t> </a:t>
            </a:r>
            <a:r>
              <a:rPr lang="zh-CN" altLang="zh-CN" sz="1000" dirty="0">
                <a:effectLst/>
                <a:ea typeface="+mn-ea"/>
                <a:cs typeface="+mn-ea"/>
                <a:sym typeface="+mn-lt"/>
              </a:rPr>
              <a:t>M</a:t>
            </a:r>
            <a:r>
              <a:rPr lang="en-US" altLang="zh-CN" sz="1000" dirty="0">
                <a:effectLst/>
                <a:ea typeface="+mn-ea"/>
                <a:cs typeface="+mn-ea"/>
                <a:sym typeface="+mn-lt"/>
              </a:rPr>
              <a:t> </a:t>
            </a:r>
            <a:r>
              <a:rPr lang="zh-CN" altLang="zh-CN" sz="1000" dirty="0">
                <a:effectLst/>
                <a:ea typeface="+mn-ea"/>
                <a:cs typeface="+mn-ea"/>
                <a:sym typeface="+mn-lt"/>
              </a:rPr>
              <a:t>O‘Reilly,</a:t>
            </a:r>
            <a:r>
              <a:rPr lang="en-US" altLang="zh-CN" sz="1000" dirty="0">
                <a:effectLst/>
                <a:ea typeface="+mn-ea"/>
                <a:cs typeface="+mn-ea"/>
                <a:sym typeface="+mn-lt"/>
              </a:rPr>
              <a:t>  et al.</a:t>
            </a:r>
            <a:r>
              <a:rPr lang="zh-CN" altLang="en-US" sz="1000" dirty="0">
                <a:effectLst/>
                <a:ea typeface="+mn-ea"/>
                <a:cs typeface="+mn-ea"/>
                <a:sym typeface="+mn-lt"/>
              </a:rPr>
              <a:t> </a:t>
            </a:r>
            <a:r>
              <a:rPr lang="en-US" altLang="zh-CN" sz="1000" dirty="0">
                <a:effectLst/>
                <a:ea typeface="+mn-ea"/>
                <a:cs typeface="+mn-ea"/>
                <a:sym typeface="+mn-lt"/>
              </a:rPr>
              <a:t>2023</a:t>
            </a:r>
            <a:r>
              <a:rPr lang="zh-CN" altLang="en-US" sz="1000" dirty="0">
                <a:effectLst/>
                <a:ea typeface="+mn-ea"/>
                <a:cs typeface="+mn-ea"/>
                <a:sym typeface="+mn-lt"/>
              </a:rPr>
              <a:t> </a:t>
            </a:r>
            <a:r>
              <a:rPr lang="en-US" altLang="zh-CN" sz="1000" dirty="0">
                <a:effectLst/>
                <a:ea typeface="+mn-ea"/>
                <a:cs typeface="+mn-ea"/>
                <a:sym typeface="+mn-lt"/>
              </a:rPr>
              <a:t>ASCO</a:t>
            </a:r>
            <a:r>
              <a:rPr lang="zh-CN" altLang="en-US" sz="1000" dirty="0">
                <a:effectLst/>
                <a:ea typeface="+mn-ea"/>
                <a:cs typeface="+mn-ea"/>
                <a:sym typeface="+mn-lt"/>
              </a:rPr>
              <a:t> </a:t>
            </a:r>
            <a:r>
              <a:rPr lang="en-US" altLang="zh-CN" sz="1000" dirty="0">
                <a:effectLst/>
                <a:ea typeface="+mn-ea"/>
                <a:cs typeface="+mn-ea"/>
                <a:sym typeface="+mn-lt"/>
              </a:rPr>
              <a:t>abstract 4006</a:t>
            </a:r>
            <a:endParaRPr lang="zh-CN" altLang="en-US" dirty="0">
              <a:ea typeface="+mn-ea"/>
              <a:cs typeface="+mn-ea"/>
              <a:sym typeface="+mn-lt"/>
            </a:endParaRPr>
          </a:p>
        </p:txBody>
      </p:sp>
      <p:pic>
        <p:nvPicPr>
          <p:cNvPr id="6" name="图片 5">
            <a:extLst>
              <a:ext uri="{FF2B5EF4-FFF2-40B4-BE49-F238E27FC236}">
                <a16:creationId xmlns:a16="http://schemas.microsoft.com/office/drawing/2014/main" id="{5B007D68-D44A-7868-1586-D7685B47695E}"/>
              </a:ext>
            </a:extLst>
          </p:cNvPr>
          <p:cNvPicPr>
            <a:picLocks noChangeAspect="1"/>
          </p:cNvPicPr>
          <p:nvPr/>
        </p:nvPicPr>
        <p:blipFill>
          <a:blip r:embed="rId2"/>
          <a:stretch>
            <a:fillRect/>
          </a:stretch>
        </p:blipFill>
        <p:spPr>
          <a:xfrm>
            <a:off x="994650" y="1204602"/>
            <a:ext cx="10202699" cy="4448796"/>
          </a:xfrm>
          <a:prstGeom prst="rect">
            <a:avLst/>
          </a:prstGeom>
        </p:spPr>
      </p:pic>
      <p:graphicFrame>
        <p:nvGraphicFramePr>
          <p:cNvPr id="5" name="表格 6">
            <a:extLst>
              <a:ext uri="{FF2B5EF4-FFF2-40B4-BE49-F238E27FC236}">
                <a16:creationId xmlns:a16="http://schemas.microsoft.com/office/drawing/2014/main" id="{70F8CD8C-E0D5-379C-ED87-95B160116B03}"/>
              </a:ext>
            </a:extLst>
          </p:cNvPr>
          <p:cNvGraphicFramePr>
            <a:graphicFrameLocks noGrp="1"/>
          </p:cNvGraphicFramePr>
          <p:nvPr/>
        </p:nvGraphicFramePr>
        <p:xfrm>
          <a:off x="4866641" y="1329020"/>
          <a:ext cx="6330708" cy="1128430"/>
        </p:xfrm>
        <a:graphic>
          <a:graphicData uri="http://schemas.openxmlformats.org/drawingml/2006/table">
            <a:tbl>
              <a:tblPr firstRow="1" bandRow="1">
                <a:tableStyleId>{5C22544A-7EE6-4342-B048-85BDC9FD1C3A}</a:tableStyleId>
              </a:tblPr>
              <a:tblGrid>
                <a:gridCol w="1055118">
                  <a:extLst>
                    <a:ext uri="{9D8B030D-6E8A-4147-A177-3AD203B41FA5}">
                      <a16:colId xmlns:a16="http://schemas.microsoft.com/office/drawing/2014/main" val="2433123571"/>
                    </a:ext>
                  </a:extLst>
                </a:gridCol>
                <a:gridCol w="1055118">
                  <a:extLst>
                    <a:ext uri="{9D8B030D-6E8A-4147-A177-3AD203B41FA5}">
                      <a16:colId xmlns:a16="http://schemas.microsoft.com/office/drawing/2014/main" val="792845755"/>
                    </a:ext>
                  </a:extLst>
                </a:gridCol>
                <a:gridCol w="1055118">
                  <a:extLst>
                    <a:ext uri="{9D8B030D-6E8A-4147-A177-3AD203B41FA5}">
                      <a16:colId xmlns:a16="http://schemas.microsoft.com/office/drawing/2014/main" val="4227230174"/>
                    </a:ext>
                  </a:extLst>
                </a:gridCol>
                <a:gridCol w="1055118">
                  <a:extLst>
                    <a:ext uri="{9D8B030D-6E8A-4147-A177-3AD203B41FA5}">
                      <a16:colId xmlns:a16="http://schemas.microsoft.com/office/drawing/2014/main" val="2536335555"/>
                    </a:ext>
                  </a:extLst>
                </a:gridCol>
                <a:gridCol w="1055118">
                  <a:extLst>
                    <a:ext uri="{9D8B030D-6E8A-4147-A177-3AD203B41FA5}">
                      <a16:colId xmlns:a16="http://schemas.microsoft.com/office/drawing/2014/main" val="653532780"/>
                    </a:ext>
                  </a:extLst>
                </a:gridCol>
                <a:gridCol w="1055118">
                  <a:extLst>
                    <a:ext uri="{9D8B030D-6E8A-4147-A177-3AD203B41FA5}">
                      <a16:colId xmlns:a16="http://schemas.microsoft.com/office/drawing/2014/main" val="4041178420"/>
                    </a:ext>
                  </a:extLst>
                </a:gridCol>
              </a:tblGrid>
              <a:tr h="197154">
                <a:tc rowSpan="2">
                  <a:txBody>
                    <a:bodyPr/>
                    <a:lstStyle/>
                    <a:p>
                      <a:r>
                        <a:rPr lang="zh-CN" altLang="en-US" sz="1000" b="0" dirty="0">
                          <a:solidFill>
                            <a:schemeClr val="bg1"/>
                          </a:solidFill>
                          <a:latin typeface="+mn-lt"/>
                          <a:ea typeface="+mn-ea"/>
                          <a:cs typeface="+mn-ea"/>
                          <a:sym typeface="+mn-lt"/>
                        </a:rPr>
                        <a:t>治疗组</a:t>
                      </a:r>
                    </a:p>
                  </a:txBody>
                  <a:tcPr>
                    <a:solidFill>
                      <a:srgbClr val="002657"/>
                    </a:solidFill>
                  </a:tcPr>
                </a:tc>
                <a:tc rowSpan="2">
                  <a:txBody>
                    <a:bodyPr/>
                    <a:lstStyle/>
                    <a:p>
                      <a:pPr algn="ctr"/>
                      <a:r>
                        <a:rPr lang="zh-CN" altLang="en-US" sz="1000" b="0" dirty="0">
                          <a:solidFill>
                            <a:schemeClr val="bg1"/>
                          </a:solidFill>
                          <a:latin typeface="+mn-lt"/>
                          <a:ea typeface="+mn-ea"/>
                          <a:cs typeface="+mn-ea"/>
                          <a:sym typeface="+mn-lt"/>
                        </a:rPr>
                        <a:t>中位</a:t>
                      </a:r>
                      <a:r>
                        <a:rPr lang="en-US" altLang="zh-CN" sz="1000" b="0" dirty="0">
                          <a:solidFill>
                            <a:schemeClr val="bg1"/>
                          </a:solidFill>
                          <a:latin typeface="+mn-lt"/>
                          <a:ea typeface="+mn-ea"/>
                          <a:cs typeface="+mn-ea"/>
                          <a:sym typeface="+mn-lt"/>
                        </a:rPr>
                        <a:t>(95% CI)</a:t>
                      </a:r>
                      <a:endParaRPr lang="zh-CN" altLang="en-US" sz="1000" b="0" dirty="0">
                        <a:solidFill>
                          <a:schemeClr val="bg1"/>
                        </a:solidFill>
                        <a:latin typeface="+mn-lt"/>
                        <a:ea typeface="+mn-ea"/>
                        <a:cs typeface="+mn-ea"/>
                        <a:sym typeface="+mn-lt"/>
                      </a:endParaRPr>
                    </a:p>
                  </a:txBody>
                  <a:tcPr>
                    <a:solidFill>
                      <a:srgbClr val="002657"/>
                    </a:solidFill>
                  </a:tcPr>
                </a:tc>
                <a:tc rowSpan="2">
                  <a:txBody>
                    <a:bodyPr/>
                    <a:lstStyle/>
                    <a:p>
                      <a:pPr algn="ctr"/>
                      <a:r>
                        <a:rPr lang="en-US" altLang="zh-CN" sz="1000" b="0" dirty="0">
                          <a:solidFill>
                            <a:schemeClr val="bg1"/>
                          </a:solidFill>
                          <a:latin typeface="+mn-lt"/>
                          <a:ea typeface="+mn-ea"/>
                          <a:cs typeface="+mn-ea"/>
                          <a:sym typeface="+mn-lt"/>
                        </a:rPr>
                        <a:t>HR(95% CI)</a:t>
                      </a:r>
                      <a:endParaRPr lang="zh-CN" altLang="en-US" sz="1000" b="0" dirty="0">
                        <a:solidFill>
                          <a:schemeClr val="bg1"/>
                        </a:solidFill>
                        <a:latin typeface="+mn-lt"/>
                        <a:ea typeface="+mn-ea"/>
                        <a:cs typeface="+mn-ea"/>
                        <a:sym typeface="+mn-lt"/>
                      </a:endParaRPr>
                    </a:p>
                  </a:txBody>
                  <a:tcPr>
                    <a:solidFill>
                      <a:srgbClr val="002657"/>
                    </a:solidFill>
                  </a:tcPr>
                </a:tc>
                <a:tc rowSpan="2">
                  <a:txBody>
                    <a:bodyPr/>
                    <a:lstStyle/>
                    <a:p>
                      <a:pPr algn="ctr"/>
                      <a:r>
                        <a:rPr lang="en-US" altLang="zh-CN" sz="1000" b="0" dirty="0">
                          <a:solidFill>
                            <a:schemeClr val="bg1"/>
                          </a:solidFill>
                          <a:latin typeface="+mn-lt"/>
                          <a:ea typeface="+mn-ea"/>
                          <a:cs typeface="+mn-ea"/>
                          <a:sym typeface="+mn-lt"/>
                        </a:rPr>
                        <a:t>p</a:t>
                      </a:r>
                      <a:endParaRPr lang="zh-CN" altLang="en-US" sz="1000" b="0" dirty="0">
                        <a:solidFill>
                          <a:schemeClr val="bg1"/>
                        </a:solidFill>
                        <a:latin typeface="+mn-lt"/>
                        <a:ea typeface="+mn-ea"/>
                        <a:cs typeface="+mn-ea"/>
                        <a:sym typeface="+mn-lt"/>
                      </a:endParaRPr>
                    </a:p>
                  </a:txBody>
                  <a:tcPr>
                    <a:solidFill>
                      <a:srgbClr val="002657"/>
                    </a:solidFill>
                  </a:tcPr>
                </a:tc>
                <a:tc gridSpan="2">
                  <a:txBody>
                    <a:bodyPr/>
                    <a:lstStyle/>
                    <a:p>
                      <a:pPr algn="ctr"/>
                      <a:r>
                        <a:rPr lang="zh-CN" altLang="en-US" sz="1000" b="0" dirty="0">
                          <a:solidFill>
                            <a:schemeClr val="bg1"/>
                          </a:solidFill>
                          <a:latin typeface="+mn-lt"/>
                          <a:ea typeface="+mn-ea"/>
                          <a:cs typeface="+mn-ea"/>
                          <a:sym typeface="+mn-lt"/>
                        </a:rPr>
                        <a:t>生存率，</a:t>
                      </a:r>
                      <a:r>
                        <a:rPr lang="en-US" altLang="zh-CN" sz="1000" b="0" dirty="0">
                          <a:solidFill>
                            <a:schemeClr val="bg1"/>
                          </a:solidFill>
                          <a:latin typeface="+mn-lt"/>
                          <a:ea typeface="+mn-ea"/>
                          <a:cs typeface="+mn-ea"/>
                          <a:sym typeface="+mn-lt"/>
                        </a:rPr>
                        <a:t>%(95% CI)</a:t>
                      </a:r>
                      <a:endParaRPr lang="zh-CN" altLang="en-US" sz="1000" b="0" dirty="0">
                        <a:solidFill>
                          <a:schemeClr val="bg1"/>
                        </a:solidFill>
                        <a:latin typeface="+mn-lt"/>
                        <a:ea typeface="+mn-ea"/>
                        <a:cs typeface="+mn-ea"/>
                        <a:sym typeface="+mn-lt"/>
                      </a:endParaRPr>
                    </a:p>
                  </a:txBody>
                  <a:tcPr>
                    <a:solidFill>
                      <a:srgbClr val="002657"/>
                    </a:solidFill>
                  </a:tcPr>
                </a:tc>
                <a:tc hMerge="1">
                  <a:txBody>
                    <a:bodyPr/>
                    <a:lstStyle/>
                    <a:p>
                      <a:endParaRPr lang="zh-CN" altLang="en-US" dirty="0"/>
                    </a:p>
                  </a:txBody>
                  <a:tcPr/>
                </a:tc>
                <a:extLst>
                  <a:ext uri="{0D108BD9-81ED-4DB2-BD59-A6C34878D82A}">
                    <a16:rowId xmlns:a16="http://schemas.microsoft.com/office/drawing/2014/main" val="3071225739"/>
                  </a:ext>
                </a:extLst>
              </a:tr>
              <a:tr h="197154">
                <a:tc vMerge="1">
                  <a:txBody>
                    <a:bodyPr/>
                    <a:lstStyle/>
                    <a:p>
                      <a:endParaRPr lang="zh-CN" altLang="en-US" dirty="0"/>
                    </a:p>
                  </a:txBody>
                  <a:tcPr/>
                </a:tc>
                <a:tc vMerge="1">
                  <a:txBody>
                    <a:bodyPr/>
                    <a:lstStyle/>
                    <a:p>
                      <a:endParaRPr lang="zh-CN" altLang="en-US" dirty="0"/>
                    </a:p>
                  </a:txBody>
                  <a:tcPr/>
                </a:tc>
                <a:tc vMerge="1">
                  <a:txBody>
                    <a:bodyPr/>
                    <a:lstStyle/>
                    <a:p>
                      <a:endParaRPr lang="zh-CN" altLang="en-US" dirty="0"/>
                    </a:p>
                  </a:txBody>
                  <a:tcPr/>
                </a:tc>
                <a:tc vMerge="1">
                  <a:txBody>
                    <a:bodyPr/>
                    <a:lstStyle/>
                    <a:p>
                      <a:endParaRPr lang="zh-CN" altLang="en-US" dirty="0"/>
                    </a:p>
                  </a:txBody>
                  <a:tcPr/>
                </a:tc>
                <a:tc>
                  <a:txBody>
                    <a:bodyPr/>
                    <a:lstStyle/>
                    <a:p>
                      <a:pPr algn="ctr"/>
                      <a:r>
                        <a:rPr lang="en-US" altLang="zh-CN" sz="1000" b="0" dirty="0">
                          <a:solidFill>
                            <a:schemeClr val="bg1"/>
                          </a:solidFill>
                          <a:latin typeface="+mn-lt"/>
                          <a:ea typeface="+mn-ea"/>
                          <a:cs typeface="+mn-ea"/>
                          <a:sym typeface="+mn-lt"/>
                        </a:rPr>
                        <a:t>12</a:t>
                      </a:r>
                      <a:r>
                        <a:rPr lang="zh-CN" altLang="en-US" sz="1000" b="0" dirty="0">
                          <a:solidFill>
                            <a:schemeClr val="bg1"/>
                          </a:solidFill>
                          <a:latin typeface="+mn-lt"/>
                          <a:ea typeface="+mn-ea"/>
                          <a:cs typeface="+mn-ea"/>
                          <a:sym typeface="+mn-lt"/>
                        </a:rPr>
                        <a:t>个月</a:t>
                      </a:r>
                    </a:p>
                  </a:txBody>
                  <a:tcPr>
                    <a:solidFill>
                      <a:srgbClr val="002657"/>
                    </a:solidFill>
                  </a:tcPr>
                </a:tc>
                <a:tc>
                  <a:txBody>
                    <a:bodyPr/>
                    <a:lstStyle/>
                    <a:p>
                      <a:pPr algn="ctr"/>
                      <a:r>
                        <a:rPr lang="en-US" altLang="zh-CN" sz="1000" b="0" dirty="0">
                          <a:solidFill>
                            <a:schemeClr val="bg1"/>
                          </a:solidFill>
                          <a:latin typeface="+mn-lt"/>
                          <a:ea typeface="+mn-ea"/>
                          <a:cs typeface="+mn-ea"/>
                          <a:sym typeface="+mn-lt"/>
                        </a:rPr>
                        <a:t>18</a:t>
                      </a:r>
                      <a:r>
                        <a:rPr lang="zh-CN" altLang="en-US" sz="1000" b="0" dirty="0">
                          <a:solidFill>
                            <a:schemeClr val="bg1"/>
                          </a:solidFill>
                          <a:latin typeface="+mn-lt"/>
                          <a:ea typeface="+mn-ea"/>
                          <a:cs typeface="+mn-ea"/>
                          <a:sym typeface="+mn-lt"/>
                        </a:rPr>
                        <a:t>个月</a:t>
                      </a:r>
                    </a:p>
                  </a:txBody>
                  <a:tcPr>
                    <a:solidFill>
                      <a:srgbClr val="002657"/>
                    </a:solidFill>
                  </a:tcPr>
                </a:tc>
                <a:extLst>
                  <a:ext uri="{0D108BD9-81ED-4DB2-BD59-A6C34878D82A}">
                    <a16:rowId xmlns:a16="http://schemas.microsoft.com/office/drawing/2014/main" val="2769158203"/>
                  </a:ext>
                </a:extLst>
              </a:tr>
              <a:tr h="32037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000" b="0" dirty="0">
                          <a:solidFill>
                            <a:schemeClr val="bg1"/>
                          </a:solidFill>
                          <a:latin typeface="+mn-lt"/>
                          <a:ea typeface="+mn-ea"/>
                          <a:cs typeface="+mn-ea"/>
                          <a:sym typeface="+mn-lt"/>
                        </a:rPr>
                        <a:t>NALIRIFOX</a:t>
                      </a:r>
                      <a:endParaRPr lang="zh-CN" altLang="en-US" sz="1000" b="0" dirty="0">
                        <a:solidFill>
                          <a:schemeClr val="bg1"/>
                        </a:solidFill>
                        <a:latin typeface="+mn-lt"/>
                        <a:ea typeface="+mn-ea"/>
                        <a:cs typeface="+mn-ea"/>
                        <a:sym typeface="+mn-lt"/>
                      </a:endParaRPr>
                    </a:p>
                  </a:txBody>
                  <a:tcPr>
                    <a:solidFill>
                      <a:srgbClr val="002657"/>
                    </a:solidFill>
                  </a:tcPr>
                </a:tc>
                <a:tc>
                  <a:txBody>
                    <a:bodyPr/>
                    <a:lstStyle/>
                    <a:p>
                      <a:pPr algn="ctr"/>
                      <a:r>
                        <a:rPr lang="zh-CN" altLang="zh-CN" sz="1000" b="0" kern="1200" dirty="0">
                          <a:solidFill>
                            <a:schemeClr val="bg1"/>
                          </a:solidFill>
                          <a:effectLst/>
                          <a:latin typeface="+mn-lt"/>
                          <a:ea typeface="+mn-ea"/>
                          <a:cs typeface="+mn-ea"/>
                          <a:sym typeface="+mn-lt"/>
                        </a:rPr>
                        <a:t>11</a:t>
                      </a:r>
                      <a:r>
                        <a:rPr lang="en-US" altLang="zh-CN" sz="1000" b="0" kern="1200" dirty="0">
                          <a:solidFill>
                            <a:schemeClr val="bg1"/>
                          </a:solidFill>
                          <a:effectLst/>
                          <a:latin typeface="+mn-lt"/>
                          <a:ea typeface="+mn-ea"/>
                          <a:cs typeface="+mn-ea"/>
                          <a:sym typeface="+mn-lt"/>
                        </a:rPr>
                        <a:t>.</a:t>
                      </a:r>
                      <a:r>
                        <a:rPr lang="zh-CN" altLang="zh-CN" sz="1000" b="0" kern="1200" dirty="0">
                          <a:solidFill>
                            <a:schemeClr val="bg1"/>
                          </a:solidFill>
                          <a:effectLst/>
                          <a:latin typeface="+mn-lt"/>
                          <a:ea typeface="+mn-ea"/>
                          <a:cs typeface="+mn-ea"/>
                          <a:sym typeface="+mn-lt"/>
                        </a:rPr>
                        <a:t>1</a:t>
                      </a:r>
                      <a:r>
                        <a:rPr lang="en-US" altLang="zh-CN" sz="1000" b="0" kern="1200" dirty="0">
                          <a:solidFill>
                            <a:schemeClr val="bg1"/>
                          </a:solidFill>
                          <a:effectLst/>
                          <a:latin typeface="+mn-lt"/>
                          <a:ea typeface="+mn-ea"/>
                          <a:cs typeface="+mn-ea"/>
                          <a:sym typeface="+mn-lt"/>
                        </a:rPr>
                        <a:t>(10.1-12.1)</a:t>
                      </a:r>
                      <a:endParaRPr lang="zh-CN" altLang="en-US" sz="1000" b="0" dirty="0">
                        <a:solidFill>
                          <a:schemeClr val="bg1"/>
                        </a:solidFill>
                        <a:latin typeface="+mn-lt"/>
                        <a:ea typeface="+mn-ea"/>
                        <a:cs typeface="+mn-ea"/>
                        <a:sym typeface="+mn-lt"/>
                      </a:endParaRPr>
                    </a:p>
                  </a:txBody>
                  <a:tcPr>
                    <a:solidFill>
                      <a:srgbClr val="002657"/>
                    </a:solidFill>
                  </a:tcPr>
                </a:tc>
                <a:tc rowSpan="2">
                  <a:txBody>
                    <a:bodyPr/>
                    <a:lstStyle/>
                    <a:p>
                      <a:pPr algn="ctr"/>
                      <a:r>
                        <a:rPr lang="en-US" altLang="zh-CN" sz="1000" b="0" dirty="0">
                          <a:solidFill>
                            <a:schemeClr val="bg1"/>
                          </a:solidFill>
                          <a:latin typeface="+mn-lt"/>
                          <a:ea typeface="+mn-ea"/>
                          <a:cs typeface="+mn-ea"/>
                          <a:sym typeface="+mn-lt"/>
                        </a:rPr>
                        <a:t>0.83(0.70-0.99)</a:t>
                      </a:r>
                      <a:endParaRPr lang="zh-CN" altLang="en-US" sz="1000" b="0" dirty="0">
                        <a:solidFill>
                          <a:schemeClr val="bg1"/>
                        </a:solidFill>
                        <a:latin typeface="+mn-lt"/>
                        <a:ea typeface="+mn-ea"/>
                        <a:cs typeface="+mn-ea"/>
                        <a:sym typeface="+mn-lt"/>
                      </a:endParaRPr>
                    </a:p>
                  </a:txBody>
                  <a:tcPr>
                    <a:solidFill>
                      <a:srgbClr val="002657"/>
                    </a:solidFill>
                  </a:tcPr>
                </a:tc>
                <a:tc rowSpan="2">
                  <a:txBody>
                    <a:bodyPr/>
                    <a:lstStyle/>
                    <a:p>
                      <a:pPr algn="ctr"/>
                      <a:r>
                        <a:rPr lang="en-US" altLang="zh-CN" sz="1000" b="0" dirty="0">
                          <a:solidFill>
                            <a:schemeClr val="bg1"/>
                          </a:solidFill>
                          <a:latin typeface="+mn-lt"/>
                          <a:ea typeface="+mn-ea"/>
                          <a:cs typeface="+mn-ea"/>
                          <a:sym typeface="+mn-lt"/>
                        </a:rPr>
                        <a:t>0.04</a:t>
                      </a:r>
                      <a:endParaRPr lang="zh-CN" altLang="en-US" sz="1000" b="0" dirty="0">
                        <a:solidFill>
                          <a:schemeClr val="bg1"/>
                        </a:solidFill>
                        <a:latin typeface="+mn-lt"/>
                        <a:ea typeface="+mn-ea"/>
                        <a:cs typeface="+mn-ea"/>
                        <a:sym typeface="+mn-lt"/>
                      </a:endParaRPr>
                    </a:p>
                  </a:txBody>
                  <a:tcPr>
                    <a:solidFill>
                      <a:srgbClr val="002657"/>
                    </a:solidFill>
                  </a:tcPr>
                </a:tc>
                <a:tc>
                  <a:txBody>
                    <a:bodyPr/>
                    <a:lstStyle/>
                    <a:p>
                      <a:pPr algn="ctr"/>
                      <a:r>
                        <a:rPr lang="en-US" altLang="zh-CN" sz="1000" b="0" dirty="0">
                          <a:solidFill>
                            <a:schemeClr val="bg1"/>
                          </a:solidFill>
                          <a:latin typeface="+mn-lt"/>
                          <a:ea typeface="+mn-ea"/>
                          <a:cs typeface="+mn-ea"/>
                          <a:sym typeface="+mn-lt"/>
                        </a:rPr>
                        <a:t>45.6(40.5-50.5)</a:t>
                      </a:r>
                      <a:endParaRPr lang="zh-CN" altLang="en-US" sz="1000" b="0" dirty="0">
                        <a:solidFill>
                          <a:schemeClr val="bg1"/>
                        </a:solidFill>
                        <a:latin typeface="+mn-lt"/>
                        <a:ea typeface="+mn-ea"/>
                        <a:cs typeface="+mn-ea"/>
                        <a:sym typeface="+mn-lt"/>
                      </a:endParaRPr>
                    </a:p>
                  </a:txBody>
                  <a:tcPr>
                    <a:solidFill>
                      <a:srgbClr val="002657"/>
                    </a:solidFill>
                  </a:tcPr>
                </a:tc>
                <a:tc>
                  <a:txBody>
                    <a:bodyPr/>
                    <a:lstStyle/>
                    <a:p>
                      <a:pPr algn="ctr"/>
                      <a:r>
                        <a:rPr lang="en-US" altLang="zh-CN" sz="1000" b="0" dirty="0">
                          <a:solidFill>
                            <a:schemeClr val="bg1"/>
                          </a:solidFill>
                          <a:latin typeface="+mn-lt"/>
                          <a:ea typeface="+mn-ea"/>
                          <a:cs typeface="+mn-ea"/>
                          <a:sym typeface="+mn-lt"/>
                        </a:rPr>
                        <a:t>26.2(20.9-31.7)</a:t>
                      </a:r>
                      <a:endParaRPr lang="zh-CN" altLang="en-US" sz="1000" b="0" dirty="0">
                        <a:solidFill>
                          <a:schemeClr val="bg1"/>
                        </a:solidFill>
                        <a:latin typeface="+mn-lt"/>
                        <a:ea typeface="+mn-ea"/>
                        <a:cs typeface="+mn-ea"/>
                        <a:sym typeface="+mn-lt"/>
                      </a:endParaRPr>
                    </a:p>
                  </a:txBody>
                  <a:tcPr>
                    <a:solidFill>
                      <a:srgbClr val="002657"/>
                    </a:solidFill>
                  </a:tcPr>
                </a:tc>
                <a:extLst>
                  <a:ext uri="{0D108BD9-81ED-4DB2-BD59-A6C34878D82A}">
                    <a16:rowId xmlns:a16="http://schemas.microsoft.com/office/drawing/2014/main" val="848060783"/>
                  </a:ext>
                </a:extLst>
              </a:tr>
              <a:tr h="320375">
                <a:tc>
                  <a:txBody>
                    <a:bodyPr/>
                    <a:lstStyle/>
                    <a:p>
                      <a:r>
                        <a:rPr lang="en-US" altLang="zh-CN" sz="1000" b="0" dirty="0" err="1">
                          <a:solidFill>
                            <a:schemeClr val="bg1"/>
                          </a:solidFill>
                          <a:latin typeface="+mn-lt"/>
                          <a:ea typeface="+mn-ea"/>
                          <a:cs typeface="+mn-ea"/>
                          <a:sym typeface="+mn-lt"/>
                        </a:rPr>
                        <a:t>Gem+NabP</a:t>
                      </a:r>
                      <a:endParaRPr lang="zh-CN" altLang="en-US" sz="1000" b="0" dirty="0">
                        <a:solidFill>
                          <a:schemeClr val="bg1"/>
                        </a:solidFill>
                        <a:latin typeface="+mn-lt"/>
                        <a:ea typeface="+mn-ea"/>
                        <a:cs typeface="+mn-ea"/>
                        <a:sym typeface="+mn-lt"/>
                      </a:endParaRPr>
                    </a:p>
                  </a:txBody>
                  <a:tcPr>
                    <a:solidFill>
                      <a:srgbClr val="002657"/>
                    </a:solidFill>
                  </a:tcPr>
                </a:tc>
                <a:tc>
                  <a:txBody>
                    <a:bodyPr/>
                    <a:lstStyle/>
                    <a:p>
                      <a:pPr algn="ctr"/>
                      <a:r>
                        <a:rPr lang="en-US" altLang="zh-CN" sz="1000" b="0" kern="1200" dirty="0">
                          <a:solidFill>
                            <a:schemeClr val="bg1"/>
                          </a:solidFill>
                          <a:effectLst/>
                          <a:latin typeface="+mn-lt"/>
                          <a:ea typeface="+mn-ea"/>
                          <a:cs typeface="+mn-ea"/>
                          <a:sym typeface="+mn-lt"/>
                        </a:rPr>
                        <a:t>9.2(8.3-10.6)</a:t>
                      </a:r>
                      <a:endParaRPr lang="zh-CN" altLang="en-US" sz="1000" b="0" dirty="0">
                        <a:solidFill>
                          <a:schemeClr val="bg1"/>
                        </a:solidFill>
                        <a:latin typeface="+mn-lt"/>
                        <a:ea typeface="+mn-ea"/>
                        <a:cs typeface="+mn-ea"/>
                        <a:sym typeface="+mn-lt"/>
                      </a:endParaRPr>
                    </a:p>
                  </a:txBody>
                  <a:tcPr>
                    <a:solidFill>
                      <a:srgbClr val="002657"/>
                    </a:solidFill>
                  </a:tcPr>
                </a:tc>
                <a:tc vMerge="1">
                  <a:txBody>
                    <a:bodyPr/>
                    <a:lstStyle/>
                    <a:p>
                      <a:endParaRPr lang="zh-CN" altLang="en-US" dirty="0"/>
                    </a:p>
                  </a:txBody>
                  <a:tcPr/>
                </a:tc>
                <a:tc vMerge="1">
                  <a:txBody>
                    <a:bodyPr/>
                    <a:lstStyle/>
                    <a:p>
                      <a:endParaRPr lang="zh-CN" altLang="en-US" dirty="0"/>
                    </a:p>
                  </a:txBody>
                  <a:tcPr/>
                </a:tc>
                <a:tc>
                  <a:txBody>
                    <a:bodyPr/>
                    <a:lstStyle/>
                    <a:p>
                      <a:pPr algn="ctr"/>
                      <a:r>
                        <a:rPr lang="en-US" altLang="zh-CN" sz="1000" b="0" dirty="0">
                          <a:solidFill>
                            <a:schemeClr val="bg1"/>
                          </a:solidFill>
                          <a:latin typeface="+mn-lt"/>
                          <a:ea typeface="+mn-ea"/>
                          <a:cs typeface="+mn-ea"/>
                          <a:sym typeface="+mn-lt"/>
                        </a:rPr>
                        <a:t>39.5(34.6-44.4)</a:t>
                      </a:r>
                      <a:endParaRPr lang="zh-CN" altLang="en-US" sz="1000" b="0" dirty="0">
                        <a:solidFill>
                          <a:schemeClr val="bg1"/>
                        </a:solidFill>
                        <a:latin typeface="+mn-lt"/>
                        <a:ea typeface="+mn-ea"/>
                        <a:cs typeface="+mn-ea"/>
                        <a:sym typeface="+mn-lt"/>
                      </a:endParaRPr>
                    </a:p>
                  </a:txBody>
                  <a:tcPr>
                    <a:solidFill>
                      <a:srgbClr val="002657"/>
                    </a:solidFill>
                  </a:tcPr>
                </a:tc>
                <a:tc>
                  <a:txBody>
                    <a:bodyPr/>
                    <a:lstStyle/>
                    <a:p>
                      <a:pPr algn="ctr"/>
                      <a:r>
                        <a:rPr lang="en-US" altLang="zh-CN" sz="1000" b="0" dirty="0">
                          <a:solidFill>
                            <a:schemeClr val="bg1"/>
                          </a:solidFill>
                          <a:latin typeface="+mn-lt"/>
                          <a:ea typeface="+mn-ea"/>
                          <a:cs typeface="+mn-ea"/>
                          <a:sym typeface="+mn-lt"/>
                        </a:rPr>
                        <a:t>19.3(14.8-25.2)</a:t>
                      </a:r>
                      <a:endParaRPr lang="zh-CN" altLang="en-US" sz="1000" b="0" dirty="0">
                        <a:solidFill>
                          <a:schemeClr val="bg1"/>
                        </a:solidFill>
                        <a:latin typeface="+mn-lt"/>
                        <a:ea typeface="+mn-ea"/>
                        <a:cs typeface="+mn-ea"/>
                        <a:sym typeface="+mn-lt"/>
                      </a:endParaRPr>
                    </a:p>
                  </a:txBody>
                  <a:tcPr>
                    <a:solidFill>
                      <a:srgbClr val="002657"/>
                    </a:solidFill>
                  </a:tcPr>
                </a:tc>
                <a:extLst>
                  <a:ext uri="{0D108BD9-81ED-4DB2-BD59-A6C34878D82A}">
                    <a16:rowId xmlns:a16="http://schemas.microsoft.com/office/drawing/2014/main" val="485381189"/>
                  </a:ext>
                </a:extLst>
              </a:tr>
            </a:tbl>
          </a:graphicData>
        </a:graphic>
      </p:graphicFrame>
    </p:spTree>
    <p:extLst>
      <p:ext uri="{BB962C8B-B14F-4D97-AF65-F5344CB8AC3E}">
        <p14:creationId xmlns:p14="http://schemas.microsoft.com/office/powerpoint/2010/main" val="3504023357"/>
      </p:ext>
    </p:extLst>
  </p:cSld>
  <p:clrMapOvr>
    <a:masterClrMapping/>
  </p:clrMapOvr>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9637A4E0-DCD6-E38E-8F13-0EE4CFC796F7}"/>
              </a:ext>
            </a:extLst>
          </p:cNvPr>
          <p:cNvSpPr>
            <a:spLocks noGrp="1"/>
          </p:cNvSpPr>
          <p:nvPr>
            <p:ph type="body" sz="quarter" idx="10"/>
          </p:nvPr>
        </p:nvSpPr>
        <p:spPr/>
        <p:txBody>
          <a:bodyPr/>
          <a:lstStyle/>
          <a:p>
            <a:r>
              <a:rPr lang="en-US" altLang="zh-CN" dirty="0">
                <a:latin typeface="+mn-lt"/>
                <a:ea typeface="+mn-ea"/>
                <a:cs typeface="+mn-ea"/>
                <a:sym typeface="+mn-lt"/>
              </a:rPr>
              <a:t>NAPOLI 3: OS </a:t>
            </a:r>
            <a:r>
              <a:rPr lang="zh-CN" altLang="en-US" dirty="0">
                <a:latin typeface="+mn-lt"/>
                <a:ea typeface="+mn-ea"/>
                <a:cs typeface="+mn-ea"/>
                <a:sym typeface="+mn-lt"/>
              </a:rPr>
              <a:t>亚组分析</a:t>
            </a:r>
            <a:r>
              <a:rPr lang="en-US" altLang="zh-CN" dirty="0">
                <a:latin typeface="+mn-lt"/>
                <a:ea typeface="+mn-ea"/>
                <a:cs typeface="+mn-ea"/>
                <a:sym typeface="+mn-lt"/>
              </a:rPr>
              <a:t> (ITT</a:t>
            </a:r>
            <a:r>
              <a:rPr lang="zh-CN" altLang="en-US" dirty="0">
                <a:latin typeface="+mn-lt"/>
                <a:ea typeface="+mn-ea"/>
                <a:cs typeface="+mn-ea"/>
                <a:sym typeface="+mn-lt"/>
              </a:rPr>
              <a:t>人群</a:t>
            </a:r>
            <a:r>
              <a:rPr lang="en-US" altLang="zh-CN" dirty="0">
                <a:latin typeface="+mn-lt"/>
                <a:ea typeface="+mn-ea"/>
                <a:cs typeface="+mn-ea"/>
                <a:sym typeface="+mn-lt"/>
              </a:rPr>
              <a:t>)</a:t>
            </a:r>
            <a:endParaRPr lang="zh-CN" altLang="en-US" dirty="0">
              <a:latin typeface="+mn-lt"/>
              <a:ea typeface="+mn-ea"/>
              <a:cs typeface="+mn-ea"/>
              <a:sym typeface="+mn-lt"/>
            </a:endParaRPr>
          </a:p>
        </p:txBody>
      </p:sp>
      <p:sp>
        <p:nvSpPr>
          <p:cNvPr id="3" name="文本占位符 2">
            <a:extLst>
              <a:ext uri="{FF2B5EF4-FFF2-40B4-BE49-F238E27FC236}">
                <a16:creationId xmlns:a16="http://schemas.microsoft.com/office/drawing/2014/main" id="{15A6085D-DD18-3428-90D6-360644EAC4C1}"/>
              </a:ext>
            </a:extLst>
          </p:cNvPr>
          <p:cNvSpPr>
            <a:spLocks noGrp="1"/>
          </p:cNvSpPr>
          <p:nvPr>
            <p:ph type="body" sz="quarter" idx="11"/>
          </p:nvPr>
        </p:nvSpPr>
        <p:spPr/>
        <p:txBody>
          <a:bodyPr/>
          <a:lstStyle/>
          <a:p>
            <a:r>
              <a:rPr lang="zh-CN" altLang="zh-CN" sz="1000" dirty="0">
                <a:effectLst/>
                <a:ea typeface="+mn-ea"/>
                <a:cs typeface="+mn-ea"/>
                <a:sym typeface="+mn-lt"/>
              </a:rPr>
              <a:t>Eileen</a:t>
            </a:r>
            <a:r>
              <a:rPr lang="en-US" altLang="zh-CN" sz="1000" dirty="0">
                <a:effectLst/>
                <a:ea typeface="+mn-ea"/>
                <a:cs typeface="+mn-ea"/>
                <a:sym typeface="+mn-lt"/>
              </a:rPr>
              <a:t> </a:t>
            </a:r>
            <a:r>
              <a:rPr lang="zh-CN" altLang="zh-CN" sz="1000" dirty="0">
                <a:effectLst/>
                <a:ea typeface="+mn-ea"/>
                <a:cs typeface="+mn-ea"/>
                <a:sym typeface="+mn-lt"/>
              </a:rPr>
              <a:t>M</a:t>
            </a:r>
            <a:r>
              <a:rPr lang="en-US" altLang="zh-CN" sz="1000" dirty="0">
                <a:effectLst/>
                <a:ea typeface="+mn-ea"/>
                <a:cs typeface="+mn-ea"/>
                <a:sym typeface="+mn-lt"/>
              </a:rPr>
              <a:t> </a:t>
            </a:r>
            <a:r>
              <a:rPr lang="zh-CN" altLang="zh-CN" sz="1000" dirty="0">
                <a:effectLst/>
                <a:ea typeface="+mn-ea"/>
                <a:cs typeface="+mn-ea"/>
                <a:sym typeface="+mn-lt"/>
              </a:rPr>
              <a:t>O‘Reilly,</a:t>
            </a:r>
            <a:r>
              <a:rPr lang="en-US" altLang="zh-CN" sz="1000" dirty="0">
                <a:effectLst/>
                <a:ea typeface="+mn-ea"/>
                <a:cs typeface="+mn-ea"/>
                <a:sym typeface="+mn-lt"/>
              </a:rPr>
              <a:t>  et al.</a:t>
            </a:r>
            <a:r>
              <a:rPr lang="zh-CN" altLang="en-US" sz="1000" dirty="0">
                <a:effectLst/>
                <a:ea typeface="+mn-ea"/>
                <a:cs typeface="+mn-ea"/>
                <a:sym typeface="+mn-lt"/>
              </a:rPr>
              <a:t> </a:t>
            </a:r>
            <a:r>
              <a:rPr lang="en-US" altLang="zh-CN" sz="1000" dirty="0">
                <a:effectLst/>
                <a:ea typeface="+mn-ea"/>
                <a:cs typeface="+mn-ea"/>
                <a:sym typeface="+mn-lt"/>
              </a:rPr>
              <a:t>2023</a:t>
            </a:r>
            <a:r>
              <a:rPr lang="zh-CN" altLang="en-US" sz="1000" dirty="0">
                <a:effectLst/>
                <a:ea typeface="+mn-ea"/>
                <a:cs typeface="+mn-ea"/>
                <a:sym typeface="+mn-lt"/>
              </a:rPr>
              <a:t> </a:t>
            </a:r>
            <a:r>
              <a:rPr lang="en-US" altLang="zh-CN" sz="1000" dirty="0">
                <a:effectLst/>
                <a:ea typeface="+mn-ea"/>
                <a:cs typeface="+mn-ea"/>
                <a:sym typeface="+mn-lt"/>
              </a:rPr>
              <a:t>ASCO</a:t>
            </a:r>
            <a:r>
              <a:rPr lang="zh-CN" altLang="en-US" sz="1000" dirty="0">
                <a:effectLst/>
                <a:ea typeface="+mn-ea"/>
                <a:cs typeface="+mn-ea"/>
                <a:sym typeface="+mn-lt"/>
              </a:rPr>
              <a:t> </a:t>
            </a:r>
            <a:r>
              <a:rPr lang="en-US" altLang="zh-CN" sz="1000" dirty="0">
                <a:effectLst/>
                <a:ea typeface="+mn-ea"/>
                <a:cs typeface="+mn-ea"/>
                <a:sym typeface="+mn-lt"/>
              </a:rPr>
              <a:t>abstract 4006</a:t>
            </a:r>
            <a:endParaRPr lang="zh-CN" altLang="en-US" dirty="0">
              <a:ea typeface="+mn-ea"/>
              <a:cs typeface="+mn-ea"/>
              <a:sym typeface="+mn-lt"/>
            </a:endParaRPr>
          </a:p>
        </p:txBody>
      </p:sp>
      <p:sp>
        <p:nvSpPr>
          <p:cNvPr id="4" name="文本占位符 3">
            <a:extLst>
              <a:ext uri="{FF2B5EF4-FFF2-40B4-BE49-F238E27FC236}">
                <a16:creationId xmlns:a16="http://schemas.microsoft.com/office/drawing/2014/main" id="{0D6D0819-B041-57E6-2E1F-4F4772FCC501}"/>
              </a:ext>
            </a:extLst>
          </p:cNvPr>
          <p:cNvSpPr>
            <a:spLocks noGrp="1"/>
          </p:cNvSpPr>
          <p:nvPr>
            <p:ph type="body" sz="quarter" idx="12"/>
          </p:nvPr>
        </p:nvSpPr>
        <p:spPr/>
        <p:txBody>
          <a:bodyPr/>
          <a:lstStyle/>
          <a:p>
            <a:endParaRPr lang="zh-CN" altLang="en-US" dirty="0">
              <a:latin typeface="+mn-lt"/>
              <a:ea typeface="+mn-ea"/>
              <a:cs typeface="+mn-ea"/>
              <a:sym typeface="+mn-lt"/>
            </a:endParaRPr>
          </a:p>
        </p:txBody>
      </p:sp>
      <p:pic>
        <p:nvPicPr>
          <p:cNvPr id="8" name="图片 7">
            <a:extLst>
              <a:ext uri="{FF2B5EF4-FFF2-40B4-BE49-F238E27FC236}">
                <a16:creationId xmlns:a16="http://schemas.microsoft.com/office/drawing/2014/main" id="{F94E340C-E07F-18F2-5296-0EA03D73EEA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11299" y="876300"/>
            <a:ext cx="10879013" cy="5295900"/>
          </a:xfrm>
          <a:prstGeom prst="rect">
            <a:avLst/>
          </a:prstGeom>
        </p:spPr>
      </p:pic>
      <p:graphicFrame>
        <p:nvGraphicFramePr>
          <p:cNvPr id="5" name="表格 4">
            <a:extLst>
              <a:ext uri="{FF2B5EF4-FFF2-40B4-BE49-F238E27FC236}">
                <a16:creationId xmlns:a16="http://schemas.microsoft.com/office/drawing/2014/main" id="{8937B2B3-5AF9-750D-B2F8-E29E53D8FF04}"/>
              </a:ext>
            </a:extLst>
          </p:cNvPr>
          <p:cNvGraphicFramePr>
            <a:graphicFrameLocks noGrp="1"/>
          </p:cNvGraphicFramePr>
          <p:nvPr/>
        </p:nvGraphicFramePr>
        <p:xfrm>
          <a:off x="1981585" y="900430"/>
          <a:ext cx="2601845" cy="4437381"/>
        </p:xfrm>
        <a:graphic>
          <a:graphicData uri="http://schemas.openxmlformats.org/drawingml/2006/table">
            <a:tbl>
              <a:tblPr firstRow="1" bandRow="1">
                <a:tableStyleId>{5C22544A-7EE6-4342-B048-85BDC9FD1C3A}</a:tableStyleId>
              </a:tblPr>
              <a:tblGrid>
                <a:gridCol w="2601845">
                  <a:extLst>
                    <a:ext uri="{9D8B030D-6E8A-4147-A177-3AD203B41FA5}">
                      <a16:colId xmlns:a16="http://schemas.microsoft.com/office/drawing/2014/main" val="758978460"/>
                    </a:ext>
                  </a:extLst>
                </a:gridCol>
              </a:tblGrid>
              <a:tr h="320223">
                <a:tc>
                  <a:txBody>
                    <a:bodyPr/>
                    <a:lstStyle/>
                    <a:p>
                      <a:r>
                        <a:rPr lang="zh-CN" altLang="en-US" sz="750" b="0" dirty="0">
                          <a:solidFill>
                            <a:schemeClr val="bg1"/>
                          </a:solidFill>
                          <a:latin typeface="+mn-lt"/>
                          <a:ea typeface="+mn-ea"/>
                          <a:cs typeface="+mn-ea"/>
                          <a:sym typeface="+mn-lt"/>
                        </a:rPr>
                        <a:t>亚组</a:t>
                      </a:r>
                      <a:endParaRPr lang="en-US" altLang="zh-CN" sz="750" b="0" dirty="0">
                        <a:solidFill>
                          <a:schemeClr val="bg1"/>
                        </a:solidFill>
                        <a:latin typeface="+mn-lt"/>
                        <a:ea typeface="+mn-ea"/>
                        <a:cs typeface="+mn-ea"/>
                        <a:sym typeface="+mn-lt"/>
                      </a:endParaRPr>
                    </a:p>
                    <a:p>
                      <a:endParaRPr lang="zh-CN" altLang="en-US" sz="750" b="0" dirty="0">
                        <a:solidFill>
                          <a:schemeClr val="bg1"/>
                        </a:solidFill>
                        <a:latin typeface="+mn-lt"/>
                        <a:ea typeface="+mn-ea"/>
                        <a:cs typeface="+mn-ea"/>
                        <a:sym typeface="+mn-lt"/>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02657"/>
                    </a:solidFill>
                  </a:tcPr>
                </a:tc>
                <a:extLst>
                  <a:ext uri="{0D108BD9-81ED-4DB2-BD59-A6C34878D82A}">
                    <a16:rowId xmlns:a16="http://schemas.microsoft.com/office/drawing/2014/main" val="4188790866"/>
                  </a:ext>
                </a:extLst>
              </a:tr>
              <a:tr h="205858">
                <a:tc>
                  <a:txBody>
                    <a:bodyPr/>
                    <a:lstStyle/>
                    <a:p>
                      <a:r>
                        <a:rPr lang="zh-CN" altLang="en-US" sz="750" b="0" dirty="0">
                          <a:solidFill>
                            <a:schemeClr val="bg1"/>
                          </a:solidFill>
                          <a:latin typeface="+mn-lt"/>
                          <a:ea typeface="+mn-ea"/>
                          <a:cs typeface="+mn-ea"/>
                          <a:sym typeface="+mn-lt"/>
                        </a:rPr>
                        <a:t>总人群</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002657"/>
                    </a:solidFill>
                  </a:tcPr>
                </a:tc>
                <a:extLst>
                  <a:ext uri="{0D108BD9-81ED-4DB2-BD59-A6C34878D82A}">
                    <a16:rowId xmlns:a16="http://schemas.microsoft.com/office/drawing/2014/main" val="1989516513"/>
                  </a:ext>
                </a:extLst>
              </a:tr>
              <a:tr h="434589">
                <a:tc>
                  <a:txBody>
                    <a:bodyPr/>
                    <a:lstStyle/>
                    <a:p>
                      <a:r>
                        <a:rPr lang="zh-CN" altLang="en-US" sz="750" b="0" dirty="0">
                          <a:solidFill>
                            <a:schemeClr val="bg1"/>
                          </a:solidFill>
                          <a:latin typeface="+mn-lt"/>
                          <a:ea typeface="+mn-ea"/>
                          <a:cs typeface="+mn-ea"/>
                          <a:sym typeface="+mn-lt"/>
                        </a:rPr>
                        <a:t>基线存在肝转移</a:t>
                      </a:r>
                    </a:p>
                    <a:p>
                      <a:r>
                        <a:rPr lang="zh-CN" altLang="en-US" sz="750" b="0" dirty="0">
                          <a:solidFill>
                            <a:schemeClr val="bg1"/>
                          </a:solidFill>
                          <a:latin typeface="+mn-lt"/>
                          <a:ea typeface="+mn-ea"/>
                          <a:cs typeface="+mn-ea"/>
                          <a:sym typeface="+mn-lt"/>
                        </a:rPr>
                        <a:t>  是</a:t>
                      </a:r>
                    </a:p>
                    <a:p>
                      <a:r>
                        <a:rPr lang="zh-CN" altLang="en-US" sz="750" b="0" dirty="0">
                          <a:solidFill>
                            <a:schemeClr val="bg1"/>
                          </a:solidFill>
                          <a:latin typeface="+mn-lt"/>
                          <a:ea typeface="+mn-ea"/>
                          <a:cs typeface="+mn-ea"/>
                          <a:sym typeface="+mn-lt"/>
                        </a:rPr>
                        <a:t>  否</a:t>
                      </a:r>
                      <a:endParaRPr lang="en-US" altLang="zh-CN" sz="750" b="0" dirty="0">
                        <a:solidFill>
                          <a:schemeClr val="bg1"/>
                        </a:solidFill>
                        <a:latin typeface="+mn-lt"/>
                        <a:ea typeface="+mn-ea"/>
                        <a:cs typeface="+mn-ea"/>
                        <a:sym typeface="+mn-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02657"/>
                    </a:solidFill>
                  </a:tcPr>
                </a:tc>
                <a:extLst>
                  <a:ext uri="{0D108BD9-81ED-4DB2-BD59-A6C34878D82A}">
                    <a16:rowId xmlns:a16="http://schemas.microsoft.com/office/drawing/2014/main" val="2772373736"/>
                  </a:ext>
                </a:extLst>
              </a:tr>
              <a:tr h="548954">
                <a:tc>
                  <a:txBody>
                    <a:bodyPr/>
                    <a:lstStyle/>
                    <a:p>
                      <a:r>
                        <a:rPr lang="zh-CN" altLang="en-US" sz="750" b="0" dirty="0">
                          <a:solidFill>
                            <a:schemeClr val="bg1"/>
                          </a:solidFill>
                          <a:latin typeface="+mn-lt"/>
                          <a:ea typeface="+mn-ea"/>
                          <a:cs typeface="+mn-ea"/>
                          <a:sym typeface="+mn-lt"/>
                        </a:rPr>
                        <a:t>转移部位数量</a:t>
                      </a:r>
                      <a:endParaRPr lang="en-US" altLang="zh-CN" sz="750" b="0" dirty="0">
                        <a:solidFill>
                          <a:schemeClr val="bg1"/>
                        </a:solidFill>
                        <a:latin typeface="+mn-lt"/>
                        <a:ea typeface="+mn-ea"/>
                        <a:cs typeface="+mn-ea"/>
                        <a:sym typeface="+mn-lt"/>
                      </a:endParaRPr>
                    </a:p>
                    <a:p>
                      <a:r>
                        <a:rPr lang="en-US" altLang="zh-CN" sz="750" b="0" dirty="0">
                          <a:solidFill>
                            <a:schemeClr val="bg1"/>
                          </a:solidFill>
                          <a:latin typeface="+mn-lt"/>
                          <a:ea typeface="+mn-ea"/>
                          <a:cs typeface="+mn-ea"/>
                          <a:sym typeface="+mn-lt"/>
                        </a:rPr>
                        <a:t>  1</a:t>
                      </a:r>
                    </a:p>
                    <a:p>
                      <a:r>
                        <a:rPr lang="en-US" altLang="zh-CN" sz="750" b="0" dirty="0">
                          <a:solidFill>
                            <a:schemeClr val="bg1"/>
                          </a:solidFill>
                          <a:latin typeface="+mn-lt"/>
                          <a:ea typeface="+mn-ea"/>
                          <a:cs typeface="+mn-ea"/>
                          <a:sym typeface="+mn-lt"/>
                        </a:rPr>
                        <a:t>  2</a:t>
                      </a:r>
                    </a:p>
                    <a:p>
                      <a:r>
                        <a:rPr lang="en-US" altLang="zh-CN" sz="750" b="0" dirty="0">
                          <a:solidFill>
                            <a:schemeClr val="bg1"/>
                          </a:solidFill>
                          <a:latin typeface="+mn-lt"/>
                          <a:ea typeface="+mn-ea"/>
                          <a:cs typeface="+mn-ea"/>
                          <a:sym typeface="+mn-lt"/>
                        </a:rPr>
                        <a:t>  </a:t>
                      </a:r>
                      <a:r>
                        <a:rPr lang="zh-CN" altLang="en-US" sz="750" b="0" dirty="0">
                          <a:solidFill>
                            <a:schemeClr val="bg1"/>
                          </a:solidFill>
                          <a:latin typeface="+mn-lt"/>
                          <a:ea typeface="+mn-ea"/>
                          <a:cs typeface="+mn-ea"/>
                          <a:sym typeface="+mn-lt"/>
                        </a:rPr>
                        <a:t>≥</a:t>
                      </a:r>
                      <a:r>
                        <a:rPr lang="en-US" altLang="zh-CN" sz="750" b="0" dirty="0">
                          <a:solidFill>
                            <a:schemeClr val="bg1"/>
                          </a:solidFill>
                          <a:latin typeface="+mn-lt"/>
                          <a:ea typeface="+mn-ea"/>
                          <a:cs typeface="+mn-ea"/>
                          <a:sym typeface="+mn-lt"/>
                        </a:rPr>
                        <a:t>3</a:t>
                      </a:r>
                      <a:endParaRPr lang="zh-CN" altLang="en-US" sz="750" b="0" dirty="0">
                        <a:solidFill>
                          <a:schemeClr val="bg1"/>
                        </a:solidFill>
                        <a:latin typeface="+mn-lt"/>
                        <a:ea typeface="+mn-ea"/>
                        <a:cs typeface="+mn-ea"/>
                        <a:sym typeface="+mn-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02657"/>
                    </a:solidFill>
                  </a:tcPr>
                </a:tc>
                <a:extLst>
                  <a:ext uri="{0D108BD9-81ED-4DB2-BD59-A6C34878D82A}">
                    <a16:rowId xmlns:a16="http://schemas.microsoft.com/office/drawing/2014/main" val="1042385966"/>
                  </a:ext>
                </a:extLst>
              </a:tr>
              <a:tr h="434589">
                <a:tc>
                  <a:txBody>
                    <a:bodyPr/>
                    <a:lstStyle/>
                    <a:p>
                      <a:r>
                        <a:rPr lang="zh-CN" altLang="en-US" sz="750" b="0" dirty="0">
                          <a:solidFill>
                            <a:schemeClr val="bg1"/>
                          </a:solidFill>
                          <a:latin typeface="+mn-lt"/>
                          <a:ea typeface="+mn-ea"/>
                          <a:cs typeface="+mn-ea"/>
                          <a:sym typeface="+mn-lt"/>
                        </a:rPr>
                        <a:t>基线</a:t>
                      </a:r>
                      <a:r>
                        <a:rPr lang="en-US" altLang="zh-CN" sz="750" b="0" dirty="0">
                          <a:solidFill>
                            <a:schemeClr val="bg1"/>
                          </a:solidFill>
                          <a:latin typeface="+mn-lt"/>
                          <a:ea typeface="+mn-ea"/>
                          <a:cs typeface="+mn-ea"/>
                          <a:sym typeface="+mn-lt"/>
                        </a:rPr>
                        <a:t>ECOG PS</a:t>
                      </a:r>
                    </a:p>
                    <a:p>
                      <a:r>
                        <a:rPr lang="en-US" altLang="zh-CN" sz="750" b="0" dirty="0">
                          <a:solidFill>
                            <a:schemeClr val="bg1"/>
                          </a:solidFill>
                          <a:latin typeface="+mn-lt"/>
                          <a:ea typeface="+mn-ea"/>
                          <a:cs typeface="+mn-ea"/>
                          <a:sym typeface="+mn-lt"/>
                        </a:rPr>
                        <a:t>  0</a:t>
                      </a:r>
                    </a:p>
                    <a:p>
                      <a:r>
                        <a:rPr lang="en-US" altLang="zh-CN" sz="750" b="0" dirty="0">
                          <a:solidFill>
                            <a:schemeClr val="bg1"/>
                          </a:solidFill>
                          <a:latin typeface="+mn-lt"/>
                          <a:ea typeface="+mn-ea"/>
                          <a:cs typeface="+mn-ea"/>
                          <a:sym typeface="+mn-lt"/>
                        </a:rPr>
                        <a:t>  1</a:t>
                      </a:r>
                      <a:endParaRPr lang="zh-CN" altLang="en-US" sz="750" b="0" dirty="0">
                        <a:solidFill>
                          <a:schemeClr val="bg1"/>
                        </a:solidFill>
                        <a:latin typeface="+mn-lt"/>
                        <a:ea typeface="+mn-ea"/>
                        <a:cs typeface="+mn-ea"/>
                        <a:sym typeface="+mn-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02657"/>
                    </a:solidFill>
                  </a:tcPr>
                </a:tc>
                <a:extLst>
                  <a:ext uri="{0D108BD9-81ED-4DB2-BD59-A6C34878D82A}">
                    <a16:rowId xmlns:a16="http://schemas.microsoft.com/office/drawing/2014/main" val="238936466"/>
                  </a:ext>
                </a:extLst>
              </a:tr>
              <a:tr h="434589">
                <a:tc>
                  <a:txBody>
                    <a:bodyPr/>
                    <a:lstStyle/>
                    <a:p>
                      <a:r>
                        <a:rPr lang="zh-CN" altLang="en-US" sz="750" b="0" dirty="0">
                          <a:solidFill>
                            <a:schemeClr val="bg1"/>
                          </a:solidFill>
                          <a:latin typeface="+mn-lt"/>
                          <a:ea typeface="+mn-ea"/>
                          <a:cs typeface="+mn-ea"/>
                          <a:sym typeface="+mn-lt"/>
                        </a:rPr>
                        <a:t>地理区域</a:t>
                      </a:r>
                      <a:endParaRPr lang="en-US" altLang="zh-CN" sz="750" b="0" dirty="0">
                        <a:solidFill>
                          <a:schemeClr val="bg1"/>
                        </a:solidFill>
                        <a:latin typeface="+mn-lt"/>
                        <a:ea typeface="+mn-ea"/>
                        <a:cs typeface="+mn-ea"/>
                        <a:sym typeface="+mn-lt"/>
                      </a:endParaRPr>
                    </a:p>
                    <a:p>
                      <a:r>
                        <a:rPr lang="zh-CN" altLang="en-US" sz="750" b="0" dirty="0">
                          <a:solidFill>
                            <a:schemeClr val="bg1"/>
                          </a:solidFill>
                          <a:latin typeface="+mn-lt"/>
                          <a:ea typeface="+mn-ea"/>
                          <a:cs typeface="+mn-ea"/>
                          <a:sym typeface="+mn-lt"/>
                        </a:rPr>
                        <a:t>  北美</a:t>
                      </a:r>
                      <a:endParaRPr lang="en-US" altLang="zh-CN" sz="750" b="0" dirty="0">
                        <a:solidFill>
                          <a:schemeClr val="bg1"/>
                        </a:solidFill>
                        <a:latin typeface="+mn-lt"/>
                        <a:ea typeface="+mn-ea"/>
                        <a:cs typeface="+mn-ea"/>
                        <a:sym typeface="+mn-lt"/>
                      </a:endParaRPr>
                    </a:p>
                    <a:p>
                      <a:r>
                        <a:rPr lang="zh-CN" altLang="en-US" sz="750" b="0" dirty="0">
                          <a:solidFill>
                            <a:schemeClr val="bg1"/>
                          </a:solidFill>
                          <a:latin typeface="+mn-lt"/>
                          <a:ea typeface="+mn-ea"/>
                          <a:cs typeface="+mn-ea"/>
                          <a:sym typeface="+mn-lt"/>
                        </a:rPr>
                        <a:t>  世界其他地区</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02657"/>
                    </a:solidFill>
                  </a:tcPr>
                </a:tc>
                <a:extLst>
                  <a:ext uri="{0D108BD9-81ED-4DB2-BD59-A6C34878D82A}">
                    <a16:rowId xmlns:a16="http://schemas.microsoft.com/office/drawing/2014/main" val="1228148559"/>
                  </a:ext>
                </a:extLst>
              </a:tr>
              <a:tr h="434589">
                <a:tc>
                  <a:txBody>
                    <a:bodyPr/>
                    <a:lstStyle/>
                    <a:p>
                      <a:r>
                        <a:rPr lang="zh-CN" altLang="en-US" sz="750" b="0" dirty="0">
                          <a:solidFill>
                            <a:schemeClr val="bg1"/>
                          </a:solidFill>
                          <a:latin typeface="+mn-lt"/>
                          <a:ea typeface="+mn-ea"/>
                          <a:cs typeface="+mn-ea"/>
                          <a:sym typeface="+mn-lt"/>
                        </a:rPr>
                        <a:t>主要的胰腺肿瘤位置</a:t>
                      </a:r>
                      <a:endParaRPr lang="en-US" altLang="zh-CN" sz="750" b="0" dirty="0">
                        <a:solidFill>
                          <a:schemeClr val="bg1"/>
                        </a:solidFill>
                        <a:latin typeface="+mn-lt"/>
                        <a:ea typeface="+mn-ea"/>
                        <a:cs typeface="+mn-ea"/>
                        <a:sym typeface="+mn-lt"/>
                      </a:endParaRPr>
                    </a:p>
                    <a:p>
                      <a:r>
                        <a:rPr lang="zh-CN" altLang="en-US" sz="750" b="0" dirty="0">
                          <a:solidFill>
                            <a:schemeClr val="bg1"/>
                          </a:solidFill>
                          <a:latin typeface="+mn-lt"/>
                          <a:ea typeface="+mn-ea"/>
                          <a:cs typeface="+mn-ea"/>
                          <a:sym typeface="+mn-lt"/>
                        </a:rPr>
                        <a:t>  胰头</a:t>
                      </a:r>
                      <a:endParaRPr lang="en-US" altLang="zh-CN" sz="750" b="0" dirty="0">
                        <a:solidFill>
                          <a:schemeClr val="bg1"/>
                        </a:solidFill>
                        <a:latin typeface="+mn-lt"/>
                        <a:ea typeface="+mn-ea"/>
                        <a:cs typeface="+mn-ea"/>
                        <a:sym typeface="+mn-lt"/>
                      </a:endParaRPr>
                    </a:p>
                    <a:p>
                      <a:r>
                        <a:rPr lang="zh-CN" altLang="en-US" sz="750" b="0" dirty="0">
                          <a:solidFill>
                            <a:schemeClr val="bg1"/>
                          </a:solidFill>
                          <a:latin typeface="+mn-lt"/>
                          <a:ea typeface="+mn-ea"/>
                          <a:cs typeface="+mn-ea"/>
                          <a:sym typeface="+mn-lt"/>
                        </a:rPr>
                        <a:t>  其他</a:t>
                      </a:r>
                      <a:endParaRPr lang="zh-CN" altLang="en-US" sz="750" b="0" baseline="30000" dirty="0">
                        <a:solidFill>
                          <a:schemeClr val="bg1"/>
                        </a:solidFill>
                        <a:latin typeface="+mn-lt"/>
                        <a:ea typeface="+mn-ea"/>
                        <a:cs typeface="+mn-ea"/>
                        <a:sym typeface="+mn-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02657"/>
                    </a:solidFill>
                  </a:tcPr>
                </a:tc>
                <a:extLst>
                  <a:ext uri="{0D108BD9-81ED-4DB2-BD59-A6C34878D82A}">
                    <a16:rowId xmlns:a16="http://schemas.microsoft.com/office/drawing/2014/main" val="1773130039"/>
                  </a:ext>
                </a:extLst>
              </a:tr>
              <a:tr h="434589">
                <a:tc>
                  <a:txBody>
                    <a:bodyPr/>
                    <a:lstStyle/>
                    <a:p>
                      <a:r>
                        <a:rPr lang="zh-CN" altLang="en-US" sz="750" b="0" kern="1200" dirty="0">
                          <a:solidFill>
                            <a:schemeClr val="bg1"/>
                          </a:solidFill>
                          <a:latin typeface="+mn-lt"/>
                          <a:ea typeface="+mn-ea"/>
                          <a:cs typeface="+mn-ea"/>
                          <a:sym typeface="+mn-lt"/>
                        </a:rPr>
                        <a:t>基线</a:t>
                      </a:r>
                      <a:r>
                        <a:rPr lang="en-US" altLang="zh-CN" sz="750" b="0" kern="1200" dirty="0">
                          <a:solidFill>
                            <a:schemeClr val="bg1"/>
                          </a:solidFill>
                          <a:latin typeface="+mn-lt"/>
                          <a:ea typeface="+mn-ea"/>
                          <a:cs typeface="+mn-ea"/>
                          <a:sym typeface="+mn-lt"/>
                        </a:rPr>
                        <a:t>CA 19-9</a:t>
                      </a:r>
                    </a:p>
                    <a:p>
                      <a:r>
                        <a:rPr lang="zh-CN" altLang="en-US" sz="750" b="0" kern="1200" dirty="0">
                          <a:solidFill>
                            <a:schemeClr val="bg1"/>
                          </a:solidFill>
                          <a:latin typeface="+mn-lt"/>
                          <a:ea typeface="+mn-ea"/>
                          <a:cs typeface="+mn-ea"/>
                          <a:sym typeface="+mn-lt"/>
                        </a:rPr>
                        <a:t>   ＜</a:t>
                      </a:r>
                      <a:r>
                        <a:rPr lang="en-US" altLang="zh-CN" sz="750" b="0" kern="1200" dirty="0">
                          <a:solidFill>
                            <a:schemeClr val="bg1"/>
                          </a:solidFill>
                          <a:latin typeface="+mn-lt"/>
                          <a:ea typeface="+mn-ea"/>
                          <a:cs typeface="+mn-ea"/>
                          <a:sym typeface="+mn-lt"/>
                        </a:rPr>
                        <a:t>37 U/ml</a:t>
                      </a:r>
                    </a:p>
                    <a:p>
                      <a:r>
                        <a:rPr lang="en-US" altLang="zh-CN" sz="750" b="0" kern="1200" dirty="0">
                          <a:solidFill>
                            <a:schemeClr val="bg1"/>
                          </a:solidFill>
                          <a:latin typeface="+mn-lt"/>
                          <a:ea typeface="+mn-ea"/>
                          <a:cs typeface="+mn-ea"/>
                          <a:sym typeface="+mn-lt"/>
                        </a:rPr>
                        <a:t>   </a:t>
                      </a:r>
                      <a:r>
                        <a:rPr lang="zh-CN" altLang="en-US" sz="750" b="0" kern="1200" dirty="0">
                          <a:solidFill>
                            <a:schemeClr val="bg1"/>
                          </a:solidFill>
                          <a:latin typeface="+mn-lt"/>
                          <a:ea typeface="+mn-ea"/>
                          <a:cs typeface="+mn-ea"/>
                          <a:sym typeface="+mn-lt"/>
                        </a:rPr>
                        <a:t>≥</a:t>
                      </a:r>
                      <a:r>
                        <a:rPr lang="en-US" altLang="zh-CN" sz="750" b="0" kern="1200" dirty="0">
                          <a:solidFill>
                            <a:schemeClr val="bg1"/>
                          </a:solidFill>
                          <a:latin typeface="+mn-lt"/>
                          <a:ea typeface="+mn-ea"/>
                          <a:cs typeface="+mn-ea"/>
                          <a:sym typeface="+mn-lt"/>
                        </a:rPr>
                        <a:t>37 U/ml</a:t>
                      </a:r>
                      <a:endParaRPr lang="zh-CN" altLang="en-US" sz="750" b="0" kern="1200" dirty="0">
                        <a:solidFill>
                          <a:schemeClr val="bg1"/>
                        </a:solidFill>
                        <a:latin typeface="+mn-lt"/>
                        <a:ea typeface="+mn-ea"/>
                        <a:cs typeface="+mn-ea"/>
                        <a:sym typeface="+mn-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02657"/>
                    </a:solidFill>
                  </a:tcPr>
                </a:tc>
                <a:extLst>
                  <a:ext uri="{0D108BD9-81ED-4DB2-BD59-A6C34878D82A}">
                    <a16:rowId xmlns:a16="http://schemas.microsoft.com/office/drawing/2014/main" val="3386254896"/>
                  </a:ext>
                </a:extLst>
              </a:tr>
              <a:tr h="320223">
                <a:tc>
                  <a:txBody>
                    <a:bodyPr/>
                    <a:lstStyle/>
                    <a:p>
                      <a:r>
                        <a:rPr lang="zh-CN" altLang="en-US" sz="750" b="0" kern="1200" dirty="0">
                          <a:solidFill>
                            <a:schemeClr val="bg1"/>
                          </a:solidFill>
                          <a:latin typeface="+mn-lt"/>
                          <a:ea typeface="+mn-ea"/>
                          <a:cs typeface="+mn-ea"/>
                          <a:sym typeface="+mn-lt"/>
                        </a:rPr>
                        <a:t>人种</a:t>
                      </a:r>
                      <a:endParaRPr lang="en-US" altLang="zh-CN" sz="750" b="0" kern="1200" dirty="0">
                        <a:solidFill>
                          <a:schemeClr val="bg1"/>
                        </a:solidFill>
                        <a:latin typeface="+mn-lt"/>
                        <a:ea typeface="+mn-ea"/>
                        <a:cs typeface="+mn-ea"/>
                        <a:sym typeface="+mn-lt"/>
                      </a:endParaRPr>
                    </a:p>
                    <a:p>
                      <a:r>
                        <a:rPr lang="en-US" altLang="zh-CN" sz="750" b="0" kern="1200" dirty="0">
                          <a:solidFill>
                            <a:schemeClr val="bg1"/>
                          </a:solidFill>
                          <a:latin typeface="+mn-lt"/>
                          <a:ea typeface="+mn-ea"/>
                          <a:cs typeface="+mn-ea"/>
                          <a:sym typeface="+mn-lt"/>
                        </a:rPr>
                        <a:t>  </a:t>
                      </a:r>
                      <a:r>
                        <a:rPr lang="zh-CN" altLang="en-US" sz="750" b="0" kern="1200" dirty="0">
                          <a:solidFill>
                            <a:schemeClr val="bg1"/>
                          </a:solidFill>
                          <a:latin typeface="+mn-lt"/>
                          <a:ea typeface="+mn-ea"/>
                          <a:cs typeface="+mn-ea"/>
                          <a:sym typeface="+mn-lt"/>
                        </a:rPr>
                        <a:t>白种人</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02657"/>
                    </a:solidFill>
                  </a:tcPr>
                </a:tc>
                <a:extLst>
                  <a:ext uri="{0D108BD9-81ED-4DB2-BD59-A6C34878D82A}">
                    <a16:rowId xmlns:a16="http://schemas.microsoft.com/office/drawing/2014/main" val="181754006"/>
                  </a:ext>
                </a:extLst>
              </a:tr>
              <a:tr h="434589">
                <a:tc>
                  <a:txBody>
                    <a:bodyPr/>
                    <a:lstStyle/>
                    <a:p>
                      <a:r>
                        <a:rPr lang="zh-CN" altLang="en-US" sz="750" b="0" kern="1200" dirty="0">
                          <a:solidFill>
                            <a:schemeClr val="bg1"/>
                          </a:solidFill>
                          <a:latin typeface="+mn-lt"/>
                          <a:ea typeface="+mn-ea"/>
                          <a:cs typeface="+mn-ea"/>
                          <a:sym typeface="+mn-lt"/>
                        </a:rPr>
                        <a:t>性别</a:t>
                      </a:r>
                      <a:endParaRPr lang="en-US" altLang="zh-CN" sz="750" b="0" kern="1200" dirty="0">
                        <a:solidFill>
                          <a:schemeClr val="bg1"/>
                        </a:solidFill>
                        <a:latin typeface="+mn-lt"/>
                        <a:ea typeface="+mn-ea"/>
                        <a:cs typeface="+mn-ea"/>
                        <a:sym typeface="+mn-lt"/>
                      </a:endParaRPr>
                    </a:p>
                    <a:p>
                      <a:r>
                        <a:rPr lang="en-US" altLang="zh-CN" sz="750" b="0" kern="1200" dirty="0">
                          <a:solidFill>
                            <a:schemeClr val="bg1"/>
                          </a:solidFill>
                          <a:latin typeface="+mn-lt"/>
                          <a:ea typeface="+mn-ea"/>
                          <a:cs typeface="+mn-ea"/>
                          <a:sym typeface="+mn-lt"/>
                        </a:rPr>
                        <a:t>  </a:t>
                      </a:r>
                      <a:r>
                        <a:rPr lang="zh-CN" altLang="en-US" sz="750" b="0" kern="1200" dirty="0">
                          <a:solidFill>
                            <a:schemeClr val="bg1"/>
                          </a:solidFill>
                          <a:latin typeface="+mn-lt"/>
                          <a:ea typeface="+mn-ea"/>
                          <a:cs typeface="+mn-ea"/>
                          <a:sym typeface="+mn-lt"/>
                        </a:rPr>
                        <a:t>男性</a:t>
                      </a:r>
                      <a:endParaRPr lang="en-US" altLang="zh-CN" sz="750" b="0" kern="1200" dirty="0">
                        <a:solidFill>
                          <a:schemeClr val="bg1"/>
                        </a:solidFill>
                        <a:latin typeface="+mn-lt"/>
                        <a:ea typeface="+mn-ea"/>
                        <a:cs typeface="+mn-ea"/>
                        <a:sym typeface="+mn-lt"/>
                      </a:endParaRPr>
                    </a:p>
                    <a:p>
                      <a:r>
                        <a:rPr lang="zh-CN" altLang="en-US" sz="750" b="0" kern="1200" dirty="0">
                          <a:solidFill>
                            <a:schemeClr val="bg1"/>
                          </a:solidFill>
                          <a:latin typeface="+mn-lt"/>
                          <a:ea typeface="+mn-ea"/>
                          <a:cs typeface="+mn-ea"/>
                          <a:sym typeface="+mn-lt"/>
                        </a:rPr>
                        <a:t>  女性</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02657"/>
                    </a:solidFill>
                  </a:tcPr>
                </a:tc>
                <a:extLst>
                  <a:ext uri="{0D108BD9-81ED-4DB2-BD59-A6C34878D82A}">
                    <a16:rowId xmlns:a16="http://schemas.microsoft.com/office/drawing/2014/main" val="2640690012"/>
                  </a:ext>
                </a:extLst>
              </a:tr>
              <a:tr h="434589">
                <a:tc>
                  <a:txBody>
                    <a:bodyPr/>
                    <a:lstStyle/>
                    <a:p>
                      <a:r>
                        <a:rPr lang="zh-CN" altLang="en-US" sz="750" b="0" kern="1200" dirty="0">
                          <a:solidFill>
                            <a:schemeClr val="bg1"/>
                          </a:solidFill>
                          <a:latin typeface="+mn-lt"/>
                          <a:ea typeface="+mn-ea"/>
                          <a:cs typeface="+mn-ea"/>
                          <a:sym typeface="+mn-lt"/>
                        </a:rPr>
                        <a:t>年龄</a:t>
                      </a:r>
                      <a:endParaRPr lang="en-US" altLang="zh-CN" sz="750" b="0" kern="1200" dirty="0">
                        <a:solidFill>
                          <a:schemeClr val="bg1"/>
                        </a:solidFill>
                        <a:latin typeface="+mn-lt"/>
                        <a:ea typeface="+mn-ea"/>
                        <a:cs typeface="+mn-ea"/>
                        <a:sym typeface="+mn-lt"/>
                      </a:endParaRPr>
                    </a:p>
                    <a:p>
                      <a:r>
                        <a:rPr lang="zh-CN" altLang="en-US" sz="750" b="0" kern="1200" dirty="0">
                          <a:solidFill>
                            <a:schemeClr val="bg1"/>
                          </a:solidFill>
                          <a:latin typeface="+mn-lt"/>
                          <a:ea typeface="+mn-ea"/>
                          <a:cs typeface="+mn-ea"/>
                          <a:sym typeface="+mn-lt"/>
                        </a:rPr>
                        <a:t>  ＜</a:t>
                      </a:r>
                      <a:r>
                        <a:rPr lang="en-US" altLang="zh-CN" sz="750" b="0" kern="1200" dirty="0">
                          <a:solidFill>
                            <a:schemeClr val="bg1"/>
                          </a:solidFill>
                          <a:latin typeface="+mn-lt"/>
                          <a:ea typeface="+mn-ea"/>
                          <a:cs typeface="+mn-ea"/>
                          <a:sym typeface="+mn-lt"/>
                        </a:rPr>
                        <a:t>65</a:t>
                      </a:r>
                      <a:r>
                        <a:rPr lang="zh-CN" altLang="en-US" sz="750" b="0" kern="1200" dirty="0">
                          <a:solidFill>
                            <a:schemeClr val="bg1"/>
                          </a:solidFill>
                          <a:latin typeface="+mn-lt"/>
                          <a:ea typeface="+mn-ea"/>
                          <a:cs typeface="+mn-ea"/>
                          <a:sym typeface="+mn-lt"/>
                        </a:rPr>
                        <a:t>岁</a:t>
                      </a:r>
                      <a:endParaRPr lang="en-US" altLang="zh-CN" sz="750" b="0" kern="1200" dirty="0">
                        <a:solidFill>
                          <a:schemeClr val="bg1"/>
                        </a:solidFill>
                        <a:latin typeface="+mn-lt"/>
                        <a:ea typeface="+mn-ea"/>
                        <a:cs typeface="+mn-ea"/>
                        <a:sym typeface="+mn-lt"/>
                      </a:endParaRPr>
                    </a:p>
                    <a:p>
                      <a:r>
                        <a:rPr lang="en-US" altLang="zh-CN" sz="750" b="0" kern="1200" dirty="0">
                          <a:solidFill>
                            <a:schemeClr val="bg1"/>
                          </a:solidFill>
                          <a:latin typeface="+mn-lt"/>
                          <a:ea typeface="+mn-ea"/>
                          <a:cs typeface="+mn-ea"/>
                          <a:sym typeface="+mn-lt"/>
                        </a:rPr>
                        <a:t>  </a:t>
                      </a:r>
                      <a:r>
                        <a:rPr lang="zh-CN" altLang="en-US" sz="750" b="0" kern="1200" dirty="0">
                          <a:solidFill>
                            <a:schemeClr val="bg1"/>
                          </a:solidFill>
                          <a:latin typeface="+mn-lt"/>
                          <a:ea typeface="+mn-ea"/>
                          <a:cs typeface="+mn-ea"/>
                          <a:sym typeface="+mn-lt"/>
                        </a:rPr>
                        <a:t>≥</a:t>
                      </a:r>
                      <a:r>
                        <a:rPr lang="en-US" altLang="zh-CN" sz="750" b="0" kern="1200" dirty="0">
                          <a:solidFill>
                            <a:schemeClr val="bg1"/>
                          </a:solidFill>
                          <a:latin typeface="+mn-lt"/>
                          <a:ea typeface="+mn-ea"/>
                          <a:cs typeface="+mn-ea"/>
                          <a:sym typeface="+mn-lt"/>
                        </a:rPr>
                        <a:t>65</a:t>
                      </a:r>
                      <a:r>
                        <a:rPr lang="zh-CN" altLang="en-US" sz="750" b="0" kern="1200" dirty="0">
                          <a:solidFill>
                            <a:schemeClr val="bg1"/>
                          </a:solidFill>
                          <a:latin typeface="+mn-lt"/>
                          <a:ea typeface="+mn-ea"/>
                          <a:cs typeface="+mn-ea"/>
                          <a:sym typeface="+mn-lt"/>
                        </a:rPr>
                        <a:t>岁</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02657"/>
                    </a:solidFill>
                  </a:tcPr>
                </a:tc>
                <a:extLst>
                  <a:ext uri="{0D108BD9-81ED-4DB2-BD59-A6C34878D82A}">
                    <a16:rowId xmlns:a16="http://schemas.microsoft.com/office/drawing/2014/main" val="2620995339"/>
                  </a:ext>
                </a:extLst>
              </a:tr>
            </a:tbl>
          </a:graphicData>
        </a:graphic>
      </p:graphicFrame>
    </p:spTree>
    <p:extLst>
      <p:ext uri="{BB962C8B-B14F-4D97-AF65-F5344CB8AC3E}">
        <p14:creationId xmlns:p14="http://schemas.microsoft.com/office/powerpoint/2010/main" val="208942946"/>
      </p:ext>
    </p:extLst>
  </p:cSld>
  <p:clrMapOvr>
    <a:masterClrMapping/>
  </p:clrMapOvr>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805F390-9D36-EE2B-13DA-0410D0EFBD3E}"/>
              </a:ext>
            </a:extLst>
          </p:cNvPr>
          <p:cNvSpPr>
            <a:spLocks noGrp="1"/>
          </p:cNvSpPr>
          <p:nvPr>
            <p:ph type="body" sz="quarter" idx="10"/>
          </p:nvPr>
        </p:nvSpPr>
        <p:spPr/>
        <p:txBody>
          <a:bodyPr/>
          <a:lstStyle/>
          <a:p>
            <a:r>
              <a:rPr lang="en-US" altLang="zh-CN" dirty="0">
                <a:latin typeface="+mn-lt"/>
                <a:ea typeface="+mn-ea"/>
                <a:cs typeface="+mn-ea"/>
                <a:sym typeface="+mn-lt"/>
              </a:rPr>
              <a:t>NAPOLI 3: </a:t>
            </a:r>
            <a:r>
              <a:rPr lang="zh-CN" altLang="en-US" dirty="0">
                <a:latin typeface="+mn-lt"/>
                <a:ea typeface="+mn-ea"/>
                <a:cs typeface="+mn-ea"/>
                <a:sym typeface="+mn-lt"/>
              </a:rPr>
              <a:t>研究者评估的</a:t>
            </a:r>
            <a:r>
              <a:rPr lang="en-US" altLang="zh-CN" dirty="0">
                <a:latin typeface="+mn-lt"/>
                <a:ea typeface="+mn-ea"/>
                <a:cs typeface="+mn-ea"/>
                <a:sym typeface="+mn-lt"/>
              </a:rPr>
              <a:t>PFS (ITT</a:t>
            </a:r>
            <a:r>
              <a:rPr lang="zh-CN" altLang="en-US" dirty="0">
                <a:latin typeface="+mn-lt"/>
                <a:ea typeface="+mn-ea"/>
                <a:cs typeface="+mn-ea"/>
                <a:sym typeface="+mn-lt"/>
              </a:rPr>
              <a:t>人群</a:t>
            </a:r>
            <a:r>
              <a:rPr lang="en-US" altLang="zh-CN" dirty="0">
                <a:latin typeface="+mn-lt"/>
                <a:ea typeface="+mn-ea"/>
                <a:cs typeface="+mn-ea"/>
                <a:sym typeface="+mn-lt"/>
              </a:rPr>
              <a:t>)</a:t>
            </a:r>
            <a:endParaRPr lang="zh-CN" altLang="en-US" dirty="0">
              <a:latin typeface="+mn-lt"/>
              <a:ea typeface="+mn-ea"/>
              <a:cs typeface="+mn-ea"/>
              <a:sym typeface="+mn-lt"/>
            </a:endParaRPr>
          </a:p>
        </p:txBody>
      </p:sp>
      <p:sp>
        <p:nvSpPr>
          <p:cNvPr id="3" name="文本占位符 2">
            <a:extLst>
              <a:ext uri="{FF2B5EF4-FFF2-40B4-BE49-F238E27FC236}">
                <a16:creationId xmlns:a16="http://schemas.microsoft.com/office/drawing/2014/main" id="{27E4657B-2888-D18F-E0C9-4AEA917506EF}"/>
              </a:ext>
            </a:extLst>
          </p:cNvPr>
          <p:cNvSpPr>
            <a:spLocks noGrp="1"/>
          </p:cNvSpPr>
          <p:nvPr>
            <p:ph type="body" sz="quarter" idx="11"/>
          </p:nvPr>
        </p:nvSpPr>
        <p:spPr/>
        <p:txBody>
          <a:bodyPr/>
          <a:lstStyle/>
          <a:p>
            <a:r>
              <a:rPr lang="zh-CN" altLang="zh-CN" sz="1000" dirty="0">
                <a:effectLst/>
                <a:ea typeface="+mn-ea"/>
                <a:cs typeface="+mn-ea"/>
                <a:sym typeface="+mn-lt"/>
              </a:rPr>
              <a:t>Eileen</a:t>
            </a:r>
            <a:r>
              <a:rPr lang="en-US" altLang="zh-CN" sz="1000" dirty="0">
                <a:effectLst/>
                <a:ea typeface="+mn-ea"/>
                <a:cs typeface="+mn-ea"/>
                <a:sym typeface="+mn-lt"/>
              </a:rPr>
              <a:t> </a:t>
            </a:r>
            <a:r>
              <a:rPr lang="zh-CN" altLang="zh-CN" sz="1000" dirty="0">
                <a:effectLst/>
                <a:ea typeface="+mn-ea"/>
                <a:cs typeface="+mn-ea"/>
                <a:sym typeface="+mn-lt"/>
              </a:rPr>
              <a:t>M</a:t>
            </a:r>
            <a:r>
              <a:rPr lang="en-US" altLang="zh-CN" sz="1000" dirty="0">
                <a:effectLst/>
                <a:ea typeface="+mn-ea"/>
                <a:cs typeface="+mn-ea"/>
                <a:sym typeface="+mn-lt"/>
              </a:rPr>
              <a:t> </a:t>
            </a:r>
            <a:r>
              <a:rPr lang="zh-CN" altLang="zh-CN" sz="1000" dirty="0">
                <a:effectLst/>
                <a:ea typeface="+mn-ea"/>
                <a:cs typeface="+mn-ea"/>
                <a:sym typeface="+mn-lt"/>
              </a:rPr>
              <a:t>O‘Reilly,</a:t>
            </a:r>
            <a:r>
              <a:rPr lang="en-US" altLang="zh-CN" sz="1000" dirty="0">
                <a:effectLst/>
                <a:ea typeface="+mn-ea"/>
                <a:cs typeface="+mn-ea"/>
                <a:sym typeface="+mn-lt"/>
              </a:rPr>
              <a:t>  et al.</a:t>
            </a:r>
            <a:r>
              <a:rPr lang="zh-CN" altLang="en-US" sz="1000" dirty="0">
                <a:effectLst/>
                <a:ea typeface="+mn-ea"/>
                <a:cs typeface="+mn-ea"/>
                <a:sym typeface="+mn-lt"/>
              </a:rPr>
              <a:t> </a:t>
            </a:r>
            <a:r>
              <a:rPr lang="en-US" altLang="zh-CN" sz="1000" dirty="0">
                <a:effectLst/>
                <a:ea typeface="+mn-ea"/>
                <a:cs typeface="+mn-ea"/>
                <a:sym typeface="+mn-lt"/>
              </a:rPr>
              <a:t>2023</a:t>
            </a:r>
            <a:r>
              <a:rPr lang="zh-CN" altLang="en-US" sz="1000" dirty="0">
                <a:effectLst/>
                <a:ea typeface="+mn-ea"/>
                <a:cs typeface="+mn-ea"/>
                <a:sym typeface="+mn-lt"/>
              </a:rPr>
              <a:t> </a:t>
            </a:r>
            <a:r>
              <a:rPr lang="en-US" altLang="zh-CN" sz="1000" dirty="0">
                <a:effectLst/>
                <a:ea typeface="+mn-ea"/>
                <a:cs typeface="+mn-ea"/>
                <a:sym typeface="+mn-lt"/>
              </a:rPr>
              <a:t>ASCO</a:t>
            </a:r>
            <a:r>
              <a:rPr lang="zh-CN" altLang="en-US" sz="1000" dirty="0">
                <a:effectLst/>
                <a:ea typeface="+mn-ea"/>
                <a:cs typeface="+mn-ea"/>
                <a:sym typeface="+mn-lt"/>
              </a:rPr>
              <a:t> </a:t>
            </a:r>
            <a:r>
              <a:rPr lang="en-US" altLang="zh-CN" sz="1000" dirty="0">
                <a:effectLst/>
                <a:ea typeface="+mn-ea"/>
                <a:cs typeface="+mn-ea"/>
                <a:sym typeface="+mn-lt"/>
              </a:rPr>
              <a:t>abstract 4006</a:t>
            </a:r>
            <a:endParaRPr lang="zh-CN" altLang="en-US" dirty="0">
              <a:ea typeface="+mn-ea"/>
              <a:cs typeface="+mn-ea"/>
              <a:sym typeface="+mn-lt"/>
            </a:endParaRPr>
          </a:p>
        </p:txBody>
      </p:sp>
      <p:pic>
        <p:nvPicPr>
          <p:cNvPr id="6" name="图片 5">
            <a:extLst>
              <a:ext uri="{FF2B5EF4-FFF2-40B4-BE49-F238E27FC236}">
                <a16:creationId xmlns:a16="http://schemas.microsoft.com/office/drawing/2014/main" id="{5BB1A537-286D-FFE0-C13E-0FF2F5B06A37}"/>
              </a:ext>
            </a:extLst>
          </p:cNvPr>
          <p:cNvPicPr>
            <a:picLocks noChangeAspect="1"/>
          </p:cNvPicPr>
          <p:nvPr/>
        </p:nvPicPr>
        <p:blipFill>
          <a:blip r:embed="rId2"/>
          <a:stretch>
            <a:fillRect/>
          </a:stretch>
        </p:blipFill>
        <p:spPr>
          <a:xfrm>
            <a:off x="985124" y="1223654"/>
            <a:ext cx="10221751" cy="4410691"/>
          </a:xfrm>
          <a:prstGeom prst="rect">
            <a:avLst/>
          </a:prstGeom>
        </p:spPr>
      </p:pic>
      <p:graphicFrame>
        <p:nvGraphicFramePr>
          <p:cNvPr id="5" name="表格 6">
            <a:extLst>
              <a:ext uri="{FF2B5EF4-FFF2-40B4-BE49-F238E27FC236}">
                <a16:creationId xmlns:a16="http://schemas.microsoft.com/office/drawing/2014/main" id="{34D3D5BC-A96E-135A-D8BD-8EC8A02AEE81}"/>
              </a:ext>
            </a:extLst>
          </p:cNvPr>
          <p:cNvGraphicFramePr>
            <a:graphicFrameLocks noGrp="1"/>
          </p:cNvGraphicFramePr>
          <p:nvPr/>
        </p:nvGraphicFramePr>
        <p:xfrm>
          <a:off x="4798061" y="1340450"/>
          <a:ext cx="6330708" cy="1128430"/>
        </p:xfrm>
        <a:graphic>
          <a:graphicData uri="http://schemas.openxmlformats.org/drawingml/2006/table">
            <a:tbl>
              <a:tblPr firstRow="1" bandRow="1">
                <a:tableStyleId>{5C22544A-7EE6-4342-B048-85BDC9FD1C3A}</a:tableStyleId>
              </a:tblPr>
              <a:tblGrid>
                <a:gridCol w="1055118">
                  <a:extLst>
                    <a:ext uri="{9D8B030D-6E8A-4147-A177-3AD203B41FA5}">
                      <a16:colId xmlns:a16="http://schemas.microsoft.com/office/drawing/2014/main" val="2433123571"/>
                    </a:ext>
                  </a:extLst>
                </a:gridCol>
                <a:gridCol w="1055118">
                  <a:extLst>
                    <a:ext uri="{9D8B030D-6E8A-4147-A177-3AD203B41FA5}">
                      <a16:colId xmlns:a16="http://schemas.microsoft.com/office/drawing/2014/main" val="792845755"/>
                    </a:ext>
                  </a:extLst>
                </a:gridCol>
                <a:gridCol w="1055118">
                  <a:extLst>
                    <a:ext uri="{9D8B030D-6E8A-4147-A177-3AD203B41FA5}">
                      <a16:colId xmlns:a16="http://schemas.microsoft.com/office/drawing/2014/main" val="4227230174"/>
                    </a:ext>
                  </a:extLst>
                </a:gridCol>
                <a:gridCol w="1055118">
                  <a:extLst>
                    <a:ext uri="{9D8B030D-6E8A-4147-A177-3AD203B41FA5}">
                      <a16:colId xmlns:a16="http://schemas.microsoft.com/office/drawing/2014/main" val="2536335555"/>
                    </a:ext>
                  </a:extLst>
                </a:gridCol>
                <a:gridCol w="1055118">
                  <a:extLst>
                    <a:ext uri="{9D8B030D-6E8A-4147-A177-3AD203B41FA5}">
                      <a16:colId xmlns:a16="http://schemas.microsoft.com/office/drawing/2014/main" val="653532780"/>
                    </a:ext>
                  </a:extLst>
                </a:gridCol>
                <a:gridCol w="1055118">
                  <a:extLst>
                    <a:ext uri="{9D8B030D-6E8A-4147-A177-3AD203B41FA5}">
                      <a16:colId xmlns:a16="http://schemas.microsoft.com/office/drawing/2014/main" val="4041178420"/>
                    </a:ext>
                  </a:extLst>
                </a:gridCol>
              </a:tblGrid>
              <a:tr h="197154">
                <a:tc rowSpan="2">
                  <a:txBody>
                    <a:bodyPr/>
                    <a:lstStyle/>
                    <a:p>
                      <a:r>
                        <a:rPr lang="zh-CN" altLang="en-US" sz="1000" b="0" dirty="0">
                          <a:solidFill>
                            <a:schemeClr val="bg1"/>
                          </a:solidFill>
                          <a:latin typeface="+mn-lt"/>
                          <a:ea typeface="+mn-ea"/>
                          <a:cs typeface="+mn-ea"/>
                          <a:sym typeface="+mn-lt"/>
                        </a:rPr>
                        <a:t>治疗组</a:t>
                      </a:r>
                    </a:p>
                  </a:txBody>
                  <a:tcPr>
                    <a:solidFill>
                      <a:srgbClr val="002657"/>
                    </a:solidFill>
                  </a:tcPr>
                </a:tc>
                <a:tc rowSpan="2">
                  <a:txBody>
                    <a:bodyPr/>
                    <a:lstStyle/>
                    <a:p>
                      <a:pPr algn="ctr"/>
                      <a:r>
                        <a:rPr lang="zh-CN" altLang="en-US" sz="1000" b="0" dirty="0">
                          <a:solidFill>
                            <a:schemeClr val="bg1"/>
                          </a:solidFill>
                          <a:latin typeface="+mn-lt"/>
                          <a:ea typeface="+mn-ea"/>
                          <a:cs typeface="+mn-ea"/>
                          <a:sym typeface="+mn-lt"/>
                        </a:rPr>
                        <a:t>中位</a:t>
                      </a:r>
                      <a:r>
                        <a:rPr lang="en-US" altLang="zh-CN" sz="1000" b="0" dirty="0">
                          <a:solidFill>
                            <a:schemeClr val="bg1"/>
                          </a:solidFill>
                          <a:latin typeface="+mn-lt"/>
                          <a:ea typeface="+mn-ea"/>
                          <a:cs typeface="+mn-ea"/>
                          <a:sym typeface="+mn-lt"/>
                        </a:rPr>
                        <a:t>(95% CI)</a:t>
                      </a:r>
                      <a:endParaRPr lang="zh-CN" altLang="en-US" sz="1000" b="0" dirty="0">
                        <a:solidFill>
                          <a:schemeClr val="bg1"/>
                        </a:solidFill>
                        <a:latin typeface="+mn-lt"/>
                        <a:ea typeface="+mn-ea"/>
                        <a:cs typeface="+mn-ea"/>
                        <a:sym typeface="+mn-lt"/>
                      </a:endParaRPr>
                    </a:p>
                  </a:txBody>
                  <a:tcPr>
                    <a:solidFill>
                      <a:srgbClr val="002657"/>
                    </a:solidFill>
                  </a:tcPr>
                </a:tc>
                <a:tc rowSpan="2">
                  <a:txBody>
                    <a:bodyPr/>
                    <a:lstStyle/>
                    <a:p>
                      <a:pPr algn="ctr"/>
                      <a:r>
                        <a:rPr lang="en-US" altLang="zh-CN" sz="1000" b="0" dirty="0">
                          <a:solidFill>
                            <a:schemeClr val="bg1"/>
                          </a:solidFill>
                          <a:latin typeface="+mn-lt"/>
                          <a:ea typeface="+mn-ea"/>
                          <a:cs typeface="+mn-ea"/>
                          <a:sym typeface="+mn-lt"/>
                        </a:rPr>
                        <a:t>HR(95% CI)</a:t>
                      </a:r>
                      <a:endParaRPr lang="zh-CN" altLang="en-US" sz="1000" b="0" dirty="0">
                        <a:solidFill>
                          <a:schemeClr val="bg1"/>
                        </a:solidFill>
                        <a:latin typeface="+mn-lt"/>
                        <a:ea typeface="+mn-ea"/>
                        <a:cs typeface="+mn-ea"/>
                        <a:sym typeface="+mn-lt"/>
                      </a:endParaRPr>
                    </a:p>
                  </a:txBody>
                  <a:tcPr>
                    <a:solidFill>
                      <a:srgbClr val="002657"/>
                    </a:solidFill>
                  </a:tcPr>
                </a:tc>
                <a:tc rowSpan="2">
                  <a:txBody>
                    <a:bodyPr/>
                    <a:lstStyle/>
                    <a:p>
                      <a:pPr algn="ctr"/>
                      <a:r>
                        <a:rPr lang="en-US" altLang="zh-CN" sz="1000" b="0" dirty="0">
                          <a:solidFill>
                            <a:schemeClr val="bg1"/>
                          </a:solidFill>
                          <a:latin typeface="+mn-lt"/>
                          <a:ea typeface="+mn-ea"/>
                          <a:cs typeface="+mn-ea"/>
                          <a:sym typeface="+mn-lt"/>
                        </a:rPr>
                        <a:t>p</a:t>
                      </a:r>
                      <a:endParaRPr lang="zh-CN" altLang="en-US" sz="1000" b="0" dirty="0">
                        <a:solidFill>
                          <a:schemeClr val="bg1"/>
                        </a:solidFill>
                        <a:latin typeface="+mn-lt"/>
                        <a:ea typeface="+mn-ea"/>
                        <a:cs typeface="+mn-ea"/>
                        <a:sym typeface="+mn-lt"/>
                      </a:endParaRPr>
                    </a:p>
                  </a:txBody>
                  <a:tcPr>
                    <a:solidFill>
                      <a:srgbClr val="002657"/>
                    </a:solidFill>
                  </a:tcPr>
                </a:tc>
                <a:tc gridSpan="2">
                  <a:txBody>
                    <a:bodyPr/>
                    <a:lstStyle/>
                    <a:p>
                      <a:pPr algn="ctr"/>
                      <a:r>
                        <a:rPr lang="zh-CN" altLang="en-US" sz="1000" b="0" dirty="0">
                          <a:solidFill>
                            <a:schemeClr val="bg1"/>
                          </a:solidFill>
                          <a:latin typeface="+mn-lt"/>
                          <a:ea typeface="+mn-ea"/>
                          <a:cs typeface="+mn-ea"/>
                          <a:sym typeface="+mn-lt"/>
                        </a:rPr>
                        <a:t>生存率，</a:t>
                      </a:r>
                      <a:r>
                        <a:rPr lang="en-US" altLang="zh-CN" sz="1000" b="0" dirty="0">
                          <a:solidFill>
                            <a:schemeClr val="bg1"/>
                          </a:solidFill>
                          <a:latin typeface="+mn-lt"/>
                          <a:ea typeface="+mn-ea"/>
                          <a:cs typeface="+mn-ea"/>
                          <a:sym typeface="+mn-lt"/>
                        </a:rPr>
                        <a:t>%(95% CI)</a:t>
                      </a:r>
                      <a:endParaRPr lang="zh-CN" altLang="en-US" sz="1000" b="0" dirty="0">
                        <a:solidFill>
                          <a:schemeClr val="bg1"/>
                        </a:solidFill>
                        <a:latin typeface="+mn-lt"/>
                        <a:ea typeface="+mn-ea"/>
                        <a:cs typeface="+mn-ea"/>
                        <a:sym typeface="+mn-lt"/>
                      </a:endParaRPr>
                    </a:p>
                  </a:txBody>
                  <a:tcPr>
                    <a:solidFill>
                      <a:srgbClr val="002657"/>
                    </a:solidFill>
                  </a:tcPr>
                </a:tc>
                <a:tc hMerge="1">
                  <a:txBody>
                    <a:bodyPr/>
                    <a:lstStyle/>
                    <a:p>
                      <a:endParaRPr lang="zh-CN" altLang="en-US" dirty="0"/>
                    </a:p>
                  </a:txBody>
                  <a:tcPr/>
                </a:tc>
                <a:extLst>
                  <a:ext uri="{0D108BD9-81ED-4DB2-BD59-A6C34878D82A}">
                    <a16:rowId xmlns:a16="http://schemas.microsoft.com/office/drawing/2014/main" val="3071225739"/>
                  </a:ext>
                </a:extLst>
              </a:tr>
              <a:tr h="197154">
                <a:tc vMerge="1">
                  <a:txBody>
                    <a:bodyPr/>
                    <a:lstStyle/>
                    <a:p>
                      <a:endParaRPr lang="zh-CN" altLang="en-US" dirty="0"/>
                    </a:p>
                  </a:txBody>
                  <a:tcPr/>
                </a:tc>
                <a:tc vMerge="1">
                  <a:txBody>
                    <a:bodyPr/>
                    <a:lstStyle/>
                    <a:p>
                      <a:endParaRPr lang="zh-CN" altLang="en-US" dirty="0"/>
                    </a:p>
                  </a:txBody>
                  <a:tcPr/>
                </a:tc>
                <a:tc vMerge="1">
                  <a:txBody>
                    <a:bodyPr/>
                    <a:lstStyle/>
                    <a:p>
                      <a:endParaRPr lang="zh-CN" altLang="en-US" dirty="0"/>
                    </a:p>
                  </a:txBody>
                  <a:tcPr/>
                </a:tc>
                <a:tc vMerge="1">
                  <a:txBody>
                    <a:bodyPr/>
                    <a:lstStyle/>
                    <a:p>
                      <a:endParaRPr lang="zh-CN" altLang="en-US" dirty="0"/>
                    </a:p>
                  </a:txBody>
                  <a:tcPr/>
                </a:tc>
                <a:tc>
                  <a:txBody>
                    <a:bodyPr/>
                    <a:lstStyle/>
                    <a:p>
                      <a:pPr algn="ctr"/>
                      <a:r>
                        <a:rPr lang="en-US" altLang="zh-CN" sz="1000" b="0" dirty="0">
                          <a:solidFill>
                            <a:schemeClr val="bg1"/>
                          </a:solidFill>
                          <a:latin typeface="+mn-lt"/>
                          <a:ea typeface="+mn-ea"/>
                          <a:cs typeface="+mn-ea"/>
                          <a:sym typeface="+mn-lt"/>
                        </a:rPr>
                        <a:t>12</a:t>
                      </a:r>
                      <a:r>
                        <a:rPr lang="zh-CN" altLang="en-US" sz="1000" b="0" dirty="0">
                          <a:solidFill>
                            <a:schemeClr val="bg1"/>
                          </a:solidFill>
                          <a:latin typeface="+mn-lt"/>
                          <a:ea typeface="+mn-ea"/>
                          <a:cs typeface="+mn-ea"/>
                          <a:sym typeface="+mn-lt"/>
                        </a:rPr>
                        <a:t>个月</a:t>
                      </a:r>
                    </a:p>
                  </a:txBody>
                  <a:tcPr>
                    <a:solidFill>
                      <a:srgbClr val="002657"/>
                    </a:solidFill>
                  </a:tcPr>
                </a:tc>
                <a:tc>
                  <a:txBody>
                    <a:bodyPr/>
                    <a:lstStyle/>
                    <a:p>
                      <a:pPr algn="ctr"/>
                      <a:r>
                        <a:rPr lang="en-US" altLang="zh-CN" sz="1000" b="0" dirty="0">
                          <a:solidFill>
                            <a:schemeClr val="bg1"/>
                          </a:solidFill>
                          <a:latin typeface="+mn-lt"/>
                          <a:ea typeface="+mn-ea"/>
                          <a:cs typeface="+mn-ea"/>
                          <a:sym typeface="+mn-lt"/>
                        </a:rPr>
                        <a:t>18</a:t>
                      </a:r>
                      <a:r>
                        <a:rPr lang="zh-CN" altLang="en-US" sz="1000" b="0" dirty="0">
                          <a:solidFill>
                            <a:schemeClr val="bg1"/>
                          </a:solidFill>
                          <a:latin typeface="+mn-lt"/>
                          <a:ea typeface="+mn-ea"/>
                          <a:cs typeface="+mn-ea"/>
                          <a:sym typeface="+mn-lt"/>
                        </a:rPr>
                        <a:t>个月</a:t>
                      </a:r>
                    </a:p>
                  </a:txBody>
                  <a:tcPr>
                    <a:solidFill>
                      <a:srgbClr val="002657"/>
                    </a:solidFill>
                  </a:tcPr>
                </a:tc>
                <a:extLst>
                  <a:ext uri="{0D108BD9-81ED-4DB2-BD59-A6C34878D82A}">
                    <a16:rowId xmlns:a16="http://schemas.microsoft.com/office/drawing/2014/main" val="2769158203"/>
                  </a:ext>
                </a:extLst>
              </a:tr>
              <a:tr h="32037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000" b="0" dirty="0">
                          <a:solidFill>
                            <a:schemeClr val="bg1"/>
                          </a:solidFill>
                          <a:latin typeface="+mn-lt"/>
                          <a:ea typeface="+mn-ea"/>
                          <a:cs typeface="+mn-ea"/>
                          <a:sym typeface="+mn-lt"/>
                        </a:rPr>
                        <a:t>NALIRIFOX</a:t>
                      </a:r>
                      <a:endParaRPr lang="zh-CN" altLang="en-US" sz="1000" b="0" dirty="0">
                        <a:solidFill>
                          <a:schemeClr val="bg1"/>
                        </a:solidFill>
                        <a:latin typeface="+mn-lt"/>
                        <a:ea typeface="+mn-ea"/>
                        <a:cs typeface="+mn-ea"/>
                        <a:sym typeface="+mn-lt"/>
                      </a:endParaRPr>
                    </a:p>
                  </a:txBody>
                  <a:tcPr>
                    <a:solidFill>
                      <a:srgbClr val="002657"/>
                    </a:solidFill>
                  </a:tcPr>
                </a:tc>
                <a:tc>
                  <a:txBody>
                    <a:bodyPr/>
                    <a:lstStyle/>
                    <a:p>
                      <a:pPr algn="ctr"/>
                      <a:r>
                        <a:rPr lang="en-US" altLang="zh-CN" sz="1000" b="0" kern="1200" dirty="0">
                          <a:solidFill>
                            <a:schemeClr val="bg1"/>
                          </a:solidFill>
                          <a:effectLst/>
                          <a:latin typeface="+mn-lt"/>
                          <a:ea typeface="+mn-ea"/>
                          <a:cs typeface="+mn-ea"/>
                          <a:sym typeface="+mn-lt"/>
                        </a:rPr>
                        <a:t>7.4 (6.0-7.7)</a:t>
                      </a:r>
                      <a:endParaRPr lang="zh-CN" altLang="en-US" sz="1000" b="0" dirty="0">
                        <a:solidFill>
                          <a:schemeClr val="bg1"/>
                        </a:solidFill>
                        <a:latin typeface="+mn-lt"/>
                        <a:ea typeface="+mn-ea"/>
                        <a:cs typeface="+mn-ea"/>
                        <a:sym typeface="+mn-lt"/>
                      </a:endParaRPr>
                    </a:p>
                  </a:txBody>
                  <a:tcPr>
                    <a:solidFill>
                      <a:srgbClr val="002657"/>
                    </a:solidFill>
                  </a:tcPr>
                </a:tc>
                <a:tc rowSpan="2">
                  <a:txBody>
                    <a:bodyPr/>
                    <a:lstStyle/>
                    <a:p>
                      <a:pPr algn="ctr"/>
                      <a:r>
                        <a:rPr lang="en-US" altLang="zh-CN" sz="1000" b="0" dirty="0">
                          <a:solidFill>
                            <a:schemeClr val="bg1"/>
                          </a:solidFill>
                          <a:latin typeface="+mn-lt"/>
                          <a:ea typeface="+mn-ea"/>
                          <a:cs typeface="+mn-ea"/>
                          <a:sym typeface="+mn-lt"/>
                        </a:rPr>
                        <a:t>0.69(0.58-0.83)</a:t>
                      </a:r>
                      <a:endParaRPr lang="zh-CN" altLang="en-US" sz="1000" b="0" dirty="0">
                        <a:solidFill>
                          <a:schemeClr val="bg1"/>
                        </a:solidFill>
                        <a:latin typeface="+mn-lt"/>
                        <a:ea typeface="+mn-ea"/>
                        <a:cs typeface="+mn-ea"/>
                        <a:sym typeface="+mn-lt"/>
                      </a:endParaRPr>
                    </a:p>
                  </a:txBody>
                  <a:tcPr>
                    <a:solidFill>
                      <a:srgbClr val="002657"/>
                    </a:solidFill>
                  </a:tcPr>
                </a:tc>
                <a:tc rowSpan="2">
                  <a:txBody>
                    <a:bodyPr/>
                    <a:lstStyle/>
                    <a:p>
                      <a:pPr algn="ctr"/>
                      <a:r>
                        <a:rPr lang="zh-CN" altLang="en-US" sz="1000" b="0" dirty="0">
                          <a:solidFill>
                            <a:schemeClr val="bg1"/>
                          </a:solidFill>
                          <a:latin typeface="+mn-lt"/>
                          <a:ea typeface="+mn-ea"/>
                          <a:cs typeface="+mn-ea"/>
                          <a:sym typeface="+mn-lt"/>
                        </a:rPr>
                        <a:t>＜</a:t>
                      </a:r>
                      <a:r>
                        <a:rPr lang="en-US" altLang="zh-CN" sz="1000" b="0" dirty="0">
                          <a:solidFill>
                            <a:schemeClr val="bg1"/>
                          </a:solidFill>
                          <a:latin typeface="+mn-lt"/>
                          <a:ea typeface="+mn-ea"/>
                          <a:cs typeface="+mn-ea"/>
                          <a:sym typeface="+mn-lt"/>
                        </a:rPr>
                        <a:t>0.0001</a:t>
                      </a:r>
                      <a:endParaRPr lang="zh-CN" altLang="en-US" sz="1000" b="0" dirty="0">
                        <a:solidFill>
                          <a:schemeClr val="bg1"/>
                        </a:solidFill>
                        <a:latin typeface="+mn-lt"/>
                        <a:ea typeface="+mn-ea"/>
                        <a:cs typeface="+mn-ea"/>
                        <a:sym typeface="+mn-lt"/>
                      </a:endParaRPr>
                    </a:p>
                  </a:txBody>
                  <a:tcPr>
                    <a:solidFill>
                      <a:srgbClr val="002657"/>
                    </a:solidFill>
                  </a:tcPr>
                </a:tc>
                <a:tc>
                  <a:txBody>
                    <a:bodyPr/>
                    <a:lstStyle/>
                    <a:p>
                      <a:pPr algn="ctr"/>
                      <a:r>
                        <a:rPr lang="en-US" altLang="zh-CN" sz="1000" b="0" dirty="0">
                          <a:solidFill>
                            <a:schemeClr val="bg1"/>
                          </a:solidFill>
                          <a:latin typeface="+mn-lt"/>
                          <a:ea typeface="+mn-ea"/>
                          <a:cs typeface="+mn-ea"/>
                          <a:sym typeface="+mn-lt"/>
                        </a:rPr>
                        <a:t>27.4 (22.3-32.7)</a:t>
                      </a:r>
                      <a:endParaRPr lang="zh-CN" altLang="en-US" sz="1000" b="0" dirty="0">
                        <a:solidFill>
                          <a:schemeClr val="bg1"/>
                        </a:solidFill>
                        <a:latin typeface="+mn-lt"/>
                        <a:ea typeface="+mn-ea"/>
                        <a:cs typeface="+mn-ea"/>
                        <a:sym typeface="+mn-lt"/>
                      </a:endParaRPr>
                    </a:p>
                  </a:txBody>
                  <a:tcPr>
                    <a:solidFill>
                      <a:srgbClr val="002657"/>
                    </a:solidFill>
                  </a:tcPr>
                </a:tc>
                <a:tc>
                  <a:txBody>
                    <a:bodyPr/>
                    <a:lstStyle/>
                    <a:p>
                      <a:pPr algn="ctr"/>
                      <a:r>
                        <a:rPr lang="en-US" altLang="zh-CN" sz="1000" b="0" dirty="0">
                          <a:solidFill>
                            <a:schemeClr val="bg1"/>
                          </a:solidFill>
                          <a:latin typeface="+mn-lt"/>
                          <a:ea typeface="+mn-ea"/>
                          <a:cs typeface="+mn-ea"/>
                          <a:sym typeface="+mn-lt"/>
                        </a:rPr>
                        <a:t>11.4(7.1-16.9)</a:t>
                      </a:r>
                      <a:endParaRPr lang="zh-CN" altLang="en-US" sz="1000" b="0" dirty="0">
                        <a:solidFill>
                          <a:schemeClr val="bg1"/>
                        </a:solidFill>
                        <a:latin typeface="+mn-lt"/>
                        <a:ea typeface="+mn-ea"/>
                        <a:cs typeface="+mn-ea"/>
                        <a:sym typeface="+mn-lt"/>
                      </a:endParaRPr>
                    </a:p>
                  </a:txBody>
                  <a:tcPr>
                    <a:solidFill>
                      <a:srgbClr val="002657"/>
                    </a:solidFill>
                  </a:tcPr>
                </a:tc>
                <a:extLst>
                  <a:ext uri="{0D108BD9-81ED-4DB2-BD59-A6C34878D82A}">
                    <a16:rowId xmlns:a16="http://schemas.microsoft.com/office/drawing/2014/main" val="848060783"/>
                  </a:ext>
                </a:extLst>
              </a:tr>
              <a:tr h="320375">
                <a:tc>
                  <a:txBody>
                    <a:bodyPr/>
                    <a:lstStyle/>
                    <a:p>
                      <a:r>
                        <a:rPr lang="en-US" altLang="zh-CN" sz="1000" b="0" dirty="0" err="1">
                          <a:solidFill>
                            <a:schemeClr val="bg1"/>
                          </a:solidFill>
                          <a:latin typeface="+mn-lt"/>
                          <a:ea typeface="+mn-ea"/>
                          <a:cs typeface="+mn-ea"/>
                          <a:sym typeface="+mn-lt"/>
                        </a:rPr>
                        <a:t>Gem+NabP</a:t>
                      </a:r>
                      <a:endParaRPr lang="zh-CN" altLang="en-US" sz="1000" b="0" dirty="0">
                        <a:solidFill>
                          <a:schemeClr val="bg1"/>
                        </a:solidFill>
                        <a:latin typeface="+mn-lt"/>
                        <a:ea typeface="+mn-ea"/>
                        <a:cs typeface="+mn-ea"/>
                        <a:sym typeface="+mn-lt"/>
                      </a:endParaRPr>
                    </a:p>
                  </a:txBody>
                  <a:tcPr>
                    <a:solidFill>
                      <a:srgbClr val="002657"/>
                    </a:solidFill>
                  </a:tcPr>
                </a:tc>
                <a:tc>
                  <a:txBody>
                    <a:bodyPr/>
                    <a:lstStyle/>
                    <a:p>
                      <a:pPr algn="ctr"/>
                      <a:r>
                        <a:rPr lang="en-US" altLang="zh-CN" sz="1000" b="0" kern="1200" dirty="0">
                          <a:solidFill>
                            <a:schemeClr val="bg1"/>
                          </a:solidFill>
                          <a:effectLst/>
                          <a:latin typeface="+mn-lt"/>
                          <a:ea typeface="+mn-ea"/>
                          <a:cs typeface="+mn-ea"/>
                          <a:sym typeface="+mn-lt"/>
                        </a:rPr>
                        <a:t>5.6 (5.3-5.8)</a:t>
                      </a:r>
                      <a:endParaRPr lang="zh-CN" altLang="en-US" sz="1000" b="0" dirty="0">
                        <a:solidFill>
                          <a:schemeClr val="bg1"/>
                        </a:solidFill>
                        <a:latin typeface="+mn-lt"/>
                        <a:ea typeface="+mn-ea"/>
                        <a:cs typeface="+mn-ea"/>
                        <a:sym typeface="+mn-lt"/>
                      </a:endParaRPr>
                    </a:p>
                  </a:txBody>
                  <a:tcPr>
                    <a:solidFill>
                      <a:srgbClr val="002657"/>
                    </a:solidFill>
                  </a:tcPr>
                </a:tc>
                <a:tc vMerge="1">
                  <a:txBody>
                    <a:bodyPr/>
                    <a:lstStyle/>
                    <a:p>
                      <a:endParaRPr lang="zh-CN" altLang="en-US" dirty="0"/>
                    </a:p>
                  </a:txBody>
                  <a:tcPr/>
                </a:tc>
                <a:tc vMerge="1">
                  <a:txBody>
                    <a:bodyPr/>
                    <a:lstStyle/>
                    <a:p>
                      <a:endParaRPr lang="zh-CN" altLang="en-US" dirty="0"/>
                    </a:p>
                  </a:txBody>
                  <a:tcPr/>
                </a:tc>
                <a:tc>
                  <a:txBody>
                    <a:bodyPr/>
                    <a:lstStyle/>
                    <a:p>
                      <a:pPr algn="ctr"/>
                      <a:r>
                        <a:rPr lang="en-US" altLang="zh-CN" sz="1000" b="0" dirty="0">
                          <a:solidFill>
                            <a:schemeClr val="bg1"/>
                          </a:solidFill>
                          <a:latin typeface="+mn-lt"/>
                          <a:ea typeface="+mn-ea"/>
                          <a:cs typeface="+mn-ea"/>
                          <a:sym typeface="+mn-lt"/>
                        </a:rPr>
                        <a:t>13.9(9.7-18.9)</a:t>
                      </a:r>
                      <a:endParaRPr lang="zh-CN" altLang="en-US" sz="1000" b="0" dirty="0">
                        <a:solidFill>
                          <a:schemeClr val="bg1"/>
                        </a:solidFill>
                        <a:latin typeface="+mn-lt"/>
                        <a:ea typeface="+mn-ea"/>
                        <a:cs typeface="+mn-ea"/>
                        <a:sym typeface="+mn-lt"/>
                      </a:endParaRPr>
                    </a:p>
                  </a:txBody>
                  <a:tcPr>
                    <a:solidFill>
                      <a:srgbClr val="002657"/>
                    </a:solidFill>
                  </a:tcPr>
                </a:tc>
                <a:tc>
                  <a:txBody>
                    <a:bodyPr/>
                    <a:lstStyle/>
                    <a:p>
                      <a:pPr algn="ctr"/>
                      <a:r>
                        <a:rPr lang="en-US" altLang="zh-CN" sz="1000" b="0" dirty="0">
                          <a:solidFill>
                            <a:schemeClr val="bg1"/>
                          </a:solidFill>
                          <a:latin typeface="+mn-lt"/>
                          <a:ea typeface="+mn-ea"/>
                          <a:cs typeface="+mn-ea"/>
                          <a:sym typeface="+mn-lt"/>
                        </a:rPr>
                        <a:t>3.6 (0.5-12.3)</a:t>
                      </a:r>
                      <a:endParaRPr lang="zh-CN" altLang="en-US" sz="1000" b="0" dirty="0">
                        <a:solidFill>
                          <a:schemeClr val="bg1"/>
                        </a:solidFill>
                        <a:latin typeface="+mn-lt"/>
                        <a:ea typeface="+mn-ea"/>
                        <a:cs typeface="+mn-ea"/>
                        <a:sym typeface="+mn-lt"/>
                      </a:endParaRPr>
                    </a:p>
                  </a:txBody>
                  <a:tcPr>
                    <a:solidFill>
                      <a:srgbClr val="002657"/>
                    </a:solidFill>
                  </a:tcPr>
                </a:tc>
                <a:extLst>
                  <a:ext uri="{0D108BD9-81ED-4DB2-BD59-A6C34878D82A}">
                    <a16:rowId xmlns:a16="http://schemas.microsoft.com/office/drawing/2014/main" val="485381189"/>
                  </a:ext>
                </a:extLst>
              </a:tr>
            </a:tbl>
          </a:graphicData>
        </a:graphic>
      </p:graphicFrame>
    </p:spTree>
    <p:extLst>
      <p:ext uri="{BB962C8B-B14F-4D97-AF65-F5344CB8AC3E}">
        <p14:creationId xmlns:p14="http://schemas.microsoft.com/office/powerpoint/2010/main" val="283105637"/>
      </p:ext>
    </p:extLst>
  </p:cSld>
  <p:clrMapOvr>
    <a:masterClrMapping/>
  </p:clrMapOvr>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AD1AB55F-04FC-257E-10D7-19AB438AD359}"/>
              </a:ext>
            </a:extLst>
          </p:cNvPr>
          <p:cNvSpPr>
            <a:spLocks noGrp="1"/>
          </p:cNvSpPr>
          <p:nvPr>
            <p:ph type="body" sz="quarter" idx="10"/>
          </p:nvPr>
        </p:nvSpPr>
        <p:spPr/>
        <p:txBody>
          <a:bodyPr/>
          <a:lstStyle/>
          <a:p>
            <a:r>
              <a:rPr lang="en-US" altLang="zh-CN" dirty="0">
                <a:latin typeface="+mn-lt"/>
                <a:ea typeface="+mn-ea"/>
                <a:cs typeface="+mn-ea"/>
                <a:sym typeface="+mn-lt"/>
              </a:rPr>
              <a:t>NAPOLI 3: PFS</a:t>
            </a:r>
            <a:r>
              <a:rPr lang="zh-CN" altLang="en-US" dirty="0">
                <a:latin typeface="+mn-lt"/>
                <a:ea typeface="+mn-ea"/>
                <a:cs typeface="+mn-ea"/>
                <a:sym typeface="+mn-lt"/>
              </a:rPr>
              <a:t>亚组分析</a:t>
            </a:r>
            <a:r>
              <a:rPr lang="en-US" altLang="zh-CN" dirty="0">
                <a:latin typeface="+mn-lt"/>
                <a:ea typeface="+mn-ea"/>
                <a:cs typeface="+mn-ea"/>
                <a:sym typeface="+mn-lt"/>
              </a:rPr>
              <a:t> (ITT</a:t>
            </a:r>
            <a:r>
              <a:rPr lang="zh-CN" altLang="en-US" dirty="0">
                <a:latin typeface="+mn-lt"/>
                <a:ea typeface="+mn-ea"/>
                <a:cs typeface="+mn-ea"/>
                <a:sym typeface="+mn-lt"/>
              </a:rPr>
              <a:t>人群</a:t>
            </a:r>
            <a:r>
              <a:rPr lang="en-US" altLang="zh-CN" dirty="0">
                <a:latin typeface="+mn-lt"/>
                <a:ea typeface="+mn-ea"/>
                <a:cs typeface="+mn-ea"/>
                <a:sym typeface="+mn-lt"/>
              </a:rPr>
              <a:t>)</a:t>
            </a:r>
            <a:endParaRPr lang="zh-CN" altLang="en-US" dirty="0">
              <a:latin typeface="+mn-lt"/>
              <a:ea typeface="+mn-ea"/>
              <a:cs typeface="+mn-ea"/>
              <a:sym typeface="+mn-lt"/>
            </a:endParaRPr>
          </a:p>
        </p:txBody>
      </p:sp>
      <p:sp>
        <p:nvSpPr>
          <p:cNvPr id="3" name="文本占位符 2">
            <a:extLst>
              <a:ext uri="{FF2B5EF4-FFF2-40B4-BE49-F238E27FC236}">
                <a16:creationId xmlns:a16="http://schemas.microsoft.com/office/drawing/2014/main" id="{3D8D6B39-8F76-3E83-7FCD-F07C7628B862}"/>
              </a:ext>
            </a:extLst>
          </p:cNvPr>
          <p:cNvSpPr>
            <a:spLocks noGrp="1"/>
          </p:cNvSpPr>
          <p:nvPr>
            <p:ph type="body" sz="quarter" idx="11"/>
          </p:nvPr>
        </p:nvSpPr>
        <p:spPr/>
        <p:txBody>
          <a:bodyPr/>
          <a:lstStyle/>
          <a:p>
            <a:r>
              <a:rPr lang="zh-CN" altLang="zh-CN" sz="1000" dirty="0">
                <a:effectLst/>
                <a:ea typeface="+mn-ea"/>
                <a:cs typeface="+mn-ea"/>
                <a:sym typeface="+mn-lt"/>
              </a:rPr>
              <a:t>Eileen</a:t>
            </a:r>
            <a:r>
              <a:rPr lang="en-US" altLang="zh-CN" sz="1000" dirty="0">
                <a:effectLst/>
                <a:ea typeface="+mn-ea"/>
                <a:cs typeface="+mn-ea"/>
                <a:sym typeface="+mn-lt"/>
              </a:rPr>
              <a:t> </a:t>
            </a:r>
            <a:r>
              <a:rPr lang="zh-CN" altLang="zh-CN" sz="1000" dirty="0">
                <a:effectLst/>
                <a:ea typeface="+mn-ea"/>
                <a:cs typeface="+mn-ea"/>
                <a:sym typeface="+mn-lt"/>
              </a:rPr>
              <a:t>M</a:t>
            </a:r>
            <a:r>
              <a:rPr lang="en-US" altLang="zh-CN" sz="1000" dirty="0">
                <a:effectLst/>
                <a:ea typeface="+mn-ea"/>
                <a:cs typeface="+mn-ea"/>
                <a:sym typeface="+mn-lt"/>
              </a:rPr>
              <a:t> </a:t>
            </a:r>
            <a:r>
              <a:rPr lang="zh-CN" altLang="zh-CN" sz="1000" dirty="0">
                <a:effectLst/>
                <a:ea typeface="+mn-ea"/>
                <a:cs typeface="+mn-ea"/>
                <a:sym typeface="+mn-lt"/>
              </a:rPr>
              <a:t>O‘Reilly,</a:t>
            </a:r>
            <a:r>
              <a:rPr lang="en-US" altLang="zh-CN" sz="1000" dirty="0">
                <a:effectLst/>
                <a:ea typeface="+mn-ea"/>
                <a:cs typeface="+mn-ea"/>
                <a:sym typeface="+mn-lt"/>
              </a:rPr>
              <a:t>  et al.</a:t>
            </a:r>
            <a:r>
              <a:rPr lang="zh-CN" altLang="en-US" sz="1000" dirty="0">
                <a:effectLst/>
                <a:ea typeface="+mn-ea"/>
                <a:cs typeface="+mn-ea"/>
                <a:sym typeface="+mn-lt"/>
              </a:rPr>
              <a:t> </a:t>
            </a:r>
            <a:r>
              <a:rPr lang="en-US" altLang="zh-CN" sz="1000" dirty="0">
                <a:effectLst/>
                <a:ea typeface="+mn-ea"/>
                <a:cs typeface="+mn-ea"/>
                <a:sym typeface="+mn-lt"/>
              </a:rPr>
              <a:t>2023</a:t>
            </a:r>
            <a:r>
              <a:rPr lang="zh-CN" altLang="en-US" sz="1000" dirty="0">
                <a:effectLst/>
                <a:ea typeface="+mn-ea"/>
                <a:cs typeface="+mn-ea"/>
                <a:sym typeface="+mn-lt"/>
              </a:rPr>
              <a:t> </a:t>
            </a:r>
            <a:r>
              <a:rPr lang="en-US" altLang="zh-CN" sz="1000" dirty="0">
                <a:effectLst/>
                <a:ea typeface="+mn-ea"/>
                <a:cs typeface="+mn-ea"/>
                <a:sym typeface="+mn-lt"/>
              </a:rPr>
              <a:t>ASCO</a:t>
            </a:r>
            <a:r>
              <a:rPr lang="zh-CN" altLang="en-US" sz="1000" dirty="0">
                <a:effectLst/>
                <a:ea typeface="+mn-ea"/>
                <a:cs typeface="+mn-ea"/>
                <a:sym typeface="+mn-lt"/>
              </a:rPr>
              <a:t> </a:t>
            </a:r>
            <a:r>
              <a:rPr lang="en-US" altLang="zh-CN" sz="1000" dirty="0">
                <a:effectLst/>
                <a:ea typeface="+mn-ea"/>
                <a:cs typeface="+mn-ea"/>
                <a:sym typeface="+mn-lt"/>
              </a:rPr>
              <a:t>abstract 4006</a:t>
            </a:r>
            <a:endParaRPr lang="zh-CN" altLang="en-US" dirty="0">
              <a:ea typeface="+mn-ea"/>
              <a:cs typeface="+mn-ea"/>
              <a:sym typeface="+mn-lt"/>
            </a:endParaRPr>
          </a:p>
        </p:txBody>
      </p:sp>
      <p:sp>
        <p:nvSpPr>
          <p:cNvPr id="4" name="文本占位符 3">
            <a:extLst>
              <a:ext uri="{FF2B5EF4-FFF2-40B4-BE49-F238E27FC236}">
                <a16:creationId xmlns:a16="http://schemas.microsoft.com/office/drawing/2014/main" id="{CABE2B4C-CEA4-33D5-8AE1-26F34992394A}"/>
              </a:ext>
            </a:extLst>
          </p:cNvPr>
          <p:cNvSpPr>
            <a:spLocks noGrp="1"/>
          </p:cNvSpPr>
          <p:nvPr>
            <p:ph type="body" sz="quarter" idx="12"/>
          </p:nvPr>
        </p:nvSpPr>
        <p:spPr/>
        <p:txBody>
          <a:bodyPr/>
          <a:lstStyle/>
          <a:p>
            <a:endParaRPr lang="zh-CN" altLang="en-US">
              <a:latin typeface="+mn-lt"/>
              <a:ea typeface="+mn-ea"/>
              <a:cs typeface="+mn-ea"/>
              <a:sym typeface="+mn-lt"/>
            </a:endParaRPr>
          </a:p>
        </p:txBody>
      </p:sp>
      <p:pic>
        <p:nvPicPr>
          <p:cNvPr id="6" name="图片 5">
            <a:extLst>
              <a:ext uri="{FF2B5EF4-FFF2-40B4-BE49-F238E27FC236}">
                <a16:creationId xmlns:a16="http://schemas.microsoft.com/office/drawing/2014/main" id="{21DEA849-4BAD-FA43-8E66-0B30D088396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67870" y="1017904"/>
            <a:ext cx="10777859" cy="5291455"/>
          </a:xfrm>
          <a:prstGeom prst="rect">
            <a:avLst/>
          </a:prstGeom>
        </p:spPr>
      </p:pic>
      <p:graphicFrame>
        <p:nvGraphicFramePr>
          <p:cNvPr id="5" name="表格 4">
            <a:extLst>
              <a:ext uri="{FF2B5EF4-FFF2-40B4-BE49-F238E27FC236}">
                <a16:creationId xmlns:a16="http://schemas.microsoft.com/office/drawing/2014/main" id="{0BAC3426-68DC-4846-2BFB-A1FB9A5A14AA}"/>
              </a:ext>
            </a:extLst>
          </p:cNvPr>
          <p:cNvGraphicFramePr>
            <a:graphicFrameLocks noGrp="1"/>
          </p:cNvGraphicFramePr>
          <p:nvPr/>
        </p:nvGraphicFramePr>
        <p:xfrm>
          <a:off x="2233045" y="1022350"/>
          <a:ext cx="2590415" cy="4464051"/>
        </p:xfrm>
        <a:graphic>
          <a:graphicData uri="http://schemas.openxmlformats.org/drawingml/2006/table">
            <a:tbl>
              <a:tblPr firstRow="1" bandRow="1">
                <a:tableStyleId>{5C22544A-7EE6-4342-B048-85BDC9FD1C3A}</a:tableStyleId>
              </a:tblPr>
              <a:tblGrid>
                <a:gridCol w="2590415">
                  <a:extLst>
                    <a:ext uri="{9D8B030D-6E8A-4147-A177-3AD203B41FA5}">
                      <a16:colId xmlns:a16="http://schemas.microsoft.com/office/drawing/2014/main" val="758978460"/>
                    </a:ext>
                  </a:extLst>
                </a:gridCol>
              </a:tblGrid>
              <a:tr h="322148">
                <a:tc>
                  <a:txBody>
                    <a:bodyPr/>
                    <a:lstStyle/>
                    <a:p>
                      <a:r>
                        <a:rPr lang="zh-CN" altLang="en-US" sz="750" b="0" dirty="0">
                          <a:solidFill>
                            <a:schemeClr val="bg1"/>
                          </a:solidFill>
                          <a:latin typeface="+mn-lt"/>
                          <a:ea typeface="+mn-ea"/>
                          <a:cs typeface="+mn-ea"/>
                          <a:sym typeface="+mn-lt"/>
                        </a:rPr>
                        <a:t>亚组</a:t>
                      </a:r>
                      <a:endParaRPr lang="en-US" altLang="zh-CN" sz="750" b="0" dirty="0">
                        <a:solidFill>
                          <a:schemeClr val="bg1"/>
                        </a:solidFill>
                        <a:latin typeface="+mn-lt"/>
                        <a:ea typeface="+mn-ea"/>
                        <a:cs typeface="+mn-ea"/>
                        <a:sym typeface="+mn-lt"/>
                      </a:endParaRPr>
                    </a:p>
                    <a:p>
                      <a:endParaRPr lang="zh-CN" altLang="en-US" sz="750" b="0" dirty="0">
                        <a:solidFill>
                          <a:schemeClr val="bg1"/>
                        </a:solidFill>
                        <a:latin typeface="+mn-lt"/>
                        <a:ea typeface="+mn-ea"/>
                        <a:cs typeface="+mn-ea"/>
                        <a:sym typeface="+mn-lt"/>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02657"/>
                    </a:solidFill>
                  </a:tcPr>
                </a:tc>
                <a:extLst>
                  <a:ext uri="{0D108BD9-81ED-4DB2-BD59-A6C34878D82A}">
                    <a16:rowId xmlns:a16="http://schemas.microsoft.com/office/drawing/2014/main" val="4188790866"/>
                  </a:ext>
                </a:extLst>
              </a:tr>
              <a:tr h="207095">
                <a:tc>
                  <a:txBody>
                    <a:bodyPr/>
                    <a:lstStyle/>
                    <a:p>
                      <a:r>
                        <a:rPr lang="zh-CN" altLang="en-US" sz="750" b="0" dirty="0">
                          <a:solidFill>
                            <a:schemeClr val="bg1"/>
                          </a:solidFill>
                          <a:latin typeface="+mn-lt"/>
                          <a:ea typeface="+mn-ea"/>
                          <a:cs typeface="+mn-ea"/>
                          <a:sym typeface="+mn-lt"/>
                        </a:rPr>
                        <a:t>总人群</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002657"/>
                    </a:solidFill>
                  </a:tcPr>
                </a:tc>
                <a:extLst>
                  <a:ext uri="{0D108BD9-81ED-4DB2-BD59-A6C34878D82A}">
                    <a16:rowId xmlns:a16="http://schemas.microsoft.com/office/drawing/2014/main" val="1989516513"/>
                  </a:ext>
                </a:extLst>
              </a:tr>
              <a:tr h="437201">
                <a:tc>
                  <a:txBody>
                    <a:bodyPr/>
                    <a:lstStyle/>
                    <a:p>
                      <a:r>
                        <a:rPr lang="zh-CN" altLang="en-US" sz="750" b="0" dirty="0">
                          <a:solidFill>
                            <a:schemeClr val="bg1"/>
                          </a:solidFill>
                          <a:latin typeface="+mn-lt"/>
                          <a:ea typeface="+mn-ea"/>
                          <a:cs typeface="+mn-ea"/>
                          <a:sym typeface="+mn-lt"/>
                        </a:rPr>
                        <a:t>基线存在肝转移</a:t>
                      </a:r>
                    </a:p>
                    <a:p>
                      <a:r>
                        <a:rPr lang="zh-CN" altLang="en-US" sz="750" b="0" dirty="0">
                          <a:solidFill>
                            <a:schemeClr val="bg1"/>
                          </a:solidFill>
                          <a:latin typeface="+mn-lt"/>
                          <a:ea typeface="+mn-ea"/>
                          <a:cs typeface="+mn-ea"/>
                          <a:sym typeface="+mn-lt"/>
                        </a:rPr>
                        <a:t>  是</a:t>
                      </a:r>
                    </a:p>
                    <a:p>
                      <a:r>
                        <a:rPr lang="zh-CN" altLang="en-US" sz="750" b="0" dirty="0">
                          <a:solidFill>
                            <a:schemeClr val="bg1"/>
                          </a:solidFill>
                          <a:latin typeface="+mn-lt"/>
                          <a:ea typeface="+mn-ea"/>
                          <a:cs typeface="+mn-ea"/>
                          <a:sym typeface="+mn-lt"/>
                        </a:rPr>
                        <a:t>  否</a:t>
                      </a:r>
                      <a:endParaRPr lang="en-US" altLang="zh-CN" sz="750" b="0" dirty="0">
                        <a:solidFill>
                          <a:schemeClr val="bg1"/>
                        </a:solidFill>
                        <a:latin typeface="+mn-lt"/>
                        <a:ea typeface="+mn-ea"/>
                        <a:cs typeface="+mn-ea"/>
                        <a:sym typeface="+mn-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02657"/>
                    </a:solidFill>
                  </a:tcPr>
                </a:tc>
                <a:extLst>
                  <a:ext uri="{0D108BD9-81ED-4DB2-BD59-A6C34878D82A}">
                    <a16:rowId xmlns:a16="http://schemas.microsoft.com/office/drawing/2014/main" val="2772373736"/>
                  </a:ext>
                </a:extLst>
              </a:tr>
              <a:tr h="552253">
                <a:tc>
                  <a:txBody>
                    <a:bodyPr/>
                    <a:lstStyle/>
                    <a:p>
                      <a:r>
                        <a:rPr lang="zh-CN" altLang="en-US" sz="750" b="0" dirty="0">
                          <a:solidFill>
                            <a:schemeClr val="bg1"/>
                          </a:solidFill>
                          <a:latin typeface="+mn-lt"/>
                          <a:ea typeface="+mn-ea"/>
                          <a:cs typeface="+mn-ea"/>
                          <a:sym typeface="+mn-lt"/>
                        </a:rPr>
                        <a:t>转移部位数量</a:t>
                      </a:r>
                      <a:endParaRPr lang="en-US" altLang="zh-CN" sz="750" b="0" dirty="0">
                        <a:solidFill>
                          <a:schemeClr val="bg1"/>
                        </a:solidFill>
                        <a:latin typeface="+mn-lt"/>
                        <a:ea typeface="+mn-ea"/>
                        <a:cs typeface="+mn-ea"/>
                        <a:sym typeface="+mn-lt"/>
                      </a:endParaRPr>
                    </a:p>
                    <a:p>
                      <a:r>
                        <a:rPr lang="en-US" altLang="zh-CN" sz="750" b="0" dirty="0">
                          <a:solidFill>
                            <a:schemeClr val="bg1"/>
                          </a:solidFill>
                          <a:latin typeface="+mn-lt"/>
                          <a:ea typeface="+mn-ea"/>
                          <a:cs typeface="+mn-ea"/>
                          <a:sym typeface="+mn-lt"/>
                        </a:rPr>
                        <a:t>  1</a:t>
                      </a:r>
                    </a:p>
                    <a:p>
                      <a:r>
                        <a:rPr lang="en-US" altLang="zh-CN" sz="750" b="0" dirty="0">
                          <a:solidFill>
                            <a:schemeClr val="bg1"/>
                          </a:solidFill>
                          <a:latin typeface="+mn-lt"/>
                          <a:ea typeface="+mn-ea"/>
                          <a:cs typeface="+mn-ea"/>
                          <a:sym typeface="+mn-lt"/>
                        </a:rPr>
                        <a:t>  2</a:t>
                      </a:r>
                    </a:p>
                    <a:p>
                      <a:r>
                        <a:rPr lang="en-US" altLang="zh-CN" sz="750" b="0" dirty="0">
                          <a:solidFill>
                            <a:schemeClr val="bg1"/>
                          </a:solidFill>
                          <a:latin typeface="+mn-lt"/>
                          <a:ea typeface="+mn-ea"/>
                          <a:cs typeface="+mn-ea"/>
                          <a:sym typeface="+mn-lt"/>
                        </a:rPr>
                        <a:t>  </a:t>
                      </a:r>
                      <a:r>
                        <a:rPr lang="zh-CN" altLang="en-US" sz="750" b="0" dirty="0">
                          <a:solidFill>
                            <a:schemeClr val="bg1"/>
                          </a:solidFill>
                          <a:latin typeface="+mn-lt"/>
                          <a:ea typeface="+mn-ea"/>
                          <a:cs typeface="+mn-ea"/>
                          <a:sym typeface="+mn-lt"/>
                        </a:rPr>
                        <a:t>≥</a:t>
                      </a:r>
                      <a:r>
                        <a:rPr lang="en-US" altLang="zh-CN" sz="750" b="0" dirty="0">
                          <a:solidFill>
                            <a:schemeClr val="bg1"/>
                          </a:solidFill>
                          <a:latin typeface="+mn-lt"/>
                          <a:ea typeface="+mn-ea"/>
                          <a:cs typeface="+mn-ea"/>
                          <a:sym typeface="+mn-lt"/>
                        </a:rPr>
                        <a:t>3</a:t>
                      </a:r>
                      <a:endParaRPr lang="zh-CN" altLang="en-US" sz="750" b="0" dirty="0">
                        <a:solidFill>
                          <a:schemeClr val="bg1"/>
                        </a:solidFill>
                        <a:latin typeface="+mn-lt"/>
                        <a:ea typeface="+mn-ea"/>
                        <a:cs typeface="+mn-ea"/>
                        <a:sym typeface="+mn-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02657"/>
                    </a:solidFill>
                  </a:tcPr>
                </a:tc>
                <a:extLst>
                  <a:ext uri="{0D108BD9-81ED-4DB2-BD59-A6C34878D82A}">
                    <a16:rowId xmlns:a16="http://schemas.microsoft.com/office/drawing/2014/main" val="1042385966"/>
                  </a:ext>
                </a:extLst>
              </a:tr>
              <a:tr h="437201">
                <a:tc>
                  <a:txBody>
                    <a:bodyPr/>
                    <a:lstStyle/>
                    <a:p>
                      <a:r>
                        <a:rPr lang="zh-CN" altLang="en-US" sz="750" b="0" dirty="0">
                          <a:solidFill>
                            <a:schemeClr val="bg1"/>
                          </a:solidFill>
                          <a:latin typeface="+mn-lt"/>
                          <a:ea typeface="+mn-ea"/>
                          <a:cs typeface="+mn-ea"/>
                          <a:sym typeface="+mn-lt"/>
                        </a:rPr>
                        <a:t>基线</a:t>
                      </a:r>
                      <a:r>
                        <a:rPr lang="en-US" altLang="zh-CN" sz="750" b="0" dirty="0">
                          <a:solidFill>
                            <a:schemeClr val="bg1"/>
                          </a:solidFill>
                          <a:latin typeface="+mn-lt"/>
                          <a:ea typeface="+mn-ea"/>
                          <a:cs typeface="+mn-ea"/>
                          <a:sym typeface="+mn-lt"/>
                        </a:rPr>
                        <a:t>ECOG PS</a:t>
                      </a:r>
                    </a:p>
                    <a:p>
                      <a:r>
                        <a:rPr lang="en-US" altLang="zh-CN" sz="750" b="0" dirty="0">
                          <a:solidFill>
                            <a:schemeClr val="bg1"/>
                          </a:solidFill>
                          <a:latin typeface="+mn-lt"/>
                          <a:ea typeface="+mn-ea"/>
                          <a:cs typeface="+mn-ea"/>
                          <a:sym typeface="+mn-lt"/>
                        </a:rPr>
                        <a:t>  0</a:t>
                      </a:r>
                    </a:p>
                    <a:p>
                      <a:r>
                        <a:rPr lang="en-US" altLang="zh-CN" sz="750" b="0" dirty="0">
                          <a:solidFill>
                            <a:schemeClr val="bg1"/>
                          </a:solidFill>
                          <a:latin typeface="+mn-lt"/>
                          <a:ea typeface="+mn-ea"/>
                          <a:cs typeface="+mn-ea"/>
                          <a:sym typeface="+mn-lt"/>
                        </a:rPr>
                        <a:t>  1</a:t>
                      </a:r>
                      <a:endParaRPr lang="zh-CN" altLang="en-US" sz="750" b="0" dirty="0">
                        <a:solidFill>
                          <a:schemeClr val="bg1"/>
                        </a:solidFill>
                        <a:latin typeface="+mn-lt"/>
                        <a:ea typeface="+mn-ea"/>
                        <a:cs typeface="+mn-ea"/>
                        <a:sym typeface="+mn-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02657"/>
                    </a:solidFill>
                  </a:tcPr>
                </a:tc>
                <a:extLst>
                  <a:ext uri="{0D108BD9-81ED-4DB2-BD59-A6C34878D82A}">
                    <a16:rowId xmlns:a16="http://schemas.microsoft.com/office/drawing/2014/main" val="238936466"/>
                  </a:ext>
                </a:extLst>
              </a:tr>
              <a:tr h="437201">
                <a:tc>
                  <a:txBody>
                    <a:bodyPr/>
                    <a:lstStyle/>
                    <a:p>
                      <a:r>
                        <a:rPr lang="zh-CN" altLang="en-US" sz="750" b="0" dirty="0">
                          <a:solidFill>
                            <a:schemeClr val="bg1"/>
                          </a:solidFill>
                          <a:latin typeface="+mn-lt"/>
                          <a:ea typeface="+mn-ea"/>
                          <a:cs typeface="+mn-ea"/>
                          <a:sym typeface="+mn-lt"/>
                        </a:rPr>
                        <a:t>地理区域</a:t>
                      </a:r>
                      <a:endParaRPr lang="en-US" altLang="zh-CN" sz="750" b="0" dirty="0">
                        <a:solidFill>
                          <a:schemeClr val="bg1"/>
                        </a:solidFill>
                        <a:latin typeface="+mn-lt"/>
                        <a:ea typeface="+mn-ea"/>
                        <a:cs typeface="+mn-ea"/>
                        <a:sym typeface="+mn-lt"/>
                      </a:endParaRPr>
                    </a:p>
                    <a:p>
                      <a:r>
                        <a:rPr lang="zh-CN" altLang="en-US" sz="750" b="0" dirty="0">
                          <a:solidFill>
                            <a:schemeClr val="bg1"/>
                          </a:solidFill>
                          <a:latin typeface="+mn-lt"/>
                          <a:ea typeface="+mn-ea"/>
                          <a:cs typeface="+mn-ea"/>
                          <a:sym typeface="+mn-lt"/>
                        </a:rPr>
                        <a:t>  北美</a:t>
                      </a:r>
                      <a:endParaRPr lang="en-US" altLang="zh-CN" sz="750" b="0" dirty="0">
                        <a:solidFill>
                          <a:schemeClr val="bg1"/>
                        </a:solidFill>
                        <a:latin typeface="+mn-lt"/>
                        <a:ea typeface="+mn-ea"/>
                        <a:cs typeface="+mn-ea"/>
                        <a:sym typeface="+mn-lt"/>
                      </a:endParaRPr>
                    </a:p>
                    <a:p>
                      <a:r>
                        <a:rPr lang="zh-CN" altLang="en-US" sz="750" b="0" dirty="0">
                          <a:solidFill>
                            <a:schemeClr val="bg1"/>
                          </a:solidFill>
                          <a:latin typeface="+mn-lt"/>
                          <a:ea typeface="+mn-ea"/>
                          <a:cs typeface="+mn-ea"/>
                          <a:sym typeface="+mn-lt"/>
                        </a:rPr>
                        <a:t>  世界其他地区</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02657"/>
                    </a:solidFill>
                  </a:tcPr>
                </a:tc>
                <a:extLst>
                  <a:ext uri="{0D108BD9-81ED-4DB2-BD59-A6C34878D82A}">
                    <a16:rowId xmlns:a16="http://schemas.microsoft.com/office/drawing/2014/main" val="1228148559"/>
                  </a:ext>
                </a:extLst>
              </a:tr>
              <a:tr h="437201">
                <a:tc>
                  <a:txBody>
                    <a:bodyPr/>
                    <a:lstStyle/>
                    <a:p>
                      <a:r>
                        <a:rPr lang="zh-CN" altLang="en-US" sz="750" b="0" dirty="0">
                          <a:solidFill>
                            <a:schemeClr val="bg1"/>
                          </a:solidFill>
                          <a:latin typeface="+mn-lt"/>
                          <a:ea typeface="+mn-ea"/>
                          <a:cs typeface="+mn-ea"/>
                          <a:sym typeface="+mn-lt"/>
                        </a:rPr>
                        <a:t>主要的胰腺肿瘤位置</a:t>
                      </a:r>
                      <a:endParaRPr lang="en-US" altLang="zh-CN" sz="750" b="0" dirty="0">
                        <a:solidFill>
                          <a:schemeClr val="bg1"/>
                        </a:solidFill>
                        <a:latin typeface="+mn-lt"/>
                        <a:ea typeface="+mn-ea"/>
                        <a:cs typeface="+mn-ea"/>
                        <a:sym typeface="+mn-lt"/>
                      </a:endParaRPr>
                    </a:p>
                    <a:p>
                      <a:r>
                        <a:rPr lang="zh-CN" altLang="en-US" sz="750" b="0" dirty="0">
                          <a:solidFill>
                            <a:schemeClr val="bg1"/>
                          </a:solidFill>
                          <a:latin typeface="+mn-lt"/>
                          <a:ea typeface="+mn-ea"/>
                          <a:cs typeface="+mn-ea"/>
                          <a:sym typeface="+mn-lt"/>
                        </a:rPr>
                        <a:t>  胰头</a:t>
                      </a:r>
                      <a:endParaRPr lang="en-US" altLang="zh-CN" sz="750" b="0" dirty="0">
                        <a:solidFill>
                          <a:schemeClr val="bg1"/>
                        </a:solidFill>
                        <a:latin typeface="+mn-lt"/>
                        <a:ea typeface="+mn-ea"/>
                        <a:cs typeface="+mn-ea"/>
                        <a:sym typeface="+mn-lt"/>
                      </a:endParaRPr>
                    </a:p>
                    <a:p>
                      <a:r>
                        <a:rPr lang="zh-CN" altLang="en-US" sz="750" b="0" dirty="0">
                          <a:solidFill>
                            <a:schemeClr val="bg1"/>
                          </a:solidFill>
                          <a:latin typeface="+mn-lt"/>
                          <a:ea typeface="+mn-ea"/>
                          <a:cs typeface="+mn-ea"/>
                          <a:sym typeface="+mn-lt"/>
                        </a:rPr>
                        <a:t>  其他</a:t>
                      </a:r>
                      <a:endParaRPr lang="zh-CN" altLang="en-US" sz="750" b="0" baseline="30000" dirty="0">
                        <a:solidFill>
                          <a:schemeClr val="bg1"/>
                        </a:solidFill>
                        <a:latin typeface="+mn-lt"/>
                        <a:ea typeface="+mn-ea"/>
                        <a:cs typeface="+mn-ea"/>
                        <a:sym typeface="+mn-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02657"/>
                    </a:solidFill>
                  </a:tcPr>
                </a:tc>
                <a:extLst>
                  <a:ext uri="{0D108BD9-81ED-4DB2-BD59-A6C34878D82A}">
                    <a16:rowId xmlns:a16="http://schemas.microsoft.com/office/drawing/2014/main" val="1773130039"/>
                  </a:ext>
                </a:extLst>
              </a:tr>
              <a:tr h="437201">
                <a:tc>
                  <a:txBody>
                    <a:bodyPr/>
                    <a:lstStyle/>
                    <a:p>
                      <a:r>
                        <a:rPr lang="zh-CN" altLang="en-US" sz="750" b="0" kern="1200" dirty="0">
                          <a:solidFill>
                            <a:schemeClr val="bg1"/>
                          </a:solidFill>
                          <a:latin typeface="+mn-lt"/>
                          <a:ea typeface="+mn-ea"/>
                          <a:cs typeface="+mn-ea"/>
                          <a:sym typeface="+mn-lt"/>
                        </a:rPr>
                        <a:t>基线</a:t>
                      </a:r>
                      <a:r>
                        <a:rPr lang="en-US" altLang="zh-CN" sz="750" b="0" kern="1200" dirty="0">
                          <a:solidFill>
                            <a:schemeClr val="bg1"/>
                          </a:solidFill>
                          <a:latin typeface="+mn-lt"/>
                          <a:ea typeface="+mn-ea"/>
                          <a:cs typeface="+mn-ea"/>
                          <a:sym typeface="+mn-lt"/>
                        </a:rPr>
                        <a:t>CA 19-9</a:t>
                      </a:r>
                    </a:p>
                    <a:p>
                      <a:r>
                        <a:rPr lang="zh-CN" altLang="en-US" sz="750" b="0" kern="1200" dirty="0">
                          <a:solidFill>
                            <a:schemeClr val="bg1"/>
                          </a:solidFill>
                          <a:latin typeface="+mn-lt"/>
                          <a:ea typeface="+mn-ea"/>
                          <a:cs typeface="+mn-ea"/>
                          <a:sym typeface="+mn-lt"/>
                        </a:rPr>
                        <a:t>   ＜</a:t>
                      </a:r>
                      <a:r>
                        <a:rPr lang="en-US" altLang="zh-CN" sz="750" b="0" kern="1200" dirty="0">
                          <a:solidFill>
                            <a:schemeClr val="bg1"/>
                          </a:solidFill>
                          <a:latin typeface="+mn-lt"/>
                          <a:ea typeface="+mn-ea"/>
                          <a:cs typeface="+mn-ea"/>
                          <a:sym typeface="+mn-lt"/>
                        </a:rPr>
                        <a:t>37 U/ml</a:t>
                      </a:r>
                    </a:p>
                    <a:p>
                      <a:r>
                        <a:rPr lang="en-US" altLang="zh-CN" sz="750" b="0" kern="1200" dirty="0">
                          <a:solidFill>
                            <a:schemeClr val="bg1"/>
                          </a:solidFill>
                          <a:latin typeface="+mn-lt"/>
                          <a:ea typeface="+mn-ea"/>
                          <a:cs typeface="+mn-ea"/>
                          <a:sym typeface="+mn-lt"/>
                        </a:rPr>
                        <a:t>   </a:t>
                      </a:r>
                      <a:r>
                        <a:rPr lang="zh-CN" altLang="en-US" sz="750" b="0" kern="1200" dirty="0">
                          <a:solidFill>
                            <a:schemeClr val="bg1"/>
                          </a:solidFill>
                          <a:latin typeface="+mn-lt"/>
                          <a:ea typeface="+mn-ea"/>
                          <a:cs typeface="+mn-ea"/>
                          <a:sym typeface="+mn-lt"/>
                        </a:rPr>
                        <a:t>≥</a:t>
                      </a:r>
                      <a:r>
                        <a:rPr lang="en-US" altLang="zh-CN" sz="750" b="0" kern="1200" dirty="0">
                          <a:solidFill>
                            <a:schemeClr val="bg1"/>
                          </a:solidFill>
                          <a:latin typeface="+mn-lt"/>
                          <a:ea typeface="+mn-ea"/>
                          <a:cs typeface="+mn-ea"/>
                          <a:sym typeface="+mn-lt"/>
                        </a:rPr>
                        <a:t>37 U/ml</a:t>
                      </a:r>
                      <a:endParaRPr lang="zh-CN" altLang="en-US" sz="750" b="0" kern="1200" dirty="0">
                        <a:solidFill>
                          <a:schemeClr val="bg1"/>
                        </a:solidFill>
                        <a:latin typeface="+mn-lt"/>
                        <a:ea typeface="+mn-ea"/>
                        <a:cs typeface="+mn-ea"/>
                        <a:sym typeface="+mn-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02657"/>
                    </a:solidFill>
                  </a:tcPr>
                </a:tc>
                <a:extLst>
                  <a:ext uri="{0D108BD9-81ED-4DB2-BD59-A6C34878D82A}">
                    <a16:rowId xmlns:a16="http://schemas.microsoft.com/office/drawing/2014/main" val="3386254896"/>
                  </a:ext>
                </a:extLst>
              </a:tr>
              <a:tr h="322148">
                <a:tc>
                  <a:txBody>
                    <a:bodyPr/>
                    <a:lstStyle/>
                    <a:p>
                      <a:r>
                        <a:rPr lang="zh-CN" altLang="en-US" sz="750" b="0" kern="1200" dirty="0">
                          <a:solidFill>
                            <a:schemeClr val="bg1"/>
                          </a:solidFill>
                          <a:latin typeface="+mn-lt"/>
                          <a:ea typeface="+mn-ea"/>
                          <a:cs typeface="+mn-ea"/>
                          <a:sym typeface="+mn-lt"/>
                        </a:rPr>
                        <a:t>人种</a:t>
                      </a:r>
                      <a:endParaRPr lang="en-US" altLang="zh-CN" sz="750" b="0" kern="1200" dirty="0">
                        <a:solidFill>
                          <a:schemeClr val="bg1"/>
                        </a:solidFill>
                        <a:latin typeface="+mn-lt"/>
                        <a:ea typeface="+mn-ea"/>
                        <a:cs typeface="+mn-ea"/>
                        <a:sym typeface="+mn-lt"/>
                      </a:endParaRPr>
                    </a:p>
                    <a:p>
                      <a:r>
                        <a:rPr lang="en-US" altLang="zh-CN" sz="750" b="0" kern="1200" dirty="0">
                          <a:solidFill>
                            <a:schemeClr val="bg1"/>
                          </a:solidFill>
                          <a:latin typeface="+mn-lt"/>
                          <a:ea typeface="+mn-ea"/>
                          <a:cs typeface="+mn-ea"/>
                          <a:sym typeface="+mn-lt"/>
                        </a:rPr>
                        <a:t>  </a:t>
                      </a:r>
                      <a:r>
                        <a:rPr lang="zh-CN" altLang="en-US" sz="750" b="0" kern="1200" dirty="0">
                          <a:solidFill>
                            <a:schemeClr val="bg1"/>
                          </a:solidFill>
                          <a:latin typeface="+mn-lt"/>
                          <a:ea typeface="+mn-ea"/>
                          <a:cs typeface="+mn-ea"/>
                          <a:sym typeface="+mn-lt"/>
                        </a:rPr>
                        <a:t>白种人</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02657"/>
                    </a:solidFill>
                  </a:tcPr>
                </a:tc>
                <a:extLst>
                  <a:ext uri="{0D108BD9-81ED-4DB2-BD59-A6C34878D82A}">
                    <a16:rowId xmlns:a16="http://schemas.microsoft.com/office/drawing/2014/main" val="181754006"/>
                  </a:ext>
                </a:extLst>
              </a:tr>
              <a:tr h="437201">
                <a:tc>
                  <a:txBody>
                    <a:bodyPr/>
                    <a:lstStyle/>
                    <a:p>
                      <a:r>
                        <a:rPr lang="zh-CN" altLang="en-US" sz="750" b="0" kern="1200" dirty="0">
                          <a:solidFill>
                            <a:schemeClr val="bg1"/>
                          </a:solidFill>
                          <a:latin typeface="+mn-lt"/>
                          <a:ea typeface="+mn-ea"/>
                          <a:cs typeface="+mn-ea"/>
                          <a:sym typeface="+mn-lt"/>
                        </a:rPr>
                        <a:t>性别</a:t>
                      </a:r>
                      <a:endParaRPr lang="en-US" altLang="zh-CN" sz="750" b="0" kern="1200" dirty="0">
                        <a:solidFill>
                          <a:schemeClr val="bg1"/>
                        </a:solidFill>
                        <a:latin typeface="+mn-lt"/>
                        <a:ea typeface="+mn-ea"/>
                        <a:cs typeface="+mn-ea"/>
                        <a:sym typeface="+mn-lt"/>
                      </a:endParaRPr>
                    </a:p>
                    <a:p>
                      <a:r>
                        <a:rPr lang="en-US" altLang="zh-CN" sz="750" b="0" kern="1200" dirty="0">
                          <a:solidFill>
                            <a:schemeClr val="bg1"/>
                          </a:solidFill>
                          <a:latin typeface="+mn-lt"/>
                          <a:ea typeface="+mn-ea"/>
                          <a:cs typeface="+mn-ea"/>
                          <a:sym typeface="+mn-lt"/>
                        </a:rPr>
                        <a:t>  </a:t>
                      </a:r>
                      <a:r>
                        <a:rPr lang="zh-CN" altLang="en-US" sz="750" b="0" kern="1200" dirty="0">
                          <a:solidFill>
                            <a:schemeClr val="bg1"/>
                          </a:solidFill>
                          <a:latin typeface="+mn-lt"/>
                          <a:ea typeface="+mn-ea"/>
                          <a:cs typeface="+mn-ea"/>
                          <a:sym typeface="+mn-lt"/>
                        </a:rPr>
                        <a:t>男性</a:t>
                      </a:r>
                      <a:endParaRPr lang="en-US" altLang="zh-CN" sz="750" b="0" kern="1200" dirty="0">
                        <a:solidFill>
                          <a:schemeClr val="bg1"/>
                        </a:solidFill>
                        <a:latin typeface="+mn-lt"/>
                        <a:ea typeface="+mn-ea"/>
                        <a:cs typeface="+mn-ea"/>
                        <a:sym typeface="+mn-lt"/>
                      </a:endParaRPr>
                    </a:p>
                    <a:p>
                      <a:r>
                        <a:rPr lang="zh-CN" altLang="en-US" sz="750" b="0" kern="1200" dirty="0">
                          <a:solidFill>
                            <a:schemeClr val="bg1"/>
                          </a:solidFill>
                          <a:latin typeface="+mn-lt"/>
                          <a:ea typeface="+mn-ea"/>
                          <a:cs typeface="+mn-ea"/>
                          <a:sym typeface="+mn-lt"/>
                        </a:rPr>
                        <a:t>  女性</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02657"/>
                    </a:solidFill>
                  </a:tcPr>
                </a:tc>
                <a:extLst>
                  <a:ext uri="{0D108BD9-81ED-4DB2-BD59-A6C34878D82A}">
                    <a16:rowId xmlns:a16="http://schemas.microsoft.com/office/drawing/2014/main" val="2640690012"/>
                  </a:ext>
                </a:extLst>
              </a:tr>
              <a:tr h="437201">
                <a:tc>
                  <a:txBody>
                    <a:bodyPr/>
                    <a:lstStyle/>
                    <a:p>
                      <a:r>
                        <a:rPr lang="zh-CN" altLang="en-US" sz="750" b="0" kern="1200" dirty="0">
                          <a:solidFill>
                            <a:schemeClr val="bg1"/>
                          </a:solidFill>
                          <a:latin typeface="+mn-lt"/>
                          <a:ea typeface="+mn-ea"/>
                          <a:cs typeface="+mn-ea"/>
                          <a:sym typeface="+mn-lt"/>
                        </a:rPr>
                        <a:t>年龄</a:t>
                      </a:r>
                      <a:endParaRPr lang="en-US" altLang="zh-CN" sz="750" b="0" kern="1200" dirty="0">
                        <a:solidFill>
                          <a:schemeClr val="bg1"/>
                        </a:solidFill>
                        <a:latin typeface="+mn-lt"/>
                        <a:ea typeface="+mn-ea"/>
                        <a:cs typeface="+mn-ea"/>
                        <a:sym typeface="+mn-lt"/>
                      </a:endParaRPr>
                    </a:p>
                    <a:p>
                      <a:r>
                        <a:rPr lang="zh-CN" altLang="en-US" sz="750" b="0" kern="1200" dirty="0">
                          <a:solidFill>
                            <a:schemeClr val="bg1"/>
                          </a:solidFill>
                          <a:latin typeface="+mn-lt"/>
                          <a:ea typeface="+mn-ea"/>
                          <a:cs typeface="+mn-ea"/>
                          <a:sym typeface="+mn-lt"/>
                        </a:rPr>
                        <a:t>  ＜</a:t>
                      </a:r>
                      <a:r>
                        <a:rPr lang="en-US" altLang="zh-CN" sz="750" b="0" kern="1200" dirty="0">
                          <a:solidFill>
                            <a:schemeClr val="bg1"/>
                          </a:solidFill>
                          <a:latin typeface="+mn-lt"/>
                          <a:ea typeface="+mn-ea"/>
                          <a:cs typeface="+mn-ea"/>
                          <a:sym typeface="+mn-lt"/>
                        </a:rPr>
                        <a:t>65</a:t>
                      </a:r>
                      <a:r>
                        <a:rPr lang="zh-CN" altLang="en-US" sz="750" b="0" kern="1200" dirty="0">
                          <a:solidFill>
                            <a:schemeClr val="bg1"/>
                          </a:solidFill>
                          <a:latin typeface="+mn-lt"/>
                          <a:ea typeface="+mn-ea"/>
                          <a:cs typeface="+mn-ea"/>
                          <a:sym typeface="+mn-lt"/>
                        </a:rPr>
                        <a:t>岁</a:t>
                      </a:r>
                      <a:endParaRPr lang="en-US" altLang="zh-CN" sz="750" b="0" kern="1200" dirty="0">
                        <a:solidFill>
                          <a:schemeClr val="bg1"/>
                        </a:solidFill>
                        <a:latin typeface="+mn-lt"/>
                        <a:ea typeface="+mn-ea"/>
                        <a:cs typeface="+mn-ea"/>
                        <a:sym typeface="+mn-lt"/>
                      </a:endParaRPr>
                    </a:p>
                    <a:p>
                      <a:r>
                        <a:rPr lang="en-US" altLang="zh-CN" sz="750" b="0" kern="1200" dirty="0">
                          <a:solidFill>
                            <a:schemeClr val="bg1"/>
                          </a:solidFill>
                          <a:latin typeface="+mn-lt"/>
                          <a:ea typeface="+mn-ea"/>
                          <a:cs typeface="+mn-ea"/>
                          <a:sym typeface="+mn-lt"/>
                        </a:rPr>
                        <a:t>  </a:t>
                      </a:r>
                      <a:r>
                        <a:rPr lang="zh-CN" altLang="en-US" sz="750" b="0" kern="1200" dirty="0">
                          <a:solidFill>
                            <a:schemeClr val="bg1"/>
                          </a:solidFill>
                          <a:latin typeface="+mn-lt"/>
                          <a:ea typeface="+mn-ea"/>
                          <a:cs typeface="+mn-ea"/>
                          <a:sym typeface="+mn-lt"/>
                        </a:rPr>
                        <a:t>≥</a:t>
                      </a:r>
                      <a:r>
                        <a:rPr lang="en-US" altLang="zh-CN" sz="750" b="0" kern="1200" dirty="0">
                          <a:solidFill>
                            <a:schemeClr val="bg1"/>
                          </a:solidFill>
                          <a:latin typeface="+mn-lt"/>
                          <a:ea typeface="+mn-ea"/>
                          <a:cs typeface="+mn-ea"/>
                          <a:sym typeface="+mn-lt"/>
                        </a:rPr>
                        <a:t>65</a:t>
                      </a:r>
                      <a:r>
                        <a:rPr lang="zh-CN" altLang="en-US" sz="750" b="0" kern="1200" dirty="0">
                          <a:solidFill>
                            <a:schemeClr val="bg1"/>
                          </a:solidFill>
                          <a:latin typeface="+mn-lt"/>
                          <a:ea typeface="+mn-ea"/>
                          <a:cs typeface="+mn-ea"/>
                          <a:sym typeface="+mn-lt"/>
                        </a:rPr>
                        <a:t>岁</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02657"/>
                    </a:solidFill>
                  </a:tcPr>
                </a:tc>
                <a:extLst>
                  <a:ext uri="{0D108BD9-81ED-4DB2-BD59-A6C34878D82A}">
                    <a16:rowId xmlns:a16="http://schemas.microsoft.com/office/drawing/2014/main" val="2620995339"/>
                  </a:ext>
                </a:extLst>
              </a:tr>
            </a:tbl>
          </a:graphicData>
        </a:graphic>
      </p:graphicFrame>
    </p:spTree>
    <p:extLst>
      <p:ext uri="{BB962C8B-B14F-4D97-AF65-F5344CB8AC3E}">
        <p14:creationId xmlns:p14="http://schemas.microsoft.com/office/powerpoint/2010/main" val="2876200780"/>
      </p:ext>
    </p:extLst>
  </p:cSld>
  <p:clrMapOvr>
    <a:masterClrMapping/>
  </p:clrMapOvr>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E1E00ADD-7583-AC27-6865-31237E1D1AFC}"/>
              </a:ext>
            </a:extLst>
          </p:cNvPr>
          <p:cNvSpPr>
            <a:spLocks noGrp="1"/>
          </p:cNvSpPr>
          <p:nvPr>
            <p:ph type="body" sz="quarter" idx="10"/>
          </p:nvPr>
        </p:nvSpPr>
        <p:spPr/>
        <p:txBody>
          <a:bodyPr/>
          <a:lstStyle/>
          <a:p>
            <a:r>
              <a:rPr lang="en-US" altLang="zh-CN" dirty="0">
                <a:latin typeface="+mn-lt"/>
                <a:ea typeface="+mn-ea"/>
                <a:cs typeface="+mn-ea"/>
                <a:sym typeface="+mn-lt"/>
              </a:rPr>
              <a:t>NAPOLI 3</a:t>
            </a:r>
            <a:r>
              <a:rPr lang="zh-CN" altLang="en-US" dirty="0">
                <a:latin typeface="+mn-lt"/>
                <a:ea typeface="+mn-ea"/>
                <a:cs typeface="+mn-ea"/>
                <a:sym typeface="+mn-lt"/>
              </a:rPr>
              <a:t>：肿瘤缓解</a:t>
            </a:r>
            <a:r>
              <a:rPr lang="en-US" altLang="zh-CN" baseline="30000" dirty="0">
                <a:latin typeface="+mn-lt"/>
                <a:ea typeface="+mn-ea"/>
                <a:cs typeface="+mn-ea"/>
                <a:sym typeface="+mn-lt"/>
              </a:rPr>
              <a:t>a</a:t>
            </a:r>
            <a:endParaRPr lang="zh-CN" altLang="en-US" dirty="0">
              <a:latin typeface="+mn-lt"/>
              <a:ea typeface="+mn-ea"/>
              <a:cs typeface="+mn-ea"/>
              <a:sym typeface="+mn-lt"/>
            </a:endParaRPr>
          </a:p>
        </p:txBody>
      </p:sp>
      <p:sp>
        <p:nvSpPr>
          <p:cNvPr id="3" name="文本占位符 2">
            <a:extLst>
              <a:ext uri="{FF2B5EF4-FFF2-40B4-BE49-F238E27FC236}">
                <a16:creationId xmlns:a16="http://schemas.microsoft.com/office/drawing/2014/main" id="{BE7CE6BE-29FD-758F-D604-846492761593}"/>
              </a:ext>
            </a:extLst>
          </p:cNvPr>
          <p:cNvSpPr>
            <a:spLocks noGrp="1"/>
          </p:cNvSpPr>
          <p:nvPr>
            <p:ph type="body" sz="quarter" idx="11"/>
          </p:nvPr>
        </p:nvSpPr>
        <p:spPr/>
        <p:txBody>
          <a:bodyPr/>
          <a:lstStyle/>
          <a:p>
            <a:r>
              <a:rPr lang="zh-CN" altLang="zh-CN" sz="1000" dirty="0">
                <a:effectLst/>
                <a:ea typeface="+mn-ea"/>
                <a:cs typeface="+mn-ea"/>
                <a:sym typeface="+mn-lt"/>
              </a:rPr>
              <a:t>Eileen</a:t>
            </a:r>
            <a:r>
              <a:rPr lang="en-US" altLang="zh-CN" sz="1000" dirty="0">
                <a:effectLst/>
                <a:ea typeface="+mn-ea"/>
                <a:cs typeface="+mn-ea"/>
                <a:sym typeface="+mn-lt"/>
              </a:rPr>
              <a:t> </a:t>
            </a:r>
            <a:r>
              <a:rPr lang="zh-CN" altLang="zh-CN" sz="1000" dirty="0">
                <a:effectLst/>
                <a:ea typeface="+mn-ea"/>
                <a:cs typeface="+mn-ea"/>
                <a:sym typeface="+mn-lt"/>
              </a:rPr>
              <a:t>M</a:t>
            </a:r>
            <a:r>
              <a:rPr lang="en-US" altLang="zh-CN" sz="1000" dirty="0">
                <a:effectLst/>
                <a:ea typeface="+mn-ea"/>
                <a:cs typeface="+mn-ea"/>
                <a:sym typeface="+mn-lt"/>
              </a:rPr>
              <a:t> </a:t>
            </a:r>
            <a:r>
              <a:rPr lang="zh-CN" altLang="zh-CN" sz="1000" dirty="0">
                <a:effectLst/>
                <a:ea typeface="+mn-ea"/>
                <a:cs typeface="+mn-ea"/>
                <a:sym typeface="+mn-lt"/>
              </a:rPr>
              <a:t>O‘Reilly,</a:t>
            </a:r>
            <a:r>
              <a:rPr lang="en-US" altLang="zh-CN" sz="1000" dirty="0">
                <a:effectLst/>
                <a:ea typeface="+mn-ea"/>
                <a:cs typeface="+mn-ea"/>
                <a:sym typeface="+mn-lt"/>
              </a:rPr>
              <a:t>  et al.</a:t>
            </a:r>
            <a:r>
              <a:rPr lang="zh-CN" altLang="en-US" sz="1000" dirty="0">
                <a:effectLst/>
                <a:ea typeface="+mn-ea"/>
                <a:cs typeface="+mn-ea"/>
                <a:sym typeface="+mn-lt"/>
              </a:rPr>
              <a:t> </a:t>
            </a:r>
            <a:r>
              <a:rPr lang="en-US" altLang="zh-CN" sz="1000" dirty="0">
                <a:effectLst/>
                <a:ea typeface="+mn-ea"/>
                <a:cs typeface="+mn-ea"/>
                <a:sym typeface="+mn-lt"/>
              </a:rPr>
              <a:t>2023</a:t>
            </a:r>
            <a:r>
              <a:rPr lang="zh-CN" altLang="en-US" sz="1000" dirty="0">
                <a:effectLst/>
                <a:ea typeface="+mn-ea"/>
                <a:cs typeface="+mn-ea"/>
                <a:sym typeface="+mn-lt"/>
              </a:rPr>
              <a:t> </a:t>
            </a:r>
            <a:r>
              <a:rPr lang="en-US" altLang="zh-CN" sz="1000" dirty="0">
                <a:effectLst/>
                <a:ea typeface="+mn-ea"/>
                <a:cs typeface="+mn-ea"/>
                <a:sym typeface="+mn-lt"/>
              </a:rPr>
              <a:t>ASCO</a:t>
            </a:r>
            <a:r>
              <a:rPr lang="zh-CN" altLang="en-US" sz="1000" dirty="0">
                <a:effectLst/>
                <a:ea typeface="+mn-ea"/>
                <a:cs typeface="+mn-ea"/>
                <a:sym typeface="+mn-lt"/>
              </a:rPr>
              <a:t> </a:t>
            </a:r>
            <a:r>
              <a:rPr lang="en-US" altLang="zh-CN" sz="1000" dirty="0">
                <a:effectLst/>
                <a:ea typeface="+mn-ea"/>
                <a:cs typeface="+mn-ea"/>
                <a:sym typeface="+mn-lt"/>
              </a:rPr>
              <a:t>abstract 4006</a:t>
            </a:r>
            <a:endParaRPr lang="zh-CN" altLang="en-US" dirty="0">
              <a:ea typeface="+mn-ea"/>
              <a:cs typeface="+mn-ea"/>
              <a:sym typeface="+mn-lt"/>
            </a:endParaRPr>
          </a:p>
        </p:txBody>
      </p:sp>
      <p:graphicFrame>
        <p:nvGraphicFramePr>
          <p:cNvPr id="5" name="表格 10">
            <a:extLst>
              <a:ext uri="{FF2B5EF4-FFF2-40B4-BE49-F238E27FC236}">
                <a16:creationId xmlns:a16="http://schemas.microsoft.com/office/drawing/2014/main" id="{BF2FB70A-F8B0-7D84-15C5-B1524CF2F470}"/>
              </a:ext>
            </a:extLst>
          </p:cNvPr>
          <p:cNvGraphicFramePr>
            <a:graphicFrameLocks noGrp="1"/>
          </p:cNvGraphicFramePr>
          <p:nvPr/>
        </p:nvGraphicFramePr>
        <p:xfrm>
          <a:off x="801688" y="1079500"/>
          <a:ext cx="10499589" cy="4155439"/>
        </p:xfrm>
        <a:graphic>
          <a:graphicData uri="http://schemas.openxmlformats.org/drawingml/2006/table">
            <a:tbl>
              <a:tblPr firstRow="1" bandRow="1">
                <a:tableStyleId>{5C22544A-7EE6-4342-B048-85BDC9FD1C3A}</a:tableStyleId>
              </a:tblPr>
              <a:tblGrid>
                <a:gridCol w="4733205">
                  <a:extLst>
                    <a:ext uri="{9D8B030D-6E8A-4147-A177-3AD203B41FA5}">
                      <a16:colId xmlns:a16="http://schemas.microsoft.com/office/drawing/2014/main" val="1243660999"/>
                    </a:ext>
                  </a:extLst>
                </a:gridCol>
                <a:gridCol w="2983042">
                  <a:extLst>
                    <a:ext uri="{9D8B030D-6E8A-4147-A177-3AD203B41FA5}">
                      <a16:colId xmlns:a16="http://schemas.microsoft.com/office/drawing/2014/main" val="1830706297"/>
                    </a:ext>
                  </a:extLst>
                </a:gridCol>
                <a:gridCol w="2783342">
                  <a:extLst>
                    <a:ext uri="{9D8B030D-6E8A-4147-A177-3AD203B41FA5}">
                      <a16:colId xmlns:a16="http://schemas.microsoft.com/office/drawing/2014/main" val="3137517162"/>
                    </a:ext>
                  </a:extLst>
                </a:gridCol>
              </a:tblGrid>
              <a:tr h="461219">
                <a:tc>
                  <a:txBody>
                    <a:bodyPr/>
                    <a:lstStyle/>
                    <a:p>
                      <a:endParaRPr lang="zh-CN" altLang="en-US" dirty="0">
                        <a:latin typeface="+mn-lt"/>
                        <a:ea typeface="+mn-ea"/>
                        <a:cs typeface="+mn-ea"/>
                        <a:sym typeface="+mn-lt"/>
                      </a:endParaRPr>
                    </a:p>
                  </a:txBody>
                  <a:tcPr/>
                </a:tc>
                <a:tc>
                  <a:txBody>
                    <a:bodyPr/>
                    <a:lstStyle/>
                    <a:p>
                      <a:pPr algn="ctr"/>
                      <a:r>
                        <a:rPr lang="en-US" altLang="zh-CN" dirty="0">
                          <a:latin typeface="+mn-lt"/>
                          <a:ea typeface="+mn-ea"/>
                          <a:cs typeface="+mn-ea"/>
                          <a:sym typeface="+mn-lt"/>
                        </a:rPr>
                        <a:t>NALIRIFOX(N=383)</a:t>
                      </a:r>
                      <a:endParaRPr lang="zh-CN" altLang="en-US" dirty="0">
                        <a:latin typeface="+mn-lt"/>
                        <a:ea typeface="+mn-ea"/>
                        <a:cs typeface="+mn-ea"/>
                        <a:sym typeface="+mn-lt"/>
                      </a:endParaRPr>
                    </a:p>
                  </a:txBody>
                  <a:tcPr/>
                </a:tc>
                <a:tc>
                  <a:txBody>
                    <a:bodyPr/>
                    <a:lstStyle/>
                    <a:p>
                      <a:pPr algn="ctr"/>
                      <a:r>
                        <a:rPr lang="en-US" altLang="zh-CN" dirty="0" err="1">
                          <a:latin typeface="+mn-lt"/>
                          <a:ea typeface="+mn-ea"/>
                          <a:cs typeface="+mn-ea"/>
                          <a:sym typeface="+mn-lt"/>
                        </a:rPr>
                        <a:t>Gem+NabP</a:t>
                      </a:r>
                      <a:r>
                        <a:rPr lang="zh-CN" altLang="en-US" dirty="0">
                          <a:latin typeface="+mn-lt"/>
                          <a:ea typeface="+mn-ea"/>
                          <a:cs typeface="+mn-ea"/>
                          <a:sym typeface="+mn-lt"/>
                        </a:rPr>
                        <a:t>（</a:t>
                      </a:r>
                      <a:r>
                        <a:rPr lang="en-US" altLang="zh-CN" dirty="0">
                          <a:latin typeface="+mn-lt"/>
                          <a:ea typeface="+mn-ea"/>
                          <a:cs typeface="+mn-ea"/>
                          <a:sym typeface="+mn-lt"/>
                        </a:rPr>
                        <a:t>N=387</a:t>
                      </a:r>
                      <a:r>
                        <a:rPr lang="zh-CN" altLang="en-US" dirty="0">
                          <a:latin typeface="+mn-lt"/>
                          <a:ea typeface="+mn-ea"/>
                          <a:cs typeface="+mn-ea"/>
                          <a:sym typeface="+mn-lt"/>
                        </a:rPr>
                        <a:t>）</a:t>
                      </a:r>
                    </a:p>
                  </a:txBody>
                  <a:tcPr/>
                </a:tc>
                <a:extLst>
                  <a:ext uri="{0D108BD9-81ED-4DB2-BD59-A6C34878D82A}">
                    <a16:rowId xmlns:a16="http://schemas.microsoft.com/office/drawing/2014/main" val="1370583447"/>
                  </a:ext>
                </a:extLst>
              </a:tr>
              <a:tr h="461219">
                <a:tc>
                  <a:txBody>
                    <a:bodyPr/>
                    <a:lstStyle/>
                    <a:p>
                      <a:r>
                        <a:rPr lang="zh-CN" altLang="en-US" dirty="0">
                          <a:latin typeface="+mn-lt"/>
                          <a:ea typeface="+mn-ea"/>
                          <a:cs typeface="+mn-ea"/>
                          <a:sym typeface="+mn-lt"/>
                        </a:rPr>
                        <a:t>客观缓解率（</a:t>
                      </a:r>
                      <a:r>
                        <a:rPr lang="en-US" altLang="zh-CN" dirty="0">
                          <a:latin typeface="+mn-lt"/>
                          <a:ea typeface="+mn-ea"/>
                          <a:cs typeface="+mn-ea"/>
                          <a:sym typeface="+mn-lt"/>
                        </a:rPr>
                        <a:t>95%</a:t>
                      </a:r>
                      <a:r>
                        <a:rPr lang="zh-CN" altLang="en-US" dirty="0">
                          <a:latin typeface="+mn-lt"/>
                          <a:ea typeface="+mn-ea"/>
                          <a:cs typeface="+mn-ea"/>
                          <a:sym typeface="+mn-lt"/>
                        </a:rPr>
                        <a:t> </a:t>
                      </a:r>
                      <a:r>
                        <a:rPr lang="en-US" altLang="zh-CN" dirty="0">
                          <a:latin typeface="+mn-lt"/>
                          <a:ea typeface="+mn-ea"/>
                          <a:cs typeface="+mn-ea"/>
                          <a:sym typeface="+mn-lt"/>
                        </a:rPr>
                        <a:t>CI</a:t>
                      </a:r>
                      <a:r>
                        <a:rPr lang="zh-CN" altLang="en-US" dirty="0">
                          <a:latin typeface="+mn-lt"/>
                          <a:ea typeface="+mn-ea"/>
                          <a:cs typeface="+mn-ea"/>
                          <a:sym typeface="+mn-lt"/>
                        </a:rPr>
                        <a:t>），</a:t>
                      </a:r>
                      <a:r>
                        <a:rPr lang="en-US" altLang="zh-CN" dirty="0">
                          <a:latin typeface="+mn-lt"/>
                          <a:ea typeface="+mn-ea"/>
                          <a:cs typeface="+mn-ea"/>
                          <a:sym typeface="+mn-lt"/>
                        </a:rPr>
                        <a:t>%</a:t>
                      </a:r>
                      <a:endParaRPr lang="zh-CN" altLang="en-US" dirty="0">
                        <a:latin typeface="+mn-lt"/>
                        <a:ea typeface="+mn-ea"/>
                        <a:cs typeface="+mn-ea"/>
                        <a:sym typeface="+mn-lt"/>
                      </a:endParaRPr>
                    </a:p>
                  </a:txBody>
                  <a:tcPr/>
                </a:tc>
                <a:tc>
                  <a:txBody>
                    <a:bodyPr/>
                    <a:lstStyle/>
                    <a:p>
                      <a:pPr algn="ctr"/>
                      <a:r>
                        <a:rPr lang="en-US" altLang="zh-CN" dirty="0">
                          <a:latin typeface="+mn-lt"/>
                          <a:ea typeface="+mn-ea"/>
                          <a:cs typeface="+mn-ea"/>
                          <a:sym typeface="+mn-lt"/>
                        </a:rPr>
                        <a:t>41.8</a:t>
                      </a:r>
                      <a:r>
                        <a:rPr lang="zh-CN" altLang="en-US" dirty="0">
                          <a:latin typeface="+mn-lt"/>
                          <a:ea typeface="+mn-ea"/>
                          <a:cs typeface="+mn-ea"/>
                          <a:sym typeface="+mn-lt"/>
                        </a:rPr>
                        <a:t>（</a:t>
                      </a:r>
                      <a:r>
                        <a:rPr lang="en-US" altLang="zh-CN" dirty="0">
                          <a:latin typeface="+mn-lt"/>
                          <a:ea typeface="+mn-ea"/>
                          <a:cs typeface="+mn-ea"/>
                          <a:sym typeface="+mn-lt"/>
                        </a:rPr>
                        <a:t>36.8—46.9</a:t>
                      </a:r>
                      <a:r>
                        <a:rPr lang="zh-CN" altLang="en-US" dirty="0">
                          <a:latin typeface="+mn-lt"/>
                          <a:ea typeface="+mn-ea"/>
                          <a:cs typeface="+mn-ea"/>
                          <a:sym typeface="+mn-lt"/>
                        </a:rPr>
                        <a:t>）</a:t>
                      </a:r>
                    </a:p>
                  </a:txBody>
                  <a:tcPr/>
                </a:tc>
                <a:tc>
                  <a:txBody>
                    <a:bodyPr/>
                    <a:lstStyle/>
                    <a:p>
                      <a:pPr algn="ctr"/>
                      <a:r>
                        <a:rPr lang="en-US" altLang="zh-CN" dirty="0">
                          <a:latin typeface="+mn-lt"/>
                          <a:ea typeface="+mn-ea"/>
                          <a:cs typeface="+mn-ea"/>
                          <a:sym typeface="+mn-lt"/>
                        </a:rPr>
                        <a:t>36.2</a:t>
                      </a:r>
                      <a:r>
                        <a:rPr lang="zh-CN" altLang="en-US" dirty="0">
                          <a:latin typeface="+mn-lt"/>
                          <a:ea typeface="+mn-ea"/>
                          <a:cs typeface="+mn-ea"/>
                          <a:sym typeface="+mn-lt"/>
                        </a:rPr>
                        <a:t>（</a:t>
                      </a:r>
                      <a:r>
                        <a:rPr lang="en-US" altLang="zh-CN" dirty="0">
                          <a:latin typeface="+mn-lt"/>
                          <a:ea typeface="+mn-ea"/>
                          <a:cs typeface="+mn-ea"/>
                          <a:sym typeface="+mn-lt"/>
                        </a:rPr>
                        <a:t>31.4—41.2</a:t>
                      </a:r>
                      <a:r>
                        <a:rPr lang="zh-CN" altLang="en-US" dirty="0">
                          <a:latin typeface="+mn-lt"/>
                          <a:ea typeface="+mn-ea"/>
                          <a:cs typeface="+mn-ea"/>
                          <a:sym typeface="+mn-lt"/>
                        </a:rPr>
                        <a:t>）</a:t>
                      </a:r>
                    </a:p>
                  </a:txBody>
                  <a:tcPr/>
                </a:tc>
                <a:extLst>
                  <a:ext uri="{0D108BD9-81ED-4DB2-BD59-A6C34878D82A}">
                    <a16:rowId xmlns:a16="http://schemas.microsoft.com/office/drawing/2014/main" val="75398411"/>
                  </a:ext>
                </a:extLst>
              </a:tr>
              <a:tr h="2190789">
                <a:tc>
                  <a:txBody>
                    <a:bodyPr/>
                    <a:lstStyle/>
                    <a:p>
                      <a:r>
                        <a:rPr lang="zh-CN" altLang="en-US" dirty="0">
                          <a:latin typeface="+mn-lt"/>
                          <a:ea typeface="+mn-ea"/>
                          <a:cs typeface="+mn-ea"/>
                          <a:sym typeface="+mn-lt"/>
                        </a:rPr>
                        <a:t>最佳缓解率，</a:t>
                      </a:r>
                      <a:r>
                        <a:rPr lang="en-US" altLang="zh-CN" dirty="0">
                          <a:latin typeface="+mn-lt"/>
                          <a:ea typeface="+mn-ea"/>
                          <a:cs typeface="+mn-ea"/>
                          <a:sym typeface="+mn-lt"/>
                        </a:rPr>
                        <a:t>%</a:t>
                      </a:r>
                    </a:p>
                    <a:p>
                      <a:r>
                        <a:rPr lang="en-US" altLang="zh-CN" dirty="0">
                          <a:latin typeface="+mn-lt"/>
                          <a:ea typeface="+mn-ea"/>
                          <a:cs typeface="+mn-ea"/>
                          <a:sym typeface="+mn-lt"/>
                        </a:rPr>
                        <a:t>  </a:t>
                      </a:r>
                      <a:r>
                        <a:rPr lang="zh-CN" altLang="en-US" dirty="0">
                          <a:latin typeface="+mn-lt"/>
                          <a:ea typeface="+mn-ea"/>
                          <a:cs typeface="+mn-ea"/>
                          <a:sym typeface="+mn-lt"/>
                        </a:rPr>
                        <a:t>完全缓解</a:t>
                      </a:r>
                      <a:endParaRPr lang="en-US" altLang="zh-CN" dirty="0">
                        <a:latin typeface="+mn-lt"/>
                        <a:ea typeface="+mn-ea"/>
                        <a:cs typeface="+mn-ea"/>
                        <a:sym typeface="+mn-lt"/>
                      </a:endParaRPr>
                    </a:p>
                    <a:p>
                      <a:r>
                        <a:rPr lang="en-US" altLang="zh-CN" dirty="0">
                          <a:latin typeface="+mn-lt"/>
                          <a:ea typeface="+mn-ea"/>
                          <a:cs typeface="+mn-ea"/>
                          <a:sym typeface="+mn-lt"/>
                        </a:rPr>
                        <a:t>  </a:t>
                      </a:r>
                      <a:r>
                        <a:rPr lang="zh-CN" altLang="en-US" dirty="0">
                          <a:latin typeface="+mn-lt"/>
                          <a:ea typeface="+mn-ea"/>
                          <a:cs typeface="+mn-ea"/>
                          <a:sym typeface="+mn-lt"/>
                        </a:rPr>
                        <a:t>部分缓解</a:t>
                      </a:r>
                      <a:endParaRPr lang="en-US" altLang="zh-CN" dirty="0">
                        <a:latin typeface="+mn-lt"/>
                        <a:ea typeface="+mn-ea"/>
                        <a:cs typeface="+mn-ea"/>
                        <a:sym typeface="+mn-lt"/>
                      </a:endParaRPr>
                    </a:p>
                    <a:p>
                      <a:r>
                        <a:rPr lang="zh-CN" altLang="en-US" dirty="0">
                          <a:latin typeface="+mn-lt"/>
                          <a:ea typeface="+mn-ea"/>
                          <a:cs typeface="+mn-ea"/>
                          <a:sym typeface="+mn-lt"/>
                        </a:rPr>
                        <a:t>  疾病稳定</a:t>
                      </a:r>
                      <a:endParaRPr lang="en-US" altLang="zh-CN" dirty="0">
                        <a:latin typeface="+mn-lt"/>
                        <a:ea typeface="+mn-ea"/>
                        <a:cs typeface="+mn-ea"/>
                        <a:sym typeface="+mn-lt"/>
                      </a:endParaRPr>
                    </a:p>
                    <a:p>
                      <a:r>
                        <a:rPr lang="zh-CN" altLang="en-US" dirty="0">
                          <a:latin typeface="+mn-lt"/>
                          <a:ea typeface="+mn-ea"/>
                          <a:cs typeface="+mn-ea"/>
                          <a:sym typeface="+mn-lt"/>
                        </a:rPr>
                        <a:t>  疾病进展</a:t>
                      </a:r>
                      <a:br>
                        <a:rPr lang="en-US" altLang="zh-CN" dirty="0">
                          <a:latin typeface="+mn-lt"/>
                          <a:ea typeface="+mn-ea"/>
                          <a:cs typeface="+mn-ea"/>
                          <a:sym typeface="+mn-lt"/>
                        </a:rPr>
                      </a:br>
                      <a:r>
                        <a:rPr lang="en-US" altLang="zh-CN" dirty="0">
                          <a:latin typeface="+mn-lt"/>
                          <a:ea typeface="+mn-ea"/>
                          <a:cs typeface="+mn-ea"/>
                          <a:sym typeface="+mn-lt"/>
                        </a:rPr>
                        <a:t>  </a:t>
                      </a:r>
                      <a:r>
                        <a:rPr lang="zh-CN" altLang="en-US" dirty="0">
                          <a:latin typeface="+mn-lt"/>
                          <a:ea typeface="+mn-ea"/>
                          <a:cs typeface="+mn-ea"/>
                          <a:sym typeface="+mn-lt"/>
                        </a:rPr>
                        <a:t>未评估</a:t>
                      </a:r>
                      <a:r>
                        <a:rPr lang="en-US" altLang="zh-CN" baseline="30000" dirty="0">
                          <a:latin typeface="+mn-lt"/>
                          <a:ea typeface="+mn-ea"/>
                          <a:cs typeface="+mn-ea"/>
                          <a:sym typeface="+mn-lt"/>
                        </a:rPr>
                        <a:t>b</a:t>
                      </a:r>
                      <a:endParaRPr lang="zh-CN" altLang="en-US" dirty="0">
                        <a:latin typeface="+mn-lt"/>
                        <a:ea typeface="+mn-ea"/>
                        <a:cs typeface="+mn-ea"/>
                        <a:sym typeface="+mn-lt"/>
                      </a:endParaRPr>
                    </a:p>
                  </a:txBody>
                  <a:tcPr/>
                </a:tc>
                <a:tc>
                  <a:txBody>
                    <a:bodyPr/>
                    <a:lstStyle/>
                    <a:p>
                      <a:pPr algn="ctr"/>
                      <a:endParaRPr lang="en-US" altLang="zh-CN" dirty="0">
                        <a:latin typeface="+mn-lt"/>
                        <a:ea typeface="+mn-ea"/>
                        <a:cs typeface="+mn-ea"/>
                        <a:sym typeface="+mn-lt"/>
                      </a:endParaRPr>
                    </a:p>
                    <a:p>
                      <a:pPr algn="ctr"/>
                      <a:r>
                        <a:rPr lang="en-US" altLang="zh-CN" dirty="0">
                          <a:latin typeface="+mn-lt"/>
                          <a:ea typeface="+mn-ea"/>
                          <a:cs typeface="+mn-ea"/>
                          <a:sym typeface="+mn-lt"/>
                        </a:rPr>
                        <a:t>0.3</a:t>
                      </a:r>
                    </a:p>
                    <a:p>
                      <a:pPr algn="ctr"/>
                      <a:r>
                        <a:rPr lang="en-US" altLang="zh-CN" dirty="0">
                          <a:latin typeface="+mn-lt"/>
                          <a:ea typeface="+mn-ea"/>
                          <a:cs typeface="+mn-ea"/>
                          <a:sym typeface="+mn-lt"/>
                        </a:rPr>
                        <a:t>41.5</a:t>
                      </a:r>
                    </a:p>
                    <a:p>
                      <a:pPr algn="ctr"/>
                      <a:r>
                        <a:rPr lang="en-US" altLang="zh-CN" dirty="0">
                          <a:latin typeface="+mn-lt"/>
                          <a:ea typeface="+mn-ea"/>
                          <a:cs typeface="+mn-ea"/>
                          <a:sym typeface="+mn-lt"/>
                        </a:rPr>
                        <a:t>25.8</a:t>
                      </a:r>
                    </a:p>
                    <a:p>
                      <a:pPr algn="ctr"/>
                      <a:r>
                        <a:rPr lang="en-US" altLang="zh-CN" dirty="0">
                          <a:latin typeface="+mn-lt"/>
                          <a:ea typeface="+mn-ea"/>
                          <a:cs typeface="+mn-ea"/>
                          <a:sym typeface="+mn-lt"/>
                        </a:rPr>
                        <a:t>9.9</a:t>
                      </a:r>
                    </a:p>
                    <a:p>
                      <a:pPr algn="ctr"/>
                      <a:r>
                        <a:rPr lang="en-US" altLang="zh-CN" dirty="0">
                          <a:latin typeface="+mn-lt"/>
                          <a:ea typeface="+mn-ea"/>
                          <a:cs typeface="+mn-ea"/>
                          <a:sym typeface="+mn-lt"/>
                        </a:rPr>
                        <a:t>22.5</a:t>
                      </a:r>
                      <a:endParaRPr lang="zh-CN" altLang="en-US" dirty="0">
                        <a:latin typeface="+mn-lt"/>
                        <a:ea typeface="+mn-ea"/>
                        <a:cs typeface="+mn-ea"/>
                        <a:sym typeface="+mn-lt"/>
                      </a:endParaRPr>
                    </a:p>
                  </a:txBody>
                  <a:tcPr/>
                </a:tc>
                <a:tc>
                  <a:txBody>
                    <a:bodyPr/>
                    <a:lstStyle/>
                    <a:p>
                      <a:pPr algn="ctr"/>
                      <a:endParaRPr lang="en-US" altLang="zh-CN" dirty="0">
                        <a:latin typeface="+mn-lt"/>
                        <a:ea typeface="+mn-ea"/>
                        <a:cs typeface="+mn-ea"/>
                        <a:sym typeface="+mn-lt"/>
                      </a:endParaRPr>
                    </a:p>
                    <a:p>
                      <a:pPr algn="ctr"/>
                      <a:r>
                        <a:rPr lang="en-US" altLang="zh-CN" dirty="0">
                          <a:latin typeface="+mn-lt"/>
                          <a:ea typeface="+mn-ea"/>
                          <a:cs typeface="+mn-ea"/>
                          <a:sym typeface="+mn-lt"/>
                        </a:rPr>
                        <a:t>0.3</a:t>
                      </a:r>
                    </a:p>
                    <a:p>
                      <a:pPr algn="ctr"/>
                      <a:r>
                        <a:rPr lang="en-US" altLang="zh-CN" dirty="0">
                          <a:latin typeface="+mn-lt"/>
                          <a:ea typeface="+mn-ea"/>
                          <a:cs typeface="+mn-ea"/>
                          <a:sym typeface="+mn-lt"/>
                        </a:rPr>
                        <a:t>35.9</a:t>
                      </a:r>
                    </a:p>
                    <a:p>
                      <a:pPr algn="ctr"/>
                      <a:r>
                        <a:rPr lang="en-US" altLang="zh-CN" dirty="0">
                          <a:latin typeface="+mn-lt"/>
                          <a:ea typeface="+mn-ea"/>
                          <a:cs typeface="+mn-ea"/>
                          <a:sym typeface="+mn-lt"/>
                        </a:rPr>
                        <a:t>26.1</a:t>
                      </a:r>
                    </a:p>
                    <a:p>
                      <a:pPr algn="ctr"/>
                      <a:r>
                        <a:rPr lang="en-US" altLang="zh-CN" dirty="0">
                          <a:latin typeface="+mn-lt"/>
                          <a:ea typeface="+mn-ea"/>
                          <a:cs typeface="+mn-ea"/>
                          <a:sym typeface="+mn-lt"/>
                        </a:rPr>
                        <a:t>14.5</a:t>
                      </a:r>
                    </a:p>
                    <a:p>
                      <a:pPr algn="ctr"/>
                      <a:r>
                        <a:rPr lang="en-US" altLang="zh-CN" dirty="0">
                          <a:latin typeface="+mn-lt"/>
                          <a:ea typeface="+mn-ea"/>
                          <a:cs typeface="+mn-ea"/>
                          <a:sym typeface="+mn-lt"/>
                        </a:rPr>
                        <a:t>23.3</a:t>
                      </a:r>
                      <a:endParaRPr lang="zh-CN" altLang="en-US" dirty="0">
                        <a:latin typeface="+mn-lt"/>
                        <a:ea typeface="+mn-ea"/>
                        <a:cs typeface="+mn-ea"/>
                        <a:sym typeface="+mn-lt"/>
                      </a:endParaRPr>
                    </a:p>
                  </a:txBody>
                  <a:tcPr/>
                </a:tc>
                <a:extLst>
                  <a:ext uri="{0D108BD9-81ED-4DB2-BD59-A6C34878D82A}">
                    <a16:rowId xmlns:a16="http://schemas.microsoft.com/office/drawing/2014/main" val="451915985"/>
                  </a:ext>
                </a:extLst>
              </a:tr>
              <a:tr h="521106">
                <a:tc>
                  <a:txBody>
                    <a:bodyPr/>
                    <a:lstStyle/>
                    <a:p>
                      <a:r>
                        <a:rPr lang="zh-CN" altLang="en-US" dirty="0">
                          <a:latin typeface="+mn-lt"/>
                          <a:ea typeface="+mn-ea"/>
                          <a:cs typeface="+mn-ea"/>
                          <a:sym typeface="+mn-lt"/>
                        </a:rPr>
                        <a:t>疾病控制率</a:t>
                      </a:r>
                      <a:r>
                        <a:rPr lang="en-US" altLang="zh-CN" dirty="0">
                          <a:latin typeface="+mn-lt"/>
                          <a:ea typeface="+mn-ea"/>
                          <a:cs typeface="+mn-ea"/>
                          <a:sym typeface="+mn-lt"/>
                        </a:rPr>
                        <a:t>,</a:t>
                      </a:r>
                      <a:r>
                        <a:rPr lang="en-US" altLang="zh-CN" baseline="30000" dirty="0">
                          <a:latin typeface="+mn-lt"/>
                          <a:ea typeface="+mn-ea"/>
                          <a:cs typeface="+mn-ea"/>
                          <a:sym typeface="+mn-lt"/>
                        </a:rPr>
                        <a:t>c </a:t>
                      </a:r>
                      <a:r>
                        <a:rPr lang="en-US" altLang="zh-CN" dirty="0">
                          <a:latin typeface="+mn-lt"/>
                          <a:ea typeface="+mn-ea"/>
                          <a:cs typeface="+mn-ea"/>
                          <a:sym typeface="+mn-lt"/>
                        </a:rPr>
                        <a:t>%</a:t>
                      </a:r>
                      <a:endParaRPr lang="zh-CN" altLang="en-US" dirty="0">
                        <a:latin typeface="+mn-lt"/>
                        <a:ea typeface="+mn-ea"/>
                        <a:cs typeface="+mn-ea"/>
                        <a:sym typeface="+mn-lt"/>
                      </a:endParaRPr>
                    </a:p>
                  </a:txBody>
                  <a:tcPr/>
                </a:tc>
                <a:tc>
                  <a:txBody>
                    <a:bodyPr/>
                    <a:lstStyle/>
                    <a:p>
                      <a:pPr algn="ctr"/>
                      <a:r>
                        <a:rPr lang="en-US" altLang="zh-CN" dirty="0">
                          <a:latin typeface="+mn-lt"/>
                          <a:ea typeface="+mn-ea"/>
                          <a:cs typeface="+mn-ea"/>
                          <a:sym typeface="+mn-lt"/>
                        </a:rPr>
                        <a:t>67.6</a:t>
                      </a:r>
                      <a:endParaRPr lang="zh-CN" altLang="en-US" dirty="0">
                        <a:latin typeface="+mn-lt"/>
                        <a:ea typeface="+mn-ea"/>
                        <a:cs typeface="+mn-ea"/>
                        <a:sym typeface="+mn-lt"/>
                      </a:endParaRPr>
                    </a:p>
                  </a:txBody>
                  <a:tcPr/>
                </a:tc>
                <a:tc>
                  <a:txBody>
                    <a:bodyPr/>
                    <a:lstStyle/>
                    <a:p>
                      <a:pPr algn="ctr"/>
                      <a:r>
                        <a:rPr lang="en-US" altLang="zh-CN" dirty="0">
                          <a:latin typeface="+mn-lt"/>
                          <a:ea typeface="+mn-ea"/>
                          <a:cs typeface="+mn-ea"/>
                          <a:sym typeface="+mn-lt"/>
                        </a:rPr>
                        <a:t>62.3</a:t>
                      </a:r>
                      <a:endParaRPr lang="zh-CN" altLang="en-US" dirty="0">
                        <a:latin typeface="+mn-lt"/>
                        <a:ea typeface="+mn-ea"/>
                        <a:cs typeface="+mn-ea"/>
                        <a:sym typeface="+mn-lt"/>
                      </a:endParaRPr>
                    </a:p>
                  </a:txBody>
                  <a:tcPr/>
                </a:tc>
                <a:extLst>
                  <a:ext uri="{0D108BD9-81ED-4DB2-BD59-A6C34878D82A}">
                    <a16:rowId xmlns:a16="http://schemas.microsoft.com/office/drawing/2014/main" val="187084868"/>
                  </a:ext>
                </a:extLst>
              </a:tr>
              <a:tr h="521106">
                <a:tc>
                  <a:txBody>
                    <a:bodyPr/>
                    <a:lstStyle/>
                    <a:p>
                      <a:r>
                        <a:rPr lang="zh-CN" altLang="en-US" dirty="0">
                          <a:latin typeface="+mn-lt"/>
                          <a:ea typeface="+mn-ea"/>
                          <a:cs typeface="+mn-ea"/>
                          <a:sym typeface="+mn-lt"/>
                        </a:rPr>
                        <a:t>缓解持续时间，中位（</a:t>
                      </a:r>
                      <a:r>
                        <a:rPr lang="en-US" altLang="zh-CN" dirty="0">
                          <a:latin typeface="+mn-lt"/>
                          <a:ea typeface="+mn-ea"/>
                          <a:cs typeface="+mn-ea"/>
                          <a:sym typeface="+mn-lt"/>
                        </a:rPr>
                        <a:t>95% CI</a:t>
                      </a:r>
                      <a:r>
                        <a:rPr lang="zh-CN" altLang="en-US" dirty="0">
                          <a:latin typeface="+mn-lt"/>
                          <a:ea typeface="+mn-ea"/>
                          <a:cs typeface="+mn-ea"/>
                          <a:sym typeface="+mn-lt"/>
                        </a:rPr>
                        <a:t>）</a:t>
                      </a:r>
                      <a:r>
                        <a:rPr lang="en-US" altLang="zh-CN" dirty="0">
                          <a:latin typeface="+mn-lt"/>
                          <a:ea typeface="+mn-ea"/>
                          <a:cs typeface="+mn-ea"/>
                          <a:sym typeface="+mn-lt"/>
                        </a:rPr>
                        <a:t>,</a:t>
                      </a:r>
                      <a:r>
                        <a:rPr lang="zh-CN" altLang="en-US" dirty="0">
                          <a:latin typeface="+mn-lt"/>
                          <a:ea typeface="+mn-ea"/>
                          <a:cs typeface="+mn-ea"/>
                          <a:sym typeface="+mn-lt"/>
                        </a:rPr>
                        <a:t>月</a:t>
                      </a:r>
                    </a:p>
                  </a:txBody>
                  <a:tcPr/>
                </a:tc>
                <a:tc>
                  <a:txBody>
                    <a:bodyPr/>
                    <a:lstStyle/>
                    <a:p>
                      <a:pPr algn="ctr"/>
                      <a:r>
                        <a:rPr lang="en-US" altLang="zh-CN" dirty="0">
                          <a:latin typeface="+mn-lt"/>
                          <a:ea typeface="+mn-ea"/>
                          <a:cs typeface="+mn-ea"/>
                          <a:sym typeface="+mn-lt"/>
                        </a:rPr>
                        <a:t>7.3</a:t>
                      </a:r>
                      <a:r>
                        <a:rPr lang="zh-CN" altLang="en-US" dirty="0">
                          <a:latin typeface="+mn-lt"/>
                          <a:ea typeface="+mn-ea"/>
                          <a:cs typeface="+mn-ea"/>
                          <a:sym typeface="+mn-lt"/>
                        </a:rPr>
                        <a:t>（</a:t>
                      </a:r>
                      <a:r>
                        <a:rPr lang="en-US" altLang="zh-CN" dirty="0">
                          <a:latin typeface="+mn-lt"/>
                          <a:ea typeface="+mn-ea"/>
                          <a:cs typeface="+mn-ea"/>
                          <a:sym typeface="+mn-lt"/>
                        </a:rPr>
                        <a:t>5.8-7.6</a:t>
                      </a:r>
                      <a:r>
                        <a:rPr lang="zh-CN" altLang="en-US" dirty="0">
                          <a:latin typeface="+mn-lt"/>
                          <a:ea typeface="+mn-ea"/>
                          <a:cs typeface="+mn-ea"/>
                          <a:sym typeface="+mn-lt"/>
                        </a:rPr>
                        <a:t>）</a:t>
                      </a:r>
                    </a:p>
                  </a:txBody>
                  <a:tcPr/>
                </a:tc>
                <a:tc>
                  <a:txBody>
                    <a:bodyPr/>
                    <a:lstStyle/>
                    <a:p>
                      <a:pPr algn="ctr"/>
                      <a:r>
                        <a:rPr lang="en-US" altLang="zh-CN" dirty="0">
                          <a:latin typeface="+mn-lt"/>
                          <a:ea typeface="+mn-ea"/>
                          <a:cs typeface="+mn-ea"/>
                          <a:sym typeface="+mn-lt"/>
                        </a:rPr>
                        <a:t>5.0</a:t>
                      </a:r>
                      <a:r>
                        <a:rPr lang="zh-CN" altLang="en-US" dirty="0">
                          <a:latin typeface="+mn-lt"/>
                          <a:ea typeface="+mn-ea"/>
                          <a:cs typeface="+mn-ea"/>
                          <a:sym typeface="+mn-lt"/>
                        </a:rPr>
                        <a:t>（</a:t>
                      </a:r>
                      <a:r>
                        <a:rPr lang="en-US" altLang="zh-CN" dirty="0">
                          <a:latin typeface="+mn-lt"/>
                          <a:ea typeface="+mn-ea"/>
                          <a:cs typeface="+mn-ea"/>
                          <a:sym typeface="+mn-lt"/>
                        </a:rPr>
                        <a:t>3.8-5.6</a:t>
                      </a:r>
                      <a:r>
                        <a:rPr lang="zh-CN" altLang="en-US" dirty="0">
                          <a:latin typeface="+mn-lt"/>
                          <a:ea typeface="+mn-ea"/>
                          <a:cs typeface="+mn-ea"/>
                          <a:sym typeface="+mn-lt"/>
                        </a:rPr>
                        <a:t>）</a:t>
                      </a:r>
                    </a:p>
                  </a:txBody>
                  <a:tcPr/>
                </a:tc>
                <a:extLst>
                  <a:ext uri="{0D108BD9-81ED-4DB2-BD59-A6C34878D82A}">
                    <a16:rowId xmlns:a16="http://schemas.microsoft.com/office/drawing/2014/main" val="1813540684"/>
                  </a:ext>
                </a:extLst>
              </a:tr>
            </a:tbl>
          </a:graphicData>
        </a:graphic>
      </p:graphicFrame>
      <p:pic>
        <p:nvPicPr>
          <p:cNvPr id="8" name="图片 7">
            <a:extLst>
              <a:ext uri="{FF2B5EF4-FFF2-40B4-BE49-F238E27FC236}">
                <a16:creationId xmlns:a16="http://schemas.microsoft.com/office/drawing/2014/main" id="{53D8E537-639D-1E4F-E8A2-FA335F56F35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34963" y="5981700"/>
            <a:ext cx="10758622" cy="398230"/>
          </a:xfrm>
          <a:prstGeom prst="rect">
            <a:avLst/>
          </a:prstGeom>
        </p:spPr>
      </p:pic>
    </p:spTree>
    <p:extLst>
      <p:ext uri="{BB962C8B-B14F-4D97-AF65-F5344CB8AC3E}">
        <p14:creationId xmlns:p14="http://schemas.microsoft.com/office/powerpoint/2010/main" val="851947892"/>
      </p:ext>
    </p:extLst>
  </p:cSld>
  <p:clrMapOvr>
    <a:masterClrMapping/>
  </p:clrMapOvr>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11224D44-D43E-F578-9CD3-D60F5F036477}"/>
              </a:ext>
            </a:extLst>
          </p:cNvPr>
          <p:cNvSpPr>
            <a:spLocks noGrp="1"/>
          </p:cNvSpPr>
          <p:nvPr>
            <p:ph type="body" sz="quarter" idx="10"/>
          </p:nvPr>
        </p:nvSpPr>
        <p:spPr/>
        <p:txBody>
          <a:bodyPr/>
          <a:lstStyle/>
          <a:p>
            <a:r>
              <a:rPr lang="zh-CN" altLang="en-US" dirty="0">
                <a:latin typeface="+mn-lt"/>
                <a:ea typeface="+mn-ea"/>
                <a:cs typeface="+mn-ea"/>
                <a:sym typeface="+mn-lt"/>
              </a:rPr>
              <a:t>后续的抗肿瘤治疗</a:t>
            </a:r>
          </a:p>
        </p:txBody>
      </p:sp>
      <p:sp>
        <p:nvSpPr>
          <p:cNvPr id="3" name="文本占位符 2">
            <a:extLst>
              <a:ext uri="{FF2B5EF4-FFF2-40B4-BE49-F238E27FC236}">
                <a16:creationId xmlns:a16="http://schemas.microsoft.com/office/drawing/2014/main" id="{D3292C15-0064-73BC-D278-9F79DC06DD42}"/>
              </a:ext>
            </a:extLst>
          </p:cNvPr>
          <p:cNvSpPr>
            <a:spLocks noGrp="1"/>
          </p:cNvSpPr>
          <p:nvPr>
            <p:ph type="body" sz="quarter" idx="11"/>
          </p:nvPr>
        </p:nvSpPr>
        <p:spPr/>
        <p:txBody>
          <a:bodyPr/>
          <a:lstStyle/>
          <a:p>
            <a:r>
              <a:rPr lang="zh-CN" altLang="zh-CN" sz="1000" dirty="0">
                <a:effectLst/>
                <a:ea typeface="+mn-ea"/>
                <a:cs typeface="+mn-ea"/>
                <a:sym typeface="+mn-lt"/>
              </a:rPr>
              <a:t>Eileen</a:t>
            </a:r>
            <a:r>
              <a:rPr lang="en-US" altLang="zh-CN" sz="1000" dirty="0">
                <a:effectLst/>
                <a:ea typeface="+mn-ea"/>
                <a:cs typeface="+mn-ea"/>
                <a:sym typeface="+mn-lt"/>
              </a:rPr>
              <a:t> </a:t>
            </a:r>
            <a:r>
              <a:rPr lang="zh-CN" altLang="zh-CN" sz="1000" dirty="0">
                <a:effectLst/>
                <a:ea typeface="+mn-ea"/>
                <a:cs typeface="+mn-ea"/>
                <a:sym typeface="+mn-lt"/>
              </a:rPr>
              <a:t>M</a:t>
            </a:r>
            <a:r>
              <a:rPr lang="en-US" altLang="zh-CN" sz="1000" dirty="0">
                <a:effectLst/>
                <a:ea typeface="+mn-ea"/>
                <a:cs typeface="+mn-ea"/>
                <a:sym typeface="+mn-lt"/>
              </a:rPr>
              <a:t> </a:t>
            </a:r>
            <a:r>
              <a:rPr lang="zh-CN" altLang="zh-CN" sz="1000" dirty="0">
                <a:effectLst/>
                <a:ea typeface="+mn-ea"/>
                <a:cs typeface="+mn-ea"/>
                <a:sym typeface="+mn-lt"/>
              </a:rPr>
              <a:t>O‘Reilly,</a:t>
            </a:r>
            <a:r>
              <a:rPr lang="en-US" altLang="zh-CN" sz="1000" dirty="0">
                <a:effectLst/>
                <a:ea typeface="+mn-ea"/>
                <a:cs typeface="+mn-ea"/>
                <a:sym typeface="+mn-lt"/>
              </a:rPr>
              <a:t>  et al.</a:t>
            </a:r>
            <a:r>
              <a:rPr lang="zh-CN" altLang="en-US" sz="1000" dirty="0">
                <a:effectLst/>
                <a:ea typeface="+mn-ea"/>
                <a:cs typeface="+mn-ea"/>
                <a:sym typeface="+mn-lt"/>
              </a:rPr>
              <a:t> </a:t>
            </a:r>
            <a:r>
              <a:rPr lang="en-US" altLang="zh-CN" sz="1000" dirty="0">
                <a:effectLst/>
                <a:ea typeface="+mn-ea"/>
                <a:cs typeface="+mn-ea"/>
                <a:sym typeface="+mn-lt"/>
              </a:rPr>
              <a:t>2023</a:t>
            </a:r>
            <a:r>
              <a:rPr lang="zh-CN" altLang="en-US" sz="1000" dirty="0">
                <a:effectLst/>
                <a:ea typeface="+mn-ea"/>
                <a:cs typeface="+mn-ea"/>
                <a:sym typeface="+mn-lt"/>
              </a:rPr>
              <a:t> </a:t>
            </a:r>
            <a:r>
              <a:rPr lang="en-US" altLang="zh-CN" sz="1000" dirty="0">
                <a:effectLst/>
                <a:ea typeface="+mn-ea"/>
                <a:cs typeface="+mn-ea"/>
                <a:sym typeface="+mn-lt"/>
              </a:rPr>
              <a:t>ASCO</a:t>
            </a:r>
            <a:r>
              <a:rPr lang="zh-CN" altLang="en-US" sz="1000" dirty="0">
                <a:effectLst/>
                <a:ea typeface="+mn-ea"/>
                <a:cs typeface="+mn-ea"/>
                <a:sym typeface="+mn-lt"/>
              </a:rPr>
              <a:t> </a:t>
            </a:r>
            <a:r>
              <a:rPr lang="en-US" altLang="zh-CN" sz="1000" dirty="0">
                <a:effectLst/>
                <a:ea typeface="+mn-ea"/>
                <a:cs typeface="+mn-ea"/>
                <a:sym typeface="+mn-lt"/>
              </a:rPr>
              <a:t>abstract 4006</a:t>
            </a:r>
            <a:endParaRPr lang="zh-CN" altLang="en-US" dirty="0">
              <a:ea typeface="+mn-ea"/>
              <a:cs typeface="+mn-ea"/>
              <a:sym typeface="+mn-lt"/>
            </a:endParaRPr>
          </a:p>
        </p:txBody>
      </p:sp>
      <p:sp>
        <p:nvSpPr>
          <p:cNvPr id="4" name="文本占位符 3">
            <a:extLst>
              <a:ext uri="{FF2B5EF4-FFF2-40B4-BE49-F238E27FC236}">
                <a16:creationId xmlns:a16="http://schemas.microsoft.com/office/drawing/2014/main" id="{1E180446-9F5F-0A79-442B-2E0548A0E79E}"/>
              </a:ext>
            </a:extLst>
          </p:cNvPr>
          <p:cNvSpPr>
            <a:spLocks noGrp="1"/>
          </p:cNvSpPr>
          <p:nvPr>
            <p:ph type="body" sz="quarter" idx="12"/>
          </p:nvPr>
        </p:nvSpPr>
        <p:spPr>
          <a:xfrm>
            <a:off x="881699" y="4150218"/>
            <a:ext cx="9931082" cy="1249680"/>
          </a:xfrm>
        </p:spPr>
        <p:txBody>
          <a:bodyPr/>
          <a:lstStyle/>
          <a:p>
            <a:r>
              <a:rPr lang="en-US" altLang="zh-CN" dirty="0">
                <a:latin typeface="+mn-lt"/>
                <a:ea typeface="+mn-ea"/>
                <a:cs typeface="+mn-ea"/>
                <a:sym typeface="+mn-lt"/>
              </a:rPr>
              <a:t>NALIRIFOX </a:t>
            </a:r>
            <a:r>
              <a:rPr lang="zh-CN" altLang="en-US" dirty="0">
                <a:latin typeface="+mn-lt"/>
                <a:ea typeface="+mn-ea"/>
                <a:cs typeface="+mn-ea"/>
                <a:sym typeface="+mn-lt"/>
              </a:rPr>
              <a:t>组大多数患者（</a:t>
            </a:r>
            <a:r>
              <a:rPr lang="en-US" altLang="zh-CN" dirty="0">
                <a:latin typeface="+mn-lt"/>
                <a:ea typeface="+mn-ea"/>
                <a:cs typeface="+mn-ea"/>
                <a:sym typeface="+mn-lt"/>
              </a:rPr>
              <a:t>41.4%</a:t>
            </a:r>
            <a:r>
              <a:rPr lang="zh-CN" altLang="en-US" dirty="0">
                <a:latin typeface="+mn-lt"/>
                <a:ea typeface="+mn-ea"/>
                <a:cs typeface="+mn-ea"/>
                <a:sym typeface="+mn-lt"/>
              </a:rPr>
              <a:t>）接受了吉西他滨为基础的治疗，</a:t>
            </a:r>
            <a:r>
              <a:rPr lang="en-US" altLang="zh-CN" dirty="0" err="1">
                <a:latin typeface="+mn-lt"/>
                <a:ea typeface="+mn-ea"/>
                <a:cs typeface="+mn-ea"/>
                <a:sym typeface="+mn-lt"/>
              </a:rPr>
              <a:t>Gem+NabP</a:t>
            </a:r>
            <a:r>
              <a:rPr lang="en-US" altLang="zh-CN" dirty="0">
                <a:latin typeface="+mn-lt"/>
                <a:ea typeface="+mn-ea"/>
                <a:cs typeface="+mn-ea"/>
                <a:sym typeface="+mn-lt"/>
              </a:rPr>
              <a:t> </a:t>
            </a:r>
            <a:r>
              <a:rPr lang="zh-CN" altLang="en-US" dirty="0">
                <a:latin typeface="+mn-lt"/>
                <a:ea typeface="+mn-ea"/>
                <a:cs typeface="+mn-ea"/>
                <a:sym typeface="+mn-lt"/>
              </a:rPr>
              <a:t>组大多数患者（</a:t>
            </a:r>
            <a:r>
              <a:rPr lang="en-US" altLang="zh-CN" dirty="0">
                <a:latin typeface="+mn-lt"/>
                <a:ea typeface="+mn-ea"/>
                <a:cs typeface="+mn-ea"/>
                <a:sym typeface="+mn-lt"/>
              </a:rPr>
              <a:t>34.5%</a:t>
            </a:r>
            <a:r>
              <a:rPr lang="zh-CN" altLang="en-US" dirty="0">
                <a:latin typeface="+mn-lt"/>
                <a:ea typeface="+mn-ea"/>
                <a:cs typeface="+mn-ea"/>
                <a:sym typeface="+mn-lt"/>
              </a:rPr>
              <a:t>）接受了基于 </a:t>
            </a:r>
            <a:r>
              <a:rPr lang="en-US" altLang="zh-CN" dirty="0">
                <a:latin typeface="+mn-lt"/>
                <a:ea typeface="+mn-ea"/>
                <a:cs typeface="+mn-ea"/>
                <a:sym typeface="+mn-lt"/>
              </a:rPr>
              <a:t>5-</a:t>
            </a:r>
            <a:r>
              <a:rPr lang="zh-CN" altLang="en-US" dirty="0">
                <a:latin typeface="+mn-lt"/>
                <a:ea typeface="+mn-ea"/>
                <a:cs typeface="+mn-ea"/>
                <a:sym typeface="+mn-lt"/>
              </a:rPr>
              <a:t>氟尿嘧啶的治疗</a:t>
            </a:r>
          </a:p>
          <a:p>
            <a:endParaRPr lang="zh-CN" altLang="en-US" dirty="0">
              <a:latin typeface="+mn-lt"/>
              <a:ea typeface="+mn-ea"/>
              <a:cs typeface="+mn-ea"/>
              <a:sym typeface="+mn-lt"/>
            </a:endParaRPr>
          </a:p>
        </p:txBody>
      </p:sp>
      <p:graphicFrame>
        <p:nvGraphicFramePr>
          <p:cNvPr id="7" name="表格 12">
            <a:extLst>
              <a:ext uri="{FF2B5EF4-FFF2-40B4-BE49-F238E27FC236}">
                <a16:creationId xmlns:a16="http://schemas.microsoft.com/office/drawing/2014/main" id="{4B22945A-83E3-D4A7-60AE-DBFCB0DF34F2}"/>
              </a:ext>
            </a:extLst>
          </p:cNvPr>
          <p:cNvGraphicFramePr>
            <a:graphicFrameLocks noGrp="1"/>
          </p:cNvGraphicFramePr>
          <p:nvPr/>
        </p:nvGraphicFramePr>
        <p:xfrm>
          <a:off x="1014316" y="1458103"/>
          <a:ext cx="9489854" cy="1695023"/>
        </p:xfrm>
        <a:graphic>
          <a:graphicData uri="http://schemas.openxmlformats.org/drawingml/2006/table">
            <a:tbl>
              <a:tblPr firstRow="1" bandRow="1">
                <a:tableStyleId>{5C22544A-7EE6-4342-B048-85BDC9FD1C3A}</a:tableStyleId>
              </a:tblPr>
              <a:tblGrid>
                <a:gridCol w="3750564">
                  <a:extLst>
                    <a:ext uri="{9D8B030D-6E8A-4147-A177-3AD203B41FA5}">
                      <a16:colId xmlns:a16="http://schemas.microsoft.com/office/drawing/2014/main" val="3854087417"/>
                    </a:ext>
                  </a:extLst>
                </a:gridCol>
                <a:gridCol w="2979616">
                  <a:extLst>
                    <a:ext uri="{9D8B030D-6E8A-4147-A177-3AD203B41FA5}">
                      <a16:colId xmlns:a16="http://schemas.microsoft.com/office/drawing/2014/main" val="3637170785"/>
                    </a:ext>
                  </a:extLst>
                </a:gridCol>
                <a:gridCol w="2759674">
                  <a:extLst>
                    <a:ext uri="{9D8B030D-6E8A-4147-A177-3AD203B41FA5}">
                      <a16:colId xmlns:a16="http://schemas.microsoft.com/office/drawing/2014/main" val="1387957732"/>
                    </a:ext>
                  </a:extLst>
                </a:gridCol>
              </a:tblGrid>
              <a:tr h="482644">
                <a:tc>
                  <a:txBody>
                    <a:bodyPr/>
                    <a:lstStyle/>
                    <a:p>
                      <a:endParaRPr lang="zh-CN" altLang="en-US" dirty="0">
                        <a:latin typeface="+mn-lt"/>
                        <a:ea typeface="+mn-ea"/>
                        <a:cs typeface="+mn-ea"/>
                        <a:sym typeface="+mn-lt"/>
                      </a:endParaRPr>
                    </a:p>
                  </a:txBody>
                  <a:tcPr/>
                </a:tc>
                <a:tc>
                  <a:txBody>
                    <a:bodyPr/>
                    <a:lstStyle/>
                    <a:p>
                      <a:r>
                        <a:rPr lang="en-US" altLang="zh-CN" dirty="0">
                          <a:latin typeface="+mn-lt"/>
                          <a:ea typeface="+mn-ea"/>
                          <a:cs typeface="+mn-ea"/>
                          <a:sym typeface="+mn-lt"/>
                        </a:rPr>
                        <a:t>NALIRIFOX(N=383)</a:t>
                      </a:r>
                      <a:endParaRPr lang="zh-CN" altLang="en-US" dirty="0">
                        <a:latin typeface="+mn-lt"/>
                        <a:ea typeface="+mn-ea"/>
                        <a:cs typeface="+mn-ea"/>
                        <a:sym typeface="+mn-lt"/>
                      </a:endParaRPr>
                    </a:p>
                  </a:txBody>
                  <a:tcPr/>
                </a:tc>
                <a:tc>
                  <a:txBody>
                    <a:bodyPr/>
                    <a:lstStyle/>
                    <a:p>
                      <a:r>
                        <a:rPr lang="en-US" altLang="zh-CN" dirty="0" err="1">
                          <a:latin typeface="+mn-lt"/>
                          <a:ea typeface="+mn-ea"/>
                          <a:cs typeface="+mn-ea"/>
                          <a:sym typeface="+mn-lt"/>
                        </a:rPr>
                        <a:t>Gem+NabP</a:t>
                      </a:r>
                      <a:r>
                        <a:rPr lang="zh-CN" altLang="en-US" dirty="0">
                          <a:latin typeface="+mn-lt"/>
                          <a:ea typeface="+mn-ea"/>
                          <a:cs typeface="+mn-ea"/>
                          <a:sym typeface="+mn-lt"/>
                        </a:rPr>
                        <a:t>（</a:t>
                      </a:r>
                      <a:r>
                        <a:rPr lang="en-US" altLang="zh-CN" dirty="0">
                          <a:latin typeface="+mn-lt"/>
                          <a:ea typeface="+mn-ea"/>
                          <a:cs typeface="+mn-ea"/>
                          <a:sym typeface="+mn-lt"/>
                        </a:rPr>
                        <a:t>N=387</a:t>
                      </a:r>
                      <a:r>
                        <a:rPr lang="zh-CN" altLang="en-US" dirty="0">
                          <a:latin typeface="+mn-lt"/>
                          <a:ea typeface="+mn-ea"/>
                          <a:cs typeface="+mn-ea"/>
                          <a:sym typeface="+mn-lt"/>
                        </a:rPr>
                        <a:t>）</a:t>
                      </a:r>
                    </a:p>
                  </a:txBody>
                  <a:tcPr/>
                </a:tc>
                <a:extLst>
                  <a:ext uri="{0D108BD9-81ED-4DB2-BD59-A6C34878D82A}">
                    <a16:rowId xmlns:a16="http://schemas.microsoft.com/office/drawing/2014/main" val="3553650392"/>
                  </a:ext>
                </a:extLst>
              </a:tr>
              <a:tr h="1212379">
                <a:tc>
                  <a:txBody>
                    <a:bodyPr/>
                    <a:lstStyle/>
                    <a:p>
                      <a:r>
                        <a:rPr lang="zh-CN" altLang="en-US" sz="1800" b="0" i="0" kern="1200" dirty="0">
                          <a:solidFill>
                            <a:schemeClr val="dk1"/>
                          </a:solidFill>
                          <a:effectLst/>
                          <a:latin typeface="+mn-lt"/>
                          <a:ea typeface="+mn-ea"/>
                          <a:cs typeface="+mn-ea"/>
                          <a:sym typeface="+mn-lt"/>
                        </a:rPr>
                        <a:t>任何进一步的后续抗肿瘤治疗，</a:t>
                      </a:r>
                      <a:r>
                        <a:rPr lang="en-US" altLang="zh-CN" sz="1800" b="0" i="0" kern="1200" dirty="0">
                          <a:solidFill>
                            <a:schemeClr val="dk1"/>
                          </a:solidFill>
                          <a:effectLst/>
                          <a:latin typeface="+mn-lt"/>
                          <a:ea typeface="+mn-ea"/>
                          <a:cs typeface="+mn-ea"/>
                          <a:sym typeface="+mn-lt"/>
                        </a:rPr>
                        <a:t>%</a:t>
                      </a:r>
                    </a:p>
                    <a:p>
                      <a:r>
                        <a:rPr lang="zh-CN" altLang="en-US" sz="1800" b="0" i="0" kern="1200" dirty="0">
                          <a:solidFill>
                            <a:schemeClr val="dk1"/>
                          </a:solidFill>
                          <a:effectLst/>
                          <a:latin typeface="+mn-lt"/>
                          <a:ea typeface="+mn-ea"/>
                          <a:cs typeface="+mn-ea"/>
                          <a:sym typeface="+mn-lt"/>
                        </a:rPr>
                        <a:t>    全身抗肿瘤治疗</a:t>
                      </a:r>
                      <a:r>
                        <a:rPr lang="en-US" altLang="zh-CN" baseline="30000" dirty="0">
                          <a:latin typeface="+mn-lt"/>
                          <a:ea typeface="+mn-ea"/>
                          <a:cs typeface="+mn-ea"/>
                          <a:sym typeface="+mn-lt"/>
                        </a:rPr>
                        <a:t>a</a:t>
                      </a:r>
                      <a:endParaRPr lang="en-US" altLang="zh-CN" sz="1800" b="0" i="0" kern="1200" dirty="0">
                        <a:solidFill>
                          <a:schemeClr val="dk1"/>
                        </a:solidFill>
                        <a:effectLst/>
                        <a:latin typeface="+mn-lt"/>
                        <a:ea typeface="+mn-ea"/>
                        <a:cs typeface="+mn-ea"/>
                        <a:sym typeface="+mn-lt"/>
                      </a:endParaRPr>
                    </a:p>
                    <a:p>
                      <a:r>
                        <a:rPr lang="zh-CN" altLang="en-US" sz="1800" b="0" i="0" kern="1200" dirty="0">
                          <a:solidFill>
                            <a:schemeClr val="dk1"/>
                          </a:solidFill>
                          <a:effectLst/>
                          <a:latin typeface="+mn-lt"/>
                          <a:ea typeface="+mn-ea"/>
                          <a:cs typeface="+mn-ea"/>
                          <a:sym typeface="+mn-lt"/>
                        </a:rPr>
                        <a:t>    手术</a:t>
                      </a:r>
                      <a:endParaRPr lang="en-US" altLang="zh-CN" sz="1800" b="0" i="0" kern="1200" dirty="0">
                        <a:solidFill>
                          <a:schemeClr val="dk1"/>
                        </a:solidFill>
                        <a:effectLst/>
                        <a:latin typeface="+mn-lt"/>
                        <a:ea typeface="+mn-ea"/>
                        <a:cs typeface="+mn-ea"/>
                        <a:sym typeface="+mn-lt"/>
                      </a:endParaRPr>
                    </a:p>
                    <a:p>
                      <a:r>
                        <a:rPr lang="zh-CN" altLang="en-US" sz="1800" b="0" i="0" kern="1200" dirty="0">
                          <a:solidFill>
                            <a:schemeClr val="dk1"/>
                          </a:solidFill>
                          <a:effectLst/>
                          <a:latin typeface="+mn-lt"/>
                          <a:ea typeface="+mn-ea"/>
                          <a:cs typeface="+mn-ea"/>
                          <a:sym typeface="+mn-lt"/>
                        </a:rPr>
                        <a:t>    放疗</a:t>
                      </a:r>
                      <a:endParaRPr lang="zh-CN" altLang="en-US" dirty="0">
                        <a:latin typeface="+mn-lt"/>
                        <a:ea typeface="+mn-ea"/>
                        <a:cs typeface="+mn-ea"/>
                        <a:sym typeface="+mn-lt"/>
                      </a:endParaRPr>
                    </a:p>
                  </a:txBody>
                  <a:tcPr/>
                </a:tc>
                <a:tc>
                  <a:txBody>
                    <a:bodyPr/>
                    <a:lstStyle/>
                    <a:p>
                      <a:r>
                        <a:rPr lang="en-US" altLang="zh-CN" dirty="0">
                          <a:latin typeface="+mn-lt"/>
                          <a:ea typeface="+mn-ea"/>
                          <a:cs typeface="+mn-ea"/>
                          <a:sym typeface="+mn-lt"/>
                        </a:rPr>
                        <a:t>50.5</a:t>
                      </a:r>
                    </a:p>
                    <a:p>
                      <a:r>
                        <a:rPr lang="en-US" altLang="zh-CN" dirty="0">
                          <a:latin typeface="+mn-lt"/>
                          <a:ea typeface="+mn-ea"/>
                          <a:cs typeface="+mn-ea"/>
                          <a:sym typeface="+mn-lt"/>
                        </a:rPr>
                        <a:t>50.5</a:t>
                      </a:r>
                    </a:p>
                    <a:p>
                      <a:r>
                        <a:rPr lang="en-US" altLang="zh-CN" dirty="0">
                          <a:latin typeface="+mn-lt"/>
                          <a:ea typeface="+mn-ea"/>
                          <a:cs typeface="+mn-ea"/>
                          <a:sym typeface="+mn-lt"/>
                        </a:rPr>
                        <a:t>0.3</a:t>
                      </a:r>
                    </a:p>
                    <a:p>
                      <a:r>
                        <a:rPr lang="en-US" altLang="zh-CN" dirty="0">
                          <a:latin typeface="+mn-lt"/>
                          <a:ea typeface="+mn-ea"/>
                          <a:cs typeface="+mn-ea"/>
                          <a:sym typeface="+mn-lt"/>
                        </a:rPr>
                        <a:t>0.5</a:t>
                      </a:r>
                      <a:endParaRPr lang="zh-CN" altLang="en-US" dirty="0">
                        <a:latin typeface="+mn-lt"/>
                        <a:ea typeface="+mn-ea"/>
                        <a:cs typeface="+mn-ea"/>
                        <a:sym typeface="+mn-lt"/>
                      </a:endParaRPr>
                    </a:p>
                  </a:txBody>
                  <a:tcPr/>
                </a:tc>
                <a:tc>
                  <a:txBody>
                    <a:bodyPr/>
                    <a:lstStyle/>
                    <a:p>
                      <a:r>
                        <a:rPr lang="en-US" altLang="zh-CN" dirty="0">
                          <a:latin typeface="+mn-lt"/>
                          <a:ea typeface="+mn-ea"/>
                          <a:cs typeface="+mn-ea"/>
                          <a:sym typeface="+mn-lt"/>
                        </a:rPr>
                        <a:t>54.4</a:t>
                      </a:r>
                    </a:p>
                    <a:p>
                      <a:r>
                        <a:rPr lang="en-US" altLang="zh-CN" dirty="0">
                          <a:latin typeface="+mn-lt"/>
                          <a:ea typeface="+mn-ea"/>
                          <a:cs typeface="+mn-ea"/>
                          <a:sym typeface="+mn-lt"/>
                        </a:rPr>
                        <a:t>54.1</a:t>
                      </a:r>
                    </a:p>
                    <a:p>
                      <a:r>
                        <a:rPr lang="en-US" altLang="zh-CN" dirty="0">
                          <a:latin typeface="+mn-lt"/>
                          <a:ea typeface="+mn-ea"/>
                          <a:cs typeface="+mn-ea"/>
                          <a:sym typeface="+mn-lt"/>
                        </a:rPr>
                        <a:t>0.5</a:t>
                      </a:r>
                    </a:p>
                    <a:p>
                      <a:r>
                        <a:rPr lang="en-US" altLang="zh-CN" dirty="0">
                          <a:latin typeface="+mn-lt"/>
                          <a:ea typeface="+mn-ea"/>
                          <a:cs typeface="+mn-ea"/>
                          <a:sym typeface="+mn-lt"/>
                        </a:rPr>
                        <a:t>1.1</a:t>
                      </a:r>
                      <a:endParaRPr lang="zh-CN" altLang="en-US" dirty="0">
                        <a:latin typeface="+mn-lt"/>
                        <a:ea typeface="+mn-ea"/>
                        <a:cs typeface="+mn-ea"/>
                        <a:sym typeface="+mn-lt"/>
                      </a:endParaRPr>
                    </a:p>
                  </a:txBody>
                  <a:tcPr/>
                </a:tc>
                <a:extLst>
                  <a:ext uri="{0D108BD9-81ED-4DB2-BD59-A6C34878D82A}">
                    <a16:rowId xmlns:a16="http://schemas.microsoft.com/office/drawing/2014/main" val="4227350652"/>
                  </a:ext>
                </a:extLst>
              </a:tr>
            </a:tbl>
          </a:graphicData>
        </a:graphic>
      </p:graphicFrame>
    </p:spTree>
    <p:extLst>
      <p:ext uri="{BB962C8B-B14F-4D97-AF65-F5344CB8AC3E}">
        <p14:creationId xmlns:p14="http://schemas.microsoft.com/office/powerpoint/2010/main" val="3056716545"/>
      </p:ext>
    </p:extLst>
  </p:cSld>
  <p:clrMapOvr>
    <a:masterClrMapping/>
  </p:clrMapOvr>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DE88A471-CC7A-78B1-CD26-5604256A89C5}"/>
              </a:ext>
            </a:extLst>
          </p:cNvPr>
          <p:cNvSpPr>
            <a:spLocks noGrp="1"/>
          </p:cNvSpPr>
          <p:nvPr>
            <p:ph type="body" sz="quarter" idx="10"/>
          </p:nvPr>
        </p:nvSpPr>
        <p:spPr/>
        <p:txBody>
          <a:bodyPr/>
          <a:lstStyle/>
          <a:p>
            <a:r>
              <a:rPr lang="en-US" altLang="zh-CN" dirty="0">
                <a:latin typeface="+mn-lt"/>
                <a:ea typeface="+mn-ea"/>
                <a:cs typeface="+mn-ea"/>
                <a:sym typeface="+mn-lt"/>
              </a:rPr>
              <a:t>NAPOLI 3: </a:t>
            </a:r>
            <a:r>
              <a:rPr lang="zh-CN" altLang="en-US" dirty="0">
                <a:latin typeface="+mn-lt"/>
                <a:ea typeface="+mn-ea"/>
                <a:cs typeface="+mn-ea"/>
                <a:sym typeface="+mn-lt"/>
              </a:rPr>
              <a:t>总体不良事件总结</a:t>
            </a:r>
          </a:p>
        </p:txBody>
      </p:sp>
      <p:sp>
        <p:nvSpPr>
          <p:cNvPr id="3" name="文本占位符 2">
            <a:extLst>
              <a:ext uri="{FF2B5EF4-FFF2-40B4-BE49-F238E27FC236}">
                <a16:creationId xmlns:a16="http://schemas.microsoft.com/office/drawing/2014/main" id="{93592644-1934-EDC8-66BD-DAA4339C7DC4}"/>
              </a:ext>
            </a:extLst>
          </p:cNvPr>
          <p:cNvSpPr>
            <a:spLocks noGrp="1"/>
          </p:cNvSpPr>
          <p:nvPr>
            <p:ph type="body" sz="quarter" idx="11"/>
          </p:nvPr>
        </p:nvSpPr>
        <p:spPr/>
        <p:txBody>
          <a:bodyPr/>
          <a:lstStyle/>
          <a:p>
            <a:r>
              <a:rPr lang="zh-CN" altLang="zh-CN" sz="1000" dirty="0">
                <a:effectLst/>
                <a:ea typeface="+mn-ea"/>
                <a:cs typeface="+mn-ea"/>
                <a:sym typeface="+mn-lt"/>
              </a:rPr>
              <a:t>Eileen</a:t>
            </a:r>
            <a:r>
              <a:rPr lang="en-US" altLang="zh-CN" sz="1000" dirty="0">
                <a:effectLst/>
                <a:ea typeface="+mn-ea"/>
                <a:cs typeface="+mn-ea"/>
                <a:sym typeface="+mn-lt"/>
              </a:rPr>
              <a:t> </a:t>
            </a:r>
            <a:r>
              <a:rPr lang="zh-CN" altLang="zh-CN" sz="1000" dirty="0">
                <a:effectLst/>
                <a:ea typeface="+mn-ea"/>
                <a:cs typeface="+mn-ea"/>
                <a:sym typeface="+mn-lt"/>
              </a:rPr>
              <a:t>M</a:t>
            </a:r>
            <a:r>
              <a:rPr lang="en-US" altLang="zh-CN" sz="1000" dirty="0">
                <a:effectLst/>
                <a:ea typeface="+mn-ea"/>
                <a:cs typeface="+mn-ea"/>
                <a:sym typeface="+mn-lt"/>
              </a:rPr>
              <a:t> </a:t>
            </a:r>
            <a:r>
              <a:rPr lang="zh-CN" altLang="zh-CN" sz="1000" dirty="0">
                <a:effectLst/>
                <a:ea typeface="+mn-ea"/>
                <a:cs typeface="+mn-ea"/>
                <a:sym typeface="+mn-lt"/>
              </a:rPr>
              <a:t>O‘Reilly,</a:t>
            </a:r>
            <a:r>
              <a:rPr lang="en-US" altLang="zh-CN" sz="1000" dirty="0">
                <a:effectLst/>
                <a:ea typeface="+mn-ea"/>
                <a:cs typeface="+mn-ea"/>
                <a:sym typeface="+mn-lt"/>
              </a:rPr>
              <a:t>  et al.</a:t>
            </a:r>
            <a:r>
              <a:rPr lang="zh-CN" altLang="en-US" sz="1000" dirty="0">
                <a:effectLst/>
                <a:ea typeface="+mn-ea"/>
                <a:cs typeface="+mn-ea"/>
                <a:sym typeface="+mn-lt"/>
              </a:rPr>
              <a:t> </a:t>
            </a:r>
            <a:r>
              <a:rPr lang="en-US" altLang="zh-CN" sz="1000" dirty="0">
                <a:effectLst/>
                <a:ea typeface="+mn-ea"/>
                <a:cs typeface="+mn-ea"/>
                <a:sym typeface="+mn-lt"/>
              </a:rPr>
              <a:t>2023</a:t>
            </a:r>
            <a:r>
              <a:rPr lang="zh-CN" altLang="en-US" sz="1000" dirty="0">
                <a:effectLst/>
                <a:ea typeface="+mn-ea"/>
                <a:cs typeface="+mn-ea"/>
                <a:sym typeface="+mn-lt"/>
              </a:rPr>
              <a:t> </a:t>
            </a:r>
            <a:r>
              <a:rPr lang="en-US" altLang="zh-CN" sz="1000" dirty="0">
                <a:effectLst/>
                <a:ea typeface="+mn-ea"/>
                <a:cs typeface="+mn-ea"/>
                <a:sym typeface="+mn-lt"/>
              </a:rPr>
              <a:t>ASCO</a:t>
            </a:r>
            <a:r>
              <a:rPr lang="zh-CN" altLang="en-US" sz="1000" dirty="0">
                <a:effectLst/>
                <a:ea typeface="+mn-ea"/>
                <a:cs typeface="+mn-ea"/>
                <a:sym typeface="+mn-lt"/>
              </a:rPr>
              <a:t> </a:t>
            </a:r>
            <a:r>
              <a:rPr lang="en-US" altLang="zh-CN" sz="1000" dirty="0">
                <a:effectLst/>
                <a:ea typeface="+mn-ea"/>
                <a:cs typeface="+mn-ea"/>
                <a:sym typeface="+mn-lt"/>
              </a:rPr>
              <a:t>abstract 4006</a:t>
            </a:r>
            <a:endParaRPr lang="zh-CN" altLang="en-US" dirty="0">
              <a:ea typeface="+mn-ea"/>
              <a:cs typeface="+mn-ea"/>
              <a:sym typeface="+mn-lt"/>
            </a:endParaRPr>
          </a:p>
        </p:txBody>
      </p:sp>
      <p:sp>
        <p:nvSpPr>
          <p:cNvPr id="4" name="文本占位符 3">
            <a:extLst>
              <a:ext uri="{FF2B5EF4-FFF2-40B4-BE49-F238E27FC236}">
                <a16:creationId xmlns:a16="http://schemas.microsoft.com/office/drawing/2014/main" id="{4DCAA06D-9623-512B-70B5-5C0C9587425E}"/>
              </a:ext>
            </a:extLst>
          </p:cNvPr>
          <p:cNvSpPr>
            <a:spLocks noGrp="1"/>
          </p:cNvSpPr>
          <p:nvPr>
            <p:ph type="body" sz="quarter" idx="12"/>
          </p:nvPr>
        </p:nvSpPr>
        <p:spPr>
          <a:xfrm>
            <a:off x="801689" y="5000844"/>
            <a:ext cx="10079672" cy="980856"/>
          </a:xfrm>
        </p:spPr>
        <p:txBody>
          <a:bodyPr/>
          <a:lstStyle/>
          <a:p>
            <a:r>
              <a:rPr lang="en-US" altLang="zh-CN" dirty="0">
                <a:latin typeface="+mn-lt"/>
                <a:ea typeface="+mn-ea"/>
                <a:cs typeface="+mn-ea"/>
                <a:sym typeface="+mn-lt"/>
              </a:rPr>
              <a:t>NALIRIFOX </a:t>
            </a:r>
            <a:r>
              <a:rPr lang="zh-CN" altLang="en-US" dirty="0">
                <a:latin typeface="+mn-lt"/>
                <a:ea typeface="+mn-ea"/>
                <a:cs typeface="+mn-ea"/>
                <a:sym typeface="+mn-lt"/>
              </a:rPr>
              <a:t>组和 </a:t>
            </a:r>
            <a:r>
              <a:rPr lang="en-US" altLang="zh-CN" dirty="0" err="1">
                <a:latin typeface="+mn-lt"/>
                <a:ea typeface="+mn-ea"/>
                <a:cs typeface="+mn-ea"/>
                <a:sym typeface="+mn-lt"/>
              </a:rPr>
              <a:t>Gem+NabP</a:t>
            </a:r>
            <a:r>
              <a:rPr lang="en-US" altLang="zh-CN" dirty="0">
                <a:latin typeface="+mn-lt"/>
                <a:ea typeface="+mn-ea"/>
                <a:cs typeface="+mn-ea"/>
                <a:sym typeface="+mn-lt"/>
              </a:rPr>
              <a:t> </a:t>
            </a:r>
            <a:r>
              <a:rPr lang="zh-CN" altLang="en-US" dirty="0">
                <a:latin typeface="+mn-lt"/>
                <a:ea typeface="+mn-ea"/>
                <a:cs typeface="+mn-ea"/>
                <a:sym typeface="+mn-lt"/>
              </a:rPr>
              <a:t>组的中位（范围）治疗持续时间分别为 </a:t>
            </a:r>
            <a:r>
              <a:rPr lang="en-US" altLang="zh-CN" dirty="0">
                <a:latin typeface="+mn-lt"/>
                <a:ea typeface="+mn-ea"/>
                <a:cs typeface="+mn-ea"/>
                <a:sym typeface="+mn-lt"/>
              </a:rPr>
              <a:t>24.3</a:t>
            </a:r>
            <a:r>
              <a:rPr lang="zh-CN" altLang="en-US" dirty="0">
                <a:latin typeface="+mn-lt"/>
                <a:ea typeface="+mn-ea"/>
                <a:cs typeface="+mn-ea"/>
                <a:sym typeface="+mn-lt"/>
              </a:rPr>
              <a:t>（</a:t>
            </a:r>
            <a:r>
              <a:rPr lang="en-US" altLang="zh-CN" dirty="0">
                <a:latin typeface="+mn-lt"/>
                <a:ea typeface="+mn-ea"/>
                <a:cs typeface="+mn-ea"/>
                <a:sym typeface="+mn-lt"/>
              </a:rPr>
              <a:t>0.4-100.9</a:t>
            </a:r>
            <a:r>
              <a:rPr lang="zh-CN" altLang="en-US" dirty="0">
                <a:latin typeface="+mn-lt"/>
                <a:ea typeface="+mn-ea"/>
                <a:cs typeface="+mn-ea"/>
                <a:sym typeface="+mn-lt"/>
              </a:rPr>
              <a:t>）周和 </a:t>
            </a:r>
            <a:r>
              <a:rPr lang="en-US" altLang="zh-CN" dirty="0">
                <a:latin typeface="+mn-lt"/>
                <a:ea typeface="+mn-ea"/>
                <a:cs typeface="+mn-ea"/>
                <a:sym typeface="+mn-lt"/>
              </a:rPr>
              <a:t>17.6</a:t>
            </a:r>
            <a:r>
              <a:rPr lang="zh-CN" altLang="en-US" dirty="0">
                <a:latin typeface="+mn-lt"/>
                <a:ea typeface="+mn-ea"/>
                <a:cs typeface="+mn-ea"/>
                <a:sym typeface="+mn-lt"/>
              </a:rPr>
              <a:t>（</a:t>
            </a:r>
            <a:r>
              <a:rPr lang="en-US" altLang="zh-CN" dirty="0">
                <a:latin typeface="+mn-lt"/>
                <a:ea typeface="+mn-ea"/>
                <a:cs typeface="+mn-ea"/>
                <a:sym typeface="+mn-lt"/>
              </a:rPr>
              <a:t>0.7</a:t>
            </a:r>
            <a:r>
              <a:rPr lang="zh-CN" altLang="en-US" dirty="0">
                <a:latin typeface="+mn-lt"/>
                <a:ea typeface="+mn-ea"/>
                <a:cs typeface="+mn-ea"/>
                <a:sym typeface="+mn-lt"/>
              </a:rPr>
              <a:t>一</a:t>
            </a:r>
            <a:r>
              <a:rPr lang="en-US" altLang="zh-CN" dirty="0">
                <a:latin typeface="+mn-lt"/>
                <a:ea typeface="+mn-ea"/>
                <a:cs typeface="+mn-ea"/>
                <a:sym typeface="+mn-lt"/>
              </a:rPr>
              <a:t>81.7</a:t>
            </a:r>
            <a:r>
              <a:rPr lang="zh-CN" altLang="en-US" dirty="0">
                <a:latin typeface="+mn-lt"/>
                <a:ea typeface="+mn-ea"/>
                <a:cs typeface="+mn-ea"/>
                <a:sym typeface="+mn-lt"/>
              </a:rPr>
              <a:t>）周</a:t>
            </a:r>
          </a:p>
        </p:txBody>
      </p:sp>
      <p:pic>
        <p:nvPicPr>
          <p:cNvPr id="6" name="图片 5">
            <a:extLst>
              <a:ext uri="{FF2B5EF4-FFF2-40B4-BE49-F238E27FC236}">
                <a16:creationId xmlns:a16="http://schemas.microsoft.com/office/drawing/2014/main" id="{B62FDB0B-1350-D30A-692B-38357C1BBFA8}"/>
              </a:ext>
            </a:extLst>
          </p:cNvPr>
          <p:cNvPicPr>
            <a:picLocks noChangeAspect="1"/>
          </p:cNvPicPr>
          <p:nvPr/>
        </p:nvPicPr>
        <p:blipFill>
          <a:blip r:embed="rId3"/>
          <a:stretch>
            <a:fillRect/>
          </a:stretch>
        </p:blipFill>
        <p:spPr>
          <a:xfrm>
            <a:off x="1435737" y="1106527"/>
            <a:ext cx="9069066" cy="3143689"/>
          </a:xfrm>
          <a:prstGeom prst="rect">
            <a:avLst/>
          </a:prstGeom>
        </p:spPr>
      </p:pic>
      <p:pic>
        <p:nvPicPr>
          <p:cNvPr id="7" name="图片 6">
            <a:extLst>
              <a:ext uri="{FF2B5EF4-FFF2-40B4-BE49-F238E27FC236}">
                <a16:creationId xmlns:a16="http://schemas.microsoft.com/office/drawing/2014/main" id="{8BCDADC9-D0F3-4BB1-7782-A60A62728A2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61248" y="5975920"/>
            <a:ext cx="7779782" cy="354613"/>
          </a:xfrm>
          <a:prstGeom prst="rect">
            <a:avLst/>
          </a:prstGeom>
        </p:spPr>
      </p:pic>
    </p:spTree>
    <p:extLst>
      <p:ext uri="{BB962C8B-B14F-4D97-AF65-F5344CB8AC3E}">
        <p14:creationId xmlns:p14="http://schemas.microsoft.com/office/powerpoint/2010/main" val="2780867062"/>
      </p:ext>
    </p:extLst>
  </p:cSld>
  <p:clrMapOvr>
    <a:masterClrMapping/>
  </p:clrMapOvr>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D3047E14-DDB7-D782-1F14-4AACC6F50AFA}"/>
              </a:ext>
            </a:extLst>
          </p:cNvPr>
          <p:cNvSpPr>
            <a:spLocks noGrp="1"/>
          </p:cNvSpPr>
          <p:nvPr>
            <p:ph type="body" sz="quarter" idx="10"/>
          </p:nvPr>
        </p:nvSpPr>
        <p:spPr/>
        <p:txBody>
          <a:bodyPr/>
          <a:lstStyle/>
          <a:p>
            <a:r>
              <a:rPr lang="zh-CN" altLang="en-US" dirty="0">
                <a:latin typeface="+mn-lt"/>
                <a:ea typeface="+mn-ea"/>
                <a:cs typeface="+mn-ea"/>
                <a:sym typeface="+mn-lt"/>
              </a:rPr>
              <a:t>挑选的任何原因导致的</a:t>
            </a:r>
            <a:r>
              <a:rPr lang="en-US" altLang="zh-CN" dirty="0">
                <a:latin typeface="+mn-lt"/>
                <a:ea typeface="+mn-ea"/>
                <a:cs typeface="+mn-ea"/>
                <a:sym typeface="+mn-lt"/>
              </a:rPr>
              <a:t>TEAEs</a:t>
            </a:r>
            <a:endParaRPr lang="zh-CN" altLang="en-US" dirty="0">
              <a:latin typeface="+mn-lt"/>
              <a:ea typeface="+mn-ea"/>
              <a:cs typeface="+mn-ea"/>
              <a:sym typeface="+mn-lt"/>
            </a:endParaRPr>
          </a:p>
        </p:txBody>
      </p:sp>
      <p:sp>
        <p:nvSpPr>
          <p:cNvPr id="3" name="文本占位符 2">
            <a:extLst>
              <a:ext uri="{FF2B5EF4-FFF2-40B4-BE49-F238E27FC236}">
                <a16:creationId xmlns:a16="http://schemas.microsoft.com/office/drawing/2014/main" id="{4B7F2BB7-1F92-B59B-1018-61176AEAB87F}"/>
              </a:ext>
            </a:extLst>
          </p:cNvPr>
          <p:cNvSpPr>
            <a:spLocks noGrp="1"/>
          </p:cNvSpPr>
          <p:nvPr>
            <p:ph type="body" sz="quarter" idx="11"/>
          </p:nvPr>
        </p:nvSpPr>
        <p:spPr/>
        <p:txBody>
          <a:bodyPr/>
          <a:lstStyle/>
          <a:p>
            <a:r>
              <a:rPr lang="zh-CN" altLang="zh-CN" sz="1000" dirty="0">
                <a:effectLst/>
                <a:ea typeface="+mn-ea"/>
                <a:cs typeface="+mn-ea"/>
                <a:sym typeface="+mn-lt"/>
              </a:rPr>
              <a:t>Eileen</a:t>
            </a:r>
            <a:r>
              <a:rPr lang="en-US" altLang="zh-CN" sz="1000" dirty="0">
                <a:effectLst/>
                <a:ea typeface="+mn-ea"/>
                <a:cs typeface="+mn-ea"/>
                <a:sym typeface="+mn-lt"/>
              </a:rPr>
              <a:t> </a:t>
            </a:r>
            <a:r>
              <a:rPr lang="zh-CN" altLang="zh-CN" sz="1000" dirty="0">
                <a:effectLst/>
                <a:ea typeface="+mn-ea"/>
                <a:cs typeface="+mn-ea"/>
                <a:sym typeface="+mn-lt"/>
              </a:rPr>
              <a:t>M</a:t>
            </a:r>
            <a:r>
              <a:rPr lang="en-US" altLang="zh-CN" sz="1000" dirty="0">
                <a:effectLst/>
                <a:ea typeface="+mn-ea"/>
                <a:cs typeface="+mn-ea"/>
                <a:sym typeface="+mn-lt"/>
              </a:rPr>
              <a:t> </a:t>
            </a:r>
            <a:r>
              <a:rPr lang="zh-CN" altLang="zh-CN" sz="1000" dirty="0">
                <a:effectLst/>
                <a:ea typeface="+mn-ea"/>
                <a:cs typeface="+mn-ea"/>
                <a:sym typeface="+mn-lt"/>
              </a:rPr>
              <a:t>O‘Reilly,</a:t>
            </a:r>
            <a:r>
              <a:rPr lang="en-US" altLang="zh-CN" sz="1000" dirty="0">
                <a:effectLst/>
                <a:ea typeface="+mn-ea"/>
                <a:cs typeface="+mn-ea"/>
                <a:sym typeface="+mn-lt"/>
              </a:rPr>
              <a:t>  et al.</a:t>
            </a:r>
            <a:r>
              <a:rPr lang="zh-CN" altLang="en-US" sz="1000" dirty="0">
                <a:effectLst/>
                <a:ea typeface="+mn-ea"/>
                <a:cs typeface="+mn-ea"/>
                <a:sym typeface="+mn-lt"/>
              </a:rPr>
              <a:t> </a:t>
            </a:r>
            <a:r>
              <a:rPr lang="en-US" altLang="zh-CN" sz="1000" dirty="0">
                <a:effectLst/>
                <a:ea typeface="+mn-ea"/>
                <a:cs typeface="+mn-ea"/>
                <a:sym typeface="+mn-lt"/>
              </a:rPr>
              <a:t>2023</a:t>
            </a:r>
            <a:r>
              <a:rPr lang="zh-CN" altLang="en-US" sz="1000" dirty="0">
                <a:effectLst/>
                <a:ea typeface="+mn-ea"/>
                <a:cs typeface="+mn-ea"/>
                <a:sym typeface="+mn-lt"/>
              </a:rPr>
              <a:t> </a:t>
            </a:r>
            <a:r>
              <a:rPr lang="en-US" altLang="zh-CN" sz="1000" dirty="0">
                <a:effectLst/>
                <a:ea typeface="+mn-ea"/>
                <a:cs typeface="+mn-ea"/>
                <a:sym typeface="+mn-lt"/>
              </a:rPr>
              <a:t>ASCO</a:t>
            </a:r>
            <a:r>
              <a:rPr lang="zh-CN" altLang="en-US" sz="1000" dirty="0">
                <a:effectLst/>
                <a:ea typeface="+mn-ea"/>
                <a:cs typeface="+mn-ea"/>
                <a:sym typeface="+mn-lt"/>
              </a:rPr>
              <a:t> </a:t>
            </a:r>
            <a:r>
              <a:rPr lang="en-US" altLang="zh-CN" sz="1000" dirty="0">
                <a:effectLst/>
                <a:ea typeface="+mn-ea"/>
                <a:cs typeface="+mn-ea"/>
                <a:sym typeface="+mn-lt"/>
              </a:rPr>
              <a:t>abstract 4006</a:t>
            </a:r>
            <a:endParaRPr lang="zh-CN" altLang="en-US" dirty="0">
              <a:ea typeface="+mn-ea"/>
              <a:cs typeface="+mn-ea"/>
              <a:sym typeface="+mn-lt"/>
            </a:endParaRPr>
          </a:p>
        </p:txBody>
      </p:sp>
      <p:pic>
        <p:nvPicPr>
          <p:cNvPr id="10" name="图片 9">
            <a:extLst>
              <a:ext uri="{FF2B5EF4-FFF2-40B4-BE49-F238E27FC236}">
                <a16:creationId xmlns:a16="http://schemas.microsoft.com/office/drawing/2014/main" id="{86D10A6F-50DF-BFBB-581D-3F0DFFD122C3}"/>
              </a:ext>
            </a:extLst>
          </p:cNvPr>
          <p:cNvPicPr>
            <a:picLocks noChangeAspect="1"/>
          </p:cNvPicPr>
          <p:nvPr/>
        </p:nvPicPr>
        <p:blipFill>
          <a:blip r:embed="rId2"/>
          <a:stretch>
            <a:fillRect/>
          </a:stretch>
        </p:blipFill>
        <p:spPr>
          <a:xfrm>
            <a:off x="862258" y="1420839"/>
            <a:ext cx="10528054" cy="3556913"/>
          </a:xfrm>
          <a:prstGeom prst="rect">
            <a:avLst/>
          </a:prstGeom>
        </p:spPr>
      </p:pic>
      <p:pic>
        <p:nvPicPr>
          <p:cNvPr id="6" name="图片 5">
            <a:extLst>
              <a:ext uri="{FF2B5EF4-FFF2-40B4-BE49-F238E27FC236}">
                <a16:creationId xmlns:a16="http://schemas.microsoft.com/office/drawing/2014/main" id="{625B1E11-F520-F8E0-F1EF-EDCB7D51DAD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5774" y="6130211"/>
            <a:ext cx="9435548" cy="303222"/>
          </a:xfrm>
          <a:prstGeom prst="rect">
            <a:avLst/>
          </a:prstGeom>
        </p:spPr>
      </p:pic>
    </p:spTree>
    <p:extLst>
      <p:ext uri="{BB962C8B-B14F-4D97-AF65-F5344CB8AC3E}">
        <p14:creationId xmlns:p14="http://schemas.microsoft.com/office/powerpoint/2010/main" val="1261467013"/>
      </p:ext>
    </p:extLst>
  </p:cSld>
  <p:clrMapOvr>
    <a:masterClrMapping/>
  </p:clrMapOvr>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E9478551-BBE1-62B9-8517-EA2716F1738C}"/>
              </a:ext>
            </a:extLst>
          </p:cNvPr>
          <p:cNvSpPr>
            <a:spLocks noGrp="1"/>
          </p:cNvSpPr>
          <p:nvPr>
            <p:ph type="body" sz="quarter" idx="10"/>
          </p:nvPr>
        </p:nvSpPr>
        <p:spPr/>
        <p:txBody>
          <a:bodyPr/>
          <a:lstStyle/>
          <a:p>
            <a:r>
              <a:rPr lang="zh-CN" altLang="en-US" dirty="0">
                <a:latin typeface="+mn-lt"/>
                <a:ea typeface="+mn-ea"/>
                <a:cs typeface="+mn-ea"/>
                <a:sym typeface="+mn-lt"/>
              </a:rPr>
              <a:t>结论</a:t>
            </a:r>
          </a:p>
        </p:txBody>
      </p:sp>
      <p:sp>
        <p:nvSpPr>
          <p:cNvPr id="3" name="文本占位符 2">
            <a:extLst>
              <a:ext uri="{FF2B5EF4-FFF2-40B4-BE49-F238E27FC236}">
                <a16:creationId xmlns:a16="http://schemas.microsoft.com/office/drawing/2014/main" id="{B03DFACE-0833-D809-2C20-67A3DC85D881}"/>
              </a:ext>
            </a:extLst>
          </p:cNvPr>
          <p:cNvSpPr>
            <a:spLocks noGrp="1"/>
          </p:cNvSpPr>
          <p:nvPr>
            <p:ph type="body" sz="quarter" idx="11"/>
          </p:nvPr>
        </p:nvSpPr>
        <p:spPr/>
        <p:txBody>
          <a:bodyPr/>
          <a:lstStyle/>
          <a:p>
            <a:r>
              <a:rPr lang="zh-CN" altLang="zh-CN" sz="1000" dirty="0">
                <a:effectLst/>
                <a:ea typeface="+mn-ea"/>
                <a:cs typeface="+mn-ea"/>
                <a:sym typeface="+mn-lt"/>
              </a:rPr>
              <a:t>Eileen</a:t>
            </a:r>
            <a:r>
              <a:rPr lang="en-US" altLang="zh-CN" sz="1000" dirty="0">
                <a:effectLst/>
                <a:ea typeface="+mn-ea"/>
                <a:cs typeface="+mn-ea"/>
                <a:sym typeface="+mn-lt"/>
              </a:rPr>
              <a:t> </a:t>
            </a:r>
            <a:r>
              <a:rPr lang="zh-CN" altLang="zh-CN" sz="1000" dirty="0">
                <a:effectLst/>
                <a:ea typeface="+mn-ea"/>
                <a:cs typeface="+mn-ea"/>
                <a:sym typeface="+mn-lt"/>
              </a:rPr>
              <a:t>M</a:t>
            </a:r>
            <a:r>
              <a:rPr lang="en-US" altLang="zh-CN" sz="1000" dirty="0">
                <a:effectLst/>
                <a:ea typeface="+mn-ea"/>
                <a:cs typeface="+mn-ea"/>
                <a:sym typeface="+mn-lt"/>
              </a:rPr>
              <a:t> </a:t>
            </a:r>
            <a:r>
              <a:rPr lang="zh-CN" altLang="zh-CN" sz="1000" dirty="0">
                <a:effectLst/>
                <a:ea typeface="+mn-ea"/>
                <a:cs typeface="+mn-ea"/>
                <a:sym typeface="+mn-lt"/>
              </a:rPr>
              <a:t>O‘Reilly,</a:t>
            </a:r>
            <a:r>
              <a:rPr lang="en-US" altLang="zh-CN" sz="1000" dirty="0">
                <a:effectLst/>
                <a:ea typeface="+mn-ea"/>
                <a:cs typeface="+mn-ea"/>
                <a:sym typeface="+mn-lt"/>
              </a:rPr>
              <a:t>  et al.</a:t>
            </a:r>
            <a:r>
              <a:rPr lang="zh-CN" altLang="en-US" sz="1000" dirty="0">
                <a:effectLst/>
                <a:ea typeface="+mn-ea"/>
                <a:cs typeface="+mn-ea"/>
                <a:sym typeface="+mn-lt"/>
              </a:rPr>
              <a:t> </a:t>
            </a:r>
            <a:r>
              <a:rPr lang="en-US" altLang="zh-CN" sz="1000" dirty="0">
                <a:effectLst/>
                <a:ea typeface="+mn-ea"/>
                <a:cs typeface="+mn-ea"/>
                <a:sym typeface="+mn-lt"/>
              </a:rPr>
              <a:t>2023</a:t>
            </a:r>
            <a:r>
              <a:rPr lang="zh-CN" altLang="en-US" sz="1000" dirty="0">
                <a:effectLst/>
                <a:ea typeface="+mn-ea"/>
                <a:cs typeface="+mn-ea"/>
                <a:sym typeface="+mn-lt"/>
              </a:rPr>
              <a:t> </a:t>
            </a:r>
            <a:r>
              <a:rPr lang="en-US" altLang="zh-CN" sz="1000" dirty="0">
                <a:effectLst/>
                <a:ea typeface="+mn-ea"/>
                <a:cs typeface="+mn-ea"/>
                <a:sym typeface="+mn-lt"/>
              </a:rPr>
              <a:t>ASCO</a:t>
            </a:r>
            <a:r>
              <a:rPr lang="zh-CN" altLang="en-US" sz="1000" dirty="0">
                <a:effectLst/>
                <a:ea typeface="+mn-ea"/>
                <a:cs typeface="+mn-ea"/>
                <a:sym typeface="+mn-lt"/>
              </a:rPr>
              <a:t> </a:t>
            </a:r>
            <a:r>
              <a:rPr lang="en-US" altLang="zh-CN" sz="1000" dirty="0">
                <a:effectLst/>
                <a:ea typeface="+mn-ea"/>
                <a:cs typeface="+mn-ea"/>
                <a:sym typeface="+mn-lt"/>
              </a:rPr>
              <a:t>abstract 4006</a:t>
            </a:r>
            <a:endParaRPr lang="zh-CN" altLang="en-US" dirty="0">
              <a:ea typeface="+mn-ea"/>
              <a:cs typeface="+mn-ea"/>
              <a:sym typeface="+mn-lt"/>
            </a:endParaRPr>
          </a:p>
        </p:txBody>
      </p:sp>
      <p:sp>
        <p:nvSpPr>
          <p:cNvPr id="4" name="文本占位符 3">
            <a:extLst>
              <a:ext uri="{FF2B5EF4-FFF2-40B4-BE49-F238E27FC236}">
                <a16:creationId xmlns:a16="http://schemas.microsoft.com/office/drawing/2014/main" id="{E84E12AA-759A-C834-0270-8F0AA73481D8}"/>
              </a:ext>
            </a:extLst>
          </p:cNvPr>
          <p:cNvSpPr>
            <a:spLocks noGrp="1"/>
          </p:cNvSpPr>
          <p:nvPr>
            <p:ph type="body" sz="quarter" idx="12"/>
          </p:nvPr>
        </p:nvSpPr>
        <p:spPr/>
        <p:txBody>
          <a:bodyPr/>
          <a:lstStyle/>
          <a:p>
            <a:pPr marL="342900" indent="-342900">
              <a:lnSpc>
                <a:spcPct val="120000"/>
              </a:lnSpc>
              <a:spcAft>
                <a:spcPts val="600"/>
              </a:spcAft>
              <a:buFont typeface="Arial" panose="020B0604020202020204" pitchFamily="34" charset="0"/>
              <a:buChar char="•"/>
            </a:pPr>
            <a:r>
              <a:rPr lang="zh-CN" altLang="en-US" dirty="0">
                <a:solidFill>
                  <a:schemeClr val="tx1"/>
                </a:solidFill>
                <a:latin typeface="+mn-lt"/>
                <a:ea typeface="+mn-ea"/>
                <a:cs typeface="+mn-ea"/>
                <a:sym typeface="+mn-lt"/>
              </a:rPr>
              <a:t>与 </a:t>
            </a:r>
            <a:r>
              <a:rPr lang="en-US" altLang="zh-CN" dirty="0" err="1">
                <a:solidFill>
                  <a:schemeClr val="tx1"/>
                </a:solidFill>
                <a:latin typeface="+mn-lt"/>
                <a:ea typeface="+mn-ea"/>
                <a:cs typeface="+mn-ea"/>
                <a:sym typeface="+mn-lt"/>
              </a:rPr>
              <a:t>Gem+NabP</a:t>
            </a:r>
            <a:r>
              <a:rPr lang="en-US" altLang="zh-CN" dirty="0">
                <a:solidFill>
                  <a:schemeClr val="tx1"/>
                </a:solidFill>
                <a:latin typeface="+mn-lt"/>
                <a:ea typeface="+mn-ea"/>
                <a:cs typeface="+mn-ea"/>
                <a:sym typeface="+mn-lt"/>
              </a:rPr>
              <a:t> </a:t>
            </a:r>
            <a:r>
              <a:rPr lang="zh-CN" altLang="en-US" dirty="0">
                <a:solidFill>
                  <a:schemeClr val="tx1"/>
                </a:solidFill>
                <a:latin typeface="+mn-lt"/>
                <a:ea typeface="+mn-ea"/>
                <a:cs typeface="+mn-ea"/>
                <a:sym typeface="+mn-lt"/>
              </a:rPr>
              <a:t>相比，</a:t>
            </a:r>
            <a:r>
              <a:rPr lang="en-US" altLang="zh-CN" dirty="0">
                <a:solidFill>
                  <a:schemeClr val="tx1"/>
                </a:solidFill>
                <a:latin typeface="+mn-lt"/>
                <a:ea typeface="+mn-ea"/>
                <a:cs typeface="+mn-ea"/>
                <a:sym typeface="+mn-lt"/>
              </a:rPr>
              <a:t>NALIRIFOX </a:t>
            </a:r>
            <a:r>
              <a:rPr lang="zh-CN" altLang="en-US" dirty="0">
                <a:solidFill>
                  <a:schemeClr val="tx1"/>
                </a:solidFill>
                <a:latin typeface="+mn-lt"/>
                <a:ea typeface="+mn-ea"/>
                <a:cs typeface="+mn-ea"/>
                <a:sym typeface="+mn-lt"/>
              </a:rPr>
              <a:t>的中位 </a:t>
            </a:r>
            <a:r>
              <a:rPr lang="en-US" altLang="zh-CN" dirty="0">
                <a:solidFill>
                  <a:schemeClr val="tx1"/>
                </a:solidFill>
                <a:latin typeface="+mn-lt"/>
                <a:ea typeface="+mn-ea"/>
                <a:cs typeface="+mn-ea"/>
                <a:sym typeface="+mn-lt"/>
              </a:rPr>
              <a:t>OS </a:t>
            </a:r>
            <a:r>
              <a:rPr lang="zh-CN" altLang="en-US" dirty="0">
                <a:solidFill>
                  <a:schemeClr val="tx1"/>
                </a:solidFill>
                <a:latin typeface="+mn-lt"/>
                <a:ea typeface="+mn-ea"/>
                <a:cs typeface="+mn-ea"/>
                <a:sym typeface="+mn-lt"/>
              </a:rPr>
              <a:t>和 </a:t>
            </a:r>
            <a:r>
              <a:rPr lang="en-US" altLang="zh-CN" dirty="0">
                <a:solidFill>
                  <a:schemeClr val="tx1"/>
                </a:solidFill>
                <a:latin typeface="+mn-lt"/>
                <a:ea typeface="+mn-ea"/>
                <a:cs typeface="+mn-ea"/>
                <a:sym typeface="+mn-lt"/>
              </a:rPr>
              <a:t>PFS </a:t>
            </a:r>
            <a:r>
              <a:rPr lang="zh-CN" altLang="en-US" dirty="0">
                <a:solidFill>
                  <a:schemeClr val="tx1"/>
                </a:solidFill>
                <a:latin typeface="+mn-lt"/>
                <a:ea typeface="+mn-ea"/>
                <a:cs typeface="+mn-ea"/>
                <a:sym typeface="+mn-lt"/>
              </a:rPr>
              <a:t>结果显示出具有统计学意义和临床意义的改善</a:t>
            </a:r>
            <a:endParaRPr lang="en-US" altLang="zh-CN" dirty="0">
              <a:solidFill>
                <a:schemeClr val="tx1"/>
              </a:solidFill>
              <a:latin typeface="+mn-lt"/>
              <a:ea typeface="+mn-ea"/>
              <a:cs typeface="+mn-ea"/>
              <a:sym typeface="+mn-lt"/>
            </a:endParaRPr>
          </a:p>
          <a:p>
            <a:pPr marL="342900" indent="-342900">
              <a:lnSpc>
                <a:spcPct val="120000"/>
              </a:lnSpc>
              <a:spcAft>
                <a:spcPts val="600"/>
              </a:spcAft>
              <a:buFont typeface="Arial" panose="020B0604020202020204" pitchFamily="34" charset="0"/>
              <a:buChar char="•"/>
            </a:pPr>
            <a:r>
              <a:rPr lang="en-US" altLang="zh-CN" dirty="0">
                <a:solidFill>
                  <a:schemeClr val="tx1"/>
                </a:solidFill>
                <a:latin typeface="+mn-lt"/>
                <a:ea typeface="+mn-ea"/>
                <a:cs typeface="+mn-ea"/>
                <a:sym typeface="+mn-lt"/>
              </a:rPr>
              <a:t>12</a:t>
            </a:r>
            <a:r>
              <a:rPr lang="zh-CN" altLang="en-US" dirty="0">
                <a:solidFill>
                  <a:schemeClr val="tx1"/>
                </a:solidFill>
                <a:latin typeface="+mn-lt"/>
                <a:ea typeface="+mn-ea"/>
                <a:cs typeface="+mn-ea"/>
                <a:sym typeface="+mn-lt"/>
              </a:rPr>
              <a:t>个月和</a:t>
            </a:r>
            <a:r>
              <a:rPr lang="en-US" altLang="zh-CN" dirty="0">
                <a:solidFill>
                  <a:schemeClr val="tx1"/>
                </a:solidFill>
                <a:latin typeface="+mn-lt"/>
                <a:ea typeface="+mn-ea"/>
                <a:cs typeface="+mn-ea"/>
                <a:sym typeface="+mn-lt"/>
              </a:rPr>
              <a:t>18</a:t>
            </a:r>
            <a:r>
              <a:rPr lang="zh-CN" altLang="en-US" dirty="0">
                <a:solidFill>
                  <a:schemeClr val="tx1"/>
                </a:solidFill>
                <a:latin typeface="+mn-lt"/>
                <a:ea typeface="+mn-ea"/>
                <a:cs typeface="+mn-ea"/>
                <a:sym typeface="+mn-lt"/>
              </a:rPr>
              <a:t>个月的 </a:t>
            </a:r>
            <a:r>
              <a:rPr lang="en-US" altLang="zh-CN" dirty="0">
                <a:solidFill>
                  <a:schemeClr val="tx1"/>
                </a:solidFill>
                <a:latin typeface="+mn-lt"/>
                <a:ea typeface="+mn-ea"/>
                <a:cs typeface="+mn-ea"/>
                <a:sym typeface="+mn-lt"/>
              </a:rPr>
              <a:t>OS </a:t>
            </a:r>
            <a:r>
              <a:rPr lang="zh-CN" altLang="en-US" dirty="0">
                <a:solidFill>
                  <a:schemeClr val="tx1"/>
                </a:solidFill>
                <a:latin typeface="+mn-lt"/>
                <a:ea typeface="+mn-ea"/>
                <a:cs typeface="+mn-ea"/>
                <a:sym typeface="+mn-lt"/>
              </a:rPr>
              <a:t>和 </a:t>
            </a:r>
            <a:r>
              <a:rPr lang="en-US" altLang="zh-CN" dirty="0">
                <a:solidFill>
                  <a:schemeClr val="tx1"/>
                </a:solidFill>
                <a:latin typeface="+mn-lt"/>
                <a:ea typeface="+mn-ea"/>
                <a:cs typeface="+mn-ea"/>
                <a:sym typeface="+mn-lt"/>
              </a:rPr>
              <a:t>PFS </a:t>
            </a:r>
            <a:r>
              <a:rPr lang="zh-CN" altLang="en-US" dirty="0">
                <a:solidFill>
                  <a:schemeClr val="tx1"/>
                </a:solidFill>
                <a:latin typeface="+mn-lt"/>
                <a:ea typeface="+mn-ea"/>
                <a:cs typeface="+mn-ea"/>
                <a:sym typeface="+mn-lt"/>
              </a:rPr>
              <a:t>也显示 </a:t>
            </a:r>
            <a:r>
              <a:rPr lang="en-US" altLang="zh-CN" dirty="0">
                <a:solidFill>
                  <a:schemeClr val="tx1"/>
                </a:solidFill>
                <a:latin typeface="+mn-lt"/>
                <a:ea typeface="+mn-ea"/>
                <a:cs typeface="+mn-ea"/>
                <a:sym typeface="+mn-lt"/>
              </a:rPr>
              <a:t>NALIRIFOX </a:t>
            </a:r>
            <a:r>
              <a:rPr lang="zh-CN" altLang="en-US" dirty="0">
                <a:solidFill>
                  <a:schemeClr val="tx1"/>
                </a:solidFill>
                <a:latin typeface="+mn-lt"/>
                <a:ea typeface="+mn-ea"/>
                <a:cs typeface="+mn-ea"/>
                <a:sym typeface="+mn-lt"/>
              </a:rPr>
              <a:t>优于</a:t>
            </a:r>
            <a:r>
              <a:rPr lang="en-US" altLang="zh-CN" dirty="0" err="1">
                <a:solidFill>
                  <a:schemeClr val="tx1"/>
                </a:solidFill>
                <a:latin typeface="+mn-lt"/>
                <a:ea typeface="+mn-ea"/>
                <a:cs typeface="+mn-ea"/>
                <a:sym typeface="+mn-lt"/>
              </a:rPr>
              <a:t>Gem+NabP</a:t>
            </a:r>
            <a:r>
              <a:rPr lang="en-US" altLang="zh-CN" dirty="0">
                <a:solidFill>
                  <a:schemeClr val="tx1"/>
                </a:solidFill>
                <a:latin typeface="+mn-lt"/>
                <a:ea typeface="+mn-ea"/>
                <a:cs typeface="+mn-ea"/>
                <a:sym typeface="+mn-lt"/>
              </a:rPr>
              <a:t> </a:t>
            </a:r>
          </a:p>
          <a:p>
            <a:pPr marL="342900" indent="-342900">
              <a:lnSpc>
                <a:spcPct val="120000"/>
              </a:lnSpc>
              <a:spcAft>
                <a:spcPts val="600"/>
              </a:spcAft>
              <a:buFont typeface="Arial" panose="020B0604020202020204" pitchFamily="34" charset="0"/>
              <a:buChar char="•"/>
            </a:pPr>
            <a:r>
              <a:rPr lang="en-US" altLang="zh-CN" dirty="0">
                <a:solidFill>
                  <a:schemeClr val="tx1"/>
                </a:solidFill>
                <a:latin typeface="+mn-lt"/>
                <a:ea typeface="+mn-ea"/>
                <a:cs typeface="+mn-ea"/>
                <a:sym typeface="+mn-lt"/>
              </a:rPr>
              <a:t>OS</a:t>
            </a:r>
            <a:r>
              <a:rPr lang="zh-CN" altLang="en-US" dirty="0">
                <a:solidFill>
                  <a:schemeClr val="tx1"/>
                </a:solidFill>
                <a:latin typeface="+mn-lt"/>
                <a:ea typeface="+mn-ea"/>
                <a:cs typeface="+mn-ea"/>
                <a:sym typeface="+mn-lt"/>
              </a:rPr>
              <a:t>和</a:t>
            </a:r>
            <a:r>
              <a:rPr lang="en-US" altLang="zh-CN" dirty="0">
                <a:solidFill>
                  <a:schemeClr val="tx1"/>
                </a:solidFill>
                <a:latin typeface="+mn-lt"/>
                <a:ea typeface="+mn-ea"/>
                <a:cs typeface="+mn-ea"/>
                <a:sym typeface="+mn-lt"/>
              </a:rPr>
              <a:t>PFS</a:t>
            </a:r>
            <a:r>
              <a:rPr lang="zh-CN" altLang="en-US" dirty="0">
                <a:solidFill>
                  <a:schemeClr val="tx1"/>
                </a:solidFill>
                <a:latin typeface="+mn-lt"/>
                <a:ea typeface="+mn-ea"/>
                <a:cs typeface="+mn-ea"/>
                <a:sym typeface="+mn-lt"/>
              </a:rPr>
              <a:t>获益在关键预设亚组（</a:t>
            </a:r>
            <a:r>
              <a:rPr lang="en-US" altLang="zh-CN" dirty="0">
                <a:solidFill>
                  <a:schemeClr val="tx1"/>
                </a:solidFill>
                <a:latin typeface="+mn-lt"/>
                <a:ea typeface="+mn-ea"/>
                <a:cs typeface="+mn-ea"/>
                <a:sym typeface="+mn-lt"/>
              </a:rPr>
              <a:t>ECOG PS</a:t>
            </a:r>
            <a:r>
              <a:rPr lang="zh-CN" altLang="en-US" dirty="0">
                <a:solidFill>
                  <a:schemeClr val="tx1"/>
                </a:solidFill>
                <a:latin typeface="+mn-lt"/>
                <a:ea typeface="+mn-ea"/>
                <a:cs typeface="+mn-ea"/>
                <a:sym typeface="+mn-lt"/>
              </a:rPr>
              <a:t>、肝转移、年龄）中获益一致</a:t>
            </a:r>
            <a:endParaRPr lang="en-US" altLang="zh-CN" dirty="0">
              <a:solidFill>
                <a:schemeClr val="tx1"/>
              </a:solidFill>
              <a:latin typeface="+mn-lt"/>
              <a:ea typeface="+mn-ea"/>
              <a:cs typeface="+mn-ea"/>
              <a:sym typeface="+mn-lt"/>
            </a:endParaRPr>
          </a:p>
          <a:p>
            <a:pPr marL="342900" marR="0" lvl="0" indent="-342900" algn="l" defTabSz="914446" rtl="0" eaLnBrk="0" fontAlgn="base" latinLnBrk="0" hangingPunct="0">
              <a:lnSpc>
                <a:spcPct val="120000"/>
              </a:lnSpc>
              <a:spcAft>
                <a:spcPts val="600"/>
              </a:spcAft>
              <a:buClr>
                <a:srgbClr val="000000"/>
              </a:buClr>
              <a:buSzPct val="100000"/>
              <a:buFont typeface="Arial" panose="020B0604020202020204" pitchFamily="34" charset="0"/>
              <a:buChar char="•"/>
              <a:tabLst/>
              <a:defRPr/>
            </a:pPr>
            <a:r>
              <a:rPr lang="en-US" altLang="zh-CN" dirty="0">
                <a:solidFill>
                  <a:schemeClr val="tx1"/>
                </a:solidFill>
                <a:latin typeface="+mn-lt"/>
                <a:ea typeface="+mn-ea"/>
                <a:cs typeface="+mn-ea"/>
                <a:sym typeface="+mn-lt"/>
              </a:rPr>
              <a:t>NALIRIFOX</a:t>
            </a:r>
            <a:r>
              <a:rPr lang="zh-CN" altLang="en-US" dirty="0">
                <a:solidFill>
                  <a:schemeClr val="tx1"/>
                </a:solidFill>
                <a:latin typeface="+mn-lt"/>
                <a:ea typeface="+mn-ea"/>
                <a:cs typeface="+mn-ea"/>
                <a:sym typeface="+mn-lt"/>
              </a:rPr>
              <a:t>的安全性可控，</a:t>
            </a:r>
            <a:r>
              <a:rPr lang="zh-CN" altLang="en-US" b="0" i="0" dirty="0">
                <a:solidFill>
                  <a:schemeClr val="tx1"/>
                </a:solidFill>
                <a:effectLst/>
                <a:latin typeface="+mn-lt"/>
                <a:ea typeface="+mn-ea"/>
                <a:cs typeface="+mn-ea"/>
                <a:sym typeface="+mn-lt"/>
              </a:rPr>
              <a:t>且与</a:t>
            </a:r>
            <a:r>
              <a:rPr lang="zh-CN" altLang="en-US" dirty="0">
                <a:solidFill>
                  <a:schemeClr val="tx1"/>
                </a:solidFill>
                <a:latin typeface="+mn-lt"/>
                <a:ea typeface="+mn-ea"/>
                <a:cs typeface="+mn-ea"/>
                <a:sym typeface="+mn-lt"/>
              </a:rPr>
              <a:t>方案中各药物</a:t>
            </a:r>
            <a:r>
              <a:rPr lang="zh-CN" altLang="en-US" b="0" i="0" dirty="0">
                <a:solidFill>
                  <a:schemeClr val="tx1"/>
                </a:solidFill>
                <a:effectLst/>
                <a:latin typeface="+mn-lt"/>
                <a:ea typeface="+mn-ea"/>
                <a:cs typeface="+mn-ea"/>
                <a:sym typeface="+mn-lt"/>
              </a:rPr>
              <a:t>的安全谱一致。</a:t>
            </a:r>
            <a:r>
              <a:rPr lang="en-US" altLang="zh-CN" b="0" i="0" dirty="0">
                <a:solidFill>
                  <a:schemeClr val="tx1"/>
                </a:solidFill>
                <a:effectLst/>
                <a:latin typeface="+mn-lt"/>
                <a:ea typeface="+mn-ea"/>
                <a:cs typeface="+mn-ea"/>
                <a:sym typeface="+mn-lt"/>
              </a:rPr>
              <a:t>NALIRIFOX </a:t>
            </a:r>
            <a:r>
              <a:rPr lang="zh-CN" altLang="en-US" b="0" i="0" dirty="0">
                <a:solidFill>
                  <a:schemeClr val="tx1"/>
                </a:solidFill>
                <a:effectLst/>
                <a:latin typeface="+mn-lt"/>
                <a:ea typeface="+mn-ea"/>
                <a:cs typeface="+mn-ea"/>
                <a:sym typeface="+mn-lt"/>
              </a:rPr>
              <a:t>方案未发现新的安全性问题 </a:t>
            </a:r>
            <a:endParaRPr lang="en-US" altLang="zh-CN" b="0" i="0" dirty="0">
              <a:solidFill>
                <a:schemeClr val="tx1"/>
              </a:solidFill>
              <a:effectLst/>
              <a:latin typeface="+mn-lt"/>
              <a:ea typeface="+mn-ea"/>
              <a:cs typeface="+mn-ea"/>
              <a:sym typeface="+mn-lt"/>
            </a:endParaRPr>
          </a:p>
          <a:p>
            <a:pPr marL="342900" marR="0" lvl="0" indent="-342900" algn="l" defTabSz="914446" rtl="0" eaLnBrk="0" fontAlgn="base" latinLnBrk="0" hangingPunct="0">
              <a:lnSpc>
                <a:spcPct val="120000"/>
              </a:lnSpc>
              <a:spcAft>
                <a:spcPts val="600"/>
              </a:spcAft>
              <a:buClr>
                <a:srgbClr val="000000"/>
              </a:buClr>
              <a:buSzPct val="100000"/>
              <a:buFont typeface="Arial" panose="020B0604020202020204" pitchFamily="34" charset="0"/>
              <a:buChar char="•"/>
              <a:tabLst/>
              <a:defRPr/>
            </a:pPr>
            <a:r>
              <a:rPr lang="zh-CN" altLang="en-US" b="0" i="0" dirty="0">
                <a:solidFill>
                  <a:schemeClr val="tx1"/>
                </a:solidFill>
                <a:effectLst/>
                <a:latin typeface="+mn-lt"/>
                <a:ea typeface="+mn-ea"/>
                <a:cs typeface="+mn-ea"/>
                <a:sym typeface="+mn-lt"/>
              </a:rPr>
              <a:t>这些结果支持 </a:t>
            </a:r>
            <a:r>
              <a:rPr lang="en-US" altLang="zh-CN" b="0" i="0" dirty="0">
                <a:solidFill>
                  <a:schemeClr val="tx1"/>
                </a:solidFill>
                <a:effectLst/>
                <a:latin typeface="+mn-lt"/>
                <a:ea typeface="+mn-ea"/>
                <a:cs typeface="+mn-ea"/>
                <a:sym typeface="+mn-lt"/>
              </a:rPr>
              <a:t>NALIRIFOX </a:t>
            </a:r>
            <a:r>
              <a:rPr lang="zh-CN" altLang="en-US" b="0" i="0" dirty="0">
                <a:solidFill>
                  <a:schemeClr val="tx1"/>
                </a:solidFill>
                <a:effectLst/>
                <a:latin typeface="+mn-lt"/>
                <a:ea typeface="+mn-ea"/>
                <a:cs typeface="+mn-ea"/>
                <a:sym typeface="+mn-lt"/>
              </a:rPr>
              <a:t>方案作为 </a:t>
            </a:r>
            <a:r>
              <a:rPr lang="en-US" altLang="zh-CN" b="0" i="0" dirty="0" err="1">
                <a:solidFill>
                  <a:schemeClr val="tx1"/>
                </a:solidFill>
                <a:effectLst/>
                <a:latin typeface="+mn-lt"/>
                <a:ea typeface="+mn-ea"/>
                <a:cs typeface="+mn-ea"/>
                <a:sym typeface="+mn-lt"/>
              </a:rPr>
              <a:t>mPDAC</a:t>
            </a:r>
            <a:r>
              <a:rPr lang="en-US" altLang="zh-CN" b="0" i="0" dirty="0">
                <a:solidFill>
                  <a:schemeClr val="tx1"/>
                </a:solidFill>
                <a:effectLst/>
                <a:latin typeface="+mn-lt"/>
                <a:ea typeface="+mn-ea"/>
                <a:cs typeface="+mn-ea"/>
                <a:sym typeface="+mn-lt"/>
              </a:rPr>
              <a:t> </a:t>
            </a:r>
            <a:r>
              <a:rPr lang="zh-CN" altLang="en-US" b="0" i="0" dirty="0">
                <a:solidFill>
                  <a:schemeClr val="tx1"/>
                </a:solidFill>
                <a:effectLst/>
                <a:latin typeface="+mn-lt"/>
                <a:ea typeface="+mn-ea"/>
                <a:cs typeface="+mn-ea"/>
                <a:sym typeface="+mn-lt"/>
              </a:rPr>
              <a:t>患者一线治疗的新选择</a:t>
            </a:r>
            <a:endParaRPr lang="zh-CN" altLang="en-US" dirty="0">
              <a:solidFill>
                <a:schemeClr val="tx1"/>
              </a:solidFill>
              <a:latin typeface="+mn-lt"/>
              <a:ea typeface="+mn-ea"/>
              <a:cs typeface="+mn-ea"/>
              <a:sym typeface="+mn-lt"/>
            </a:endParaRPr>
          </a:p>
        </p:txBody>
      </p:sp>
      <p:pic>
        <p:nvPicPr>
          <p:cNvPr id="5" name="Graphic 4" descr="House with solid fill">
            <a:hlinkClick r:id="rId2" action="ppaction://hlinksldjump"/>
            <a:extLst>
              <a:ext uri="{FF2B5EF4-FFF2-40B4-BE49-F238E27FC236}">
                <a16:creationId xmlns:a16="http://schemas.microsoft.com/office/drawing/2014/main" id="{1D966A35-5A5A-8B5E-7375-49709A30CF5B}"/>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047804" y="5959350"/>
            <a:ext cx="567642" cy="567642"/>
          </a:xfrm>
          <a:prstGeom prst="rect">
            <a:avLst/>
          </a:prstGeom>
        </p:spPr>
      </p:pic>
    </p:spTree>
    <p:extLst>
      <p:ext uri="{BB962C8B-B14F-4D97-AF65-F5344CB8AC3E}">
        <p14:creationId xmlns:p14="http://schemas.microsoft.com/office/powerpoint/2010/main" val="3087640577"/>
      </p:ext>
    </p:extLst>
  </p:cSld>
  <p:clrMapOvr>
    <a:masterClrMapping/>
  </p:clrMapOvr>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4149667"/>
      </p:ext>
    </p:extLst>
  </p:cSld>
  <p:clrMapOvr>
    <a:masterClrMapping/>
  </p:clrMapOvr>
</p:sld>
</file>

<file path=ppt/theme/theme1.xml><?xml version="1.0" encoding="utf-8"?>
<a:theme xmlns:a="http://schemas.openxmlformats.org/drawingml/2006/main" name="礼来医学部肿瘤MSL模板">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常规通用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礼来医学部肿瘤MSL模板">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常规通用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礼来医学部肿瘤MSL模板">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rltqffm">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507</TotalTime>
  <Words>30259</Words>
  <Application>Microsoft Office PowerPoint</Application>
  <PresentationFormat>宽屏</PresentationFormat>
  <Paragraphs>2770</Paragraphs>
  <Slides>379</Slides>
  <Notes>26</Notes>
  <HiddenSlides>0</HiddenSlides>
  <MMClips>0</MMClips>
  <ScaleCrop>false</ScaleCrop>
  <HeadingPairs>
    <vt:vector size="6" baseType="variant">
      <vt:variant>
        <vt:lpstr>已用的字体</vt:lpstr>
      </vt:variant>
      <vt:variant>
        <vt:i4>13</vt:i4>
      </vt:variant>
      <vt:variant>
        <vt:lpstr>主题</vt:lpstr>
      </vt:variant>
      <vt:variant>
        <vt:i4>3</vt:i4>
      </vt:variant>
      <vt:variant>
        <vt:lpstr>幻灯片标题</vt:lpstr>
      </vt:variant>
      <vt:variant>
        <vt:i4>379</vt:i4>
      </vt:variant>
    </vt:vector>
  </HeadingPairs>
  <TitlesOfParts>
    <vt:vector size="395" baseType="lpstr">
      <vt:lpstr>等线</vt:lpstr>
      <vt:lpstr>Microsoft Yahei</vt:lpstr>
      <vt:lpstr>Microsoft Yahei</vt:lpstr>
      <vt:lpstr>Microsoft Yahei</vt:lpstr>
      <vt:lpstr>Microsoft YaHei UI</vt:lpstr>
      <vt:lpstr>PingFang SC</vt:lpstr>
      <vt:lpstr>Abadi</vt:lpstr>
      <vt:lpstr>Arial</vt:lpstr>
      <vt:lpstr>Arial</vt:lpstr>
      <vt:lpstr>Calibri</vt:lpstr>
      <vt:lpstr>Courier New</vt:lpstr>
      <vt:lpstr>Times New Roman</vt:lpstr>
      <vt:lpstr>Wingdings</vt:lpstr>
      <vt:lpstr>礼来医学部肿瘤MSL模板</vt:lpstr>
      <vt:lpstr>1_礼来医学部肿瘤MSL模板</vt:lpstr>
      <vt:lpstr>2_礼来医学部肿瘤MSL模板</vt:lpstr>
      <vt:lpstr>PowerPoint 演示文稿</vt:lpstr>
      <vt:lpstr>2023 ASCO 消化系统肿瘤进展highlights</vt:lpstr>
      <vt:lpstr>PowerPoint 演示文稿</vt:lpstr>
      <vt:lpstr>PowerPoint 演示文稿</vt:lpstr>
      <vt:lpstr>PowerPoint 演示文稿</vt:lpstr>
      <vt:lpstr>ATTRACTION-5:纳武利尤单抗联合化疗作为病理分期III期胃/胃食管交界处癌术后辅助治疗的3期研究</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围手术期PD-1抗体特瑞普利单抗联合SOX或XELOX化疗对SOX或XELOX单独治疗局部晚期胃癌或胃食管交界处癌：前瞻性、随机、开放标签、II 期试验的结果</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 摘要 405736 的更新：Zolbetuximab + Capox一线治疗Claudin-18.2+ (CLDN18.2+)/HER2−局部晚期 (LA) 或转移性胃或胃食管交界处 (mG/GEJ) 腺癌：3期Glow研究的主要结果</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帕博利珠单抗联合化疗治疗晚期HER2阴性胃或胃食管交界处 (G/GEJ) 癌的KEYNOTE-859研究：方案规定的PD-L1选择人群的结果</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DKN-01的联合替雷利珠单抗和化疗一线治疗晚期胃或胃食管腺癌 (GEA)的2期研究（DisTinGuish）</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雷莫西尤单抗、avelumab和紫杉醇(RAP)作为食管胃腺癌的二线治疗:RAP 2期试验(AIO-STO-0218)的最终结果</vt:lpstr>
      <vt:lpstr>PowerPoint 演示文稿</vt:lpstr>
      <vt:lpstr>PowerPoint 演示文稿</vt:lpstr>
      <vt:lpstr>PowerPoint 演示文稿</vt:lpstr>
      <vt:lpstr>PowerPoint 演示文稿</vt:lpstr>
      <vt:lpstr>PowerPoint 演示文稿</vt:lpstr>
      <vt:lpstr>PowerPoint 演示文稿</vt:lpstr>
      <vt:lpstr>在前瞻性II期IKF-S628/ AIO – STO-0417 (MOONLIGHT)试验中，对于接受过检查点抑制剂和化疗作为一线治疗后的晚期胃腺癌或胃食管交界处患者，使用雷莫西尤单抗联合化疗二线治疗的疗效</vt:lpstr>
      <vt:lpstr>PowerPoint 演示文稿</vt:lpstr>
      <vt:lpstr>PowerPoint 演示文稿</vt:lpstr>
      <vt:lpstr>PowerPoint 演示文稿</vt:lpstr>
      <vt:lpstr>PowerPoint 演示文稿</vt:lpstr>
      <vt:lpstr>PowerPoint 演示文稿</vt:lpstr>
      <vt:lpstr>PowerPoint 演示文稿</vt:lpstr>
      <vt:lpstr>PROSPECT (Alliance N1048) ：新辅助放化疗对比新辅助FOLFOX化疗联合选择性放化疗，后序贯全肠系膜切除术(TME)治疗局部晚期直肠癌(LARC) 的一项随机III期试验</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FOLFOXIRI 联合贝伐珠单抗和阿替利珠单抗作为不可切除 mCRC 患者的一线治疗：Il期随机 AtezoTRIBE 研究的更新和总生存期结果</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T-DXd 治疗HER2 过表达/扩增(HER2+) 转移性结直肠癌 (mCRC)患者：多中心、随机、2期DESTINY-CRC02 研究的初步结果</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比较新辅助化疗与标准治疗对局部晚期结肠癌患者疗效的 III 期随机临床试验 斯堪的纳维亚 NeoCoI 试验</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mFOLFlRlNOX 全程新辅助治疗与术前放化疗治疗局部晚期直肠癌患者的比较：一项 UNICANCER Gl试验，PRODIGE 23 III期试验的7年结果</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新辅助mFOLFOX6±放疗对比氟尿嘧啶+放疗治疗局部晚期直肠癌（FOWARC)的长期结局：一项多中心、随机III期研究</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SCRUM-日本GOZILA研究中的NeoRAS野生型转移性结直肠癌</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基线液体活检结果对组织学确诊为RAS-WT mCRC患者接受FOLFIRI+西妥昔单抗一线治疗疗效的影响： 来自III期FIRE-4研究（AIO KRK-0114）的数据</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帕尼单抗在左半、MSS/MSI-L和RAS/BRAF野生型患者中的疗效：III期PARADIGM试验的生物标志物研究</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曲氟尿苷/替匹嘧啶（FTD/TPI）联合贝伐珠单抗对比卡培他滨联合贝伐珠单抗的总生存期：3期 SOLSTICE 研究结果</vt:lpstr>
      <vt:lpstr>PowerPoint 演示文稿</vt:lpstr>
      <vt:lpstr>PowerPoint 演示文稿</vt:lpstr>
      <vt:lpstr>PowerPoint 演示文稿</vt:lpstr>
      <vt:lpstr>PowerPoint 演示文稿</vt:lpstr>
      <vt:lpstr>PowerPoint 演示文稿</vt:lpstr>
      <vt:lpstr>呋喹替尼联合研究者选择的化疗作为转移性结直肠癌二线治疗：一项多中心、单臂的2期研究</vt:lpstr>
      <vt:lpstr>PowerPoint 演示文稿</vt:lpstr>
      <vt:lpstr>PowerPoint 演示文稿</vt:lpstr>
      <vt:lpstr>PowerPoint 演示文稿</vt:lpstr>
      <vt:lpstr>PowerPoint 演示文稿</vt:lpstr>
      <vt:lpstr>PowerPoint 演示文稿</vt:lpstr>
      <vt:lpstr>PowerPoint 演示文稿</vt:lpstr>
      <vt:lpstr>III期 FRESCO-2 研究中呋喹替尼的特别关注不良事件分析</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一项呋喹替尼治疗难治性转移性结直肠癌患者的全球 III 期 FRESCO-2 研究中按既往治疗线数和类型的安全性和有效性亚组分析</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III期IMbrave050试验的疗效、安全性和患者报告的结果：阿替利珠单抗 +贝伐珠单抗辅助治疗 vs 主动监测用于切除或消融后疾病复发高风险的肝细胞癌患者</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在不可切除的肝细胞癌的3期HIMALAYA研究中，tremelimumab联合度伐利尤单抗发生免疫介导的不良事件的结果</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帕博利珠单抗联合吉西他滨+顺铂对比安慰剂联合吉西他滨+顺铂治疗晚期胆道癌的3期KEYNOTE-966研究中的健康相关生活质量</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图卡替尼和曲妥珠单抗治疗经治的HER2阳性转移性胆道癌(SGNTUC-019):一项2期篮子研究</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关键2b期 HERIZON-BTC-01 研究结果：Zanidatamab 用于经治的 HER2 扩增胆道癌（BTC）</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信迪利单抗和安罗替尼联合吉西他滨和顺铂一线治疗进展期胆道癌患者的有效性和安全性：一项随机、开放、多中心、2期SAGC研究</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短期新辅助FOLFIRINOX 对比直接手术治疗可切除胰头癌：一项多中心随机Ⅱ期试验 (NORPACT-1)</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NALIRIFOX 对比白蛋白结合型紫杉醇+吉西他滨治疗初治转移性胰腺导管腺癌(mPDAC)患者： 3期 NAPOLI 3试验的最新结果</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Tong Wang</cp:lastModifiedBy>
  <cp:revision>56</cp:revision>
  <dcterms:created xsi:type="dcterms:W3CDTF">2022-06-24T09:37:50Z</dcterms:created>
  <dcterms:modified xsi:type="dcterms:W3CDTF">2023-06-08T04:07:29Z</dcterms:modified>
</cp:coreProperties>
</file>